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6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8.xml" ContentType="application/vnd.openxmlformats-officedocument.theme+xml"/>
  <Override PartName="/ppt/slideLayouts/slideLayout149.xml" ContentType="application/vnd.openxmlformats-officedocument.presentationml.slideLayout+xml"/>
  <Override PartName="/ppt/theme/theme9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0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1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2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13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4" r:id="rId6"/>
    <p:sldMasterId id="2147483804" r:id="rId7"/>
    <p:sldMasterId id="2147483827" r:id="rId8"/>
    <p:sldMasterId id="2147483842" r:id="rId9"/>
    <p:sldMasterId id="2147483845" r:id="rId10"/>
    <p:sldMasterId id="2147483869" r:id="rId11"/>
    <p:sldMasterId id="2147483894" r:id="rId12"/>
    <p:sldMasterId id="2147483909" r:id="rId13"/>
    <p:sldMasterId id="2147483932" r:id="rId14"/>
  </p:sldMasterIdLst>
  <p:notesMasterIdLst>
    <p:notesMasterId r:id="rId58"/>
  </p:notesMasterIdLst>
  <p:sldIdLst>
    <p:sldId id="2147482751" r:id="rId15"/>
    <p:sldId id="2147482632" r:id="rId16"/>
    <p:sldId id="2147482463" r:id="rId17"/>
    <p:sldId id="2147482697" r:id="rId18"/>
    <p:sldId id="2147482705" r:id="rId19"/>
    <p:sldId id="2147482706" r:id="rId20"/>
    <p:sldId id="2147482464" r:id="rId21"/>
    <p:sldId id="2147482600" r:id="rId22"/>
    <p:sldId id="2147482602" r:id="rId23"/>
    <p:sldId id="2134807034" r:id="rId24"/>
    <p:sldId id="2134807036" r:id="rId25"/>
    <p:sldId id="2147482514" r:id="rId26"/>
    <p:sldId id="2147482702" r:id="rId27"/>
    <p:sldId id="2147482604" r:id="rId28"/>
    <p:sldId id="2147482605" r:id="rId29"/>
    <p:sldId id="2147482606" r:id="rId30"/>
    <p:sldId id="2147482607" r:id="rId31"/>
    <p:sldId id="2147482608" r:id="rId32"/>
    <p:sldId id="2147482609" r:id="rId33"/>
    <p:sldId id="2147482610" r:id="rId34"/>
    <p:sldId id="2147482612" r:id="rId35"/>
    <p:sldId id="2147482611" r:id="rId36"/>
    <p:sldId id="2147482613" r:id="rId37"/>
    <p:sldId id="2147482703" r:id="rId38"/>
    <p:sldId id="2147482614" r:id="rId39"/>
    <p:sldId id="2147482615" r:id="rId40"/>
    <p:sldId id="2147482727" r:id="rId41"/>
    <p:sldId id="2147482616" r:id="rId42"/>
    <p:sldId id="2147482617" r:id="rId43"/>
    <p:sldId id="2134807111" r:id="rId44"/>
    <p:sldId id="2134807112" r:id="rId45"/>
    <p:sldId id="2147482752" r:id="rId46"/>
    <p:sldId id="2147482740" r:id="rId47"/>
    <p:sldId id="2147482748" r:id="rId48"/>
    <p:sldId id="2147482749" r:id="rId49"/>
    <p:sldId id="2147482750" r:id="rId50"/>
    <p:sldId id="2147482503" r:id="rId51"/>
    <p:sldId id="2147482626" r:id="rId52"/>
    <p:sldId id="2147482627" r:id="rId53"/>
    <p:sldId id="2147482630" r:id="rId54"/>
    <p:sldId id="2147482726" r:id="rId55"/>
    <p:sldId id="2147482628" r:id="rId56"/>
    <p:sldId id="2147482634" r:id="rId5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FFFFFF"/>
    <a:srgbClr val="0097B2"/>
    <a:srgbClr val="00ACA4"/>
    <a:srgbClr val="1E3F48"/>
    <a:srgbClr val="7FB9BE"/>
    <a:srgbClr val="70B1B6"/>
    <a:srgbClr val="106585"/>
    <a:srgbClr val="C3D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024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presProps" Target="presProps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20.png"/><Relationship Id="rId9" Type="http://schemas.microsoft.com/office/2007/relationships/hdphoto" Target="../media/hdphoto2.wdp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27.png"/><Relationship Id="rId5" Type="http://schemas.microsoft.com/office/2007/relationships/hdphoto" Target="../media/hdphoto4.wdp"/><Relationship Id="rId4" Type="http://schemas.openxmlformats.org/officeDocument/2006/relationships/image" Target="../media/image26.png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png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80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54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724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18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324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59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280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728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498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532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6746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520704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70184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4854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037309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87933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734797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4026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33204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69389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981114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1307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16219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42785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50897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142661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334898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48269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10820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94750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46327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0627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195190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984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745158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535082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410611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05067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22763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43675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662911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754208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81126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85815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488021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79065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725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21694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774931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60448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382748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937630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84780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13275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51435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50721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8195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75067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524068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98094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581554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468793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09978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61700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6891210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19411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46256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64871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7571328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53424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897743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1265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8418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83475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2452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511018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82067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792021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88505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976662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3922109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376427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01034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43979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1523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952445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454090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81159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736944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57344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784424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05988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840224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89358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87766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6520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96639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68892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05058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36574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333998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05346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102610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086739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3186121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32294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982323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064719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3797512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18094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0300852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10261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139460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3284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8676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9896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85670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63498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64000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4804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969830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081075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24376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79987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1091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899337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8671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6742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46044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67016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7726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75634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96784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6768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67749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80377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8785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9955813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73230252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60213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615968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00774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79597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634492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01077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92207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27118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09653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09185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67623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23128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114243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3927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05580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64738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28200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69349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0046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66635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6396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01739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35731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1534649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27581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59470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52385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34034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23554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78758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34388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4851043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134563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23078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930036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90134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586546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90461544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71336168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411563416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35408771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17205425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823072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53532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74071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108736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155729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50341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13219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534136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475373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944345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15259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41130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96199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02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4151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986151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53733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781118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02619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490596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47095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83792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44839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11627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47322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831309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3302877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10067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526709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90743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41371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64214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1169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57694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124529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5390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5563701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488568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1125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773270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45390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38671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413181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05167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257377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43584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675710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959962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913992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935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357997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0227530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357068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568937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260894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01472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28598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70664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01509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966512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03462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99270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9273730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74421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15457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456986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9111464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757383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319590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562853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0670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74955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270511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69825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1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image" Target="../media/image1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18" Type="http://schemas.openxmlformats.org/officeDocument/2006/relationships/slideLayout" Target="../slideLayouts/slideLayout130.xml"/><Relationship Id="rId26" Type="http://schemas.openxmlformats.org/officeDocument/2006/relationships/image" Target="../media/image17.png"/><Relationship Id="rId3" Type="http://schemas.openxmlformats.org/officeDocument/2006/relationships/slideLayout" Target="../slideLayouts/slideLayout115.xml"/><Relationship Id="rId21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slideLayout" Target="../slideLayouts/slideLayout129.xml"/><Relationship Id="rId25" Type="http://schemas.openxmlformats.org/officeDocument/2006/relationships/image" Target="../media/image16.png"/><Relationship Id="rId2" Type="http://schemas.openxmlformats.org/officeDocument/2006/relationships/slideLayout" Target="../slideLayouts/slideLayout114.xml"/><Relationship Id="rId16" Type="http://schemas.openxmlformats.org/officeDocument/2006/relationships/slideLayout" Target="../slideLayouts/slideLayout128.xml"/><Relationship Id="rId20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23" Type="http://schemas.openxmlformats.org/officeDocument/2006/relationships/theme" Target="../theme/theme7.xml"/><Relationship Id="rId28" Type="http://schemas.openxmlformats.org/officeDocument/2006/relationships/image" Target="../media/image19.png"/><Relationship Id="rId10" Type="http://schemas.openxmlformats.org/officeDocument/2006/relationships/slideLayout" Target="../slideLayouts/slideLayout122.xml"/><Relationship Id="rId19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Relationship Id="rId22" Type="http://schemas.openxmlformats.org/officeDocument/2006/relationships/slideLayout" Target="../slideLayouts/slideLayout134.xml"/><Relationship Id="rId27" Type="http://schemas.openxmlformats.org/officeDocument/2006/relationships/image" Target="../media/image1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4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52.xml"/><Relationship Id="rId21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20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23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59.xml"/><Relationship Id="rId19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Relationship Id="rId22" Type="http://schemas.openxmlformats.org/officeDocument/2006/relationships/slideLayout" Target="../slideLayouts/slideLayout17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5" Type="http://schemas.openxmlformats.org/officeDocument/2006/relationships/slideLayout" Target="../slideLayouts/slideLayout20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1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13.xml"/><Relationship Id="rId21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17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2.xml"/><Relationship Id="rId16" Type="http://schemas.openxmlformats.org/officeDocument/2006/relationships/slideLayout" Target="../slideLayouts/slideLayout226.xml"/><Relationship Id="rId20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15.xml"/><Relationship Id="rId15" Type="http://schemas.openxmlformats.org/officeDocument/2006/relationships/slideLayout" Target="../slideLayouts/slideLayout225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20.xml"/><Relationship Id="rId19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Relationship Id="rId22" Type="http://schemas.openxmlformats.org/officeDocument/2006/relationships/slideLayout" Target="../slideLayouts/slideLayout23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13" Type="http://schemas.openxmlformats.org/officeDocument/2006/relationships/slideLayout" Target="../slideLayouts/slideLayout245.xml"/><Relationship Id="rId1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35.xml"/><Relationship Id="rId21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39.xml"/><Relationship Id="rId12" Type="http://schemas.openxmlformats.org/officeDocument/2006/relationships/slideLayout" Target="../slideLayouts/slideLayout244.xml"/><Relationship Id="rId17" Type="http://schemas.openxmlformats.org/officeDocument/2006/relationships/slideLayout" Target="../slideLayouts/slideLayout249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34.xml"/><Relationship Id="rId16" Type="http://schemas.openxmlformats.org/officeDocument/2006/relationships/slideLayout" Target="../slideLayouts/slideLayout248.xml"/><Relationship Id="rId20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37.xml"/><Relationship Id="rId15" Type="http://schemas.openxmlformats.org/officeDocument/2006/relationships/slideLayout" Target="../slideLayouts/slideLayout247.xml"/><Relationship Id="rId23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42.xml"/><Relationship Id="rId19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Relationship Id="rId14" Type="http://schemas.openxmlformats.org/officeDocument/2006/relationships/slideLayout" Target="../slideLayouts/slideLayout246.xml"/><Relationship Id="rId22" Type="http://schemas.openxmlformats.org/officeDocument/2006/relationships/slideLayout" Target="../slideLayouts/slideLayout2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69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77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8501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636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  <p:sldLayoutId id="214748384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1425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  <p:sldLayoutId id="2147483792" r:id="rId23"/>
    <p:sldLayoutId id="214748379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124886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7D49505-DA1F-F15B-5832-25E02AA0B252}"/>
              </a:ext>
            </a:extLst>
          </p:cNvPr>
          <p:cNvGrpSpPr/>
          <p:nvPr userDrawn="1"/>
        </p:nvGrpSpPr>
        <p:grpSpPr>
          <a:xfrm>
            <a:off x="552763" y="126524"/>
            <a:ext cx="7558419" cy="328107"/>
            <a:chOff x="589833" y="126807"/>
            <a:chExt cx="7558419" cy="32810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5BC1F2-FD4F-152B-CEED-1341DA8A5BD2}"/>
                </a:ext>
              </a:extLst>
            </p:cNvPr>
            <p:cNvSpPr>
              <a:spLocks/>
            </p:cNvSpPr>
            <p:nvPr/>
          </p:nvSpPr>
          <p:spPr>
            <a:xfrm>
              <a:off x="589833" y="14196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noProof="0" dirty="0">
                  <a:solidFill>
                    <a:srgbClr val="565F88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kern="1200" noProof="0" dirty="0">
                  <a:solidFill>
                    <a:srgbClr val="565F88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AE10573-E48B-8295-E4D2-F69E7D08E7CF}"/>
                </a:ext>
              </a:extLst>
            </p:cNvPr>
            <p:cNvSpPr>
              <a:spLocks/>
            </p:cNvSpPr>
            <p:nvPr/>
          </p:nvSpPr>
          <p:spPr>
            <a:xfrm>
              <a:off x="6659247" y="15354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اعتيادي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3B4CEB8-5746-9063-A6F8-291476563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9A1B5A3-4540-D579-3313-3C9CD9CF9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047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EBBDAD4-9E39-5002-94D5-AD41F3CFE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037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4BDB479-6C18-DCD5-C04F-E8AE6DBC3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6509" y="12680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A46771B-41E6-FD4C-7970-BD233DE973FF}"/>
                </a:ext>
              </a:extLst>
            </p:cNvPr>
            <p:cNvSpPr>
              <a:spLocks/>
            </p:cNvSpPr>
            <p:nvPr/>
          </p:nvSpPr>
          <p:spPr>
            <a:xfrm>
              <a:off x="4775203" y="166914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القراءة</a:t>
              </a:r>
              <a:r>
                <a:rPr lang="fr-FR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1 </a:t>
              </a:r>
              <a:endParaRPr lang="ar-MA" sz="16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46C4D9F-A235-473F-8F42-1923CA1B56A8}"/>
                </a:ext>
              </a:extLst>
            </p:cNvPr>
            <p:cNvSpPr>
              <a:spLocks/>
            </p:cNvSpPr>
            <p:nvPr/>
          </p:nvSpPr>
          <p:spPr>
            <a:xfrm>
              <a:off x="2675444" y="126807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ورشة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lang="fr-FR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626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6817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33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  <p:sldLayoutId id="214748386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33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  <p:sldLayoutId id="2147483887" r:id="rId18"/>
    <p:sldLayoutId id="2147483888" r:id="rId19"/>
    <p:sldLayoutId id="2147483889" r:id="rId20"/>
    <p:sldLayoutId id="2147483890" r:id="rId21"/>
    <p:sldLayoutId id="2147483891" r:id="rId22"/>
    <p:sldLayoutId id="2147483892" r:id="rId23"/>
    <p:sldLayoutId id="2147483893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842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0391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  <p:sldLayoutId id="2147483926" r:id="rId17"/>
    <p:sldLayoutId id="2147483927" r:id="rId18"/>
    <p:sldLayoutId id="2147483928" r:id="rId19"/>
    <p:sldLayoutId id="2147483929" r:id="rId20"/>
    <p:sldLayoutId id="2147483930" r:id="rId21"/>
    <p:sldLayoutId id="214748393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958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  <p:sldLayoutId id="2147483949" r:id="rId17"/>
    <p:sldLayoutId id="2147483950" r:id="rId18"/>
    <p:sldLayoutId id="2147483951" r:id="rId19"/>
    <p:sldLayoutId id="2147483952" r:id="rId20"/>
    <p:sldLayoutId id="2147483953" r:id="rId21"/>
    <p:sldLayoutId id="2147483954" r:id="rId22"/>
    <p:sldLayoutId id="214748395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9.png"/><Relationship Id="rId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55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35.gif"/><Relationship Id="rId4" Type="http://schemas.openxmlformats.org/officeDocument/2006/relationships/image" Target="../media/image44.png"/><Relationship Id="rId9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1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46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17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7.png"/><Relationship Id="rId7" Type="http://schemas.openxmlformats.org/officeDocument/2006/relationships/image" Target="../media/image4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7.png"/><Relationship Id="rId7" Type="http://schemas.openxmlformats.org/officeDocument/2006/relationships/image" Target="../media/image4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7.png"/><Relationship Id="rId7" Type="http://schemas.openxmlformats.org/officeDocument/2006/relationships/image" Target="../media/image4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7.png"/><Relationship Id="rId7" Type="http://schemas.openxmlformats.org/officeDocument/2006/relationships/image" Target="../media/image4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7.png"/><Relationship Id="rId7" Type="http://schemas.openxmlformats.org/officeDocument/2006/relationships/image" Target="../media/image4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49.xml"/><Relationship Id="rId5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7.png"/><Relationship Id="rId7" Type="http://schemas.openxmlformats.org/officeDocument/2006/relationships/image" Target="../media/image4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7.png"/><Relationship Id="rId7" Type="http://schemas.openxmlformats.org/officeDocument/2006/relationships/image" Target="../media/image5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5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5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5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5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7.png"/><Relationship Id="rId7" Type="http://schemas.openxmlformats.org/officeDocument/2006/relationships/image" Target="../media/image5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7.png"/><Relationship Id="rId7" Type="http://schemas.openxmlformats.org/officeDocument/2006/relationships/image" Target="../media/image5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6.png"/><Relationship Id="rId7" Type="http://schemas.openxmlformats.org/officeDocument/2006/relationships/image" Target="../media/image3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microsoft.com/office/2007/relationships/hdphoto" Target="../media/hdphoto8.wdp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12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46.png"/><Relationship Id="rId9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6.png"/><Relationship Id="rId5" Type="http://schemas.openxmlformats.org/officeDocument/2006/relationships/image" Target="../media/image35.gif"/><Relationship Id="rId10" Type="http://schemas.openxmlformats.org/officeDocument/2006/relationships/image" Target="../media/image31.png"/><Relationship Id="rId4" Type="http://schemas.openxmlformats.org/officeDocument/2006/relationships/image" Target="../media/image59.png"/><Relationship Id="rId9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B8FDA-F44C-A606-FFE1-AAEDE01F91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8" b="3490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الثاني</a:t>
            </a:r>
            <a:endParaRPr lang="fr-M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6 -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3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الحصة4 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5 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التراكيب . 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ما قبل القراءة: التوقع والتحقق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أثناء القراءة – الفهم 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طلاقة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النبتة العجيبة (2) : توقع و تحقق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892323" y="3380220"/>
            <a:ext cx="1715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القراءة – الحصة 1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النبتة العجيبة (2) - استراتيجية التلخيص(2).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2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فقرة باسترسال؛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توقع مضمون نص مقروء و التحقق من التوقعات؛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24987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استراتيجية تلخيص نص مقروء.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الطلاقة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4D9AC60-B943-9244-8F5A-B587DB9D5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D4985B-AF01-653C-62EA-F0DFD11B0AE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34BFBC-BC75-953E-AE2B-8FFD17E2142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7F77E56-CDE6-FFD9-C9D3-4CE7CEDA4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F4E337-02DF-99A5-3C56-9221875755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3CFD3B-BF0E-9BB2-959D-C27D579AB8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1E5428C-93EB-C586-6835-949FC0B2A1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3402741-4E7E-4BAD-2577-EFBA9E19B94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BC018A-5C79-F0F2-0A34-75E77CB665C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0">
            <a:extLst>
              <a:ext uri="{FF2B5EF4-FFF2-40B4-BE49-F238E27FC236}">
                <a16:creationId xmlns:a16="http://schemas.microsoft.com/office/drawing/2014/main" id="{96C6E4D0-07A7-3FA9-8E8C-EB6BD84F479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07EB4BE-FE38-0DFA-CDC8-1C9524F113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33770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650AE-744E-3E3F-F2DB-3E90C2909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64D3382-BF3A-0C43-2E8A-6206339A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6" name="Espace réservé pour une image  4">
            <a:extLst>
              <a:ext uri="{FF2B5EF4-FFF2-40B4-BE49-F238E27FC236}">
                <a16:creationId xmlns:a16="http://schemas.microsoft.com/office/drawing/2014/main" id="{0EF54EB2-1BC0-215D-EDB5-90A3708CB6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960C60-DD8F-D307-44D1-1B69D88149E0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8DB799-6F6A-C23A-911C-33C041ECABAD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304FEDD-37E1-C2CE-8715-E4772CA0EA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3BC426-3C56-D531-D6BA-A1CFB4B1AA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08F3F08-8193-2352-1FA5-D70C2ABC537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AE0AC1C-2085-EA5C-B14F-9F9D12A833D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94FD37F-F3B4-4BD8-DFC2-FE37BCFA0AE2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F2F098-3C38-86E3-5508-05484084CDD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9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88C9B6DC-4C52-16AC-B1DE-54E91DF4B2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30" name="Image 2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98D1611-79C9-5D35-8B37-6A4459C7E4E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8AC229B-264A-15B0-2EBD-410AEA84346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0437757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312BDE-69C2-B9F0-3EF4-D20EAABB1FC9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04D79D-6AF4-E245-5FDB-3EF99990948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764F48-3701-CA86-0B35-107271B81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966784-C58D-0A26-D8E1-13D053AF2A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7B6E927-2432-DC8B-4469-68DAB3FD1D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40AF3F-AAFE-F34B-D41A-AD422E9426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BA35324-101F-4A52-4478-025416B020B0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77B88B-E2BC-EE27-14FD-07040D8BD8D8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D07438-4638-87B0-86F0-854FA20A821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96851026-B790-BD33-1078-44F6F50FC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 تابعوا</a:t>
            </a:r>
            <a:endParaRPr lang="fr-MA" dirty="0"/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20CB6E11-6A9D-2B7E-08F6-CF618F5FD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E5191BA-2034-021D-4601-BA5F315E3486}"/>
              </a:ext>
            </a:extLst>
          </p:cNvPr>
          <p:cNvSpPr txBox="1"/>
          <p:nvPr/>
        </p:nvSpPr>
        <p:spPr>
          <a:xfrm>
            <a:off x="387311" y="1455730"/>
            <a:ext cx="8437602" cy="535233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lvl="0" algn="just" defTabSz="914400" rtl="1">
              <a:lnSpc>
                <a:spcPct val="150000"/>
              </a:lnSpc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اَلْهاتِفُ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ٱلْمَحْمولُ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أَداةٌ مُفيدَةٌ إِذا أَحْسَنْتَ ٱلتَّعامُلَ مَعَها. أَنْصَحُكَ بِعَدَمِ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ٱلإِفْراطِ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ٱسْتِعْمالِهِ، وَتَخْصيصِ أَوْقاتٍ مُحَدَّدَةٍ لِذلِكَ بَعيداً عَنْ أَوْقاتِ ٱلدِّراسَةِ وَٱلنَّوْمِ وَٱلطَّعامِ،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فَٱلإِدْمانُ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عَلَيْهِ يُضْعِفُ تَرْكيزَكَ وَيُؤَثِّرُ سَلْباً عَلى تَحْصيلِكَ ٱلدِّراسِيِّ. تجنّب حمله إلى غرفة النّوم ليلا، فالضّوء المنبعث منه يخلّ بنومك ويتعب عينيك. كَما أَنْصَحُكَ بِعَدَمِ ٱسْتِعْمالِهِ في ٱلأَماكِنِ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ٱلْعامَّةِ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مُبالَغٍ فيهِ، فَذلِكَ يُبْعِدُكَ عَنِ ٱلتَّواصُلِ ٱلْحَقيقِيِّ مَعَ مَنْ حَوْلَكَ. فلا تَدعه يسرق وقتك ويتحكّم في حياتك، واجعل لنفسك أوقاتا خالية من الشّاشات تقضيها مع أسرتك وأصدقائك.</a:t>
            </a:r>
          </a:p>
        </p:txBody>
      </p:sp>
    </p:spTree>
    <p:extLst>
      <p:ext uri="{BB962C8B-B14F-4D97-AF65-F5344CB8AC3E}">
        <p14:creationId xmlns:p14="http://schemas.microsoft.com/office/powerpoint/2010/main" val="3174210133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46DD2-09D9-28C2-30C8-BC3FD6E5E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3E1327-95A1-99FF-7CD2-4666691B5467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EFC728-A537-FC6E-BA13-D942B1DF04BA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65EAA9-F40B-C411-D6BD-4012AA6D3F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38EFF9-5EB1-17E9-881A-156C6273A8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232BE61-F894-ECCD-AC30-F872A0D38B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A207D8-0145-BFFC-4B58-A41A3F34397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A2298E-0072-36B5-D9F3-FD200B0074C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F8E14A-25FB-E22A-A04F-DEC630B8269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6D10441-5A49-4BEE-6DCF-0F58DDC34360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8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AA9EEDE9-0387-E23F-664A-DC88488C29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4" name="Titre 23">
            <a:extLst>
              <a:ext uri="{FF2B5EF4-FFF2-40B4-BE49-F238E27FC236}">
                <a16:creationId xmlns:a16="http://schemas.microsoft.com/office/drawing/2014/main" id="{563B43FA-0BD6-3010-207B-FB1431190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5 بطاقات تحمل أسماء 5 متعلمين.  سأنادي على المتعلم الأول ليقرأ النص بطلاقة.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74B62A-E881-A260-622D-8583D0DE26C6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A92DAA4-6E09-4842-2951-77D3435071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846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AC542-4C87-E920-F269-29A8025C2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46E4A1C-0C93-0F4B-8AC2-D341FB32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 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i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39DB16E-B6BF-7DBC-643D-1672F41571F6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59F1F0-565D-9C51-7D1B-D1FE8265E60F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4CD3FA-7F06-FE93-BD6E-73EDFEEA5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ED6781-92A2-724A-BEA1-AB17624218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81A186-360E-27A0-D8FF-0434F6204E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AC9E47-50A1-2A45-6910-196C072E1D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C2AA281-5E29-CB9B-0C71-7D413D3C51E1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EA114B-5C25-1D14-98C9-7D39FEB319E6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55075-C0B0-D264-963B-59BF420F30B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7244B7C-A4C0-45A5-0CA7-11F66C00B5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CD9E4A0-05F1-6192-70F2-47BA7327D022}"/>
              </a:ext>
            </a:extLst>
          </p:cNvPr>
          <p:cNvSpPr txBox="1"/>
          <p:nvPr/>
        </p:nvSpPr>
        <p:spPr>
          <a:xfrm>
            <a:off x="387311" y="1455730"/>
            <a:ext cx="8437602" cy="535233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lvl="0" algn="just" defTabSz="914400" rtl="1">
              <a:lnSpc>
                <a:spcPct val="150000"/>
              </a:lnSpc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اَلْهاتِفُ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ٱلْمَحْمولُ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أَداةٌ مُفيدَةٌ إِذا أَحْسَنْتَ ٱلتَّعامُلَ مَعَها. أَنْصَحُكَ بِعَدَمِ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ٱلإِفْراطِ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ٱسْتِعْمالِهِ، وَتَخْصيصِ أَوْقاتٍ مُحَدَّدَةٍ لِذلِكَ بَعيداً عَنْ أَوْقاتِ ٱلدِّراسَةِ وَٱلنَّوْمِ وَٱلطَّعامِ،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فَٱلإِدْمانُ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عَلَيْهِ يُضْعِفُ تَرْكيزَكَ وَيُؤَثِّرُ سَلْباً عَلى تَحْصيلِكَ ٱلدِّراسِيِّ. تجنّب حمله إلى غرفة النّوم ليلا، فالضّوء المنبعث منه يخلّ بنومك ويتعب عينيك. كَما أَنْصَحُكَ بِعَدَمِ ٱسْتِعْمالِهِ في ٱلأَماكِنِ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ٱلْعامَّةِ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مُبالَغٍ فيهِ، فَذلِكَ يُبْعِدُكَ عَنِ ٱلتَّواصُلِ ٱلْحَقيقِيِّ مَعَ مَنْ حَوْلَكَ. فلا تَدعه يسرق وقتك ويتحكّم في حياتك، واجعل لنفسك أوقاتا خالية من الشّاشات تقضيها مع أسرتك وأصدقائك.</a:t>
            </a:r>
          </a:p>
        </p:txBody>
      </p:sp>
    </p:spTree>
    <p:extLst>
      <p:ext uri="{BB962C8B-B14F-4D97-AF65-F5344CB8AC3E}">
        <p14:creationId xmlns:p14="http://schemas.microsoft.com/office/powerpoint/2010/main" val="103740263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66ACB-43B0-BDB5-4767-567219E5C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1773A63-6EC1-9B19-E854-FDFB39944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الطلاقة هم ...........................................................................</a:t>
            </a:r>
            <a:endParaRPr lang="fr-MA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E2DFB2-5567-E720-796C-FEB67DA860AD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72BC7A8-E62D-C0B1-F794-AF24CB8AF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A59839-0AE5-EC75-EE22-B03A0697FBE3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18DBDE7-0167-3E46-A313-58B02155D0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F92CF4F-347B-6E98-1783-665C6F0E16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13979A-F2AD-1D0E-FE93-FB927B33B3D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964922-198F-CEBA-781D-F7689DCA484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DA0C0FC-3391-ABBE-2CF1-B9D0B1BB9EF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3B11E0-7586-70FC-F947-27F15D6381BA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D1F9A9-B898-E203-4F2D-C1DD1285ABB5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8D3DC6C-A685-C8B4-D34F-037CA540F3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9147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الحصة 1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 النبتة العجيبة  (2) : توقع و تحقق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fr-FR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1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0D438-6CCB-AD46-B08A-2828249A1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" y="756000"/>
            <a:ext cx="704565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سنقرأ الجزء الثاني من نص "النبتة العجيبة" . من يذكرنا بأحداث الجزء الأول؟</a:t>
            </a:r>
            <a:endParaRPr lang="fr-FR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5948EF-B700-6351-D496-DC006CAFCEF8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01BD42-CB4A-B4CA-731B-42E67D9FF0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DF34306-F9A9-47D0-911C-0E5D6F89F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FB07C67-E077-FF1F-275E-9195A1C8FE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37CA27-BBEE-45CA-EEE8-46B03F3D7F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4833CA-FE7A-8F07-5A8E-8BC64FCE1288}"/>
              </a:ext>
            </a:extLst>
          </p:cNvPr>
          <p:cNvSpPr>
            <a:spLocks/>
          </p:cNvSpPr>
          <p:nvPr/>
        </p:nvSpPr>
        <p:spPr>
          <a:xfrm>
            <a:off x="4772040" y="156799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777A26-6347-AFD9-4C1B-27A12F370506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4249CB-7B86-E73E-5C07-F5324DE149B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F77736F-6696-21A5-EFC5-34C47932F7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7D139741-3A10-6F55-CE69-E1B4B30CD9C4}"/>
              </a:ext>
            </a:extLst>
          </p:cNvPr>
          <p:cNvSpPr txBox="1"/>
          <p:nvPr/>
        </p:nvSpPr>
        <p:spPr>
          <a:xfrm>
            <a:off x="1700758" y="2969322"/>
            <a:ext cx="574248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اَلنَّبْتَــــــــــــــــــــةُ ﭐلْعَجيبَــــــــــــــــــــةُ (2).</a:t>
            </a:r>
          </a:p>
        </p:txBody>
      </p:sp>
    </p:spTree>
    <p:extLst>
      <p:ext uri="{BB962C8B-B14F-4D97-AF65-F5344CB8AC3E}">
        <p14:creationId xmlns:p14="http://schemas.microsoft.com/office/powerpoint/2010/main" val="2414002861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AA71D-6EE5-B225-D55E-E111ABACF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C4EC07E-D258-F744-8B5E-5C8B995F1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74" y="707387"/>
            <a:ext cx="707997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قراءة النص سنتعرف على مفردات تفيدنا في فهم النص. سأقرأ أولاً. من يقرأ مثلي؟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B5960ADD-AD36-13ED-E043-1CED1E9614B0}"/>
              </a:ext>
            </a:extLst>
          </p:cNvPr>
          <p:cNvSpPr txBox="1"/>
          <p:nvPr/>
        </p:nvSpPr>
        <p:spPr>
          <a:xfrm>
            <a:off x="6758042" y="2994165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تَذْبُلُ</a:t>
            </a: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D1E1BDDA-610D-369C-2BF3-E4B4B7B2CC7E}"/>
              </a:ext>
            </a:extLst>
          </p:cNvPr>
          <p:cNvSpPr txBox="1"/>
          <p:nvPr/>
        </p:nvSpPr>
        <p:spPr>
          <a:xfrm>
            <a:off x="4701974" y="2999101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اِسْتَبَدَّ بِهِ</a:t>
            </a: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92021C82-40D7-290D-4488-BA970F4C697A}"/>
              </a:ext>
            </a:extLst>
          </p:cNvPr>
          <p:cNvSpPr txBox="1"/>
          <p:nvPr/>
        </p:nvSpPr>
        <p:spPr>
          <a:xfrm>
            <a:off x="2719733" y="2979379"/>
            <a:ext cx="180540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وَهَنٌ</a:t>
            </a: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FBD46FF3-F33E-8D8F-8C16-008676A027E2}"/>
              </a:ext>
            </a:extLst>
          </p:cNvPr>
          <p:cNvSpPr txBox="1"/>
          <p:nvPr/>
        </p:nvSpPr>
        <p:spPr>
          <a:xfrm>
            <a:off x="664157" y="3007705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 اَلتَّعايُشُ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F51CD4-8EEF-12D1-BD80-7B82FC6D2399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686DC1-6282-4A77-52F1-937833437A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7C03D3-FAF0-3F05-1349-289503CCA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C107AB-8F5E-E298-7536-D4F8CAC4E9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8042A4D-1E71-BDCD-8666-27601D819E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D1CCAA6-10EB-7050-E2E8-38A09A062673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10E835-FE2E-915C-E815-0BED347A45AF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2CB3EC-9FA5-7AD6-B27F-547932CCF73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9928E65-9FB7-C6CC-3527-6B6F3AD631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0975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C475C-3751-92E3-E9BB-CDE88B35B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80FBEA0-6411-ED47-9AAC-17F590DF3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628" y="774821"/>
            <a:ext cx="7443975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سنربط كل كلمة بالتعريف المناسب لها . ما المقصود ب : تذبل؟ استبد به ؟ وهن؟ التعايش؟ </a:t>
            </a:r>
            <a:endParaRPr lang="fr-FR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Google Shape;452;p158">
            <a:extLst>
              <a:ext uri="{FF2B5EF4-FFF2-40B4-BE49-F238E27FC236}">
                <a16:creationId xmlns:a16="http://schemas.microsoft.com/office/drawing/2014/main" id="{452DB142-0503-98E3-DE6B-00D5CA67CDE7}"/>
              </a:ext>
            </a:extLst>
          </p:cNvPr>
          <p:cNvSpPr txBox="1"/>
          <p:nvPr/>
        </p:nvSpPr>
        <p:spPr>
          <a:xfrm>
            <a:off x="487629" y="3165794"/>
            <a:ext cx="574248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اَلْعَيْشُ ٱلْمُشْتَرَكُ في تَفاهُمِ وَوِئامِ.</a:t>
            </a:r>
          </a:p>
        </p:txBody>
      </p:sp>
      <p:sp>
        <p:nvSpPr>
          <p:cNvPr id="28" name="Google Shape;452;p158">
            <a:extLst>
              <a:ext uri="{FF2B5EF4-FFF2-40B4-BE49-F238E27FC236}">
                <a16:creationId xmlns:a16="http://schemas.microsoft.com/office/drawing/2014/main" id="{43C0380D-6BEE-BE2E-B1B3-FB451018A696}"/>
              </a:ext>
            </a:extLst>
          </p:cNvPr>
          <p:cNvSpPr txBox="1"/>
          <p:nvPr/>
        </p:nvSpPr>
        <p:spPr>
          <a:xfrm>
            <a:off x="394504" y="5625833"/>
            <a:ext cx="5801697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مَرَضٌ، وضَعْفٌ وَفُتورٌ وَإِعْياءٌ .</a:t>
            </a:r>
            <a:endParaRPr dirty="0">
              <a:sym typeface="Calibri"/>
            </a:endParaRPr>
          </a:p>
        </p:txBody>
      </p:sp>
      <p:sp>
        <p:nvSpPr>
          <p:cNvPr id="29" name="Google Shape;452;p158">
            <a:extLst>
              <a:ext uri="{FF2B5EF4-FFF2-40B4-BE49-F238E27FC236}">
                <a16:creationId xmlns:a16="http://schemas.microsoft.com/office/drawing/2014/main" id="{D49441C7-9F64-D3A9-A7D1-F73119E267DF}"/>
              </a:ext>
            </a:extLst>
          </p:cNvPr>
          <p:cNvSpPr txBox="1"/>
          <p:nvPr/>
        </p:nvSpPr>
        <p:spPr>
          <a:xfrm>
            <a:off x="428414" y="4455279"/>
            <a:ext cx="5801698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تَضْعُفُ وَتَجِف وَتَفْقِدُ نَضارَتَها.</a:t>
            </a:r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DC240AA0-5ABB-2972-0D2F-C0A5209ACC1F}"/>
              </a:ext>
            </a:extLst>
          </p:cNvPr>
          <p:cNvSpPr txBox="1"/>
          <p:nvPr/>
        </p:nvSpPr>
        <p:spPr>
          <a:xfrm>
            <a:off x="487628" y="1957613"/>
            <a:ext cx="574248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غَلَبَ عَلَيْهِ وَتَمَكَّنَ مِنْهُ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F8CF34-CB95-ECA1-7470-E72AF8E24176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B14474-10AE-643F-6D94-4F3BF0C7A3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ECBEEE5-837D-7B18-792E-395E20020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3DCC07-EE99-B904-84CA-3381BE7FE5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2F03ABD-A087-9EE6-5D5D-6F2D396FA0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77916D8-0E59-AFA3-E66E-FBD7C9E64C91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25401-0385-21EF-A976-969D4382DAA8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BCB044-C40E-4054-FD22-CEFE1647AABE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351C6FD-D04A-BFDB-086A-D4591A6A12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D76C0D04-D05E-3D91-06FF-9804673F2E40}"/>
              </a:ext>
            </a:extLst>
          </p:cNvPr>
          <p:cNvSpPr txBox="1"/>
          <p:nvPr/>
        </p:nvSpPr>
        <p:spPr>
          <a:xfrm>
            <a:off x="6929513" y="1957613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تَذْبُلُ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0B7A5665-5944-EEDB-1402-B442C7DC52EC}"/>
              </a:ext>
            </a:extLst>
          </p:cNvPr>
          <p:cNvSpPr txBox="1"/>
          <p:nvPr/>
        </p:nvSpPr>
        <p:spPr>
          <a:xfrm>
            <a:off x="6963420" y="3165794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اِسْتَبَدَّ بِهِ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4D11EDEC-B38A-CFEB-B835-67A5F3CE4FF4}"/>
              </a:ext>
            </a:extLst>
          </p:cNvPr>
          <p:cNvSpPr txBox="1"/>
          <p:nvPr/>
        </p:nvSpPr>
        <p:spPr>
          <a:xfrm>
            <a:off x="6965219" y="4455279"/>
            <a:ext cx="180540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وَهَنٌ</a:t>
            </a: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82A13EC6-07ED-358E-3FF5-6921F7E6494C}"/>
              </a:ext>
            </a:extLst>
          </p:cNvPr>
          <p:cNvSpPr txBox="1"/>
          <p:nvPr/>
        </p:nvSpPr>
        <p:spPr>
          <a:xfrm>
            <a:off x="6959264" y="5625833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 اَلتَّعايُشُ</a:t>
            </a:r>
          </a:p>
        </p:txBody>
      </p:sp>
    </p:spTree>
    <p:extLst>
      <p:ext uri="{BB962C8B-B14F-4D97-AF65-F5344CB8AC3E}">
        <p14:creationId xmlns:p14="http://schemas.microsoft.com/office/powerpoint/2010/main" val="5328075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1948B-7F31-6FBD-9CC0-ACEF28CD8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49FD59-DF26-FB44-A87A-5513B031D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عنوان النص و المشاهد و تذكروا أحداث الجزء الأول. لتتوقعوا مضمون النص.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652111-D6C2-EFB9-2779-A95180521912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EAB72D20-7850-8006-AE33-0B46221382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A1B62B8-8EDC-0FA0-E718-37C98803C8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01432AE-49EC-5A06-CDC4-885984FE41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A40B96A-187D-CA55-8360-0B29E70FB5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57EF385B-33B4-145C-4DA6-74C467CBAAF1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9FDC615-8423-D954-B163-63DD3BDFAB84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C79715-EF70-2C64-97A3-F8D4A52C2A65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14EA25D-29FE-474A-4BA8-BB3824A237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E6C0C2A6-62AC-61C5-4DC5-96FF0A3977BF}"/>
              </a:ext>
            </a:extLst>
          </p:cNvPr>
          <p:cNvSpPr txBox="1"/>
          <p:nvPr/>
        </p:nvSpPr>
        <p:spPr>
          <a:xfrm>
            <a:off x="1607018" y="1584325"/>
            <a:ext cx="574248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اَلنَّبْتَــــــــــــــــــــةُ ﭐلْعَجيبَــــــــــــــــــــةُ (2).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DD97CDC-3DD4-D794-56D8-948901FC49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0051" y="2603037"/>
            <a:ext cx="2605730" cy="37678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65AE21-BC46-02A3-A9AC-C506F1732E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7004" y="2603037"/>
            <a:ext cx="2605730" cy="366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26771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E4F81-E5EB-3C5F-9C89-0A244E618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EB02CD-1FB6-6643-B2B0-969448703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سأسجل بعض أجابتكم و توقعاتكم على السبورة لكي نتحقق منها بعد قراءة النص.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CF521D-7178-A712-F0DD-0777D94A62CC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3AB5E95-2D28-661C-6601-1713F9A943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91247D-3327-FFD2-3066-F7689617A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53C019A-97A3-5A97-05E0-F364F2AE5F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2933B18-0CED-62F0-9AF9-BA95F5B590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44FB092-2BE0-9F3E-E8C8-7F6C5408F2C5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DC39F5-A8C6-A812-A4F6-5F0B80D6183C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A2EFB2-95F4-35FB-C63C-66B8E5F150C0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C3D82B1F-A44E-22F4-CD06-7999554FFB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35317C74-A162-D184-3F94-D74848203BA1}"/>
              </a:ext>
            </a:extLst>
          </p:cNvPr>
          <p:cNvSpPr txBox="1"/>
          <p:nvPr/>
        </p:nvSpPr>
        <p:spPr>
          <a:xfrm>
            <a:off x="1729890" y="1563785"/>
            <a:ext cx="574248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اَلنَّبْتَــــــــــــــــــــةُ ﭐلْعَجيبَــــــــــــــــــــةُ (2).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F3FFBC-3400-244D-65AB-C1674DAEEF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5367" y="2603037"/>
            <a:ext cx="2605730" cy="37678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F272C94-EB36-D6D8-760A-4673727261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2320" y="2603037"/>
            <a:ext cx="2605730" cy="366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03774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81E5-ED9F-A246-6329-074CCEB1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59B72A-28C2-6841-80B1-EBE70A360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ستقرِون النص قراءة صامتة لتحققوا من توقعاتكم.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D31C0C-EBF0-C02E-49DC-BFC818D6BEB5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DAED7F7-3C92-9497-81FB-43AC7F4977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BA2E3B1-B27F-AB5A-F0BE-7F84B887E5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955AC8-FF66-5FD9-B591-9FEEA2075A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16A4D5-240A-F14F-E91F-8475DC3D43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B6403B5-C2F0-3C33-9E63-1EE4DB60DF65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8428B9-E9F7-3A24-5D97-D11DFA9EF576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DEA2C4-EAEC-9F4D-36B9-F5285EBB3FB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510393EE-5D0C-07C6-2931-08BB9BDF69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F16AAB1-FFC3-E984-B196-4C74903784F2}"/>
              </a:ext>
            </a:extLst>
          </p:cNvPr>
          <p:cNvGrpSpPr/>
          <p:nvPr/>
        </p:nvGrpSpPr>
        <p:grpSpPr>
          <a:xfrm>
            <a:off x="449438" y="1592968"/>
            <a:ext cx="7417582" cy="5375255"/>
            <a:chOff x="449438" y="1592968"/>
            <a:chExt cx="7417582" cy="5375255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ADFA307-216E-63F4-4E92-FF386513E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438" y="1685676"/>
              <a:ext cx="3443953" cy="5282547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402141E-04EB-26F7-9101-4095C9FBE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1265" y="1592968"/>
              <a:ext cx="3443953" cy="5282547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1787893-A69A-5237-FC02-29B72C8413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3067" y="1592968"/>
              <a:ext cx="3443953" cy="52825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315773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64E3C-2CBB-562C-3163-68040A8F1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250A6-3D9F-244A-82ED-9BF2D4B0B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096" y="765817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توقع ما جاء في النص؟ أين  قرأت ذلك في النص؟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35976B-5B67-68E5-EC1F-432AB60471A4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41289EF-F624-8785-AD02-EB81D965E3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6CF012-9F5A-C51B-D9EB-B586E94D8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B523E23-DC92-C106-211B-0E7FE5906E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4130B3-6D48-9F5A-9C7D-1BCEAD3BA8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2E6188-D249-A55B-6573-36EE9E80EBD0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E584F9-A02F-77C7-2E93-13D0B327588F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7B8744-6A35-EF56-30C0-826B22CAEEDB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907B642-7449-7C06-305D-910737CE04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365BA0F-3EA5-238E-AF9A-37597F37CD20}"/>
              </a:ext>
            </a:extLst>
          </p:cNvPr>
          <p:cNvGrpSpPr/>
          <p:nvPr/>
        </p:nvGrpSpPr>
        <p:grpSpPr>
          <a:xfrm>
            <a:off x="449438" y="1592968"/>
            <a:ext cx="7417582" cy="5375255"/>
            <a:chOff x="449438" y="1592968"/>
            <a:chExt cx="7417582" cy="537525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76B08AA-7F82-A667-304B-2C1519753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438" y="1685676"/>
              <a:ext cx="3443953" cy="528254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661A739-B6E3-0523-448F-1A9E29C60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1265" y="1592968"/>
              <a:ext cx="3443953" cy="5282547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BDE4179-7FC3-D7CC-A7BD-1336D78C668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3067" y="1592968"/>
              <a:ext cx="3443953" cy="52825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254060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D0493-7627-A5DC-EF25-1971EBF8F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597DAFA5-B8E6-D846-CF90-6E9449BC3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سنتعرف معا على محتوى النص. من يقرأ السؤال؟ من منكم يجيب؟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4E4D5D-0603-585B-5841-209A6E09B5AD}"/>
              </a:ext>
            </a:extLst>
          </p:cNvPr>
          <p:cNvSpPr txBox="1"/>
          <p:nvPr/>
        </p:nvSpPr>
        <p:spPr>
          <a:xfrm>
            <a:off x="576900" y="2885921"/>
            <a:ext cx="8035834" cy="91940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</a:rPr>
              <a:t>1. ما </a:t>
            </a:r>
            <a:r>
              <a:rPr lang="ar-MA" sz="4800" b="1" dirty="0" err="1">
                <a:solidFill>
                  <a:srgbClr val="424D7C"/>
                </a:solidFill>
              </a:rPr>
              <a:t>ٱلْهَدِيَّةُ</a:t>
            </a:r>
            <a:r>
              <a:rPr lang="ar-MA" sz="4800" b="1" dirty="0">
                <a:solidFill>
                  <a:srgbClr val="424D7C"/>
                </a:solidFill>
              </a:rPr>
              <a:t> ٱلَّتي مَنَحَها ٱلشَّيْخُ لِفارِسٍ؟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2F168B-710D-0D7A-FF17-EE1BB2CA5982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40A8AF1-03D9-1F4F-51F6-643E7EC6F4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0338576-8C28-50A8-F7A6-022368B5EB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EA3CD1A-4295-D91C-CA66-0E09589897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B2110C2-6FEF-BD25-EA0F-98EC9F074B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0E4139C-1B44-3D75-E022-3852AD02479B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3F0BE6-E61F-64FA-606F-8367378C5AAA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14B7DB-FB70-D1ED-A05C-269302C8905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BD42DEF-3ACF-9B0A-6CBB-2395974339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81298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17626-661D-7277-1F7A-506BCF1F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134C3B3-669E-E448-8B8A-908F7D987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الثاني؟ من منكم يجيب؟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1357BA5-C59E-9CCD-9705-C3B550674CC3}"/>
              </a:ext>
            </a:extLst>
          </p:cNvPr>
          <p:cNvSpPr txBox="1"/>
          <p:nvPr/>
        </p:nvSpPr>
        <p:spPr>
          <a:xfrm>
            <a:off x="755904" y="3113079"/>
            <a:ext cx="7693152" cy="173664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R="0" lvl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كَيْفَ كانَتْ حالَةُ ٱلنَّبْتَةِ ٱلْعَجيبَةِ عِنْدَما وَصَلَ إِلَيْها فارِسٌ وَرِفاقُهُ؟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C8DEDA-D1B0-1DF6-9D84-4349084E77B8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F49798F-27EA-0101-E9CC-6FE21C0EF0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2F86A8E-FED4-CB33-E012-620069D93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255EAC-2B0B-FA53-90B3-002FCC414B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A3306A-E1AB-E78A-4016-4100B8808B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65CA0C-1AC4-DD58-189D-38ADE82E524F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E41AC3-D768-4181-83B9-C9E6F90EF1CF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CED05E-160E-C4DF-B5E8-8DF2D9C6FAD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5EC2088-F820-06D8-B8A8-A6ADA92654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2865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EDC21-0130-CC89-3902-EF95C5E27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E0AE688-F3A4-DE4F-AECD-B287E91E7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النص ؛ تابعوا معي ؛ سطروا على مفردات المعجم التي تعلمناها عندما نصل إليها : تذبل / استبد به  / وهن / التعايش 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1E70905-5943-D0BD-56EF-70F9936834C3}"/>
              </a:ext>
            </a:extLst>
          </p:cNvPr>
          <p:cNvGrpSpPr/>
          <p:nvPr/>
        </p:nvGrpSpPr>
        <p:grpSpPr>
          <a:xfrm>
            <a:off x="552763" y="126524"/>
            <a:ext cx="7558419" cy="328107"/>
            <a:chOff x="589833" y="126807"/>
            <a:chExt cx="7558419" cy="32810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F189C58-C6DF-2D0B-7C27-A9DBF04F5C7C}"/>
                </a:ext>
              </a:extLst>
            </p:cNvPr>
            <p:cNvSpPr>
              <a:spLocks/>
            </p:cNvSpPr>
            <p:nvPr/>
          </p:nvSpPr>
          <p:spPr>
            <a:xfrm>
              <a:off x="589833" y="14196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51FA6C3-CC8F-8708-9D4B-B930DBBCC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D3A9B03-E171-1407-4246-F6826FF3E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047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7240BAE-0C7C-EA60-8A62-2E2C8BE46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037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A960075-77F2-D57F-177E-CF708E8A0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6509" y="12680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B223370-5BB4-28EB-A397-A1D4D454C4B9}"/>
                </a:ext>
              </a:extLst>
            </p:cNvPr>
            <p:cNvSpPr>
              <a:spLocks/>
            </p:cNvSpPr>
            <p:nvPr/>
          </p:nvSpPr>
          <p:spPr>
            <a:xfrm>
              <a:off x="4775203" y="166914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r>
                <a:rPr lang="fr-FR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27A42C1-4E08-8552-40EF-90CD697B5B95}"/>
                </a:ext>
              </a:extLst>
            </p:cNvPr>
            <p:cNvSpPr>
              <a:spLocks/>
            </p:cNvSpPr>
            <p:nvPr/>
          </p:nvSpPr>
          <p:spPr>
            <a:xfrm>
              <a:off x="2675444" y="126807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ورشة القراءة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2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CE2B487-D866-6C1D-1B73-8C8C6D9C7F5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FE912A91-4B52-82ED-3628-12CFB99D4B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AE28F58-17BE-CD79-0EC9-218D0C3B02DE}"/>
              </a:ext>
            </a:extLst>
          </p:cNvPr>
          <p:cNvGrpSpPr/>
          <p:nvPr/>
        </p:nvGrpSpPr>
        <p:grpSpPr>
          <a:xfrm>
            <a:off x="346787" y="2069197"/>
            <a:ext cx="8450426" cy="4412233"/>
            <a:chOff x="-181461" y="2440677"/>
            <a:chExt cx="8450426" cy="4412233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1E27554-0602-8C6A-D1BE-D80EBB7BA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1461" y="2440677"/>
              <a:ext cx="2876552" cy="4412233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47C0960-FA3A-4A95-594B-717B78586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861" y="2440677"/>
              <a:ext cx="2876552" cy="441223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CBAECAF-D9C6-B86F-5382-8090252E1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2413" y="2440677"/>
              <a:ext cx="2876552" cy="44122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599423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2606007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17567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الحصة 2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1280160" y="3158999"/>
            <a:ext cx="595226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النبتة العجيبة -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استراتيجية 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التلخيص (2).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755955" y="1807373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2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C163FCB-F264-BF3A-4395-CAEB6AA736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33395" y="2099760"/>
            <a:ext cx="648000" cy="8238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297129-DDA0-8BFE-B0F8-CF2663DA6B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38752" y="120794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4873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39D9D-2B3F-6153-51F9-A8DDBFC99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92A97F4-966C-F242-A543-DDB2C371D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سيقرأ كل واحد منكم  فقرة مع احترام قواعد القراءة السليمة. الآخرون يتتبعون. من يقرأ؟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CDA464-4F44-2141-2713-8F38FD96A05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98F715-1BB8-2E9A-F184-9C98B9059B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529334-14AC-534B-029E-FAD47D8FDA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820B88-EC1A-B402-C332-5D667962FB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CE33AB-1FC3-FB96-2A1F-1BAAAF0770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9299B3-AF8B-A43A-D00B-4100E8DE987B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8F8F13-EBCA-254C-3C3F-B5926026423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176D2B-59B4-EA23-8BBC-E4B353F7892C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7048A56-6B23-6C09-8B82-E14BCB884C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17449742-D4B1-4BC4-7F98-683715830F70}"/>
              </a:ext>
            </a:extLst>
          </p:cNvPr>
          <p:cNvGrpSpPr/>
          <p:nvPr/>
        </p:nvGrpSpPr>
        <p:grpSpPr>
          <a:xfrm>
            <a:off x="346787" y="2069197"/>
            <a:ext cx="8450426" cy="4412233"/>
            <a:chOff x="-181461" y="2440677"/>
            <a:chExt cx="8450426" cy="4412233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C8E35F9-8D6B-DD52-55DA-18CB6915B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1461" y="2440677"/>
              <a:ext cx="2876552" cy="4412233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D7EA39D-B0A0-449C-8B64-AE99B4502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861" y="2440677"/>
              <a:ext cx="2876552" cy="4412233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8065BC7-F45D-B9C0-EDD3-F5FBB13FE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2413" y="2440677"/>
              <a:ext cx="2876552" cy="44122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730592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61035-75EB-D996-1D38-BFB8DAE33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7A1BF54-8465-9242-AF06-5827A6669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نواصل توظيف استراتيجية تلخيص نص مقروء. من يذكرنا بخطواتها؟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23A85C-E0D7-452E-CE7E-39CC8FB72B7B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30E5CE-115B-A8C1-23BB-CA9BB98B8C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0F71966-89AE-EEE5-2135-3ED958B200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9782829-892D-9017-4134-4AF9FC5A3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686D99E-F95D-C2A0-3B3E-19E62270AA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29B5E08-6B13-A662-654F-9366D4643823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1D0F847-60FA-2E10-6BE5-7A734CEAB14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945E5F-C54C-046E-CE0D-BEAB3A17D8DD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47FD040-6271-21A6-FC22-8BED1AA78A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9638515-E3BC-D750-D573-486EF274B57B}"/>
              </a:ext>
            </a:extLst>
          </p:cNvPr>
          <p:cNvSpPr txBox="1"/>
          <p:nvPr/>
        </p:nvSpPr>
        <p:spPr>
          <a:xfrm>
            <a:off x="772685" y="2969299"/>
            <a:ext cx="7800267" cy="919401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</a:rPr>
              <a:t>إ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سْتْراتيجِيَّةُ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</a:t>
            </a:r>
            <a:r>
              <a:rPr lang="ar-MA" sz="4800" b="1" dirty="0">
                <a:solidFill>
                  <a:srgbClr val="424D7C"/>
                </a:solidFill>
              </a:rPr>
              <a:t>لْخيصِ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ٱلنَّصِّ .</a:t>
            </a:r>
          </a:p>
        </p:txBody>
      </p:sp>
    </p:spTree>
    <p:extLst>
      <p:ext uri="{BB962C8B-B14F-4D97-AF65-F5344CB8AC3E}">
        <p14:creationId xmlns:p14="http://schemas.microsoft.com/office/powerpoint/2010/main" val="122482746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36DE0-2070-1D93-DC5B-49FD23EBE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46C730D-E086-5588-1FF4-CD7524CBB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38" y="823319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AA2AD2-B224-F281-64FF-447D4038ECB9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3FB682B-0999-7AD1-708D-B9DEFCFDBF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F8AE46-CE1A-606E-9ACF-0263098BA1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E7ADB4D-DFAE-554A-1FF4-CB4027CFD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B1E16BC-A4FD-6E18-EA4F-9499F25669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5AA1151-E1B5-ABA0-C1EB-B2011EB8C491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059B253-21D8-6E75-9B57-B0EA9BD01CE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534BA9-3D55-85F4-33DE-35230F212C85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Espace réservé pour une image  16">
            <a:extLst>
              <a:ext uri="{FF2B5EF4-FFF2-40B4-BE49-F238E27FC236}">
                <a16:creationId xmlns:a16="http://schemas.microsoft.com/office/drawing/2014/main" id="{7A81E381-7730-062E-DA9A-B717D45134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F74DB42-9C60-7F3E-3EE9-5A8DC958A8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538" y="2575985"/>
            <a:ext cx="8040732" cy="308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33696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9FAD8-B6FA-9974-A3CE-934316BA4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35664818-A19B-4348-8D2D-57E3E4AC4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38" y="823319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87 من كراساتكم.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C6F8A1-06CD-37F2-2035-5D82DE91C57F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FF0318B-77DE-7C16-2B18-2A7F508B8D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8B22F25-E5B3-A16A-141D-8CDED54DC0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58D45D7-FF05-9EC2-52E1-73D0E42CE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452F300-A350-A946-78F4-72A29B7B79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0F811C4-D9D6-8B09-E816-F1EB03EFFE6E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D8AEEB1-4DA7-D049-C611-4A453574B4C1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28783C-872D-20A2-591B-C09CFBB1F585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5" name="Espace réservé pour une image  16">
            <a:extLst>
              <a:ext uri="{FF2B5EF4-FFF2-40B4-BE49-F238E27FC236}">
                <a16:creationId xmlns:a16="http://schemas.microsoft.com/office/drawing/2014/main" id="{6E086BAD-92B1-A905-0F2A-5AFCDCFBC8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2FD2C43-57F4-ECDC-64BE-2B5EB903E1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078" y="1417690"/>
            <a:ext cx="3457844" cy="530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86811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73D51-2602-6556-C263-95FE216D4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4ECD198-B116-2048-8D92-87D03FDF5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انجزوا النشاط الأول على كراساتكم . عمل ثنائي.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F4FC6A-4BF9-EE67-2145-FF46941DC11E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2B047DD-74F2-F53F-D7EF-C5DECBCE69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F17A41-3871-65B6-02F7-2B8A3DE957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96123E-1C85-25C7-874F-6585215F6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32DF28-CCE7-31D1-5E00-7B4BFE37BF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93C76D9-2C59-168A-AFF8-8553506280DD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5615DE-3AB2-D632-95F5-C743217CF0FA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2946A4-82A3-B6B4-E771-FBD958CA0F1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ACB9C35-F75A-F258-9E9B-42EBC4D144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4BCBC2-8B5A-7ACF-A9E7-2A1E88617D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0673" y="2031213"/>
            <a:ext cx="8242653" cy="398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5250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14C9A-3F3A-AC00-BB84-F9A508E1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EF82AC1E-A873-3646-A020-90EBCB13E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لتقييم إنجازاتكم .معكم 10 دقائق للإنجاز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3201E4-38E0-46CC-06C2-36986B9F14DC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0C0CBB4-000F-7A91-1D3C-715E2961E0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BBEC41D-3753-ABCB-A613-555B866655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342C37-4D1D-1641-0A74-4B511427E2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40E31C-6AE2-BAEC-2786-C894264591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CADA4CF-317A-CB7E-69DA-B5FC73B8B886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806BD0-9539-EF52-8DF5-6FE34056483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75C8A6-BFD0-93A5-2352-89B03CD15FB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58EB02F-0C84-2930-A854-9766DBB562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6665B0A-CD7A-9EE5-F9C6-55C115C07F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0673" y="2031213"/>
            <a:ext cx="8242653" cy="398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5876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8B977-6A5B-BF96-51D2-55380114E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623F378-151A-F241-8B77-A943A58B8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يقرأ جوابه ؟ هل أنتم متفقون؟ من يقترح فكرة أخرى؟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141D80-FA66-360B-A45E-B6AD39711BE8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2A930F-4E3D-6F17-F34C-A9BCEFAB64F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396FDE-CD0E-0D95-FBDA-63A0A32C3B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3B938F-F0E1-7CAA-3DEC-FC60BA2584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B0F3EC7-3F47-9D28-2650-93811A04AA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7DFEAE7-1C9C-61D6-39D4-4268F7629D56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D12FED6-DFE9-B73F-7FC8-11477C9AF460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E43A54-F50C-1EDE-5501-282F6D6BFBE0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F3151F2-E9F8-1AAA-AA60-5D7337C85E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163652E-A911-5304-531A-00E068CD18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0673" y="2031213"/>
            <a:ext cx="8242653" cy="398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38954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C2E84-C84C-D398-EB7C-667F83E06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4CA6DEA-EF93-3C0C-01E4-EE581182D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هذا المقترح. من يقرأ؟ صححوا.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1F46CB-CC8E-472F-ACF5-E6B33D69D91E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C3F28E7-871D-EC0C-8580-E3ABEA783D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AC62975-0C63-F905-4BEE-15A56BFA5B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1A67939-1744-FE5E-B027-BFA8E30AF0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2132CFB-BBAF-6CCF-FCF3-9472A0728B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0EE25EE-79AB-AD6E-0148-D595BB3C4996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D9A730B-4EFD-F2D6-88FC-8E91C1B715BA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8E9EAE-FDD2-08F0-1395-1732EE4A5FB7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3679E21-1FD0-72C7-DD80-3FFFA824E2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59B18B-275E-3D01-DE1B-FE65B91E51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0673" y="2031213"/>
            <a:ext cx="8242653" cy="398838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1B24CC3-D95D-3F5E-D389-B0BDBECF1C39}"/>
              </a:ext>
            </a:extLst>
          </p:cNvPr>
          <p:cNvSpPr txBox="1"/>
          <p:nvPr/>
        </p:nvSpPr>
        <p:spPr>
          <a:xfrm>
            <a:off x="430168" y="2603274"/>
            <a:ext cx="8394745" cy="34163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</a:t>
            </a:r>
            <a:r>
              <a:rPr lang="ar-MA" sz="3600" b="1" dirty="0"/>
              <a:t>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وَصِيَّةُ ٱلشَّيْخِ لِفارِسٍ بِإِنْقاذِ نَبْتَةِ ٱلْحَياةِ وَمَنْحُهُ إِيّاهُ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ٱلْعَصا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ٱلسِّحْرِيَّةَ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buNone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مُواجَهَةُ فارِسٍ لِلْعَواصِفِ وَٱلْوُحوشِ في رِحْلَتِهِ ٱلشّاقَّةِ رُفْقَةَ أَطْفالِ ٱلْعالَمِ.</a:t>
            </a:r>
          </a:p>
          <a:p>
            <a:pPr algn="r" rtl="1">
              <a:buNone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وُصولُ ٱلْأَطْفالِ إِلى ٱلنَّبْتَةِ ٱلْعَجيبَةِ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وَٱسْتِماعُهُمْ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لِاسْتِغاثَتِها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ٱلذّابِلَةِ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buNone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ٱكْتِشافُ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اٱأَطْفالِ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أَنَّ سَبَبَ ذُبولِ ٱلنَّبْتَةِ هُوَ ٱنْتِشارُ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ٱلْحُروبِ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وَٱلْكَراهِيَةِ بَيْنَ ٱلْبَشَرِ.</a:t>
            </a:r>
          </a:p>
          <a:p>
            <a:pPr algn="r" rtl="1">
              <a:buNone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عَوْدَةُ ٱلْحَياةِ إِلى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ٱلْقُرى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بَعْدَ تَعايُشِ ٱلنّاسِ في مَحَبَّةٍ وَسَلامٍ وَوِئام.</a:t>
            </a:r>
          </a:p>
        </p:txBody>
      </p:sp>
    </p:spTree>
    <p:extLst>
      <p:ext uri="{BB962C8B-B14F-4D97-AF65-F5344CB8AC3E}">
        <p14:creationId xmlns:p14="http://schemas.microsoft.com/office/powerpoint/2010/main" val="127986899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BC333-B67F-94C7-3809-5AEAF9DA1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E3745B6-F5B7-4755-5224-A1293CFD5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 أنجزوا النشاط التالي. عمل ثنائي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B7C125-EB42-AAA1-1834-6B30FD822E35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ECD0847-8C52-12A2-8810-F81842D5B1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003DD9-62A2-7469-F3EB-37AF3EBBD2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0B7A780-AAFA-49AA-75BA-3F8E98FD2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ABC8E76-3E97-ABB2-87BB-ABA830DAD6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A0B2B79-6A22-915B-4F86-53EF2B29779B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05BFF8-EBB2-33CE-2A8B-C6C6DD98741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FE0B44-7652-EA03-A32C-190DA2BF60D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8700D28-5014-CD13-B496-2767271103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EEB05A-6F40-99F7-48C8-C18D9DAC76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159" y="2273590"/>
            <a:ext cx="8179681" cy="391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6326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B0AC0-81C8-A280-64C9-99045B9CD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39EABE5-0C61-D589-3A74-B5D11FEAE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ACA9BA-A10E-C05D-6AD9-92EC64EEEA48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D58AED4-9617-7F19-3E25-4E4DD0EDB5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6E15F88-D2E7-6598-48A0-574805DDBB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B5DF5CA-16CF-F2B3-EA97-760E4A074D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93D1C57-3463-FB9A-3366-492BE0EF1F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32E32BB-36F4-9D25-452B-4D91165CFF8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1E8DBB-5AE7-B3C0-9EA0-932E69029687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44C0CE-2F48-D75D-BA7C-4088DB591E3B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8C9193B-5D8D-1672-B1F6-3E5A39F51F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2982FF5-BBCC-9C29-D407-C26A29F87B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159" y="2273590"/>
            <a:ext cx="8179681" cy="391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7913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23D62-36DD-B167-28EB-6A9FEF4E1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217848F-FF8F-485B-D6D1-E06319FBF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: من يقدم الملخص الذي قام بإعداده؟ هل أنتم متفقون؟ استعينوا بعناصر الجدول لتقييم عملكم.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27993A-2319-F716-33EB-402C976AF84E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E234032-C7B5-602E-702E-A406A1E882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454BEE7-A7BC-95A2-788E-D13704B3E2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6DFD42-88BD-436C-997E-DBD8E09075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E127F42-A8DD-CC7E-A365-D48E9ECA13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3E2AB83-4D27-EA56-D296-4F52842A784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FEE606-63E1-CAB2-C9E8-557C3FAA2335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914F5E-C540-8933-B0C7-81AEC5BE142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1439C57-738C-FF6A-3477-6D59ADAA00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20C5D9E-7062-B663-9C89-FA5129E8A2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771" y="2664662"/>
            <a:ext cx="7576457" cy="279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9075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91634-3925-7E40-D734-BFA81650D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F655F83-507A-8D19-13F5-C9D38230B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أليكم هذا المقترح . صححوا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1A6A17-70CC-0A91-16BC-1A8C5666E743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B51C5F1-CD28-5788-C481-280E27D1DD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42A1997-1079-D4B9-6284-317BDDE623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5C22FAE-9FFE-3625-9FAF-C8F1D71CBB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C2EF8C9-5AEB-222F-38AA-400AE232CE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06400B6-E293-EE83-C6A5-7D2372717F71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0FBBADB-3BE7-B2BB-A009-3003FDE0B9DA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BE50CE-4198-7C77-76F2-0024DC092B1D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D703C89-879B-47F5-0981-E7C8C91B0A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2A188C8-E916-7B50-F2CD-4283DEB6D653}"/>
              </a:ext>
            </a:extLst>
          </p:cNvPr>
          <p:cNvSpPr txBox="1"/>
          <p:nvPr/>
        </p:nvSpPr>
        <p:spPr>
          <a:xfrm>
            <a:off x="552763" y="1169703"/>
            <a:ext cx="8248262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buNone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ملَخَّصُ ٱلنَّصِّ</a:t>
            </a:r>
          </a:p>
          <a:p>
            <a:pPr algn="just" rtl="1">
              <a:buNone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وَصّى ٱلشَّيْخُ فارِساً بِإِنْقاذِ نَبْتَةِ ٱلْحَياةِ، وَمَنَحَهُ عَصاهُ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ٱلسِّحْرِيَّةَ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لِيُسارِعَ إِلى تَحْقيقِ ٱلْمُهِمَّةِ. انْطَلَقَ فارِسٌ في رِحْلَةٍ شاقَّةٍ، واجَهَ فِيها ٱلْعَواصِفَ وَٱلْوُحوشَ، غَيْرَ أَنَّ عَزِيمَتَهُ لَمْ تَتَزَعْزَعْ حَتّى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ٱلْتَقى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بِأَتْرابِهِ مِنَ ٱلْأَطْفالِ وَواصَلَ مَعَهُمُ ٱلطَّريقَ. وَحينَ وَصَلوا إِلى ٱلنَّبْتَةِ ٱلْعَجيبَةِ، سَمِعوا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ٱسْتِغاثَتَها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ٱلذّابِلَةَ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وَهِيَ تَطْلُبُ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ٱلْإِنْقاذَ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فَٱكْتَشَفوا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أَنَّ سَبَبَ ذُبولِهَا هُوَ ٱنْتِشارُ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ٱلْحُروبِ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وَٱلْكَراهِيَةِ بَيْنَ ٱلْبَشَرِ، إِذْ لا تَتَغَذّى جُذورها إِلّا بِٱلسَّلامِ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وَٱلْأَمانِ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فَبَلَّغَ ٱلْأَطْفالُ ٱلرِّسالَةَ إِلى أَهاليهِمْ، فَنَبَذَ ٱلنّاسُ ٱلْخِلافاتِ وَتَعايَشوا في مَحَبَّةٍ وَوِئامٍ، فَعادَتِ ٱلْحَياةُ إِلى ٱلْأَرْضِ، وَأَشْرَقَ عَهْدٌ جَديدٌ مِنَ ٱلسَّلامِ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وَٱلْعَدْلِ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256848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2322000" y="381716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DC29B-3DC3-D765-046B-21A161927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3">
            <a:extLst>
              <a:ext uri="{FF2B5EF4-FFF2-40B4-BE49-F238E27FC236}">
                <a16:creationId xmlns:a16="http://schemas.microsoft.com/office/drawing/2014/main" id="{EFE2FEDA-A97A-2D40-DFC6-862C094AC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887" y="771354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بتعاريف هذه الكلمات؟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949B53-4FDA-94BE-19A3-9C567BC234B8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60655B9-2820-1AED-C397-97D31A4EE4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765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60E88E6-605A-6344-D431-83D3C53DEC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2088DB0-09C5-FECD-A351-D9A7840E29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8E3BDE-D490-3CD5-76D1-AF41ABD668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73DA70A-8B5A-267F-EBAF-0DADE146DDA7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5B6320-B6C1-BF34-852A-05E3C61EE500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C0C626-A1FA-5E5E-490C-E1B887DE9B7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D69AFBC-26EE-34A2-A151-E8989EF056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048ABEFE-51F3-5C78-324D-FD7AD4774EE2}"/>
              </a:ext>
            </a:extLst>
          </p:cNvPr>
          <p:cNvSpPr txBox="1"/>
          <p:nvPr/>
        </p:nvSpPr>
        <p:spPr>
          <a:xfrm>
            <a:off x="6758042" y="2994165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تَذْبُلُ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BAD66700-9754-F782-2746-DA5985F6100A}"/>
              </a:ext>
            </a:extLst>
          </p:cNvPr>
          <p:cNvSpPr txBox="1"/>
          <p:nvPr/>
        </p:nvSpPr>
        <p:spPr>
          <a:xfrm>
            <a:off x="4701974" y="2999101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اِسْتَبَدَّ بِهِ</a:t>
            </a: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A5BBE297-7A32-3009-0D09-F46EE2C3E403}"/>
              </a:ext>
            </a:extLst>
          </p:cNvPr>
          <p:cNvSpPr txBox="1"/>
          <p:nvPr/>
        </p:nvSpPr>
        <p:spPr>
          <a:xfrm>
            <a:off x="2719733" y="2979379"/>
            <a:ext cx="180540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وَهَنٌ</a:t>
            </a: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15966AE5-37EB-F56C-2D68-B6AEAD286450}"/>
              </a:ext>
            </a:extLst>
          </p:cNvPr>
          <p:cNvSpPr txBox="1"/>
          <p:nvPr/>
        </p:nvSpPr>
        <p:spPr>
          <a:xfrm>
            <a:off x="664157" y="3007705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 اَلتَّعايُشُ</a:t>
            </a:r>
          </a:p>
        </p:txBody>
      </p:sp>
    </p:spTree>
    <p:extLst>
      <p:ext uri="{BB962C8B-B14F-4D97-AF65-F5344CB8AC3E}">
        <p14:creationId xmlns:p14="http://schemas.microsoft.com/office/powerpoint/2010/main" val="195955728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0E08D-0CA3-C55C-4A43-8DFD0A60B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3">
            <a:extLst>
              <a:ext uri="{FF2B5EF4-FFF2-40B4-BE49-F238E27FC236}">
                <a16:creationId xmlns:a16="http://schemas.microsoft.com/office/drawing/2014/main" id="{FC5B94D3-A129-CA52-C604-0E30108D7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استراتيجية التلخيص؟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1EA635-BA9E-5341-322F-1124CF44D0CC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E07361-0902-DAD3-B592-D59FD736CD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ED68D4-31AB-4E10-6235-AFB8F10A25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A3871D-D00C-D258-BA30-4A104CE953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A4E0F1-294B-E865-01AB-060994CBB5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7818F5F-C91F-DC1C-6A9F-18FF075F8EAD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B44614-54C4-17BA-D96F-C727502B6BF3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6100AD-5AF7-0A83-0969-51920C184E3E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C90C98B-7328-A158-D922-7240CE5D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9E78846-9FBA-B4EE-5676-7B038BBFFE82}"/>
              </a:ext>
            </a:extLst>
          </p:cNvPr>
          <p:cNvSpPr txBox="1"/>
          <p:nvPr/>
        </p:nvSpPr>
        <p:spPr>
          <a:xfrm>
            <a:off x="552763" y="3319325"/>
            <a:ext cx="7800267" cy="919401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</a:rPr>
              <a:t>إ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سْتْراتيجِيَّةُ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تَلْخيصِ ٱلنَّصِّ.</a:t>
            </a:r>
          </a:p>
        </p:txBody>
      </p:sp>
    </p:spTree>
    <p:extLst>
      <p:ext uri="{BB962C8B-B14F-4D97-AF65-F5344CB8AC3E}">
        <p14:creationId xmlns:p14="http://schemas.microsoft.com/office/powerpoint/2010/main" val="126984776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6D84A-4180-9ACF-515D-82898E4CE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3">
            <a:extLst>
              <a:ext uri="{FF2B5EF4-FFF2-40B4-BE49-F238E27FC236}">
                <a16:creationId xmlns:a16="http://schemas.microsoft.com/office/drawing/2014/main" id="{5524C3A4-4E7B-33E6-2D60-51C4EAF89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نشاط المعجم في منازلكم. الصفحة 88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8A503E8-7E5E-7019-E8E2-4D3E7B65A9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2763" y="1694319"/>
            <a:ext cx="792000" cy="792000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ABC97C8-D172-77F5-7614-307890BD4497}"/>
              </a:ext>
            </a:extLst>
          </p:cNvPr>
          <p:cNvGrpSpPr/>
          <p:nvPr/>
        </p:nvGrpSpPr>
        <p:grpSpPr>
          <a:xfrm>
            <a:off x="552763" y="126524"/>
            <a:ext cx="7558419" cy="328107"/>
            <a:chOff x="552763" y="126524"/>
            <a:chExt cx="7558419" cy="32810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D399F91-65AE-4D5D-53B1-A600012DAA2B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5DBDB5F-F2CD-F0C2-FF6C-B9B427E6D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7E05275-AA7D-E629-CCCE-0C37DC723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3E072EF-040B-A8B5-735A-418E3C305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503A3D7-6F1E-5E82-CD4E-13DD03764E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302747D-ED70-23E9-8E00-214CD702941F}"/>
                </a:ext>
              </a:extLst>
            </p:cNvPr>
            <p:cNvSpPr>
              <a:spLocks/>
            </p:cNvSpPr>
            <p:nvPr/>
          </p:nvSpPr>
          <p:spPr>
            <a:xfrm>
              <a:off x="4738133" y="166631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القراءة</a:t>
              </a:r>
              <a:r>
                <a:rPr lang="fr-FR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1 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4AEA572-ECA0-3240-87F2-A244C9C456D6}"/>
                </a:ext>
              </a:extLst>
            </p:cNvPr>
            <p:cNvSpPr>
              <a:spLocks/>
            </p:cNvSpPr>
            <p:nvPr/>
          </p:nvSpPr>
          <p:spPr>
            <a:xfrm>
              <a:off x="2638374" y="126524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lang="fr-FR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67FDBB2-0566-039A-6C19-2A9FB430698C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D7D97D7C-6FE8-BD12-6DA7-C8D3BF1163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376" y="714627"/>
            <a:ext cx="823008" cy="82300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CBACBD8-AF2D-373F-21FD-2F0667AE59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4954" y="1981237"/>
            <a:ext cx="7186283" cy="451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2645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28107"/>
            <a:chOff x="552763" y="126524"/>
            <a:chExt cx="7558419" cy="32810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D7DECA9-E4D9-567E-2A15-71CF090EE725}"/>
                </a:ext>
              </a:extLst>
            </p:cNvPr>
            <p:cNvSpPr>
              <a:spLocks/>
            </p:cNvSpPr>
            <p:nvPr/>
          </p:nvSpPr>
          <p:spPr>
            <a:xfrm>
              <a:off x="4738133" y="166631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القراءة</a:t>
              </a:r>
              <a:r>
                <a:rPr lang="fr-FR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1 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5597DC-F3CD-494A-B0F1-735C3C3205EB}"/>
                </a:ext>
              </a:extLst>
            </p:cNvPr>
            <p:cNvSpPr>
              <a:spLocks/>
            </p:cNvSpPr>
            <p:nvPr/>
          </p:nvSpPr>
          <p:spPr>
            <a:xfrm>
              <a:off x="2638374" y="126524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lang="fr-FR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FFBB3A4-E47E-0A1F-4EDF-48C3A0DDFB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16588</TotalTime>
  <Words>1439</Words>
  <Application>Microsoft Office PowerPoint</Application>
  <PresentationFormat>Affichage à l'écran (4:3)</PresentationFormat>
  <Paragraphs>261</Paragraphs>
  <Slides>43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43</vt:i4>
      </vt:variant>
    </vt:vector>
  </HeadingPairs>
  <TitlesOfParts>
    <vt:vector size="68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Sakkal Majalla</vt:lpstr>
      <vt:lpstr>Wingdings</vt:lpstr>
      <vt:lpstr>2_Thème Office</vt:lpstr>
      <vt:lpstr>2_05- افتتاح الحصة</vt:lpstr>
      <vt:lpstr>01- نشاط اعتيادي</vt:lpstr>
      <vt:lpstr>1_01- نشاط اعتيادي</vt:lpstr>
      <vt:lpstr>04- قراءة/ كتابة</vt:lpstr>
      <vt:lpstr>1_04- قراءة/ كتابة</vt:lpstr>
      <vt:lpstr>1_05- اختتام الحصة</vt:lpstr>
      <vt:lpstr>3_Env-Enseignant</vt:lpstr>
      <vt:lpstr>00_Env-Enseignant</vt:lpstr>
      <vt:lpstr>3_01- نشاط اعتيادي</vt:lpstr>
      <vt:lpstr>1_Env-Enseignant</vt:lpstr>
      <vt:lpstr>1_Thème Office</vt:lpstr>
      <vt:lpstr>2_01- نشاط اعتيادي</vt:lpstr>
      <vt:lpstr>2_05- اختتام الحصة</vt:lpstr>
      <vt:lpstr>Présentation PowerPoint</vt:lpstr>
      <vt:lpstr>Présentation PowerPoint</vt:lpstr>
      <vt:lpstr>تنظيم حصص الأسبوع الثاني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القمطر.</vt:lpstr>
      <vt:lpstr>ستتدربون في هذه الحصة على قراءة فقرة بدقة وسرعة. من يقرأ . تابعوا</vt:lpstr>
      <vt:lpstr>الآن سنمر لتحدي الطلاقة. سأسحب 5 بطاقات تحمل أسماء 5 متعلمين.  سأنادي على المتعلم الأول ليقرأ النص بطلاقة.</vt:lpstr>
      <vt:lpstr>أنادي على التلميذ الأول: .................................. .</vt:lpstr>
      <vt:lpstr>الفائزون بنجمة الطلاقة هم ...........................................................................</vt:lpstr>
      <vt:lpstr>ورشة القراءة – الحصة 1 </vt:lpstr>
      <vt:lpstr> سنقرأ الجزء الثاني من نص "النبتة العجيبة" . من يذكرنا بأحداث الجزء الأول؟</vt:lpstr>
      <vt:lpstr>قبل قراءة النص سنتعرف على مفردات تفيدنا في فهم النص. سأقرأ أولاً. من يقرأ مثلي؟</vt:lpstr>
      <vt:lpstr>الآن، سنربط كل كلمة بالتعريف المناسب لها . ما المقصود ب : تذبل؟ استبد به ؟ وهن؟ التعايش؟ </vt:lpstr>
      <vt:lpstr> لاحظوا عنوان النص و المشاهد و تذكروا أحداث الجزء الأول. لتتوقعوا مضمون النص.</vt:lpstr>
      <vt:lpstr>سأسجل بعض أجابتكم و توقعاتكم على السبورة لكي نتحقق منها بعد قراءة النص.</vt:lpstr>
      <vt:lpstr>خدوا كراساتكم . ستقرِون النص قراءة صامتة لتحققوا من توقعاتكم.</vt:lpstr>
      <vt:lpstr>من توقع ما جاء في النص؟ أين  قرأت ذلك في النص؟</vt:lpstr>
      <vt:lpstr>انتبهوا سنتعرف معا على محتوى النص. من يقرأ السؤال؟ من منكم يجيب؟</vt:lpstr>
      <vt:lpstr>من يقرأ السؤال الثاني؟ من منكم يجيب؟</vt:lpstr>
      <vt:lpstr>سأقرأ النص ؛ تابعوا معي ؛ سطروا على مفردات المعجم التي تعلمناها عندما نصل إليها : تذبل / استبد به  / وهن / التعايش .</vt:lpstr>
      <vt:lpstr>ورشة القراءة – الحصة 2</vt:lpstr>
      <vt:lpstr>الان سيقرأ كل واحد منكم  فقرة مع احترام قواعد القراءة السليمة. الآخرون يتتبعون. من يقرأ؟</vt:lpstr>
      <vt:lpstr>في هذه الحصة نواصل توظيف استراتيجية تلخيص نص مقروء. من يذكرنا بخطواتها؟</vt:lpstr>
      <vt:lpstr>من يقرأ؟</vt:lpstr>
      <vt:lpstr>خذوا الصفحة 87 من كراساتكم.</vt:lpstr>
      <vt:lpstr>انجزوا النشاط الأول على كراساتكم . عمل ثنائي.</vt:lpstr>
      <vt:lpstr>سأمر بين الصفوف لتقييم إنجازاتكم .معكم 10 دقائق للإنجاز </vt:lpstr>
      <vt:lpstr>لنصحح. من يقرأ جوابه ؟ هل أنتم متفقون؟ من يقترح فكرة أخرى؟</vt:lpstr>
      <vt:lpstr>إليكم هذا المقترح. من يقرأ؟ صححوا.</vt:lpstr>
      <vt:lpstr>الآن.  أنجزوا النشاط التالي. عمل ثنائي</vt:lpstr>
      <vt:lpstr>سأمر بين الصفوف لمساعدتكم</vt:lpstr>
      <vt:lpstr>نصحح : من يقدم الملخص الذي قام بإعداده؟ هل أنتم متفقون؟ استعينوا بعناصر الجدول لتقييم عملكم.</vt:lpstr>
      <vt:lpstr>أليكم هذا المقترح . صححوا</vt:lpstr>
      <vt:lpstr>Présentation PowerPoint</vt:lpstr>
      <vt:lpstr>من يذكرنا بتعاريف هذه الكلمات؟ </vt:lpstr>
      <vt:lpstr>من يذكرنا بخطوات استراتيجية التلخيص؟ </vt:lpstr>
      <vt:lpstr>أنجزوا نشاط المعجم في منازلكم. الصفحة 88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155</cp:revision>
  <dcterms:created xsi:type="dcterms:W3CDTF">2023-09-20T21:35:22Z</dcterms:created>
  <dcterms:modified xsi:type="dcterms:W3CDTF">2026-03-29T22:21:00Z</dcterms:modified>
</cp:coreProperties>
</file>