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Lst>
  <p:notesMasterIdLst>
    <p:notesMasterId r:id="rId61"/>
  </p:notesMasterIdLst>
  <p:sldIdLst>
    <p:sldId id="2147482765" r:id="rId10"/>
    <p:sldId id="2147482604" r:id="rId11"/>
    <p:sldId id="2147482462" r:id="rId12"/>
    <p:sldId id="2147482697" r:id="rId13"/>
    <p:sldId id="2147482618" r:id="rId14"/>
    <p:sldId id="2147482691" r:id="rId15"/>
    <p:sldId id="2147482463" r:id="rId16"/>
    <p:sldId id="2147482464" r:id="rId17"/>
    <p:sldId id="2147482474" r:id="rId18"/>
    <p:sldId id="2147482476" r:id="rId19"/>
    <p:sldId id="2147482477" r:id="rId20"/>
    <p:sldId id="2147482478" r:id="rId21"/>
    <p:sldId id="2147482706" r:id="rId22"/>
    <p:sldId id="2147482480" r:id="rId23"/>
    <p:sldId id="2147482731" r:id="rId24"/>
    <p:sldId id="2147482766" r:id="rId25"/>
    <p:sldId id="2147482767" r:id="rId26"/>
    <p:sldId id="2147482768" r:id="rId27"/>
    <p:sldId id="2147482769" r:id="rId28"/>
    <p:sldId id="2147482770" r:id="rId29"/>
    <p:sldId id="2147482771" r:id="rId30"/>
    <p:sldId id="2147482772" r:id="rId31"/>
    <p:sldId id="2147482722" r:id="rId32"/>
    <p:sldId id="2147482493" r:id="rId33"/>
    <p:sldId id="2147482483" r:id="rId34"/>
    <p:sldId id="2147482739" r:id="rId35"/>
    <p:sldId id="2147482740" r:id="rId36"/>
    <p:sldId id="2147482741" r:id="rId37"/>
    <p:sldId id="2147482710" r:id="rId38"/>
    <p:sldId id="2147482744" r:id="rId39"/>
    <p:sldId id="2147482745" r:id="rId40"/>
    <p:sldId id="2147482746" r:id="rId41"/>
    <p:sldId id="2147482705" r:id="rId42"/>
    <p:sldId id="2147482498" r:id="rId43"/>
    <p:sldId id="2147482763" r:id="rId44"/>
    <p:sldId id="2147482764" r:id="rId45"/>
    <p:sldId id="2147482747" r:id="rId46"/>
    <p:sldId id="2147482503" r:id="rId47"/>
    <p:sldId id="2147482499" r:id="rId48"/>
    <p:sldId id="2147482504" r:id="rId49"/>
    <p:sldId id="2147482748" r:id="rId50"/>
    <p:sldId id="2147482761" r:id="rId51"/>
    <p:sldId id="2147482505" r:id="rId52"/>
    <p:sldId id="2147482762" r:id="rId53"/>
    <p:sldId id="2147482750" r:id="rId54"/>
    <p:sldId id="2147482749" r:id="rId55"/>
    <p:sldId id="2147482616" r:id="rId56"/>
    <p:sldId id="2147482598" r:id="rId57"/>
    <p:sldId id="2147482726" r:id="rId58"/>
    <p:sldId id="2147482601" r:id="rId59"/>
    <p:sldId id="2147482634" r:id="rId60"/>
  </p:sldIdLst>
  <p:sldSz cx="9144000" cy="6858000" type="screen4x3"/>
  <p:notesSz cx="6858000" cy="9144000"/>
  <p:embeddedFontLst>
    <p:embeddedFont>
      <p:font typeface="Dosis" pitchFamily="2" charset="0"/>
      <p:regular r:id="rId62"/>
      <p:bold r:id="rId63"/>
    </p:embeddedFont>
    <p:embeddedFont>
      <p:font typeface="Dosis ExtraBold" pitchFamily="2" charset="0"/>
      <p:bold r:id="rId64"/>
    </p:embeddedFont>
    <p:embeddedFont>
      <p:font typeface="Dosis Medium" pitchFamily="2" charset="0"/>
      <p:regular r:id="rId65"/>
    </p:embeddedFont>
    <p:embeddedFont>
      <p:font typeface="Dosis SemiBold" pitchFamily="2" charset="0"/>
      <p:bold r:id="rId66"/>
    </p:embeddedFont>
    <p:embeddedFont>
      <p:font typeface="Microsoft Uighur" panose="02000000000000000000" pitchFamily="2" charset="-78"/>
      <p:regular r:id="rId67"/>
      <p:bold r:id="rId68"/>
    </p:embeddedFont>
    <p:embeddedFont>
      <p:font typeface="Modern Love" panose="04090805081005020601" pitchFamily="82" charset="0"/>
      <p:regular r:id="rId6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ECF8FB"/>
    <a:srgbClr val="D6E9EA"/>
    <a:srgbClr val="7FB9BE"/>
    <a:srgbClr val="555F87"/>
    <a:srgbClr val="1E3F48"/>
    <a:srgbClr val="F6F6F6"/>
    <a:srgbClr val="106585"/>
    <a:srgbClr val="70B1B6"/>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1048" y="30"/>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font" Target="fonts/font5.fntdata"/><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font" Target="fonts/font6.fntdata"/><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font" Target="fonts/font1.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font" Target="fonts/font4.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30/03/2026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30/03/2026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30/03/2026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30/03/2026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30/03/2026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30/03/2026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30/03/2026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30/03/2026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30/03/2026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14.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35.png"/><Relationship Id="rId2" Type="http://schemas.openxmlformats.org/officeDocument/2006/relationships/image" Target="../media/image45.png"/><Relationship Id="rId1" Type="http://schemas.openxmlformats.org/officeDocument/2006/relationships/slideLayout" Target="../slideLayouts/slideLayout40.xml"/><Relationship Id="rId6" Type="http://schemas.openxmlformats.org/officeDocument/2006/relationships/image" Target="../media/image48.jpeg"/><Relationship Id="rId5" Type="http://schemas.openxmlformats.org/officeDocument/2006/relationships/image" Target="../media/image43.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40.xml"/><Relationship Id="rId7"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31.gif"/></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43.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43.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4.gif"/><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4.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6.png"/><Relationship Id="rId7"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3.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gif"/><Relationship Id="rId1" Type="http://schemas.openxmlformats.org/officeDocument/2006/relationships/slideLayout" Target="../slideLayouts/slideLayout12.xml"/><Relationship Id="rId5" Type="http://schemas.openxmlformats.org/officeDocument/2006/relationships/image" Target="../media/image58.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3.png"/><Relationship Id="rId7"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8.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3.png"/><Relationship Id="rId7"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8.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Layout" Target="../slideLayouts/slideLayout22.xml"/><Relationship Id="rId7" Type="http://schemas.openxmlformats.org/officeDocument/2006/relationships/image" Target="../media/image58.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3.png"/><Relationship Id="rId5" Type="http://schemas.openxmlformats.org/officeDocument/2006/relationships/image" Target="../media/image43.png"/><Relationship Id="rId4" Type="http://schemas.openxmlformats.org/officeDocument/2006/relationships/image" Target="../media/image45.png"/><Relationship Id="rId9"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8.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2.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3.png"/><Relationship Id="rId7" Type="http://schemas.openxmlformats.org/officeDocument/2006/relationships/image" Target="../media/image6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58.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5.png"/><Relationship Id="rId7" Type="http://schemas.openxmlformats.org/officeDocument/2006/relationships/image" Target="../media/image63.png"/><Relationship Id="rId2" Type="http://schemas.openxmlformats.org/officeDocument/2006/relationships/image" Target="../media/image34.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3.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5.png"/><Relationship Id="rId7" Type="http://schemas.openxmlformats.org/officeDocument/2006/relationships/image" Target="../media/image63.png"/><Relationship Id="rId2" Type="http://schemas.openxmlformats.org/officeDocument/2006/relationships/image" Target="../media/image34.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3.png"/><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3.pn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3.png"/><Relationship Id="rId7" Type="http://schemas.openxmlformats.org/officeDocument/2006/relationships/image" Target="../media/image64.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8.png"/><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5.png"/><Relationship Id="rId7" Type="http://schemas.openxmlformats.org/officeDocument/2006/relationships/image" Target="../media/image64.png"/><Relationship Id="rId2" Type="http://schemas.openxmlformats.org/officeDocument/2006/relationships/image" Target="../media/image34.pn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53.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43.png"/><Relationship Id="rId7" Type="http://schemas.openxmlformats.org/officeDocument/2006/relationships/image" Target="../media/image65.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8.png"/><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8.png"/><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8.gif"/><Relationship Id="rId1" Type="http://schemas.openxmlformats.org/officeDocument/2006/relationships/slideLayout" Target="../slideLayouts/slideLayout137.xml"/></Relationships>
</file>

<file path=ppt/slides/_rels/slide48.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53.png"/><Relationship Id="rId7" Type="http://schemas.openxmlformats.org/officeDocument/2006/relationships/image" Target="../media/image68.png"/><Relationship Id="rId2" Type="http://schemas.openxmlformats.org/officeDocument/2006/relationships/image" Target="../media/image43.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67.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2.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72.xml"/><Relationship Id="rId7" Type="http://schemas.openxmlformats.org/officeDocument/2006/relationships/image" Target="../media/image6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8.png"/><Relationship Id="rId5" Type="http://schemas.openxmlformats.org/officeDocument/2006/relationships/image" Target="../media/image53.png"/><Relationship Id="rId10" Type="http://schemas.openxmlformats.org/officeDocument/2006/relationships/image" Target="../media/image70.jpeg"/><Relationship Id="rId4" Type="http://schemas.openxmlformats.org/officeDocument/2006/relationships/image" Target="../media/image43.png"/><Relationship Id="rId9" Type="http://schemas.openxmlformats.org/officeDocument/2006/relationships/image" Target="../media/image31.gif"/></Relationships>
</file>

<file path=ppt/slides/_rels/slide5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A4893-02B5-E3B0-0B6D-DF30A31E166E}"/>
              </a:ext>
            </a:extLst>
          </p:cNvPr>
          <p:cNvPicPr>
            <a:picLocks noChangeAspect="1"/>
          </p:cNvPicPr>
          <p:nvPr/>
        </p:nvPicPr>
        <p:blipFill>
          <a:blip r:embed="rId2">
            <a:extLst>
              <a:ext uri="{28A0092B-C50C-407E-A947-70E740481C1C}">
                <a14:useLocalDpi xmlns:a14="http://schemas.microsoft.com/office/drawing/2010/main" val="0"/>
              </a:ext>
            </a:extLst>
          </a:blip>
          <a:srcRect t="2813" b="3437"/>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208215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الثاني</a:t>
            </a:r>
            <a:endParaRPr lang="fr-MA" dirty="0">
              <a:latin typeface="Microsoft Uighur" panose="02000000000000000000" pitchFamily="2" charset="-78"/>
              <a:cs typeface="Microsoft Uighur" panose="02000000000000000000" pitchFamily="2" charset="-78"/>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1092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353"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a:t>
            </a:r>
            <a:r>
              <a:rPr lang="ar-MA" sz="1600" dirty="0">
                <a:solidFill>
                  <a:srgbClr val="424D7B"/>
                </a:solidFill>
                <a:latin typeface="Microsoft Uighur" panose="02000000000000000000" pitchFamily="2" charset="-78"/>
                <a:cs typeface="Microsoft Uighur" panose="02000000000000000000" pitchFamily="2" charset="-78"/>
              </a:rPr>
              <a:t>أساليب</a:t>
            </a:r>
            <a:endPar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التحدث</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1 -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إنتاج كتابي – الحصة (3 )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 (4 )</a:t>
            </a: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( 5)</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(2 )</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التراكيب . </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نشاط اعتيادي - 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 أساليب النصح .</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552760" y="3380220"/>
            <a:ext cx="1055097"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الأساليب</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وصفة السلام : أتحدث</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618018" y="4692778"/>
            <a:ext cx="984766"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التحدث</a:t>
            </a:r>
          </a:p>
        </p:txBody>
      </p:sp>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5"/>
          <a:srcRect/>
          <a:stretch/>
        </p:blipFill>
        <p:spPr>
          <a:xfrm>
            <a:off x="6745679" y="4688035"/>
            <a:ext cx="536339" cy="540000"/>
          </a:xfrm>
          <a:prstGeom prst="rect">
            <a:avLst/>
          </a:prstGeom>
        </p:spPr>
      </p:pic>
      <p:pic>
        <p:nvPicPr>
          <p:cNvPr id="10" name="Espace réservé pour une image  20">
            <a:extLst>
              <a:ext uri="{FF2B5EF4-FFF2-40B4-BE49-F238E27FC236}">
                <a16:creationId xmlns:a16="http://schemas.microsoft.com/office/drawing/2014/main" id="{83A71147-D8F7-EE41-3E3D-A424D8F74FD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3263371"/>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باسترسال</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وتوظيف </a:t>
              </a:r>
              <a:r>
                <a:rPr lang="ar-MA" sz="2400" b="1" dirty="0">
                  <a:solidFill>
                    <a:srgbClr val="424D7B"/>
                  </a:solidFill>
                  <a:latin typeface="Microsoft Uighur" panose="02000000000000000000" pitchFamily="2" charset="-78"/>
                  <a:cs typeface="Microsoft Uighur" panose="02000000000000000000" pitchFamily="2" charset="-78"/>
                </a:rPr>
                <a:t>أساليب النصح</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6"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أخذ الكلمة للتحدث  .</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30" name="Rectangle 29">
            <a:extLst>
              <a:ext uri="{FF2B5EF4-FFF2-40B4-BE49-F238E27FC236}">
                <a16:creationId xmlns:a16="http://schemas.microsoft.com/office/drawing/2014/main" id="{CDEE9CD1-3922-BA6A-C898-2CCCC7BFC94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1" name="Rectangle 30">
            <a:extLst>
              <a:ext uri="{FF2B5EF4-FFF2-40B4-BE49-F238E27FC236}">
                <a16:creationId xmlns:a16="http://schemas.microsoft.com/office/drawing/2014/main" id="{F43D4C84-C066-9F0A-047D-B15988A9302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2" name="Rectangle 31">
            <a:extLst>
              <a:ext uri="{FF2B5EF4-FFF2-40B4-BE49-F238E27FC236}">
                <a16:creationId xmlns:a16="http://schemas.microsoft.com/office/drawing/2014/main" id="{174369A5-4093-5FB5-E3B2-8F861264268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36" name="Google Shape;1246;p5">
            <a:extLst>
              <a:ext uri="{FF2B5EF4-FFF2-40B4-BE49-F238E27FC236}">
                <a16:creationId xmlns:a16="http://schemas.microsoft.com/office/drawing/2014/main" id="{202A22F9-8628-2FA9-BCB9-350E9F8CFAB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37" name="Google Shape;1245;p5">
            <a:extLst>
              <a:ext uri="{FF2B5EF4-FFF2-40B4-BE49-F238E27FC236}">
                <a16:creationId xmlns:a16="http://schemas.microsoft.com/office/drawing/2014/main" id="{4EE22AD2-DF0C-CDF8-E64D-09E7E7D395E9}"/>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8" name="Google Shape;1244;p5">
            <a:extLst>
              <a:ext uri="{FF2B5EF4-FFF2-40B4-BE49-F238E27FC236}">
                <a16:creationId xmlns:a16="http://schemas.microsoft.com/office/drawing/2014/main" id="{A9707B39-67BC-AFCA-739E-2BBAA910F4D0}"/>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9" name="Image 38">
            <a:extLst>
              <a:ext uri="{FF2B5EF4-FFF2-40B4-BE49-F238E27FC236}">
                <a16:creationId xmlns:a16="http://schemas.microsoft.com/office/drawing/2014/main" id="{14D2031B-9BD4-5196-08E6-54AC0A098217}"/>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40" name="Class AR_NV_05_1">
            <a:hlinkClick r:id="" action="ppaction://media"/>
            <a:extLst>
              <a:ext uri="{FF2B5EF4-FFF2-40B4-BE49-F238E27FC236}">
                <a16:creationId xmlns:a16="http://schemas.microsoft.com/office/drawing/2014/main" id="{F0A62854-9601-390B-388D-4D34833F445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3" y="2160588"/>
            <a:ext cx="7038975" cy="3959225"/>
          </a:xfrm>
          <a:prstGeom prst="rect">
            <a:avLst/>
          </a:prstGeom>
        </p:spPr>
      </p:pic>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1D3B2D8A-0BD2-8B68-5AEC-BBA5415DC9C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0"/>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40"/>
                                        </p:tgtEl>
                                      </p:cBhvr>
                                    </p:cmd>
                                  </p:childTnLst>
                                </p:cTn>
                              </p:par>
                            </p:childTnLst>
                          </p:cTn>
                        </p:par>
                      </p:childTnLst>
                    </p:cTn>
                  </p:par>
                </p:childTnLst>
              </p:cTn>
              <p:nextCondLst>
                <p:cond evt="onClick" delay="0">
                  <p:tgtEl>
                    <p:spTgt spid="40"/>
                  </p:tgtEl>
                </p:cond>
              </p:nextCondLst>
            </p:seq>
            <p:video>
              <p:cMediaNode vol="80000">
                <p:cTn id="15" fill="hold" display="0">
                  <p:stCondLst>
                    <p:cond delay="indefinite"/>
                  </p:stCondLst>
                </p:cTn>
                <p:tgtEl>
                  <p:spTgt spid="40"/>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33A7F65-6997-7148-BBA7-F637BB07523C}"/>
              </a:ext>
            </a:extLst>
          </p:cNvPr>
          <p:cNvSpPr>
            <a:spLocks noGrp="1"/>
          </p:cNvSpPr>
          <p:nvPr>
            <p:ph type="title"/>
          </p:nvPr>
        </p:nvSpPr>
        <p:spPr>
          <a:xfrm>
            <a:off x="699823" y="756000"/>
            <a:ext cx="6840000"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من يقرأ . تابعوا</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Rectangle 22">
            <a:extLst>
              <a:ext uri="{FF2B5EF4-FFF2-40B4-BE49-F238E27FC236}">
                <a16:creationId xmlns:a16="http://schemas.microsoft.com/office/drawing/2014/main" id="{AC12E2B6-5E14-F422-9E9C-E03CE0C9FB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2DD53329-9C6C-AA25-9C80-1302C7643D6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78B653F0-A56A-E1FA-C1A9-B35041C6FB4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3970047D-58EA-01EB-B848-ECAD11969C4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3B05166-584A-4451-6600-F3A46FFBE62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9" name="Google Shape;1244;p5">
            <a:extLst>
              <a:ext uri="{FF2B5EF4-FFF2-40B4-BE49-F238E27FC236}">
                <a16:creationId xmlns:a16="http://schemas.microsoft.com/office/drawing/2014/main" id="{640BA6FE-4817-503E-6C68-B48B2E81356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363283C2-3FC8-3FC3-00A7-BE6EE0000F1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5BB5FF79-E9E5-A856-6087-804E202695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419A08CA-CA78-D429-9298-C8B6DEFA04EF}"/>
              </a:ext>
            </a:extLst>
          </p:cNvPr>
          <p:cNvSpPr txBox="1"/>
          <p:nvPr/>
        </p:nvSpPr>
        <p:spPr>
          <a:xfrm>
            <a:off x="461956" y="1505664"/>
            <a:ext cx="8437602" cy="5352336"/>
          </a:xfrm>
          <a:prstGeom prst="roundRect">
            <a:avLst>
              <a:gd name="adj" fmla="val 6229"/>
            </a:avLst>
          </a:prstGeom>
          <a:noFill/>
          <a:ln w="12700" cap="flat" cmpd="sng" algn="ctr">
            <a:noFill/>
            <a:prstDash val="dashDot"/>
            <a:miter lim="800000"/>
          </a:ln>
          <a:effectLst/>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اَلْإِنْتَرْنِتُ نِعْمَةٌ عَظيمَةٌ إِنْ أَحْسَنْتَ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ﭐسْتِعْمالَها</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أَنْصَحُكَ بِتَخْصيصِ وَقْتٍ مُحَدَّدٍ لِلتَّصَفُّحِ، وَعَدَمِ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ﭐلْجُلوسِ</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أَمامَ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ﭐلشّاشَةِ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لِساعاتٍ طَويلَةٍ، فَذلِكَ يَضُرُّ بِصِحَّتِكَ وَبَصَرِكَ. تَجَنَّبِ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ﭐلْمَواقِعَ</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ﭐلضّارَّةَ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ولا تشارك معلوماتك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ﭐلشّخصيّة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كاسمك وعنوانك وصورك مع أشخاص مجهولين، فذلك قد يعرّضك لمخاطر كبيرة. مِنَ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ﭐلْأَفْضَلِ</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أَنْ تَسْتَعْمِلَ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ﭐلْإِنْتَرْنِتَ</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لِلتَّعَلُّمِ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وَﭐلْبَحْثِ</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ﭐلْمُفيدِ</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وَتَصَفُّحِ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ﭐلْمَواقِعِ</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ﭐلْعِلْمِيَّةِ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وَﭐلثَّقافِيَّةِ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ﭐلَّتي تُغْني مَعْرِفَتَكَ. ينبغي لك أن تستأذن والديك قبل الدّخول إلى أيّ موقع، وأنْ تخبرهم فورا إذا صادفت محتوىً مزعجا أو مرِيبا.  </a:t>
            </a: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2CA4-EF71-A182-2262-EBC3413F78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7EC97A-B7C1-689B-1E27-8F74959AEE5F}"/>
              </a:ext>
            </a:extLst>
          </p:cNvPr>
          <p:cNvSpPr>
            <a:spLocks noGrp="1"/>
          </p:cNvSpPr>
          <p:nvPr>
            <p:ph type="title"/>
          </p:nvPr>
        </p:nvSpPr>
        <p:spPr>
          <a:xfrm>
            <a:off x="559837" y="756000"/>
            <a:ext cx="6912536" cy="612000"/>
          </a:xfrm>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MA" sz="2000" dirty="0"/>
          </a:p>
        </p:txBody>
      </p:sp>
      <p:sp>
        <p:nvSpPr>
          <p:cNvPr id="24" name="Rectangle 23">
            <a:extLst>
              <a:ext uri="{FF2B5EF4-FFF2-40B4-BE49-F238E27FC236}">
                <a16:creationId xmlns:a16="http://schemas.microsoft.com/office/drawing/2014/main" id="{01E53275-13AA-4AE4-20F6-CADD0E2D5E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94093852-1145-2840-3B70-43329C38A4B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2712FCE8-1875-2F4E-F7C0-2E7AB081697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B90FFC47-8FF1-1BC7-4DC2-9B250C84748D}"/>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2A276560-E4E7-5964-4444-CF7C0945CF7B}"/>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0" name="Google Shape;1244;p5">
            <a:extLst>
              <a:ext uri="{FF2B5EF4-FFF2-40B4-BE49-F238E27FC236}">
                <a16:creationId xmlns:a16="http://schemas.microsoft.com/office/drawing/2014/main" id="{9ACFE452-6ADB-13D2-EC31-7222F95AE0F4}"/>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9B4686BF-AA04-D1F2-DFCD-70882BF3A5E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43E6710F-11B2-2C55-28A6-E3E0363D9CFF}"/>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C2C2BD5B-9C87-F896-B948-74C678F968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29662A69-8E6B-C6A5-3E52-1CF7890F0D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97623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FB7F-0BEA-5A11-1DF6-E0291C8E6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11A90CD-A79F-2555-9279-D21CC9CF1B9D}"/>
              </a:ext>
            </a:extLst>
          </p:cNvPr>
          <p:cNvSpPr>
            <a:spLocks noGrp="1"/>
          </p:cNvSpPr>
          <p:nvPr>
            <p:ph type="title"/>
          </p:nvPr>
        </p:nvSpPr>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endParaRPr lang="fr-MA" dirty="0"/>
          </a:p>
        </p:txBody>
      </p:sp>
      <p:sp>
        <p:nvSpPr>
          <p:cNvPr id="23" name="Rectangle 22">
            <a:extLst>
              <a:ext uri="{FF2B5EF4-FFF2-40B4-BE49-F238E27FC236}">
                <a16:creationId xmlns:a16="http://schemas.microsoft.com/office/drawing/2014/main" id="{523BBF1D-908B-7DB3-9603-97D605FC88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E16262CC-64E4-606B-C62E-CA52101BFB1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6B0D5EF4-D6C0-C385-1C83-68483841181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7D4F447B-11E2-9C79-5965-FF099E4688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4C8DF1C-746F-CDA1-9354-BC7AC9B5AF92}"/>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9" name="Google Shape;1244;p5">
            <a:extLst>
              <a:ext uri="{FF2B5EF4-FFF2-40B4-BE49-F238E27FC236}">
                <a16:creationId xmlns:a16="http://schemas.microsoft.com/office/drawing/2014/main" id="{04BDDE1D-EA69-22CC-B3A3-9BD8A04BA76E}"/>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4729A6BA-75E3-4FDA-AB84-6456A9DA073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403F8CCF-5879-2F2E-3D78-B7292D1D336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81A775EC-8D1C-1168-7550-3B9644FF46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8408F2C9-F922-923B-C8BF-95CE1B51BB06}"/>
              </a:ext>
            </a:extLst>
          </p:cNvPr>
          <p:cNvSpPr txBox="1"/>
          <p:nvPr/>
        </p:nvSpPr>
        <p:spPr>
          <a:xfrm>
            <a:off x="461956" y="1505664"/>
            <a:ext cx="8437602" cy="5352336"/>
          </a:xfrm>
          <a:prstGeom prst="roundRect">
            <a:avLst>
              <a:gd name="adj" fmla="val 6229"/>
            </a:avLst>
          </a:prstGeom>
          <a:noFill/>
          <a:ln w="12700" cap="flat" cmpd="sng" algn="ctr">
            <a:noFill/>
            <a:prstDash val="dashDot"/>
            <a:miter lim="800000"/>
          </a:ln>
          <a:effectLst/>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اَلْإِنْتَرْنِتُ نِعْمَةٌ عَظيمَةٌ إِنْ أَحْسَنْتَ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ﭐسْتِعْمالَها</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أَنْصَحُكَ بِتَخْصيصِ وَقْتٍ مُحَدَّدٍ لِلتَّصَفُّحِ، وَعَدَمِ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ﭐلْجُلوسِ</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أَمامَ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ﭐلشّاشَةِ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لِساعاتٍ طَويلَةٍ، فَذلِكَ يَضُرُّ بِصِحَّتِكَ وَبَصَرِكَ. تَجَنَّبِ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ﭐلْمَواقِعَ</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ﭐلضّارَّةَ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ولا تشارك معلوماتك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ﭐلشّخصيّة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كاسمك وعنوانك وصورك مع أشخاص مجهولين، فذلك قد يعرّضك لمخاطر كبيرة. مِنَ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ﭐلْأَفْضَلِ</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أَنْ تَسْتَعْمِلَ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ﭐلْإِنْتَرْنِتَ</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لِلتَّعَلُّمِ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وَﭐلْبَحْثِ</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ﭐلْمُفيدِ</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وَتَصَفُّحِ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ﭐلْمَواقِعِ</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ﭐلْعِلْمِيَّةِ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وَﭐلثَّقافِيَّةِ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ﭐلَّتي تُغْني مَعْرِفَتَكَ. ينبغي لك أن تستأذن والديك قبل الدّخول إلى أيّ موقع، وأنْ تخبرهم فورا إذا صادفت محتوىً مزعجا أو مرِيبا.  </a:t>
            </a:r>
          </a:p>
        </p:txBody>
      </p:sp>
    </p:spTree>
    <p:extLst>
      <p:ext uri="{BB962C8B-B14F-4D97-AF65-F5344CB8AC3E}">
        <p14:creationId xmlns:p14="http://schemas.microsoft.com/office/powerpoint/2010/main" val="420521824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8DE0-2FE8-C290-BE10-66D7432011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242142E-5645-BF77-C265-F49270DE3A9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000" dirty="0"/>
          </a:p>
        </p:txBody>
      </p:sp>
      <p:sp>
        <p:nvSpPr>
          <p:cNvPr id="24" name="Rectangle 23">
            <a:extLst>
              <a:ext uri="{FF2B5EF4-FFF2-40B4-BE49-F238E27FC236}">
                <a16:creationId xmlns:a16="http://schemas.microsoft.com/office/drawing/2014/main" id="{E785B6A6-42F9-DD28-BC2D-047980F17A2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F72E69FE-2556-94F8-57DA-B42CAEEB55C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891A5C43-90DC-82C5-792A-75781F8A04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C6A80979-B051-B32F-723D-E727EF8126AE}"/>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1E2EC6A7-DA6A-A1E6-D4DE-EFA52DB4EEA9}"/>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0" name="Google Shape;1244;p5">
            <a:extLst>
              <a:ext uri="{FF2B5EF4-FFF2-40B4-BE49-F238E27FC236}">
                <a16:creationId xmlns:a16="http://schemas.microsoft.com/office/drawing/2014/main" id="{37AEDC9A-6919-504B-9C9A-7B90C52F789D}"/>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75B96070-1F69-2A17-768E-F5528AC69AC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E56D64E3-B4DD-97E1-6639-00F17FB6A6CD}"/>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BA29B452-9BD1-32AF-B8E3-778D7E99B8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FFC5B981-D498-D355-3C81-53FAAD6E42E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9666782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الأساليب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322000" y="3324216"/>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fr-FR" sz="3600" b="1" dirty="0">
                <a:cs typeface="Microsoft Uighur" panose="02000000000000000000" pitchFamily="2" charset="-78"/>
              </a:rPr>
              <a:t> </a:t>
            </a:r>
            <a:r>
              <a:rPr lang="ar-MA" sz="3600" b="1" dirty="0">
                <a:cs typeface="Microsoft Uighur" panose="02000000000000000000" pitchFamily="2" charset="-78"/>
              </a:rPr>
              <a:t>أساليب النصح.</a:t>
            </a:r>
            <a:endParaRPr lang="tzm-Arab-MA" sz="36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6142539" y="2234652"/>
            <a:ext cx="1099981"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الأساليب</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3" name="Image 2" descr="Une image contenant horloge, cercle, symbole, Police&#10;&#10;Le contenu généré par l’IA peut être incorrect.">
            <a:extLst>
              <a:ext uri="{FF2B5EF4-FFF2-40B4-BE49-F238E27FC236}">
                <a16:creationId xmlns:a16="http://schemas.microsoft.com/office/drawing/2014/main" id="{2EEF9AB7-1689-47D2-ABAB-23654BA7F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889" y="2308337"/>
            <a:ext cx="562893" cy="648000"/>
          </a:xfrm>
          <a:prstGeom prst="rect">
            <a:avLst/>
          </a:prstGeom>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5"/>
          <a:srcRect/>
          <a:stretch/>
        </p:blipFill>
        <p:spPr>
          <a:xfrm>
            <a:off x="7242520" y="2588457"/>
            <a:ext cx="730771" cy="735759"/>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1D64-0AFC-DB04-E622-C7547EA9FA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0CDBCD-9346-7606-5DD8-AE1B053BDCE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خلال هذه الحصة ستتعرفون على أساليب النصح  وتوظفوها في جمل.</a:t>
            </a:r>
          </a:p>
        </p:txBody>
      </p:sp>
      <p:sp>
        <p:nvSpPr>
          <p:cNvPr id="2" name="Rectangle : coins arrondis 1">
            <a:extLst>
              <a:ext uri="{FF2B5EF4-FFF2-40B4-BE49-F238E27FC236}">
                <a16:creationId xmlns:a16="http://schemas.microsoft.com/office/drawing/2014/main" id="{D83A550C-D008-D4AB-D25C-0C53ABAD1291}"/>
              </a:ext>
            </a:extLst>
          </p:cNvPr>
          <p:cNvSpPr/>
          <p:nvPr/>
        </p:nvSpPr>
        <p:spPr>
          <a:xfrm>
            <a:off x="2153546" y="3224462"/>
            <a:ext cx="451395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solidFill>
                  <a:srgbClr val="424D7C"/>
                </a:solidFill>
                <a:latin typeface="Microsoft Uighur" panose="02000000000000000000" pitchFamily="2" charset="-78"/>
                <a:cs typeface="Microsoft Uighur" panose="02000000000000000000" pitchFamily="2" charset="-78"/>
              </a:rPr>
              <a:t>أَساليبُ ٱلنُّصْحِ </a:t>
            </a:r>
          </a:p>
        </p:txBody>
      </p:sp>
      <p:sp>
        <p:nvSpPr>
          <p:cNvPr id="27" name="Rectangle 26">
            <a:extLst>
              <a:ext uri="{FF2B5EF4-FFF2-40B4-BE49-F238E27FC236}">
                <a16:creationId xmlns:a16="http://schemas.microsoft.com/office/drawing/2014/main" id="{499EED56-00D4-5F84-DC67-BD799E74D93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DAE0B13E-76D0-F1E4-B876-9F5F4B7382F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BCD9A7B1-0234-0BEA-642B-8829E16DBF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31" name="Google Shape;1246;p5">
            <a:extLst>
              <a:ext uri="{FF2B5EF4-FFF2-40B4-BE49-F238E27FC236}">
                <a16:creationId xmlns:a16="http://schemas.microsoft.com/office/drawing/2014/main" id="{1418EDF3-A169-A358-7DA8-A60D939144B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9130CDF3-4D82-21DC-011F-E655B2E5587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AE8F1EC3-D06D-AD21-10FB-F72BE4FC9A6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0EA941F-3FB4-B101-B0E7-3A373CFBB2C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3849BD1-27B1-E170-FB2C-F4EFFDCDE6F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E911418-4892-F6A2-8813-9ECEED12938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229725697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292B5-8656-E5DC-85FA-8A5D746C940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CF2B83C-502C-F11A-581A-56A8EE128547}"/>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عندما أريد توجيه شخص نحو فعل شيء مفيد. أوظف أساليب من قبيل :  أنصحك بــ / </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يجدر بك أن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Rectangle 26">
            <a:extLst>
              <a:ext uri="{FF2B5EF4-FFF2-40B4-BE49-F238E27FC236}">
                <a16:creationId xmlns:a16="http://schemas.microsoft.com/office/drawing/2014/main" id="{BF5BE024-8AB9-6805-527D-BA45D25C55A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21E0C47-FD5C-53A7-C116-8C012FDC6A5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39EFC62A-5483-FDA1-FCCC-CCB0D1F4973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05553DAD-96F7-DB99-248A-1F0D5F09CD9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BA917F4E-80A3-5673-119F-08BB9F4E035A}"/>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58B14771-F3D1-FE1A-4527-28582714876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ECD14917-AA39-6B5F-8855-30ED433C024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59989CD8-1B62-F272-F5BC-E8A44F2DD46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9AE46D54-28C9-54FC-972B-9F9B27AB3F2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A2102CE0-9640-72C8-96EF-5AC0237AC59D}"/>
              </a:ext>
            </a:extLst>
          </p:cNvPr>
          <p:cNvSpPr/>
          <p:nvPr/>
        </p:nvSpPr>
        <p:spPr>
          <a:xfrm>
            <a:off x="5374106" y="3429000"/>
            <a:ext cx="255069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rgbClr val="424D7C"/>
                </a:solidFill>
                <a:latin typeface="Microsoft Uighur" panose="02000000000000000000" pitchFamily="2" charset="-78"/>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أَنْصَحُك بِــــــ... </a:t>
            </a:r>
          </a:p>
        </p:txBody>
      </p:sp>
      <p:sp>
        <p:nvSpPr>
          <p:cNvPr id="13" name="Rectangle : coins arrondis 12">
            <a:extLst>
              <a:ext uri="{FF2B5EF4-FFF2-40B4-BE49-F238E27FC236}">
                <a16:creationId xmlns:a16="http://schemas.microsoft.com/office/drawing/2014/main" id="{A9C70CD7-DB65-EFDD-6A10-6A2A75B573AE}"/>
              </a:ext>
            </a:extLst>
          </p:cNvPr>
          <p:cNvSpPr/>
          <p:nvPr/>
        </p:nvSpPr>
        <p:spPr>
          <a:xfrm>
            <a:off x="1437058" y="3429000"/>
            <a:ext cx="255069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rgbClr val="424D7C"/>
                </a:solidFill>
                <a:latin typeface="Microsoft Uighur" panose="02000000000000000000" pitchFamily="2" charset="-78"/>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يَجْدُرُ بِكَ أَنْ....</a:t>
            </a:r>
          </a:p>
        </p:txBody>
      </p:sp>
    </p:spTree>
    <p:extLst>
      <p:ext uri="{BB962C8B-B14F-4D97-AF65-F5344CB8AC3E}">
        <p14:creationId xmlns:p14="http://schemas.microsoft.com/office/powerpoint/2010/main" val="193208917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AC4C9-0354-DFC1-CE79-A18D62A9C8E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4A2CB20-6829-757B-3FA2-1A2F2B26E85D}"/>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هذه الوضعية أقدم نصيحة لصديقي لفعل شيء مفيد.  من يقرأ؟ من يقترح نصيحة أخرى؟</a:t>
            </a:r>
          </a:p>
        </p:txBody>
      </p:sp>
      <p:sp>
        <p:nvSpPr>
          <p:cNvPr id="27" name="Rectangle 26">
            <a:extLst>
              <a:ext uri="{FF2B5EF4-FFF2-40B4-BE49-F238E27FC236}">
                <a16:creationId xmlns:a16="http://schemas.microsoft.com/office/drawing/2014/main" id="{27645237-E03D-AB63-2082-2DFB81DE5AB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93E8DE49-67A2-C6C7-D4F5-1DE40C4563A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F66638E8-5AEA-936F-0484-601D65D08C3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7329F9C4-6875-786C-88AF-DCC6802323D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061F2C49-6C7C-AFBD-C798-FAF66C153E01}"/>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E6B5D80A-08C9-4CB0-83ED-103B47D3700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90776F96-25D9-AAED-2478-D8D426B6897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FF088677-6490-8C02-AFE9-55BDB6F66D2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9D158AA6-B414-24BF-7107-7031F1751FC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32183CBA-3AFD-1A1E-377A-071D7C5D7FA7}"/>
              </a:ext>
            </a:extLst>
          </p:cNvPr>
          <p:cNvSpPr/>
          <p:nvPr/>
        </p:nvSpPr>
        <p:spPr>
          <a:xfrm>
            <a:off x="721895" y="4524235"/>
            <a:ext cx="7700210"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يَجْدُرُ بِكَ أَنْ </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تَسْتَغِلَّ وَقْتَ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ﭐلْفَراغِ</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في ﭐلْقِراءَةِ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ﭐلْمُفيدَةِ</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
        <p:nvSpPr>
          <p:cNvPr id="5" name="ZoneTexte 4">
            <a:extLst>
              <a:ext uri="{FF2B5EF4-FFF2-40B4-BE49-F238E27FC236}">
                <a16:creationId xmlns:a16="http://schemas.microsoft.com/office/drawing/2014/main" id="{8129909D-9963-CA2F-ECA2-5A1D5E35F0CF}"/>
              </a:ext>
            </a:extLst>
          </p:cNvPr>
          <p:cNvSpPr txBox="1"/>
          <p:nvPr/>
        </p:nvSpPr>
        <p:spPr>
          <a:xfrm>
            <a:off x="632373" y="2321997"/>
            <a:ext cx="7573164" cy="769441"/>
          </a:xfrm>
          <a:prstGeom prst="rect">
            <a:avLst/>
          </a:prstGeom>
          <a:noFill/>
        </p:spPr>
        <p:txBody>
          <a:bodyPr wrap="square">
            <a:spAutoFit/>
          </a:bodyPr>
          <a:lstStyle/>
          <a:p>
            <a:pPr algn="r" rtl="1"/>
            <a:r>
              <a:rPr lang="ar-MA" sz="4400" b="1" dirty="0">
                <a:solidFill>
                  <a:srgbClr val="424D7C"/>
                </a:solidFill>
                <a:latin typeface="Microsoft Uighur" panose="02000000000000000000" pitchFamily="2" charset="-78"/>
                <a:cs typeface="Microsoft Uighur" panose="02000000000000000000" pitchFamily="2" charset="-78"/>
              </a:rPr>
              <a:t>صَديقي لا يُحِبُّ ﭐلْقِراءَةَ وَلا يَزورُ ﭐلْمَكْتَبَةَ ﭐلْمَدْرَسِيَّةَ أَبَداً.</a:t>
            </a:r>
            <a:endParaRPr lang="fr-MA" sz="4400" b="1" dirty="0">
              <a:solidFill>
                <a:srgbClr val="424D7C"/>
              </a:solidFill>
              <a:latin typeface="Microsoft Uighur" panose="02000000000000000000" pitchFamily="2" charset="-78"/>
              <a:cs typeface="Microsoft Uighur" panose="02000000000000000000" pitchFamily="2" charset="-78"/>
            </a:endParaRPr>
          </a:p>
        </p:txBody>
      </p:sp>
      <p:sp>
        <p:nvSpPr>
          <p:cNvPr id="7" name="Flèche : bas 6">
            <a:extLst>
              <a:ext uri="{FF2B5EF4-FFF2-40B4-BE49-F238E27FC236}">
                <a16:creationId xmlns:a16="http://schemas.microsoft.com/office/drawing/2014/main" id="{95AAB43A-7C58-B89E-60D0-DE935881E99E}"/>
              </a:ext>
            </a:extLst>
          </p:cNvPr>
          <p:cNvSpPr/>
          <p:nvPr/>
        </p:nvSpPr>
        <p:spPr>
          <a:xfrm>
            <a:off x="4111431" y="3329502"/>
            <a:ext cx="381704" cy="715933"/>
          </a:xfrm>
          <a:prstGeom prst="downArrow">
            <a:avLst/>
          </a:prstGeom>
          <a:solidFill>
            <a:srgbClr val="424D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62861396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B6175-7720-0A6C-9774-292B01D9252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3F85087-6D85-A634-73A3-7C2809940420}"/>
              </a:ext>
            </a:extLst>
          </p:cNvPr>
          <p:cNvSpPr>
            <a:spLocks noGrp="1"/>
          </p:cNvSpPr>
          <p:nvPr>
            <p:ph type="title"/>
          </p:nvPr>
        </p:nvSpPr>
        <p:spPr>
          <a:xfrm>
            <a:off x="319087" y="756000"/>
            <a:ext cx="7153286"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عندما أريد توجيه شخص لتجنب شيء ضار . أوظف أساليب من قبيل :  تَجَنَّـبْ ... / ابتعِدْ عن..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Rectangle 26">
            <a:extLst>
              <a:ext uri="{FF2B5EF4-FFF2-40B4-BE49-F238E27FC236}">
                <a16:creationId xmlns:a16="http://schemas.microsoft.com/office/drawing/2014/main" id="{95C638DE-DFB9-6D0A-171B-5DB9BA1975B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F1FCC2C9-B2BD-3EEF-D437-36A0F786399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07407D0A-3C3C-0D53-6084-1C44BA7B1B5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53FF3E1B-F950-01A0-AAF1-F97337E2735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E2E3E0BF-F97E-4F7F-757A-613969520455}"/>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31E1BAD2-A811-9799-5409-A4584428FF3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94170573-034E-2171-56D2-6622706A440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E5FF1A4-7453-25D2-B32F-22AA22AD8CB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DB521C0B-5B1F-16BC-2513-A70CB1D5AC7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0591AF5B-6BDA-70A6-6C22-1EA810631981}"/>
              </a:ext>
            </a:extLst>
          </p:cNvPr>
          <p:cNvSpPr/>
          <p:nvPr/>
        </p:nvSpPr>
        <p:spPr>
          <a:xfrm>
            <a:off x="5374106" y="3429000"/>
            <a:ext cx="255069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تَجَنَّــــبْ... </a:t>
            </a:r>
          </a:p>
        </p:txBody>
      </p:sp>
      <p:sp>
        <p:nvSpPr>
          <p:cNvPr id="13" name="Rectangle : coins arrondis 12">
            <a:extLst>
              <a:ext uri="{FF2B5EF4-FFF2-40B4-BE49-F238E27FC236}">
                <a16:creationId xmlns:a16="http://schemas.microsoft.com/office/drawing/2014/main" id="{BE898E36-10BC-2F60-568D-50AF4A0F4711}"/>
              </a:ext>
            </a:extLst>
          </p:cNvPr>
          <p:cNvSpPr/>
          <p:nvPr/>
        </p:nvSpPr>
        <p:spPr>
          <a:xfrm>
            <a:off x="1437058" y="3429000"/>
            <a:ext cx="255069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اِبْتَعِـــــــــــــدْ عَنْ ....</a:t>
            </a:r>
          </a:p>
        </p:txBody>
      </p:sp>
    </p:spTree>
    <p:extLst>
      <p:ext uri="{BB962C8B-B14F-4D97-AF65-F5344CB8AC3E}">
        <p14:creationId xmlns:p14="http://schemas.microsoft.com/office/powerpoint/2010/main" val="155415528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D3A0F-5A01-48F9-BAD1-A234ED72DE9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114E041-BAD4-D921-EC02-E20FF037A083}"/>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هذه الوضعية أقدم نصيحة لشخص قصد تجنب شيء ضار.  من يقرأ؟ من يقترح نصيحة أخرى؟</a:t>
            </a:r>
          </a:p>
        </p:txBody>
      </p:sp>
      <p:sp>
        <p:nvSpPr>
          <p:cNvPr id="27" name="Rectangle 26">
            <a:extLst>
              <a:ext uri="{FF2B5EF4-FFF2-40B4-BE49-F238E27FC236}">
                <a16:creationId xmlns:a16="http://schemas.microsoft.com/office/drawing/2014/main" id="{3E908E6A-E103-16C8-E119-1C046FEF811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DB6996AC-50A6-042E-1CCA-C822ABB9F52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2A9C610E-FD22-8F68-7568-594AADC005B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B8613969-CDAD-008B-7B8A-364C0244925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7CA91734-CE72-AC4F-B150-264EA379AA1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7221569F-0ACC-909C-FFE3-CA12A28BFA0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889A855D-2F20-03C4-465C-DAD9BB3BDB4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4D63466C-3A94-33F5-8713-BE7B5CB0FCC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F9218E7-733B-B5DD-8DFD-011D9C868D2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B826E115-9A1F-5C9E-787F-8B00BBA9AC53}"/>
              </a:ext>
            </a:extLst>
          </p:cNvPr>
          <p:cNvSpPr/>
          <p:nvPr/>
        </p:nvSpPr>
        <p:spPr>
          <a:xfrm>
            <a:off x="721895" y="4524235"/>
            <a:ext cx="7700210"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C00000"/>
                </a:solidFill>
                <a:latin typeface="Microsoft Uighur" panose="02000000000000000000" pitchFamily="2" charset="-78"/>
                <a:cs typeface="Microsoft Uighur" panose="02000000000000000000" pitchFamily="2" charset="-78"/>
              </a:rPr>
              <a:t>تَجَنَّبي</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أَكْلَ ﭐلْحَلَوِيّاتِ ، إِنَّها مُضِرَّةٌ بِأَسْنانِكِ وَصِحَّتِكِ.</a:t>
            </a:r>
          </a:p>
        </p:txBody>
      </p:sp>
      <p:sp>
        <p:nvSpPr>
          <p:cNvPr id="5" name="ZoneTexte 4">
            <a:extLst>
              <a:ext uri="{FF2B5EF4-FFF2-40B4-BE49-F238E27FC236}">
                <a16:creationId xmlns:a16="http://schemas.microsoft.com/office/drawing/2014/main" id="{5B7DA5D9-7B23-AC9E-784C-85E3C5A9B029}"/>
              </a:ext>
            </a:extLst>
          </p:cNvPr>
          <p:cNvSpPr txBox="1"/>
          <p:nvPr/>
        </p:nvSpPr>
        <p:spPr>
          <a:xfrm>
            <a:off x="632373" y="2321997"/>
            <a:ext cx="7573164" cy="769441"/>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زَميلَتي تَأْكُلُ كَثيراً مِنَ ﭐلْحَلَوِيّاتِ أَثْناءَ كُلِّ ﭐسْتِراحَةٍ.</a:t>
            </a:r>
            <a:endParaRPr kumimoji="0" lang="f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7" name="Flèche : bas 6">
            <a:extLst>
              <a:ext uri="{FF2B5EF4-FFF2-40B4-BE49-F238E27FC236}">
                <a16:creationId xmlns:a16="http://schemas.microsoft.com/office/drawing/2014/main" id="{9744C7A2-9AEE-D002-AA30-1648F0A1A93A}"/>
              </a:ext>
            </a:extLst>
          </p:cNvPr>
          <p:cNvSpPr/>
          <p:nvPr/>
        </p:nvSpPr>
        <p:spPr>
          <a:xfrm>
            <a:off x="4111431" y="3329502"/>
            <a:ext cx="381704" cy="715933"/>
          </a:xfrm>
          <a:prstGeom prst="downArrow">
            <a:avLst/>
          </a:prstGeom>
          <a:solidFill>
            <a:srgbClr val="424D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50453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ED19-9FF8-4AA3-0D14-8988D6C0EC0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3704ACE-E142-9683-9A82-C21660A6C4C1}"/>
              </a:ext>
            </a:extLst>
          </p:cNvPr>
          <p:cNvSpPr>
            <a:spLocks noGrp="1"/>
          </p:cNvSpPr>
          <p:nvPr>
            <p:ph type="title"/>
          </p:nvPr>
        </p:nvSpPr>
        <p:spPr>
          <a:xfrm>
            <a:off x="216573" y="756000"/>
            <a:ext cx="737612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حين  أريد توجيه شخص لتجنب سلوكه . أوظف أساليب من قبيل :  عليك أن ... / ينبغي لك أن ..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Rectangle 26">
            <a:extLst>
              <a:ext uri="{FF2B5EF4-FFF2-40B4-BE49-F238E27FC236}">
                <a16:creationId xmlns:a16="http://schemas.microsoft.com/office/drawing/2014/main" id="{ECDF8238-F46C-B7A5-1B2B-199B4F5CE4D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97163A2A-904B-D4D5-3FB3-186D4988C24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5362273B-902A-5ADA-8EE6-763AC20BFA1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77DA1CAD-4E42-1F5A-9A85-07ECD8B35CB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4C5B2529-E255-2B64-72BC-99E9EDB9C94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FF3E08B2-9D4D-EE65-DE6E-48DBA288D7A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6547606A-E72B-AD3E-5847-5B20EA0FFC0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3BC0CD97-0EC6-1B2B-7A6A-35D0EA2213E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369C9D29-56F6-7030-ED2B-04625A501D3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A0A9AEE5-324F-3ACF-91E4-089A0C86D5B7}"/>
              </a:ext>
            </a:extLst>
          </p:cNvPr>
          <p:cNvSpPr/>
          <p:nvPr/>
        </p:nvSpPr>
        <p:spPr>
          <a:xfrm>
            <a:off x="5374106" y="3429000"/>
            <a:ext cx="255069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C00000"/>
                </a:solidFill>
                <a:latin typeface="Microsoft Uighur" panose="02000000000000000000" pitchFamily="2" charset="-78"/>
                <a:cs typeface="Microsoft Uighur" panose="02000000000000000000" pitchFamily="2" charset="-78"/>
              </a:rPr>
              <a:t>عَلَيْــــــــكَ</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أَنْ... </a:t>
            </a:r>
          </a:p>
        </p:txBody>
      </p:sp>
      <p:sp>
        <p:nvSpPr>
          <p:cNvPr id="13" name="Rectangle : coins arrondis 12">
            <a:extLst>
              <a:ext uri="{FF2B5EF4-FFF2-40B4-BE49-F238E27FC236}">
                <a16:creationId xmlns:a16="http://schemas.microsoft.com/office/drawing/2014/main" id="{11B72F0D-3C8E-B139-71D3-0FBB09DEBFD9}"/>
              </a:ext>
            </a:extLst>
          </p:cNvPr>
          <p:cNvSpPr/>
          <p:nvPr/>
        </p:nvSpPr>
        <p:spPr>
          <a:xfrm>
            <a:off x="1437058" y="3429000"/>
            <a:ext cx="255069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يَنْبَغــــي لَكَ أَنْ...</a:t>
            </a:r>
          </a:p>
        </p:txBody>
      </p:sp>
    </p:spTree>
    <p:extLst>
      <p:ext uri="{BB962C8B-B14F-4D97-AF65-F5344CB8AC3E}">
        <p14:creationId xmlns:p14="http://schemas.microsoft.com/office/powerpoint/2010/main" val="87544936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9158A-CEAC-252B-2CC5-7FE06A05429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7844EE9-DEBD-CCBA-C036-EF630DF52822}"/>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هذه الوضعية أوجه شخصا</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لتحسين سلوكه</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يقرأ؟ من يقترح نصيحة أخرى؟</a:t>
            </a:r>
          </a:p>
        </p:txBody>
      </p:sp>
      <p:sp>
        <p:nvSpPr>
          <p:cNvPr id="27" name="Rectangle 26">
            <a:extLst>
              <a:ext uri="{FF2B5EF4-FFF2-40B4-BE49-F238E27FC236}">
                <a16:creationId xmlns:a16="http://schemas.microsoft.com/office/drawing/2014/main" id="{781741B6-5205-8238-BFED-8122FC497FD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DFC08437-B534-D4B5-2233-FC21314B914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CFE08034-0FD7-36DE-4359-98C8674597E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1BE0C0AC-5355-BE76-6B18-5A8238C695B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8CACF3D9-3C11-06C9-7AC4-1905D9887620}"/>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1D8ED7F1-4E6A-8533-1B67-7ED0E04A9B6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95507635-C562-EA69-05B1-DD6CEC7D86E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756A0EB-8D56-593E-1F7F-029FF29A134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972D359-4053-4CBF-8A3B-78E668C1883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E1386391-C586-2597-C3D4-31B12257374E}"/>
              </a:ext>
            </a:extLst>
          </p:cNvPr>
          <p:cNvSpPr/>
          <p:nvPr/>
        </p:nvSpPr>
        <p:spPr>
          <a:xfrm>
            <a:off x="721895" y="4524235"/>
            <a:ext cx="7700210"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عَلَيْكَ أَنْ </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تَسْتَيْقِظَ باكِراً حَتّى لا تَتَأَخَّرَ عَنِ ﭐلدَّرْسِ.</a:t>
            </a:r>
          </a:p>
        </p:txBody>
      </p:sp>
      <p:sp>
        <p:nvSpPr>
          <p:cNvPr id="5" name="ZoneTexte 4">
            <a:extLst>
              <a:ext uri="{FF2B5EF4-FFF2-40B4-BE49-F238E27FC236}">
                <a16:creationId xmlns:a16="http://schemas.microsoft.com/office/drawing/2014/main" id="{106E88C3-12F9-B7FD-78B8-7629DA6580E1}"/>
              </a:ext>
            </a:extLst>
          </p:cNvPr>
          <p:cNvSpPr txBox="1"/>
          <p:nvPr/>
        </p:nvSpPr>
        <p:spPr>
          <a:xfrm>
            <a:off x="789948" y="2016824"/>
            <a:ext cx="7573164" cy="769441"/>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كَريمٌ يَتَأَخَّرُ دائِماً عَنِ ﭐلدَّرْسِ.</a:t>
            </a:r>
            <a:endParaRPr kumimoji="0" lang="f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7" name="Flèche : bas 6">
            <a:extLst>
              <a:ext uri="{FF2B5EF4-FFF2-40B4-BE49-F238E27FC236}">
                <a16:creationId xmlns:a16="http://schemas.microsoft.com/office/drawing/2014/main" id="{457DB664-2A63-FE04-C92F-D4D66ED787EB}"/>
              </a:ext>
            </a:extLst>
          </p:cNvPr>
          <p:cNvSpPr/>
          <p:nvPr/>
        </p:nvSpPr>
        <p:spPr>
          <a:xfrm>
            <a:off x="4111431" y="3329502"/>
            <a:ext cx="381704" cy="715933"/>
          </a:xfrm>
          <a:prstGeom prst="downArrow">
            <a:avLst/>
          </a:prstGeom>
          <a:solidFill>
            <a:srgbClr val="424D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46642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B8F6-C367-C822-DBBD-982B6A7209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209C81D-572E-E9BC-50A9-E1FD41C84019}"/>
              </a:ext>
            </a:extLst>
          </p:cNvPr>
          <p:cNvSpPr>
            <a:spLocks noGrp="1"/>
          </p:cNvSpPr>
          <p:nvPr>
            <p:ph type="title"/>
          </p:nvPr>
        </p:nvSpPr>
        <p:spPr>
          <a:xfrm>
            <a:off x="216573" y="756000"/>
            <a:ext cx="7376120"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حين  أريد مساعدة شخص على اتخاذ قرار صحيح. أوظف أساليب من قبيل :  من الأفضل أن... / لو كنت مكانك لــ ../ دعني أقترح عليك ...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Rectangle 26">
            <a:extLst>
              <a:ext uri="{FF2B5EF4-FFF2-40B4-BE49-F238E27FC236}">
                <a16:creationId xmlns:a16="http://schemas.microsoft.com/office/drawing/2014/main" id="{0B3F0677-68A2-1E87-9AB6-1A304EAFEF3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4F1089CF-2365-F120-11CA-1167EBD45FD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F9B431F8-D66C-2C69-E2BF-31E5CA05CE3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4258339F-7D6D-44F3-4890-2DA631F07DE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0E2B48E4-BB5C-50A0-2FB7-95D02C53162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05AD7274-6708-383D-C121-C684DC1E276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5FECC6C5-EDAF-37EA-B23C-22E48A4A8CE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030A86E0-1311-BB42-9C34-4A232052D9E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68E12D5-737C-2B4F-C165-262BC924F59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D2B95791-7842-E23F-F930-C875E0B74D32}"/>
              </a:ext>
            </a:extLst>
          </p:cNvPr>
          <p:cNvSpPr/>
          <p:nvPr/>
        </p:nvSpPr>
        <p:spPr>
          <a:xfrm>
            <a:off x="6233239" y="3416968"/>
            <a:ext cx="255069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C00000"/>
                </a:solidFill>
                <a:latin typeface="Microsoft Uighur" panose="02000000000000000000" pitchFamily="2" charset="-78"/>
                <a:cs typeface="Microsoft Uighur" panose="02000000000000000000" pitchFamily="2" charset="-78"/>
              </a:rPr>
              <a:t>مِنَ الأفْضَلِ</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أَنْ... </a:t>
            </a:r>
          </a:p>
        </p:txBody>
      </p:sp>
      <p:sp>
        <p:nvSpPr>
          <p:cNvPr id="13" name="Rectangle : coins arrondis 12">
            <a:extLst>
              <a:ext uri="{FF2B5EF4-FFF2-40B4-BE49-F238E27FC236}">
                <a16:creationId xmlns:a16="http://schemas.microsoft.com/office/drawing/2014/main" id="{C9652BE8-E744-AA96-2165-9298CC7DB119}"/>
              </a:ext>
            </a:extLst>
          </p:cNvPr>
          <p:cNvSpPr/>
          <p:nvPr/>
        </p:nvSpPr>
        <p:spPr>
          <a:xfrm>
            <a:off x="3098129" y="3416968"/>
            <a:ext cx="3092998"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لَوْ كُنْتُ مَكانَكَ لــ...</a:t>
            </a:r>
          </a:p>
        </p:txBody>
      </p:sp>
      <p:sp>
        <p:nvSpPr>
          <p:cNvPr id="2" name="Rectangle : coins arrondis 1">
            <a:extLst>
              <a:ext uri="{FF2B5EF4-FFF2-40B4-BE49-F238E27FC236}">
                <a16:creationId xmlns:a16="http://schemas.microsoft.com/office/drawing/2014/main" id="{236C3936-5348-052B-6AD4-1E59ED41E1D9}"/>
              </a:ext>
            </a:extLst>
          </p:cNvPr>
          <p:cNvSpPr/>
          <p:nvPr/>
        </p:nvSpPr>
        <p:spPr>
          <a:xfrm>
            <a:off x="360067" y="3429000"/>
            <a:ext cx="2695951"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أَقْتَرِحُ عَلَيْكَ أَنْ...</a:t>
            </a:r>
          </a:p>
        </p:txBody>
      </p:sp>
    </p:spTree>
    <p:extLst>
      <p:ext uri="{BB962C8B-B14F-4D97-AF65-F5344CB8AC3E}">
        <p14:creationId xmlns:p14="http://schemas.microsoft.com/office/powerpoint/2010/main" val="423983258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065DF-98A6-722E-255C-D0D511311B4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881A5A7-E30C-FD95-CBC7-5C24C531FDA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هذه الوضعية أوجه شخصا</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لتحسين سلوكه</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من يقرأ؟ من يقترح نصيحة أخرى؟</a:t>
            </a:r>
          </a:p>
        </p:txBody>
      </p:sp>
      <p:sp>
        <p:nvSpPr>
          <p:cNvPr id="27" name="Rectangle 26">
            <a:extLst>
              <a:ext uri="{FF2B5EF4-FFF2-40B4-BE49-F238E27FC236}">
                <a16:creationId xmlns:a16="http://schemas.microsoft.com/office/drawing/2014/main" id="{BC9D9C63-AEA6-0FD3-0B39-BE97FAE57F8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13970FDC-37A3-22EF-CF8C-637C68EED11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93B13BC0-79F2-EC78-10E4-DFF6927FC3F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7099A55A-3018-43CF-C7E9-88CF5FF9C4E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4E59A1F2-3D7E-DD0F-B7C3-28116BC23FF7}"/>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B29275ED-BC19-AB6D-78EF-1C89F3DF6A7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AFF513FA-5DAB-F78B-57C6-CC93FA3DDD9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A4C71DE2-A080-6DFD-C061-7E2FB7866EF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8420755A-50BC-395F-1C07-4D047076EF1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C71BB05B-5011-AAA6-B50E-F6B5B14C06B3}"/>
              </a:ext>
            </a:extLst>
          </p:cNvPr>
          <p:cNvSpPr/>
          <p:nvPr/>
        </p:nvSpPr>
        <p:spPr>
          <a:xfrm>
            <a:off x="721895" y="4524234"/>
            <a:ext cx="7700210" cy="129904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مِنَ الأفْضَلِ أَنْ </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تُحاوِلي فَالْخَسارَةُ لَيْسَتْ عَيْباً، بَلْ  دَرْسٌ مُفيدٌ يَجْعَلُنا أَقْوى.</a:t>
            </a:r>
          </a:p>
        </p:txBody>
      </p:sp>
      <p:sp>
        <p:nvSpPr>
          <p:cNvPr id="5" name="ZoneTexte 4">
            <a:extLst>
              <a:ext uri="{FF2B5EF4-FFF2-40B4-BE49-F238E27FC236}">
                <a16:creationId xmlns:a16="http://schemas.microsoft.com/office/drawing/2014/main" id="{64921DC1-00B8-0CA7-FC2F-224ABFADC02D}"/>
              </a:ext>
            </a:extLst>
          </p:cNvPr>
          <p:cNvSpPr txBox="1"/>
          <p:nvPr/>
        </p:nvSpPr>
        <p:spPr>
          <a:xfrm>
            <a:off x="285215" y="1709193"/>
            <a:ext cx="8415839" cy="1446550"/>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لَيْلى مُتَرَدِّدَةٌ: هَلْ تُشارِكُ في مُسابَقَةِ الرَّسْمِ الْمَدْرَسِيَّةِ أَمْ لا؟</a:t>
            </a: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هِيَ تَقولُ: "أَخافُ أَنْ أَخْسَرَ وَأَشْعُرَ بِالْإِحْراجِ أَمامَ الْجَميعِ!"</a:t>
            </a:r>
            <a:endParaRPr kumimoji="0" lang="f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7" name="Flèche : bas 6">
            <a:extLst>
              <a:ext uri="{FF2B5EF4-FFF2-40B4-BE49-F238E27FC236}">
                <a16:creationId xmlns:a16="http://schemas.microsoft.com/office/drawing/2014/main" id="{E653B8CC-28FA-8E83-4B51-6B06A55960C4}"/>
              </a:ext>
            </a:extLst>
          </p:cNvPr>
          <p:cNvSpPr/>
          <p:nvPr/>
        </p:nvSpPr>
        <p:spPr>
          <a:xfrm>
            <a:off x="4111431" y="3329502"/>
            <a:ext cx="381704" cy="715933"/>
          </a:xfrm>
          <a:prstGeom prst="downArrow">
            <a:avLst/>
          </a:prstGeom>
          <a:solidFill>
            <a:srgbClr val="424D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30695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28798-9D4B-5AFF-85B9-BC6010AB049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2237EBF-3DAD-CABD-8699-C56CED31C30D}"/>
              </a:ext>
            </a:extLst>
          </p:cNvPr>
          <p:cNvSpPr>
            <a:spLocks noGrp="1"/>
          </p:cNvSpPr>
          <p:nvPr>
            <p:ph type="title"/>
          </p:nvPr>
        </p:nvSpPr>
        <p:spPr>
          <a:xfrm>
            <a:off x="319751" y="756000"/>
            <a:ext cx="7152622"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الذي يجب عليكم تذكره؟ متى نوظف أساليب النصح؟ من يصوغ نصيحة؟</a:t>
            </a:r>
            <a:endParaRPr lang="ar-MA" sz="2400" dirty="0"/>
          </a:p>
        </p:txBody>
      </p:sp>
      <p:sp>
        <p:nvSpPr>
          <p:cNvPr id="8" name="Rectangle 7">
            <a:extLst>
              <a:ext uri="{FF2B5EF4-FFF2-40B4-BE49-F238E27FC236}">
                <a16:creationId xmlns:a16="http://schemas.microsoft.com/office/drawing/2014/main" id="{3629ADFE-31F9-69F3-D40B-6CD53D23A17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2DD693F1-3C0A-626C-4627-5F8484CA77A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2CD3554-8AA2-4D9E-0405-D07D27A4A8C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FFD08314-9548-47C9-D445-D38BF6DB7E7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CB78A4B2-48D2-462A-D720-674A363008A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BC3EA40A-4EA9-2F45-D229-2562BD940FE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C2CF0393-1C02-2EFA-72A1-A692EC94116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A42C3FB5-5AC2-61EA-6DC0-80E98F963E3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a:extLst>
              <a:ext uri="{FF2B5EF4-FFF2-40B4-BE49-F238E27FC236}">
                <a16:creationId xmlns:a16="http://schemas.microsoft.com/office/drawing/2014/main" id="{6B3EF1D5-7214-FF4B-CB99-46851BEC123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D4FE799A-123F-F8C4-06EF-B7389ABDC3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80674" y="1584000"/>
            <a:ext cx="5568158" cy="4713850"/>
          </a:xfrm>
          <a:prstGeom prst="rect">
            <a:avLst/>
          </a:prstGeom>
        </p:spPr>
      </p:pic>
      <p:sp>
        <p:nvSpPr>
          <p:cNvPr id="12" name="ZoneTexte 11">
            <a:extLst>
              <a:ext uri="{FF2B5EF4-FFF2-40B4-BE49-F238E27FC236}">
                <a16:creationId xmlns:a16="http://schemas.microsoft.com/office/drawing/2014/main" id="{D5959FFC-272D-8927-251E-74790817D587}"/>
              </a:ext>
            </a:extLst>
          </p:cNvPr>
          <p:cNvSpPr txBox="1"/>
          <p:nvPr/>
        </p:nvSpPr>
        <p:spPr>
          <a:xfrm>
            <a:off x="2462784" y="2475478"/>
            <a:ext cx="2959487" cy="91940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أَساليبُ ٱلنُّصْحِ </a:t>
            </a:r>
          </a:p>
        </p:txBody>
      </p:sp>
    </p:spTree>
    <p:extLst>
      <p:ext uri="{BB962C8B-B14F-4D97-AF65-F5344CB8AC3E}">
        <p14:creationId xmlns:p14="http://schemas.microsoft.com/office/powerpoint/2010/main" val="4177117823"/>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96CD2-A297-7C99-F474-D546140B5E5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1E35DC8A-6006-0D5F-AD7B-79B596591D5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خدوا كراساتكم الصفحة</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82 . من يقرأ؟</a:t>
            </a:r>
            <a:endParaRPr lang="fr-MA" sz="2000" dirty="0"/>
          </a:p>
        </p:txBody>
      </p:sp>
      <p:sp>
        <p:nvSpPr>
          <p:cNvPr id="2" name="Rectangle 1">
            <a:extLst>
              <a:ext uri="{FF2B5EF4-FFF2-40B4-BE49-F238E27FC236}">
                <a16:creationId xmlns:a16="http://schemas.microsoft.com/office/drawing/2014/main" id="{AB887A6D-3D07-0016-65B3-B91FE638B91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6612BB59-F27D-C750-086C-BDE14FC22FA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93A0D87F-F965-CD48-67C2-F4B98701833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11" name="Google Shape;1246;p5">
            <a:extLst>
              <a:ext uri="{FF2B5EF4-FFF2-40B4-BE49-F238E27FC236}">
                <a16:creationId xmlns:a16="http://schemas.microsoft.com/office/drawing/2014/main" id="{151D12E8-B381-D58A-9234-3EBA9B7FD0E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3" name="Google Shape;1245;p5">
            <a:extLst>
              <a:ext uri="{FF2B5EF4-FFF2-40B4-BE49-F238E27FC236}">
                <a16:creationId xmlns:a16="http://schemas.microsoft.com/office/drawing/2014/main" id="{DA46EBC2-DD28-B7A8-9174-AF5B8671308A}"/>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3" name="Image 22">
            <a:extLst>
              <a:ext uri="{FF2B5EF4-FFF2-40B4-BE49-F238E27FC236}">
                <a16:creationId xmlns:a16="http://schemas.microsoft.com/office/drawing/2014/main" id="{74BD2CF0-20EB-FDD4-8E8C-E652C869C9C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4" name="Image 23">
            <a:extLst>
              <a:ext uri="{FF2B5EF4-FFF2-40B4-BE49-F238E27FC236}">
                <a16:creationId xmlns:a16="http://schemas.microsoft.com/office/drawing/2014/main" id="{C550E057-063C-EBB9-04ED-C949E63B980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9C59BC12-B63B-F6FD-7EED-010F9D19609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860B366-702C-BC8D-0BF8-187BD9DAD97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0" name="Image 9">
            <a:extLst>
              <a:ext uri="{FF2B5EF4-FFF2-40B4-BE49-F238E27FC236}">
                <a16:creationId xmlns:a16="http://schemas.microsoft.com/office/drawing/2014/main" id="{7D18327B-9DAB-FD45-0C8E-74DB196E91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1614" y="1411069"/>
            <a:ext cx="3511660" cy="5386401"/>
          </a:xfrm>
          <a:prstGeom prst="rect">
            <a:avLst/>
          </a:prstGeom>
        </p:spPr>
      </p:pic>
      <p:sp>
        <p:nvSpPr>
          <p:cNvPr id="12" name="Rectangle : coins arrondis 11">
            <a:extLst>
              <a:ext uri="{FF2B5EF4-FFF2-40B4-BE49-F238E27FC236}">
                <a16:creationId xmlns:a16="http://schemas.microsoft.com/office/drawing/2014/main" id="{8C4811CA-062A-B391-72D3-A4BA02413008}"/>
              </a:ext>
            </a:extLst>
          </p:cNvPr>
          <p:cNvSpPr/>
          <p:nvPr/>
        </p:nvSpPr>
        <p:spPr>
          <a:xfrm>
            <a:off x="2671179" y="1926890"/>
            <a:ext cx="2917874" cy="1384300"/>
          </a:xfrm>
          <a:prstGeom prst="roundRect">
            <a:avLst>
              <a:gd name="adj" fmla="val 8410"/>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725902328"/>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CC11E-E920-AE40-0FFF-60CE88498A8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12E039E-B593-7705-04D2-3C60E629D8F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أنجزوا النشاط التالي على كراساتكم  . عمل ثنائي ؟ 5 دقائق للإنجاز</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F55899F1-7883-C77D-78DD-86A9B919444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113AC327-51C3-42CB-8254-45FFBF173BA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F9FF54D-4D75-F344-65CC-063DD7645EE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FD0A4DDD-CFD7-56DC-F6C8-C233F2673AD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678F8FF1-C458-837B-FC92-94CE428FA87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7282052C-31A6-F78F-7AD7-03C2400A49F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DABD5A9-E7D6-49A0-83B5-AA80C8178EE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8DA0F8E8-F733-7E7A-1E41-E359689AC7D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38CFAA9-CE1D-6FBD-A414-FB78F76E5E3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73CC232A-53D5-8FBE-1003-1904B0C535F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37511" y="2544643"/>
            <a:ext cx="8363338" cy="3146039"/>
          </a:xfrm>
          <a:prstGeom prst="rect">
            <a:avLst/>
          </a:prstGeom>
        </p:spPr>
      </p:pic>
    </p:spTree>
    <p:extLst>
      <p:ext uri="{BB962C8B-B14F-4D97-AF65-F5344CB8AC3E}">
        <p14:creationId xmlns:p14="http://schemas.microsoft.com/office/powerpoint/2010/main" val="283359971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1EDCD-A045-1CCF-F81B-11C80BC79A7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799CC4E-CF35-FBB1-D4B2-06A4AA147E9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p>
        </p:txBody>
      </p:sp>
      <p:sp>
        <p:nvSpPr>
          <p:cNvPr id="7" name="Rectangle 6">
            <a:extLst>
              <a:ext uri="{FF2B5EF4-FFF2-40B4-BE49-F238E27FC236}">
                <a16:creationId xmlns:a16="http://schemas.microsoft.com/office/drawing/2014/main" id="{9F2CC75B-AFD2-36A4-3D00-D0AF5AA2D83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65B127B3-7F82-4FF5-1376-8FD48C81CF8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7EEA1621-7973-0917-068F-ACA0455C24A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B15DAC5F-4F76-26C3-4274-706772F2874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7FE96750-ACA4-0560-13A9-90E6FA601C9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C5570990-E082-3A45-313F-BB32ECF67F8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F77E79E4-E46F-B023-68F2-9226F0DFA06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EA2007CC-B02D-2EBE-2EF2-A5999FADC25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1EB3D70-DDF6-BBCC-B1F4-90410CB07BE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B90C3797-A71E-3ECF-9FDB-1F0226B663B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37511" y="2544643"/>
            <a:ext cx="8363338" cy="3146039"/>
          </a:xfrm>
          <a:prstGeom prst="rect">
            <a:avLst/>
          </a:prstGeom>
        </p:spPr>
      </p:pic>
    </p:spTree>
    <p:extLst>
      <p:ext uri="{BB962C8B-B14F-4D97-AF65-F5344CB8AC3E}">
        <p14:creationId xmlns:p14="http://schemas.microsoft.com/office/powerpoint/2010/main" val="438471364"/>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46196-5856-5C15-C11F-E2686E1D28F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9CD5714-8A3B-D6D1-3792-4F801702510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من يقرأ جوابه ؟ هل انتم متفقون؟ من يقترح نصيحة أخرى؟</a:t>
            </a:r>
          </a:p>
        </p:txBody>
      </p:sp>
      <p:sp>
        <p:nvSpPr>
          <p:cNvPr id="7" name="Rectangle 6">
            <a:extLst>
              <a:ext uri="{FF2B5EF4-FFF2-40B4-BE49-F238E27FC236}">
                <a16:creationId xmlns:a16="http://schemas.microsoft.com/office/drawing/2014/main" id="{EA52B9E3-4970-EBE0-08B7-8F27F28F48E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0D7E483A-2E3C-9F92-C81E-12F8C7D63F0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59EE7AE-1379-F5FE-B6FF-1A86E070250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3DD750E9-0BE0-347B-81A3-9AD5EB26EA5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B53EFF3E-04A9-64D1-2A8B-D71187F674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C957D88F-BF5C-5CA2-CF17-514236F6700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933103E2-6A30-4360-8105-4691F4F7F0F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3AD86752-9E67-D648-0B10-164CFBF4D5B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8A6CF821-53E4-59BA-05D5-423DDB13174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D74F5235-D527-5ED4-A710-38141518C30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37511" y="2544643"/>
            <a:ext cx="8363338" cy="3146039"/>
          </a:xfrm>
          <a:prstGeom prst="rect">
            <a:avLst/>
          </a:prstGeom>
        </p:spPr>
      </p:pic>
    </p:spTree>
    <p:extLst>
      <p:ext uri="{BB962C8B-B14F-4D97-AF65-F5344CB8AC3E}">
        <p14:creationId xmlns:p14="http://schemas.microsoft.com/office/powerpoint/2010/main" val="396597578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0EBBF-3AE2-6FB0-E1B3-61ECA8A4C2E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1827B91-FA8E-3058-9C59-5BF3E7D8407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هذا الجواب ؟ صححوا.</a:t>
            </a:r>
          </a:p>
        </p:txBody>
      </p:sp>
      <p:sp>
        <p:nvSpPr>
          <p:cNvPr id="7" name="Rectangle 6">
            <a:extLst>
              <a:ext uri="{FF2B5EF4-FFF2-40B4-BE49-F238E27FC236}">
                <a16:creationId xmlns:a16="http://schemas.microsoft.com/office/drawing/2014/main" id="{416460C5-F6D5-E4A8-C41B-4379A3DD6CB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584611F5-D573-41E7-8C86-2647570A63A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0C9F57BC-B932-68FB-29B7-CF0D472337C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9E009C43-48B8-1191-4DCB-881C0438C0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C5B913EA-AB99-BE29-73BF-5932C1C92F75}"/>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B60579FC-7665-D861-3F1D-9CACAEDFE08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D1965B24-C797-C273-1AF9-F536265F89B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E9EC08FC-DA27-F08C-DE5D-33D47898401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5E443071-0346-91C7-BB22-99EFED0A2AE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ZoneTexte 4">
            <a:extLst>
              <a:ext uri="{FF2B5EF4-FFF2-40B4-BE49-F238E27FC236}">
                <a16:creationId xmlns:a16="http://schemas.microsoft.com/office/drawing/2014/main" id="{13B1CBC2-8171-44D0-C8B1-481668F88BF2}"/>
              </a:ext>
            </a:extLst>
          </p:cNvPr>
          <p:cNvSpPr txBox="1"/>
          <p:nvPr/>
        </p:nvSpPr>
        <p:spPr>
          <a:xfrm>
            <a:off x="632373" y="1612937"/>
            <a:ext cx="8169442" cy="1323439"/>
          </a:xfrm>
          <a:prstGeom prst="rect">
            <a:avLst/>
          </a:prstGeom>
          <a:noFill/>
        </p:spPr>
        <p:txBody>
          <a:bodyPr wrap="square">
            <a:spAutoFit/>
          </a:bodyPr>
          <a:lstStyle/>
          <a:p>
            <a:pPr algn="r" rtl="1"/>
            <a:r>
              <a:rPr lang="ar-MA" sz="4000" dirty="0">
                <a:solidFill>
                  <a:srgbClr val="C00000"/>
                </a:solidFill>
              </a:rPr>
              <a:t> </a:t>
            </a:r>
            <a:r>
              <a:rPr lang="ar-MA" sz="4000" dirty="0">
                <a:solidFill>
                  <a:srgbClr val="424D7C"/>
                </a:solidFill>
              </a:rPr>
              <a:t>- </a:t>
            </a:r>
            <a:r>
              <a:rPr lang="ar-MA" sz="4000" b="1" dirty="0">
                <a:solidFill>
                  <a:srgbClr val="424D7C"/>
                </a:solidFill>
                <a:latin typeface="Microsoft Uighur" panose="02000000000000000000" pitchFamily="2" charset="-78"/>
                <a:cs typeface="Microsoft Uighur" panose="02000000000000000000" pitchFamily="2" charset="-78"/>
              </a:rPr>
              <a:t>طِفْلٌ يُريدُ تَحْقيقَ حُلْمِهِ</a:t>
            </a:r>
            <a:r>
              <a:rPr lang="ar-MA" sz="4000" dirty="0">
                <a:solidFill>
                  <a:srgbClr val="424D7C"/>
                </a:solidFill>
                <a:effectLst/>
                <a:ea typeface="Calibri" panose="020F0502020204030204" pitchFamily="34" charset="0"/>
                <a:cs typeface="Calibri" panose="020F0502020204030204" pitchFamily="34" charset="0"/>
              </a:rPr>
              <a:t>. </a:t>
            </a:r>
            <a:endParaRPr lang="ar-MA" sz="4000" dirty="0">
              <a:solidFill>
                <a:srgbClr val="424D7C"/>
              </a:solidFill>
            </a:endParaRPr>
          </a:p>
          <a:p>
            <a:pPr algn="r" rtl="1"/>
            <a:r>
              <a:rPr lang="ar-MA" sz="4000" b="1" dirty="0">
                <a:solidFill>
                  <a:srgbClr val="C00000"/>
                </a:solidFill>
                <a:latin typeface="Microsoft Uighur" panose="02000000000000000000" pitchFamily="2" charset="-78"/>
                <a:cs typeface="Microsoft Uighur" panose="02000000000000000000" pitchFamily="2" charset="-78"/>
              </a:rPr>
              <a:t>أَنْصَحُكَ بِٱلْمُثابَرَةِ </a:t>
            </a:r>
            <a:r>
              <a:rPr lang="ar-MA" sz="4000" b="1" dirty="0" err="1">
                <a:solidFill>
                  <a:srgbClr val="C00000"/>
                </a:solidFill>
                <a:latin typeface="Microsoft Uighur" panose="02000000000000000000" pitchFamily="2" charset="-78"/>
                <a:cs typeface="Microsoft Uighur" panose="02000000000000000000" pitchFamily="2" charset="-78"/>
              </a:rPr>
              <a:t>وَٱلْعَمَلِ</a:t>
            </a:r>
            <a:r>
              <a:rPr lang="ar-MA" sz="4000" b="1" dirty="0">
                <a:solidFill>
                  <a:srgbClr val="C00000"/>
                </a:solidFill>
                <a:latin typeface="Microsoft Uighur" panose="02000000000000000000" pitchFamily="2" charset="-78"/>
                <a:cs typeface="Microsoft Uighur" panose="02000000000000000000" pitchFamily="2" charset="-78"/>
              </a:rPr>
              <a:t> ٱلدَّؤوبِ، </a:t>
            </a:r>
            <a:r>
              <a:rPr lang="ar-MA" sz="4000" b="1" dirty="0" err="1">
                <a:solidFill>
                  <a:srgbClr val="C00000"/>
                </a:solidFill>
                <a:latin typeface="Microsoft Uighur" panose="02000000000000000000" pitchFamily="2" charset="-78"/>
                <a:cs typeface="Microsoft Uighur" panose="02000000000000000000" pitchFamily="2" charset="-78"/>
              </a:rPr>
              <a:t>فَٱلْحُلْمُ</a:t>
            </a:r>
            <a:r>
              <a:rPr lang="ar-MA" sz="4000" b="1" dirty="0">
                <a:solidFill>
                  <a:srgbClr val="C00000"/>
                </a:solidFill>
                <a:latin typeface="Microsoft Uighur" panose="02000000000000000000" pitchFamily="2" charset="-78"/>
                <a:cs typeface="Microsoft Uighur" panose="02000000000000000000" pitchFamily="2" charset="-78"/>
              </a:rPr>
              <a:t> يَتَحَقَّقُ </a:t>
            </a:r>
            <a:r>
              <a:rPr lang="ar-MA" sz="4000" b="1" dirty="0" err="1">
                <a:solidFill>
                  <a:srgbClr val="C00000"/>
                </a:solidFill>
                <a:latin typeface="Microsoft Uighur" panose="02000000000000000000" pitchFamily="2" charset="-78"/>
                <a:cs typeface="Microsoft Uighur" panose="02000000000000000000" pitchFamily="2" charset="-78"/>
              </a:rPr>
              <a:t>بِٱلْجِدِّ</a:t>
            </a:r>
            <a:r>
              <a:rPr lang="ar-MA" sz="4000" b="1" dirty="0">
                <a:solidFill>
                  <a:srgbClr val="C00000"/>
                </a:solidFill>
                <a:latin typeface="Microsoft Uighur" panose="02000000000000000000" pitchFamily="2" charset="-78"/>
                <a:cs typeface="Microsoft Uighur" panose="02000000000000000000" pitchFamily="2" charset="-78"/>
              </a:rPr>
              <a:t> </a:t>
            </a:r>
            <a:r>
              <a:rPr lang="ar-MA" sz="4000" b="1" dirty="0" err="1">
                <a:solidFill>
                  <a:srgbClr val="C00000"/>
                </a:solidFill>
                <a:latin typeface="Microsoft Uighur" panose="02000000000000000000" pitchFamily="2" charset="-78"/>
                <a:cs typeface="Microsoft Uighur" panose="02000000000000000000" pitchFamily="2" charset="-78"/>
              </a:rPr>
              <a:t>وَٱلْإِصْرارِ</a:t>
            </a:r>
            <a:r>
              <a:rPr lang="ar-MA" sz="4000" b="1" dirty="0">
                <a:solidFill>
                  <a:srgbClr val="C00000"/>
                </a:solidFill>
                <a:latin typeface="Microsoft Uighur" panose="02000000000000000000" pitchFamily="2" charset="-78"/>
                <a:cs typeface="Microsoft Uighur" panose="02000000000000000000" pitchFamily="2" charset="-78"/>
              </a:rPr>
              <a:t>.</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EDB3BFF2-CAD0-2419-816E-9E67A0991459}"/>
              </a:ext>
            </a:extLst>
          </p:cNvPr>
          <p:cNvSpPr txBox="1"/>
          <p:nvPr/>
        </p:nvSpPr>
        <p:spPr>
          <a:xfrm>
            <a:off x="-252663" y="2674172"/>
            <a:ext cx="9077576" cy="1323439"/>
          </a:xfrm>
          <a:prstGeom prst="rect">
            <a:avLst/>
          </a:prstGeom>
          <a:noFill/>
        </p:spPr>
        <p:txBody>
          <a:bodyPr wrap="square">
            <a:spAutoFit/>
          </a:bodyPr>
          <a:lstStyle/>
          <a:p>
            <a:pPr algn="r" rtl="1"/>
            <a:r>
              <a:rPr lang="ar-MA" sz="4000" dirty="0">
                <a:solidFill>
                  <a:srgbClr val="C00000"/>
                </a:solidFill>
              </a:rPr>
              <a:t> </a:t>
            </a:r>
            <a:r>
              <a:rPr lang="ar-MA" sz="4000" dirty="0">
                <a:solidFill>
                  <a:srgbClr val="424D7C"/>
                </a:solidFill>
              </a:rPr>
              <a:t>- </a:t>
            </a:r>
            <a:r>
              <a:rPr lang="ar-MA" sz="4000" b="1" dirty="0">
                <a:solidFill>
                  <a:srgbClr val="424D7C"/>
                </a:solidFill>
                <a:latin typeface="Microsoft Uighur" panose="02000000000000000000" pitchFamily="2" charset="-78"/>
                <a:cs typeface="Microsoft Uighur" panose="02000000000000000000" pitchFamily="2" charset="-78"/>
              </a:rPr>
              <a:t>قَريبٌ يُريدُ ٱلسَّفَرَ عَبْرَ سَيّارَتِهِ لِمَسافَةٍ طَويلَةٍ.</a:t>
            </a:r>
            <a:endParaRPr lang="ar-MA" sz="4000" dirty="0">
              <a:solidFill>
                <a:srgbClr val="424D7C"/>
              </a:solidFill>
            </a:endParaRPr>
          </a:p>
          <a:p>
            <a:pPr algn="r" rtl="1"/>
            <a:r>
              <a:rPr lang="ar-MA" sz="4000" b="1" dirty="0">
                <a:solidFill>
                  <a:srgbClr val="C00000"/>
                </a:solidFill>
                <a:latin typeface="Microsoft Uighur" panose="02000000000000000000" pitchFamily="2" charset="-78"/>
                <a:cs typeface="Microsoft Uighur" panose="02000000000000000000" pitchFamily="2" charset="-78"/>
              </a:rPr>
              <a:t> تَجَنَّبِ ٱلْقِيادَةَ لِساعاتٍ طَويلَةٍ دونَ تَوَقُّفٍ، حِفاظاً عَلى سَلامَتِكَ.</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29" name="ZoneTexte 28">
            <a:extLst>
              <a:ext uri="{FF2B5EF4-FFF2-40B4-BE49-F238E27FC236}">
                <a16:creationId xmlns:a16="http://schemas.microsoft.com/office/drawing/2014/main" id="{F59A0D51-9C18-1DD0-9ED6-7344B3E88473}"/>
              </a:ext>
            </a:extLst>
          </p:cNvPr>
          <p:cNvSpPr txBox="1"/>
          <p:nvPr/>
        </p:nvSpPr>
        <p:spPr>
          <a:xfrm>
            <a:off x="655471" y="3913387"/>
            <a:ext cx="8169442" cy="1323439"/>
          </a:xfrm>
          <a:prstGeom prst="rect">
            <a:avLst/>
          </a:prstGeom>
          <a:noFill/>
        </p:spPr>
        <p:txBody>
          <a:bodyPr wrap="square">
            <a:spAutoFit/>
          </a:bodyPr>
          <a:lstStyle/>
          <a:p>
            <a:pPr algn="r" rtl="1"/>
            <a:r>
              <a:rPr lang="ar-MA" sz="4000" dirty="0">
                <a:solidFill>
                  <a:srgbClr val="C00000"/>
                </a:solidFill>
              </a:rPr>
              <a:t> </a:t>
            </a:r>
            <a:r>
              <a:rPr lang="ar-MA" sz="4000" dirty="0">
                <a:solidFill>
                  <a:srgbClr val="424D7C"/>
                </a:solidFill>
              </a:rPr>
              <a:t>- </a:t>
            </a:r>
            <a:r>
              <a:rPr lang="ar-MA" sz="4000" b="1" dirty="0">
                <a:solidFill>
                  <a:srgbClr val="424D7C"/>
                </a:solidFill>
                <a:latin typeface="Microsoft Uighur" panose="02000000000000000000" pitchFamily="2" charset="-78"/>
                <a:cs typeface="Microsoft Uighur" panose="02000000000000000000" pitchFamily="2" charset="-78"/>
              </a:rPr>
              <a:t>أُخْتٌ مُحْتارَةٌ في ٱخْتِيارِ لَوْنِ حِذائِها. </a:t>
            </a:r>
          </a:p>
          <a:p>
            <a:pPr algn="r" rtl="1"/>
            <a:r>
              <a:rPr lang="ar-MA" sz="4000" b="1" dirty="0">
                <a:solidFill>
                  <a:srgbClr val="C00000"/>
                </a:solidFill>
                <a:latin typeface="Microsoft Uighur" panose="02000000000000000000" pitchFamily="2" charset="-78"/>
                <a:cs typeface="Microsoft Uighur" panose="02000000000000000000" pitchFamily="2" charset="-78"/>
              </a:rPr>
              <a:t>لَوْ كُنْتُ مَكانَكِ </a:t>
            </a:r>
            <a:r>
              <a:rPr lang="ar-MA" sz="4000" b="1" dirty="0" err="1">
                <a:solidFill>
                  <a:srgbClr val="C00000"/>
                </a:solidFill>
                <a:latin typeface="Microsoft Uighur" panose="02000000000000000000" pitchFamily="2" charset="-78"/>
                <a:cs typeface="Microsoft Uighur" panose="02000000000000000000" pitchFamily="2" charset="-78"/>
              </a:rPr>
              <a:t>لَ</a:t>
            </a:r>
            <a:r>
              <a:rPr lang="ar-MA" sz="4000" b="1" dirty="0" err="1">
                <a:solidFill>
                  <a:prstClr val="white"/>
                </a:solidFill>
                <a:latin typeface="Microsoft Uighur" panose="02000000000000000000" pitchFamily="2" charset="-78"/>
                <a:ea typeface="Calibri" panose="020F0502020204030204" pitchFamily="34" charset="0"/>
                <a:cs typeface="Microsoft Uighur" panose="02000000000000000000" pitchFamily="2" charset="-78"/>
              </a:rPr>
              <a:t>ٱ</a:t>
            </a:r>
            <a:r>
              <a:rPr lang="ar-MA" sz="4000" b="1" dirty="0" err="1">
                <a:solidFill>
                  <a:srgbClr val="C00000"/>
                </a:solidFill>
                <a:latin typeface="Microsoft Uighur" panose="02000000000000000000" pitchFamily="2" charset="-78"/>
                <a:cs typeface="Microsoft Uighur" panose="02000000000000000000" pitchFamily="2" charset="-78"/>
              </a:rPr>
              <a:t>خْتَرْتُ</a:t>
            </a:r>
            <a:r>
              <a:rPr lang="ar-MA" sz="4000" b="1" dirty="0">
                <a:solidFill>
                  <a:srgbClr val="C00000"/>
                </a:solidFill>
                <a:latin typeface="Microsoft Uighur" panose="02000000000000000000" pitchFamily="2" charset="-78"/>
                <a:cs typeface="Microsoft Uighur" panose="02000000000000000000" pitchFamily="2" charset="-78"/>
              </a:rPr>
              <a:t> </a:t>
            </a:r>
            <a:r>
              <a:rPr lang="ar-MA" sz="4000" b="1" dirty="0" err="1">
                <a:solidFill>
                  <a:srgbClr val="C00000"/>
                </a:solidFill>
                <a:latin typeface="Microsoft Uighur" panose="02000000000000000000" pitchFamily="2" charset="-78"/>
                <a:cs typeface="Microsoft Uighur" panose="02000000000000000000" pitchFamily="2" charset="-78"/>
              </a:rPr>
              <a:t>ٱللَّوْنِ</a:t>
            </a:r>
            <a:r>
              <a:rPr lang="ar-MA" sz="4000" b="1" dirty="0">
                <a:solidFill>
                  <a:srgbClr val="C00000"/>
                </a:solidFill>
                <a:latin typeface="Microsoft Uighur" panose="02000000000000000000" pitchFamily="2" charset="-78"/>
                <a:cs typeface="Microsoft Uighur" panose="02000000000000000000" pitchFamily="2" charset="-78"/>
              </a:rPr>
              <a:t> </a:t>
            </a:r>
            <a:r>
              <a:rPr lang="ar-MA" sz="4000" b="1" dirty="0" err="1">
                <a:solidFill>
                  <a:srgbClr val="C00000"/>
                </a:solidFill>
                <a:latin typeface="Microsoft Uighur" panose="02000000000000000000" pitchFamily="2" charset="-78"/>
                <a:cs typeface="Microsoft Uighur" panose="02000000000000000000" pitchFamily="2" charset="-78"/>
              </a:rPr>
              <a:t>ٱلْبُنِّيِّ</a:t>
            </a:r>
            <a:r>
              <a:rPr lang="ar-MA" sz="4000" b="1" dirty="0">
                <a:solidFill>
                  <a:srgbClr val="C00000"/>
                </a:solidFill>
                <a:latin typeface="Microsoft Uighur" panose="02000000000000000000" pitchFamily="2" charset="-78"/>
                <a:cs typeface="Microsoft Uighur" panose="02000000000000000000" pitchFamily="2" charset="-78"/>
              </a:rPr>
              <a:t>، فَهُوَ يُناسِبُ جَميعَ ٱلْمَلابِسِ.</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32" name="ZoneTexte 31">
            <a:extLst>
              <a:ext uri="{FF2B5EF4-FFF2-40B4-BE49-F238E27FC236}">
                <a16:creationId xmlns:a16="http://schemas.microsoft.com/office/drawing/2014/main" id="{05A86E4E-F072-EDE7-1FDE-AFA48CED5BF8}"/>
              </a:ext>
            </a:extLst>
          </p:cNvPr>
          <p:cNvSpPr txBox="1"/>
          <p:nvPr/>
        </p:nvSpPr>
        <p:spPr>
          <a:xfrm>
            <a:off x="167952" y="5087458"/>
            <a:ext cx="8755268" cy="1323439"/>
          </a:xfrm>
          <a:prstGeom prst="rect">
            <a:avLst/>
          </a:prstGeom>
          <a:noFill/>
        </p:spPr>
        <p:txBody>
          <a:bodyPr wrap="square">
            <a:spAutoFit/>
          </a:bodyPr>
          <a:lstStyle/>
          <a:p>
            <a:pPr algn="r" rtl="1"/>
            <a:r>
              <a:rPr lang="ar-MA" sz="4000" dirty="0">
                <a:solidFill>
                  <a:srgbClr val="C00000"/>
                </a:solidFill>
              </a:rPr>
              <a:t> </a:t>
            </a:r>
            <a:r>
              <a:rPr lang="ar-MA" sz="4000" dirty="0">
                <a:solidFill>
                  <a:srgbClr val="424D7C"/>
                </a:solidFill>
              </a:rPr>
              <a:t>- </a:t>
            </a:r>
            <a:r>
              <a:rPr lang="ar-MA" sz="4000" b="1" dirty="0">
                <a:solidFill>
                  <a:srgbClr val="424D7C"/>
                </a:solidFill>
                <a:latin typeface="Microsoft Uighur" panose="02000000000000000000" pitchFamily="2" charset="-78"/>
                <a:cs typeface="Microsoft Uighur" panose="02000000000000000000" pitchFamily="2" charset="-78"/>
              </a:rPr>
              <a:t>شَخْصٌ يُؤدي ٱلْآخَرينَ بِكَلامِهِ . </a:t>
            </a:r>
          </a:p>
          <a:p>
            <a:pPr algn="r" rtl="1"/>
            <a:r>
              <a:rPr lang="ar-MA" sz="4000" b="1" dirty="0">
                <a:solidFill>
                  <a:srgbClr val="C00000"/>
                </a:solidFill>
                <a:latin typeface="Microsoft Uighur" panose="02000000000000000000" pitchFamily="2" charset="-78"/>
                <a:cs typeface="Microsoft Uighur" panose="02000000000000000000" pitchFamily="2" charset="-78"/>
              </a:rPr>
              <a:t>عَلَيْكَ </a:t>
            </a:r>
            <a:r>
              <a:rPr lang="ar-MA" sz="4000" b="1" dirty="0" err="1">
                <a:solidFill>
                  <a:srgbClr val="C00000"/>
                </a:solidFill>
                <a:latin typeface="Microsoft Uighur" panose="02000000000000000000" pitchFamily="2" charset="-78"/>
                <a:cs typeface="Microsoft Uighur" panose="02000000000000000000" pitchFamily="2" charset="-78"/>
              </a:rPr>
              <a:t>بٱلتَّحَلّي</a:t>
            </a:r>
            <a:r>
              <a:rPr lang="ar-MA" sz="4000" b="1" dirty="0">
                <a:solidFill>
                  <a:srgbClr val="C00000"/>
                </a:solidFill>
                <a:latin typeface="Microsoft Uighur" panose="02000000000000000000" pitchFamily="2" charset="-78"/>
                <a:cs typeface="Microsoft Uighur" panose="02000000000000000000" pitchFamily="2" charset="-78"/>
              </a:rPr>
              <a:t> </a:t>
            </a:r>
            <a:r>
              <a:rPr lang="ar-MA" sz="4000" b="1" dirty="0" err="1">
                <a:solidFill>
                  <a:srgbClr val="C00000"/>
                </a:solidFill>
                <a:latin typeface="Microsoft Uighur" panose="02000000000000000000" pitchFamily="2" charset="-78"/>
                <a:cs typeface="Microsoft Uighur" panose="02000000000000000000" pitchFamily="2" charset="-78"/>
              </a:rPr>
              <a:t>بِٱللُّطْفِ</a:t>
            </a:r>
            <a:r>
              <a:rPr lang="ar-MA" sz="4000" b="1" dirty="0">
                <a:solidFill>
                  <a:srgbClr val="C00000"/>
                </a:solidFill>
                <a:latin typeface="Microsoft Uighur" panose="02000000000000000000" pitchFamily="2" charset="-78"/>
                <a:cs typeface="Microsoft Uighur" panose="02000000000000000000" pitchFamily="2" charset="-78"/>
              </a:rPr>
              <a:t> وَحُسْنِ ٱلْكَلامِ، </a:t>
            </a:r>
            <a:r>
              <a:rPr lang="ar-MA" sz="4000" b="1" dirty="0" err="1">
                <a:solidFill>
                  <a:srgbClr val="C00000"/>
                </a:solidFill>
                <a:latin typeface="Microsoft Uighur" panose="02000000000000000000" pitchFamily="2" charset="-78"/>
                <a:cs typeface="Microsoft Uighur" panose="02000000000000000000" pitchFamily="2" charset="-78"/>
              </a:rPr>
              <a:t>فَٱلْكَلِمَةُ</a:t>
            </a:r>
            <a:r>
              <a:rPr lang="ar-MA" sz="4000" b="1" dirty="0">
                <a:solidFill>
                  <a:srgbClr val="C00000"/>
                </a:solidFill>
                <a:latin typeface="Microsoft Uighur" panose="02000000000000000000" pitchFamily="2" charset="-78"/>
                <a:cs typeface="Microsoft Uighur" panose="02000000000000000000" pitchFamily="2" charset="-78"/>
              </a:rPr>
              <a:t> ٱلطَّيِّبَةُ تَكْسِبُ ٱلْقُلوبَ.</a:t>
            </a:r>
            <a:endParaRPr lang="fr-MA"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57418730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E1FE6-8933-4F3C-75FC-BB8060F68DF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82C6E8A-5A6B-2C68-EFB3-9455A30E1160}"/>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أنجزوا النشاط التالي على دفاتر القسم بعد كتابو تاريخ اليوم و عنوان الدرس. عمل فردي</a:t>
            </a:r>
          </a:p>
        </p:txBody>
      </p:sp>
      <p:sp>
        <p:nvSpPr>
          <p:cNvPr id="2" name="Rectangle 1">
            <a:extLst>
              <a:ext uri="{FF2B5EF4-FFF2-40B4-BE49-F238E27FC236}">
                <a16:creationId xmlns:a16="http://schemas.microsoft.com/office/drawing/2014/main" id="{62175114-292C-4FCE-07BA-81C6814F20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AB19D23-4F3A-3028-5A30-93A18B36E13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5020C073-6312-9E8E-5F76-D0318EDA4BD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0B9B2689-5CBF-34B9-F545-2EE22573403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114B76D0-DF77-CE0B-18D0-39687D559C2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9534ACC4-B1DC-325F-1EFF-2EAD37CBF3F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6F35A1FB-B7B3-F443-10ED-0DF4DD598CE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F9790E0-5AB6-2F0F-8314-B37FDA54988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A461373C-FA86-8E08-24DF-F001CF4CA0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17873848-8F7A-08BC-491F-FB4B620D184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3814" y="2396797"/>
            <a:ext cx="8216371" cy="3135856"/>
          </a:xfrm>
          <a:prstGeom prst="rect">
            <a:avLst/>
          </a:prstGeom>
        </p:spPr>
      </p:pic>
    </p:spTree>
    <p:extLst>
      <p:ext uri="{BB962C8B-B14F-4D97-AF65-F5344CB8AC3E}">
        <p14:creationId xmlns:p14="http://schemas.microsoft.com/office/powerpoint/2010/main" val="917045679"/>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01234-75AF-5441-E148-4BDBC0096B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483EF30-CEDC-EC0E-CD50-F051A2A9A32A}"/>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p>
        </p:txBody>
      </p:sp>
      <p:sp>
        <p:nvSpPr>
          <p:cNvPr id="2" name="Rectangle 1">
            <a:extLst>
              <a:ext uri="{FF2B5EF4-FFF2-40B4-BE49-F238E27FC236}">
                <a16:creationId xmlns:a16="http://schemas.microsoft.com/office/drawing/2014/main" id="{49A5D1BE-120D-1737-3D26-66CA7E43BD3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CFA5231-C88F-4452-A002-8BEB4A59CCB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BADFCBF-CF48-3F51-DB18-C3EF56CE4A1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BC050811-134F-5748-09AF-8BE04A76A65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E9C6106C-4796-DF7C-5282-9E268BD4C37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3F2F259D-8D78-1C1D-19A4-E0C38FD25F9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7D3D1549-E65F-C035-B6C6-3BFE95E96E9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4DAA645E-0FB1-09B8-1D75-F24DD6D1D3C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B753B26-8752-3DBA-B2D5-5A462A80B65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D18872D3-C142-E924-9090-165DC424DE9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3814" y="2396797"/>
            <a:ext cx="8216371" cy="3135856"/>
          </a:xfrm>
          <a:prstGeom prst="rect">
            <a:avLst/>
          </a:prstGeom>
        </p:spPr>
      </p:pic>
    </p:spTree>
    <p:extLst>
      <p:ext uri="{BB962C8B-B14F-4D97-AF65-F5344CB8AC3E}">
        <p14:creationId xmlns:p14="http://schemas.microsoft.com/office/powerpoint/2010/main" val="147815462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70931-A082-13A9-52F8-5BC9F431AD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AE498E-B45A-6E84-4714-DD2960937C45}"/>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تصحيح تفاعلي.</a:t>
            </a:r>
          </a:p>
        </p:txBody>
      </p:sp>
      <p:sp>
        <p:nvSpPr>
          <p:cNvPr id="2" name="Rectangle 1">
            <a:extLst>
              <a:ext uri="{FF2B5EF4-FFF2-40B4-BE49-F238E27FC236}">
                <a16:creationId xmlns:a16="http://schemas.microsoft.com/office/drawing/2014/main" id="{47EA82D0-7B54-A7C6-98F7-A4B8E33B762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BE7B6C5-F11F-BEA8-86C2-F9CBE071A3B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D5D06DBA-B6C8-9FB8-E348-56B0D7848F7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7248105-EC7E-B1BE-8AE8-96D8D54EC2A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16A452CC-7EED-27C2-8967-D3834A02A61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34C572E3-61D9-5879-3749-F22FEFAC14F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7B4C7761-0026-9CE4-D7CF-F8D06E36B40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36B7EE61-A95D-6162-53E6-C75E8CFE0E9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42E22058-C37B-C321-FDBE-D7515E13AE4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C953E6F5-3D1E-544B-A45C-49DB2A12B06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3814" y="2396797"/>
            <a:ext cx="8216371" cy="3135856"/>
          </a:xfrm>
          <a:prstGeom prst="rect">
            <a:avLst/>
          </a:prstGeom>
        </p:spPr>
      </p:pic>
    </p:spTree>
    <p:extLst>
      <p:ext uri="{BB962C8B-B14F-4D97-AF65-F5344CB8AC3E}">
        <p14:creationId xmlns:p14="http://schemas.microsoft.com/office/powerpoint/2010/main" val="132439292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070A-CF40-5DB7-E514-654D433B9A8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6DC2CE7-7917-8283-9E08-80390A46A429}"/>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هذا الجواب ؟  صححوا.  يمكنكم اقتراح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جمل أخرى</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أخرى.</a:t>
            </a:r>
          </a:p>
        </p:txBody>
      </p:sp>
      <p:sp>
        <p:nvSpPr>
          <p:cNvPr id="2" name="Rectangle 1">
            <a:extLst>
              <a:ext uri="{FF2B5EF4-FFF2-40B4-BE49-F238E27FC236}">
                <a16:creationId xmlns:a16="http://schemas.microsoft.com/office/drawing/2014/main" id="{356DAE70-6ABE-C88A-0479-43CF6C6731D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34C2616-1944-067B-7AA0-00CBFFB1CA7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677CFBAE-435E-0948-211B-1901B0BD51A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9E0ED0BA-7328-097D-E6D9-F43B9CD461D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CB14590F-5CA0-DFAA-970B-DE34880CF34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AB3704BC-9743-C1D1-2334-6333BB90BE5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B1431534-677B-7FD0-A2CB-4E4DA8A8137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894F81B2-F54A-EEEE-D9B6-FD5F1476DFD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04C86AB-2E8A-A9F6-2922-4B07B5B2626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74B406A9-CEB4-C212-6EC3-26343AD1FE1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3814" y="2396797"/>
            <a:ext cx="8216371" cy="3135856"/>
          </a:xfrm>
          <a:prstGeom prst="rect">
            <a:avLst/>
          </a:prstGeom>
        </p:spPr>
      </p:pic>
      <p:sp>
        <p:nvSpPr>
          <p:cNvPr id="9" name="ZoneTexte 8">
            <a:extLst>
              <a:ext uri="{FF2B5EF4-FFF2-40B4-BE49-F238E27FC236}">
                <a16:creationId xmlns:a16="http://schemas.microsoft.com/office/drawing/2014/main" id="{B125087E-6FA2-5DCF-5DF2-150B838E9134}"/>
              </a:ext>
            </a:extLst>
          </p:cNvPr>
          <p:cNvSpPr txBox="1"/>
          <p:nvPr/>
        </p:nvSpPr>
        <p:spPr>
          <a:xfrm>
            <a:off x="298580" y="2863239"/>
            <a:ext cx="7443498" cy="646331"/>
          </a:xfrm>
          <a:prstGeom prst="rect">
            <a:avLst/>
          </a:prstGeom>
          <a:noFill/>
        </p:spPr>
        <p:txBody>
          <a:bodyPr wrap="square">
            <a:spAutoFit/>
          </a:bodyPr>
          <a:lstStyle/>
          <a:p>
            <a:pPr algn="r" rtl="1"/>
            <a:r>
              <a:rPr lang="ar-MA" sz="3600" b="1" dirty="0">
                <a:solidFill>
                  <a:srgbClr val="C00000"/>
                </a:solidFill>
                <a:latin typeface="Microsoft Uighur" panose="02000000000000000000" pitchFamily="2" charset="-78"/>
                <a:cs typeface="Microsoft Uighur" panose="02000000000000000000" pitchFamily="2" charset="-78"/>
              </a:rPr>
              <a:t>ــ</a:t>
            </a:r>
            <a:r>
              <a:rPr lang="ar-MA" sz="3600" b="1" dirty="0" err="1">
                <a:solidFill>
                  <a:srgbClr val="C00000"/>
                </a:solidFill>
                <a:latin typeface="Microsoft Uighur" panose="02000000000000000000" pitchFamily="2" charset="-78"/>
                <a:cs typeface="Microsoft Uighur" panose="02000000000000000000" pitchFamily="2" charset="-78"/>
              </a:rPr>
              <a:t>ٱلْمُداوَمَةِ</a:t>
            </a:r>
            <a:r>
              <a:rPr lang="ar-MA" sz="3600" b="1" dirty="0">
                <a:solidFill>
                  <a:srgbClr val="C00000"/>
                </a:solidFill>
                <a:latin typeface="Microsoft Uighur" panose="02000000000000000000" pitchFamily="2" charset="-78"/>
                <a:cs typeface="Microsoft Uighur" panose="02000000000000000000" pitchFamily="2" charset="-78"/>
              </a:rPr>
              <a:t> عَلى قِراءَةِ ٱلْقُرْآنِ ٱلْكَريمِ كُلَّ يَوْمٍ، فَهُوَ نورٌ لِلْقَلْبِ </a:t>
            </a:r>
            <a:r>
              <a:rPr lang="ar-MA" sz="3600" b="1" dirty="0" err="1">
                <a:solidFill>
                  <a:srgbClr val="C00000"/>
                </a:solidFill>
                <a:latin typeface="Microsoft Uighur" panose="02000000000000000000" pitchFamily="2" charset="-78"/>
                <a:cs typeface="Microsoft Uighur" panose="02000000000000000000" pitchFamily="2" charset="-78"/>
              </a:rPr>
              <a:t>وَٱلْعَقْلِ</a:t>
            </a:r>
            <a:r>
              <a:rPr lang="ar-MA" sz="3600" b="1" dirty="0">
                <a:solidFill>
                  <a:srgbClr val="C00000"/>
                </a:solidFill>
                <a:latin typeface="Microsoft Uighur" panose="02000000000000000000" pitchFamily="2" charset="-78"/>
                <a:cs typeface="Microsoft Uighur" panose="02000000000000000000" pitchFamily="2" charset="-78"/>
              </a:rPr>
              <a:t>.</a:t>
            </a:r>
            <a:endParaRPr lang="fr-MA" sz="3600" b="1" dirty="0">
              <a:solidFill>
                <a:srgbClr val="C00000"/>
              </a:solidFill>
              <a:latin typeface="Microsoft Uighur" panose="02000000000000000000" pitchFamily="2" charset="-78"/>
              <a:cs typeface="Microsoft Uighur" panose="02000000000000000000" pitchFamily="2" charset="-78"/>
            </a:endParaRPr>
          </a:p>
        </p:txBody>
      </p:sp>
      <p:sp>
        <p:nvSpPr>
          <p:cNvPr id="13" name="ZoneTexte 12">
            <a:extLst>
              <a:ext uri="{FF2B5EF4-FFF2-40B4-BE49-F238E27FC236}">
                <a16:creationId xmlns:a16="http://schemas.microsoft.com/office/drawing/2014/main" id="{A80021CA-1F1F-59CD-05AD-B525F42E499B}"/>
              </a:ext>
            </a:extLst>
          </p:cNvPr>
          <p:cNvSpPr txBox="1"/>
          <p:nvPr/>
        </p:nvSpPr>
        <p:spPr>
          <a:xfrm>
            <a:off x="259942" y="3892036"/>
            <a:ext cx="7443498" cy="646331"/>
          </a:xfrm>
          <a:prstGeom prst="rect">
            <a:avLst/>
          </a:prstGeom>
          <a:noFill/>
        </p:spPr>
        <p:txBody>
          <a:bodyPr wrap="square">
            <a:spAutoFit/>
          </a:bodyPr>
          <a:lstStyle/>
          <a:p>
            <a:pPr algn="r" rtl="1"/>
            <a:r>
              <a:rPr lang="ar-MA" sz="3600" b="1" dirty="0" err="1">
                <a:solidFill>
                  <a:srgbClr val="C00000"/>
                </a:solidFill>
                <a:latin typeface="Microsoft Uighur" panose="02000000000000000000" pitchFamily="2" charset="-78"/>
                <a:cs typeface="Microsoft Uighur" panose="02000000000000000000" pitchFamily="2" charset="-78"/>
              </a:rPr>
              <a:t>لَٱهْتَمَمْتُ</a:t>
            </a:r>
            <a:r>
              <a:rPr lang="ar-MA" sz="3600" b="1" dirty="0">
                <a:solidFill>
                  <a:srgbClr val="C00000"/>
                </a:solidFill>
                <a:latin typeface="Microsoft Uighur" panose="02000000000000000000" pitchFamily="2" charset="-78"/>
                <a:cs typeface="Microsoft Uighur" panose="02000000000000000000" pitchFamily="2" charset="-78"/>
              </a:rPr>
              <a:t> بِصِحَّتي وَمارَسْتُ ٱلرِّياضَةَ يَوْمِيّاً.</a:t>
            </a:r>
            <a:endParaRPr lang="fr-MA" sz="3600" b="1" dirty="0">
              <a:solidFill>
                <a:srgbClr val="C00000"/>
              </a:solidFill>
              <a:latin typeface="Microsoft Uighur" panose="02000000000000000000" pitchFamily="2" charset="-78"/>
              <a:cs typeface="Microsoft Uighur" panose="02000000000000000000" pitchFamily="2" charset="-78"/>
            </a:endParaRPr>
          </a:p>
        </p:txBody>
      </p:sp>
      <p:sp>
        <p:nvSpPr>
          <p:cNvPr id="14" name="ZoneTexte 13">
            <a:extLst>
              <a:ext uri="{FF2B5EF4-FFF2-40B4-BE49-F238E27FC236}">
                <a16:creationId xmlns:a16="http://schemas.microsoft.com/office/drawing/2014/main" id="{6E7C6D03-EA98-FF50-A3E3-9CCC69259808}"/>
              </a:ext>
            </a:extLst>
          </p:cNvPr>
          <p:cNvSpPr txBox="1"/>
          <p:nvPr/>
        </p:nvSpPr>
        <p:spPr>
          <a:xfrm>
            <a:off x="178548" y="4398509"/>
            <a:ext cx="7443498" cy="646331"/>
          </a:xfrm>
          <a:prstGeom prst="rect">
            <a:avLst/>
          </a:prstGeom>
          <a:noFill/>
        </p:spPr>
        <p:txBody>
          <a:bodyPr wrap="square">
            <a:spAutoFit/>
          </a:bodyPr>
          <a:lstStyle/>
          <a:p>
            <a:pPr algn="r" rtl="1"/>
            <a:r>
              <a:rPr lang="ar-MA" sz="3600" b="1" dirty="0">
                <a:solidFill>
                  <a:srgbClr val="C00000"/>
                </a:solidFill>
                <a:latin typeface="Microsoft Uighur" panose="02000000000000000000" pitchFamily="2" charset="-78"/>
                <a:cs typeface="Microsoft Uighur" panose="02000000000000000000" pitchFamily="2" charset="-78"/>
              </a:rPr>
              <a:t> تُراجِعَ دُروسَكَ كُلَّ يَوْمٍ بَدَلاً مِنْ تَأْجيلِها.</a:t>
            </a:r>
            <a:endParaRPr lang="fr-MA" sz="3600" b="1" dirty="0">
              <a:solidFill>
                <a:srgbClr val="C00000"/>
              </a:solidFill>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79AEBB5D-822D-BA19-52D0-1BF3B8CCC1BA}"/>
              </a:ext>
            </a:extLst>
          </p:cNvPr>
          <p:cNvSpPr txBox="1"/>
          <p:nvPr/>
        </p:nvSpPr>
        <p:spPr>
          <a:xfrm>
            <a:off x="1223802" y="4904982"/>
            <a:ext cx="6248571" cy="646331"/>
          </a:xfrm>
          <a:prstGeom prst="rect">
            <a:avLst/>
          </a:prstGeom>
          <a:noFill/>
        </p:spPr>
        <p:txBody>
          <a:bodyPr wrap="square">
            <a:spAutoFit/>
          </a:bodyPr>
          <a:lstStyle/>
          <a:p>
            <a:pPr algn="r" rtl="1"/>
            <a:r>
              <a:rPr lang="ar-MA" sz="3600" b="1" dirty="0">
                <a:solidFill>
                  <a:srgbClr val="C00000"/>
                </a:solidFill>
                <a:latin typeface="Microsoft Uighur" panose="02000000000000000000" pitchFamily="2" charset="-78"/>
                <a:cs typeface="Microsoft Uighur" panose="02000000000000000000" pitchFamily="2" charset="-78"/>
              </a:rPr>
              <a:t>أَنْ تُنَظِّمَ وَقْتَكَ بَيْنَ ٱلدِّراسَةِ </a:t>
            </a:r>
            <a:r>
              <a:rPr lang="ar-MA" sz="3600" b="1" dirty="0" err="1">
                <a:solidFill>
                  <a:srgbClr val="C00000"/>
                </a:solidFill>
                <a:latin typeface="Microsoft Uighur" panose="02000000000000000000" pitchFamily="2" charset="-78"/>
                <a:cs typeface="Microsoft Uighur" panose="02000000000000000000" pitchFamily="2" charset="-78"/>
              </a:rPr>
              <a:t>وَٱللَّعِبِ</a:t>
            </a:r>
            <a:r>
              <a:rPr lang="ar-MA" sz="3600" b="1" dirty="0">
                <a:solidFill>
                  <a:srgbClr val="C00000"/>
                </a:solidFill>
                <a:latin typeface="Microsoft Uighur" panose="02000000000000000000" pitchFamily="2" charset="-78"/>
                <a:cs typeface="Microsoft Uighur" panose="02000000000000000000" pitchFamily="2" charset="-78"/>
              </a:rPr>
              <a:t> </a:t>
            </a:r>
            <a:r>
              <a:rPr lang="ar-MA" sz="3600" b="1" dirty="0" err="1">
                <a:solidFill>
                  <a:srgbClr val="C00000"/>
                </a:solidFill>
                <a:latin typeface="Microsoft Uighur" panose="02000000000000000000" pitchFamily="2" charset="-78"/>
                <a:cs typeface="Microsoft Uighur" panose="02000000000000000000" pitchFamily="2" charset="-78"/>
              </a:rPr>
              <a:t>وَٱلرّاحَةِ</a:t>
            </a:r>
            <a:r>
              <a:rPr lang="ar-MA" sz="3600" b="1" dirty="0">
                <a:solidFill>
                  <a:srgbClr val="C00000"/>
                </a:solidFill>
                <a:latin typeface="Microsoft Uighur" panose="02000000000000000000" pitchFamily="2" charset="-78"/>
                <a:cs typeface="Microsoft Uighur" panose="02000000000000000000" pitchFamily="2" charset="-78"/>
              </a:rPr>
              <a:t>.</a:t>
            </a:r>
            <a:endParaRPr lang="fr-MA" sz="36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61428880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التحدث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وصفة السلام: أتحدث</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التحدث</a:t>
            </a:r>
          </a:p>
        </p:txBody>
      </p:sp>
      <p:pic>
        <p:nvPicPr>
          <p:cNvPr id="2" name="Image 1" descr="Une image contenant horloge, cercle, symbole, Police&#10;&#10;Le contenu généré par l’IA peut être incorrect.">
            <a:extLst>
              <a:ext uri="{FF2B5EF4-FFF2-40B4-BE49-F238E27FC236}">
                <a16:creationId xmlns:a16="http://schemas.microsoft.com/office/drawing/2014/main" id="{3BB98EB3-C7CE-FD59-A40D-67E172C1B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002" y="1718694"/>
            <a:ext cx="562893" cy="648000"/>
          </a:xfrm>
          <a:prstGeom prst="rect">
            <a:avLst/>
          </a:prstGeom>
        </p:spPr>
      </p:pic>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منكم ي</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ذكرنا  بأحداث النص الذي درسنا الأسبوع الماضي. </a:t>
            </a:r>
          </a:p>
        </p:txBody>
      </p:sp>
      <p:sp>
        <p:nvSpPr>
          <p:cNvPr id="7" name="Rectangle 6">
            <a:extLst>
              <a:ext uri="{FF2B5EF4-FFF2-40B4-BE49-F238E27FC236}">
                <a16:creationId xmlns:a16="http://schemas.microsoft.com/office/drawing/2014/main" id="{9A27B71D-0283-094D-73FB-4BD7FDFC6E2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0589DE4D-6E29-E182-091D-A8C580A605C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D5909D40-6502-462C-0F20-3069CE86F96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CAA85D2D-5542-8CCB-1FD5-33A605D0C46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12EDA0A5-D6F1-8C9E-DD9D-2906B99BEA8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33DBCF1E-B54F-4D5D-BFDE-9BACE15B8F7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B2B783C-F9C3-C968-7ABE-D2A8A64083A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FB2B4050-0601-6995-D660-EA9DB3C4D3E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C7E8248-02CA-739D-7FE0-5C0E5EB522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2F143555-7518-D8D9-9966-A9F15B4C646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43440" y="2021546"/>
            <a:ext cx="7824732" cy="4205012"/>
          </a:xfrm>
          <a:prstGeom prst="rect">
            <a:avLst/>
          </a:prstGeom>
        </p:spPr>
      </p:pic>
    </p:spTree>
    <p:extLst>
      <p:ext uri="{BB962C8B-B14F-4D97-AF65-F5344CB8AC3E}">
        <p14:creationId xmlns:p14="http://schemas.microsoft.com/office/powerpoint/2010/main" val="1383410917"/>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BC16E-996D-0A35-EC75-52507B2C7A0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A1794D9-02DF-D73A-3330-ED1CC4CBA5E3}"/>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وركزوا جيدا لتجيبوا سنعيد الاستماع للنص</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55345571-8225-1A6D-986F-18300A85FDA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A5063E3C-C318-24D9-F29E-544DEE428CB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63878B8-AC80-3929-EC74-639C07B31C1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18C18897-FED5-C2DD-3E93-A16A7EE452D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10D9891D-190C-52E8-5B5E-898F1298B9F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493D8733-02D5-935B-5351-BF45AB2856B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20504386-D2AB-DAC3-CE4C-34033E098CE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79BDB507-6BE8-1C3C-29B6-3DB5B1276A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AC27ADA9-663A-2A22-4014-90B61674409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C61BF41D-6924-4B99-13C6-48B5ED54F97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43440" y="2250148"/>
            <a:ext cx="7824732" cy="4205012"/>
          </a:xfrm>
          <a:prstGeom prst="rect">
            <a:avLst/>
          </a:prstGeom>
        </p:spPr>
      </p:pic>
    </p:spTree>
    <p:extLst>
      <p:ext uri="{BB962C8B-B14F-4D97-AF65-F5344CB8AC3E}">
        <p14:creationId xmlns:p14="http://schemas.microsoft.com/office/powerpoint/2010/main" val="18907279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22871-9B8A-D216-1A5F-3F590BD7862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BAB5E43-8549-C446-63FE-C5A8921CAFCA}"/>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عرض فيديو وصفة السلام.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435E4198-6659-EADC-C016-D1B8923DED4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D7592BA4-A697-6675-8B2D-8B479662C9B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891C332-2554-4E4F-F837-A3E938D9A5E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67B5950-4259-E560-8EBE-CA0EF693DB4C}"/>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C8620F1-B7FE-6D73-E072-ABF4132AAFC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0D133B0-9726-7281-9D9D-8A57587A3B4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C1E904C3-BA9E-BF80-F29F-96D367B1E96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46BC65D9-19E7-C81B-7133-EE283B19399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8">
            <a:extLst>
              <a:ext uri="{FF2B5EF4-FFF2-40B4-BE49-F238E27FC236}">
                <a16:creationId xmlns:a16="http://schemas.microsoft.com/office/drawing/2014/main" id="{3F8CEB82-5F61-4428-8AB0-61C1DDECB325}"/>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Copie de FINALE-وَصْفَةُ ٱلسَّلامِ -5AP DONE 260317">
            <a:hlinkClick r:id="" action="ppaction://media"/>
            <a:extLst>
              <a:ext uri="{FF2B5EF4-FFF2-40B4-BE49-F238E27FC236}">
                <a16:creationId xmlns:a16="http://schemas.microsoft.com/office/drawing/2014/main" id="{00D3B299-A3AB-CD11-BB48-73BDD0775F9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38539" y="1908000"/>
            <a:ext cx="8266922" cy="4650144"/>
          </a:xfrm>
          <a:prstGeom prst="rect">
            <a:avLst/>
          </a:prstGeom>
        </p:spPr>
      </p:pic>
    </p:spTree>
    <p:extLst>
      <p:ext uri="{BB962C8B-B14F-4D97-AF65-F5344CB8AC3E}">
        <p14:creationId xmlns:p14="http://schemas.microsoft.com/office/powerpoint/2010/main" val="42674665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0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BDDDE-650E-1109-B705-3CBA093055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2AB05D-A918-82BF-2170-421999D9573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يقرأ السؤال؟ من يجيب؟</a:t>
            </a:r>
          </a:p>
        </p:txBody>
      </p:sp>
      <p:sp>
        <p:nvSpPr>
          <p:cNvPr id="7" name="Rectangle 6">
            <a:extLst>
              <a:ext uri="{FF2B5EF4-FFF2-40B4-BE49-F238E27FC236}">
                <a16:creationId xmlns:a16="http://schemas.microsoft.com/office/drawing/2014/main" id="{98BEE60B-0982-7AB5-A71F-75233FF0CB5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EA3076BF-19EE-1026-FE39-59462BCA39C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5354385-E029-4BE6-F197-962B84D73DC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C3628E8F-6677-5693-1013-2AA13B214B4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2AFBEEB8-AB7A-8DE0-002C-31E51DC418C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150FF7FC-5C5F-4A78-B93E-79500BC95A0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56A9EBB-BA0F-A158-D1BA-78746895D27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2B6D7087-6B7C-9654-9893-4E79821DA71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B3903FC-2597-3824-512D-9172EF14AFC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DB04A5EF-D29D-BB3B-C039-B0E2F059BC0F}"/>
              </a:ext>
            </a:extLst>
          </p:cNvPr>
          <p:cNvSpPr txBox="1"/>
          <p:nvPr/>
        </p:nvSpPr>
        <p:spPr>
          <a:xfrm>
            <a:off x="781614" y="3429000"/>
            <a:ext cx="7373450" cy="855107"/>
          </a:xfrm>
          <a:prstGeom prst="roundRect">
            <a:avLst>
              <a:gd name="adj" fmla="val 5755"/>
            </a:avLst>
          </a:prstGeom>
          <a:solidFill>
            <a:srgbClr val="E9F3F3"/>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مُكَوِّناتُ وَصْفَةِ ٱلسَّلامِ ٱلَّتي ذَكَرَتْها ٱلْجَدَّةُ </a:t>
            </a: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FR" sz="4800" b="1" dirty="0">
              <a:solidFill>
                <a:srgbClr val="424D7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639028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8CEB-B66D-6AD8-5958-557D95F2B9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00E718-61A4-B464-42C4-525141FEE9F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الصفحة 83  من كراساتكم. ما الشخصية التي أعجبتكم سالم – مها – الجدة . لماذا؟</a:t>
            </a:r>
          </a:p>
        </p:txBody>
      </p:sp>
      <p:sp>
        <p:nvSpPr>
          <p:cNvPr id="2" name="Rectangle 1">
            <a:extLst>
              <a:ext uri="{FF2B5EF4-FFF2-40B4-BE49-F238E27FC236}">
                <a16:creationId xmlns:a16="http://schemas.microsoft.com/office/drawing/2014/main" id="{0BB0649D-CAA1-E9D2-ADFF-67451892D9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26FE8A8-3137-1AC9-7ACE-D4D14DB93A2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C0C6FE7-F814-209C-A3B7-8206AF57D38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72DD1F6F-8BEB-E601-2F5B-AF9A6923097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0B1925E-BDA6-4517-0EBB-F0BDD6BAF0E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64D6FB3-919B-7372-710F-A62C7BFFE2D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D752133D-289A-18C6-C5A4-48F13113764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268E836B-38F2-57C1-7624-21977EA40D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4AC3A87-687F-E4A1-2C15-183287FDB8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9" name="Image 8">
            <a:extLst>
              <a:ext uri="{FF2B5EF4-FFF2-40B4-BE49-F238E27FC236}">
                <a16:creationId xmlns:a16="http://schemas.microsoft.com/office/drawing/2014/main" id="{DF61489D-13C5-F777-5150-946285C453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0886" y="1482586"/>
            <a:ext cx="3504497" cy="5375414"/>
          </a:xfrm>
          <a:prstGeom prst="rect">
            <a:avLst/>
          </a:prstGeom>
        </p:spPr>
      </p:pic>
    </p:spTree>
    <p:extLst>
      <p:ext uri="{BB962C8B-B14F-4D97-AF65-F5344CB8AC3E}">
        <p14:creationId xmlns:p14="http://schemas.microsoft.com/office/powerpoint/2010/main" val="178024769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7A5B-3345-FF5B-B58F-73681B5D98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0AF61CE-35DA-3FBA-A88D-A0003D1E0FE6}"/>
              </a:ext>
            </a:extLst>
          </p:cNvPr>
          <p:cNvSpPr>
            <a:spLocks noGrp="1"/>
          </p:cNvSpPr>
          <p:nvPr>
            <p:ph type="title"/>
          </p:nvPr>
        </p:nvSpPr>
        <p:spPr>
          <a:xfrm>
            <a:off x="466642" y="781793"/>
            <a:ext cx="7153286"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الوضعية؟ تذكروا  مكونات وصفة السلام التي ذكرتها الجدة و المكونات التي أضافها الطفلان . عمل ثنائي</a:t>
            </a:r>
          </a:p>
        </p:txBody>
      </p:sp>
      <p:sp>
        <p:nvSpPr>
          <p:cNvPr id="9" name="Rectangle 8">
            <a:extLst>
              <a:ext uri="{FF2B5EF4-FFF2-40B4-BE49-F238E27FC236}">
                <a16:creationId xmlns:a16="http://schemas.microsoft.com/office/drawing/2014/main" id="{86786779-5D43-94EE-9248-50AA05661D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CFE2351D-DEEE-5492-11A7-E6EDA755563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F61AF0B4-37E3-359D-F650-BE2341D14E5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1" name="Google Shape;1246;p5">
            <a:extLst>
              <a:ext uri="{FF2B5EF4-FFF2-40B4-BE49-F238E27FC236}">
                <a16:creationId xmlns:a16="http://schemas.microsoft.com/office/drawing/2014/main" id="{C959EC9C-4602-657A-A6FE-BF7458DB52F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2" name="Image 21">
            <a:extLst>
              <a:ext uri="{FF2B5EF4-FFF2-40B4-BE49-F238E27FC236}">
                <a16:creationId xmlns:a16="http://schemas.microsoft.com/office/drawing/2014/main" id="{5B44803C-E021-A610-8BB8-05C90D725EE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3" name="Image 22">
            <a:extLst>
              <a:ext uri="{FF2B5EF4-FFF2-40B4-BE49-F238E27FC236}">
                <a16:creationId xmlns:a16="http://schemas.microsoft.com/office/drawing/2014/main" id="{F8EF8053-F7C8-DBFD-2230-F01A78E1745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4" name="Image 23">
            <a:extLst>
              <a:ext uri="{FF2B5EF4-FFF2-40B4-BE49-F238E27FC236}">
                <a16:creationId xmlns:a16="http://schemas.microsoft.com/office/drawing/2014/main" id="{73A0B72D-7051-AE05-5204-2F70ECB6BDD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DBF487FD-FCF0-66C0-6B35-96F1B4205B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6F181D3-8869-8033-3551-06B685DDD0B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7ACEF081-126D-B969-BC4F-5EBF1BD5831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9758" y="2430379"/>
            <a:ext cx="8337867" cy="2514599"/>
          </a:xfrm>
          <a:prstGeom prst="rect">
            <a:avLst/>
          </a:prstGeom>
        </p:spPr>
      </p:pic>
    </p:spTree>
    <p:extLst>
      <p:ext uri="{BB962C8B-B14F-4D97-AF65-F5344CB8AC3E}">
        <p14:creationId xmlns:p14="http://schemas.microsoft.com/office/powerpoint/2010/main" val="14817802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5B30-9C79-20BC-B570-A53406FD1FB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EB762C-B865-FA0E-8428-2938D0CA24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وظفوا بعض أساليب النصح التي تعلمتم.</a:t>
            </a:r>
          </a:p>
        </p:txBody>
      </p:sp>
      <p:pic>
        <p:nvPicPr>
          <p:cNvPr id="13" name="Espace réservé pour une image  12">
            <a:extLst>
              <a:ext uri="{FF2B5EF4-FFF2-40B4-BE49-F238E27FC236}">
                <a16:creationId xmlns:a16="http://schemas.microsoft.com/office/drawing/2014/main" id="{F50721A6-121A-E4B8-4C00-8C53169F305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ECA4BDF9-E079-742E-FFC8-C7F685A1B90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16F7E6C-E79A-D750-987B-8C793A22277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8B968E1-F460-C339-9E56-DE15C55D07C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2" name="Google Shape;1246;p5">
            <a:extLst>
              <a:ext uri="{FF2B5EF4-FFF2-40B4-BE49-F238E27FC236}">
                <a16:creationId xmlns:a16="http://schemas.microsoft.com/office/drawing/2014/main" id="{A937F423-A002-FA1B-0189-9ADA618F769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1361594-E3FB-1D92-406D-7772F052171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B0D25869-C055-FA8C-C852-7EE66BD99E3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C31D1343-A4BF-FE03-8B43-345C930D1F7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992569AA-EC59-B383-25D1-8F8AA069FF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2" name="Image 1">
            <a:extLst>
              <a:ext uri="{FF2B5EF4-FFF2-40B4-BE49-F238E27FC236}">
                <a16:creationId xmlns:a16="http://schemas.microsoft.com/office/drawing/2014/main" id="{DFCE6AF0-1EE3-FBD6-650F-143B5B60A09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9758" y="2430379"/>
            <a:ext cx="8337867" cy="2514599"/>
          </a:xfrm>
          <a:prstGeom prst="rect">
            <a:avLst/>
          </a:prstGeom>
        </p:spPr>
      </p:pic>
    </p:spTree>
    <p:extLst>
      <p:ext uri="{BB962C8B-B14F-4D97-AF65-F5344CB8AC3E}">
        <p14:creationId xmlns:p14="http://schemas.microsoft.com/office/powerpoint/2010/main" val="4472440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870C-E3D6-AF96-79E0-CEB94286665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3F9734E-2EC9-19D7-BF16-466C3AEDC519}"/>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 يقوم ممثل كل مجموعة لتقديم عمل مجموعته أمام جماعة الفصل الدراسي.</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نشاط تفاعلي مع المتعلمين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a:extLst>
              <a:ext uri="{FF2B5EF4-FFF2-40B4-BE49-F238E27FC236}">
                <a16:creationId xmlns:a16="http://schemas.microsoft.com/office/drawing/2014/main" id="{D737B37F-C1EE-6DE8-5ADA-DA83D1DAC7B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B1D568BB-E1A6-144A-E2DD-41126B05181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E0E66B0A-3FD2-31FA-BEE0-65DB84F176A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11472D7-037B-944C-7D37-1D553B537FD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B92DB657-EBD6-BB9D-020C-E1826141B26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299C4B38-5F8A-0148-7F31-24CAA6DDDE9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7AD44FDA-7117-4429-49E3-BE9038E8A75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7CB53927-FA6F-81C1-EC1D-869DD837574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E4F86255-C38E-1F51-3359-A613112E0C0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 name="Image 1">
            <a:extLst>
              <a:ext uri="{FF2B5EF4-FFF2-40B4-BE49-F238E27FC236}">
                <a16:creationId xmlns:a16="http://schemas.microsoft.com/office/drawing/2014/main" id="{E1488CBB-BAF9-9D0E-E783-8C325D2D58F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9758" y="2430379"/>
            <a:ext cx="8337867" cy="2514599"/>
          </a:xfrm>
          <a:prstGeom prst="rect">
            <a:avLst/>
          </a:prstGeom>
        </p:spPr>
      </p:pic>
    </p:spTree>
    <p:extLst>
      <p:ext uri="{BB962C8B-B14F-4D97-AF65-F5344CB8AC3E}">
        <p14:creationId xmlns:p14="http://schemas.microsoft.com/office/powerpoint/2010/main" val="177119633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D91B4-80F5-1A01-4D9B-1167D9E49C4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AA0BF19-3F57-562A-6249-4A640801D86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أليكم نموذجا . من يقرأ؟</a:t>
            </a:r>
          </a:p>
        </p:txBody>
      </p:sp>
      <p:pic>
        <p:nvPicPr>
          <p:cNvPr id="13" name="Espace réservé pour une image  12">
            <a:extLst>
              <a:ext uri="{FF2B5EF4-FFF2-40B4-BE49-F238E27FC236}">
                <a16:creationId xmlns:a16="http://schemas.microsoft.com/office/drawing/2014/main" id="{215D52CF-C47F-6036-BB78-23F2C52201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4FBD5C9B-2563-8592-36A9-1E26658B69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453031A2-8C51-A13B-8210-9B564163D82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B290951B-CAD7-3B7E-F677-57377CFBDDB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7A24BA35-27EA-2D0C-6C9D-7D6850BF291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04CC96F6-08F9-8585-91D7-03C03F052E9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B8215D85-F835-4150-915A-BAA2CCE77F0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810AA223-F11E-8789-856A-1D9D935AD1F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5202F595-C32A-2770-C022-77B26C47318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2" name="ZoneTexte 1">
            <a:extLst>
              <a:ext uri="{FF2B5EF4-FFF2-40B4-BE49-F238E27FC236}">
                <a16:creationId xmlns:a16="http://schemas.microsoft.com/office/drawing/2014/main" id="{70C7EDB4-5BD7-5C50-6BE1-81BA1964B156}"/>
              </a:ext>
            </a:extLst>
          </p:cNvPr>
          <p:cNvSpPr txBox="1"/>
          <p:nvPr/>
        </p:nvSpPr>
        <p:spPr>
          <a:xfrm>
            <a:off x="319751" y="1519674"/>
            <a:ext cx="8549414" cy="5402640"/>
          </a:xfrm>
          <a:prstGeom prst="roundRect">
            <a:avLst>
              <a:gd name="adj" fmla="val 3575"/>
            </a:avLst>
          </a:prstGeom>
          <a:noFill/>
          <a:ln w="12700" cap="flat" cmpd="sng" algn="ctr">
            <a:noFill/>
            <a:prstDash val="solid"/>
            <a:miter lim="800000"/>
          </a:ln>
          <a:effectLst/>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في تِلْكَ ٱللَّحْظَةِ، سأتدَخَّلْ فَوْرًا لِحَلِّ هَذِهِ ٱلْمُشْكِلَةِ. سَأَتَقَدَّمُ نَحْوَ أَحْمَدَ وَكَريمٍ بِوَجْهٍ بَشوشٍ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وَٱبْتِسامَةٍ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هادِئَةٍ، وَأَقولُ لَهُما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بِكَلِمَةٍ طَيِّبَةٍ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"يا صَديقَيَّ،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هَدِّئا أَنْفُسِكُما،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فَٱلصِّياحُ</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لَنْ يَحُلَّ ٱلْمُشْكِلَةَ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ثُمَّ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أَنْصَحُ</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كَريماً بِأَنْ يَعْتَذِرَ لِأَحْمَدَ لِأَنَّهُ أَخَذَ كُرّاسَتَهُ دونَ إِذْنِهِ، وَأَقولُ لَهُ: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يا كَريمُ، كانَ يَنْبَغي لَكَ أَنْ تَسْتَأْذِنَ قَبْلَ أَخْذِ كُرّاسَةِ صَديقِكَ،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فَٱلاِسْتِئْذانُ</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خُلُقٌ جَميلٌ</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وَأَدْعوهُما إِلى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ٱلتَّعاوُنِ</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وَتَبادُلِ الأَدَواتِ بِأَدَبٍ، لِأَنَّ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ٱلزُّمَلاءَ</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يُساعِدُ بَعْضُهُمْ بَعْضًا. وَفي ٱلأَخيرِ، أُشَجِّعُهُما عَلى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ٱلتَّسامُحِ</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وَٱلتَّصافُحِ</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قائِلًا: "</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ٱلأَفْضَلِ</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أَنْ تَنْسَيا ما حَدَثَ وَتَعودا أَصْدِقاءَ، </a:t>
            </a:r>
            <a:r>
              <a:rPr kumimoji="0" lang="ar-MA" sz="3200" b="1" i="0" u="none" strike="noStrike" kern="0" cap="none" spc="0" normalizeH="0" baseline="0" noProof="0" dirty="0" err="1">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فَٱلتَّسامُحُ</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 شيمَةُ ٱلْكِرامِ." </a:t>
            </a:r>
            <a:endPar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649107638"/>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2B30C-0665-C0A5-1574-3D55DC29280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0FEC7F3-EE27-BDD1-810F-6B9F2A493390}"/>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الان . استعينوا بعناصر الجدول لأخذ الكلمة و التحدث .عمل فردي</a:t>
            </a:r>
          </a:p>
        </p:txBody>
      </p:sp>
      <p:sp>
        <p:nvSpPr>
          <p:cNvPr id="7" name="Rectangle 6">
            <a:extLst>
              <a:ext uri="{FF2B5EF4-FFF2-40B4-BE49-F238E27FC236}">
                <a16:creationId xmlns:a16="http://schemas.microsoft.com/office/drawing/2014/main" id="{DAA6B35A-1809-0227-1246-2AB57831A21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53D3147-2A2D-20E7-8782-A492B54D5F3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FD91161-0985-FE1C-1D61-B571010FFDD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6AC276F4-DE8B-18BA-4EEE-64F0189DB7F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AF419E9-7C6A-EC78-A75F-DFD9DDFE77B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A32FF302-CB46-4CD2-5FA1-52CBE81E95B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0526345-5578-1AB6-98CE-29BD9A6E975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CD0F1524-7DAF-5523-8F0E-1077C2B415A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77AE5F70-FEA1-B671-D4DC-7C077FF1EC0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F95A58F3-7B18-3CAC-A668-2FB61B203F7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89133" y="2156301"/>
            <a:ext cx="8008003" cy="4295638"/>
          </a:xfrm>
          <a:prstGeom prst="rect">
            <a:avLst/>
          </a:prstGeom>
        </p:spPr>
      </p:pic>
    </p:spTree>
    <p:extLst>
      <p:ext uri="{BB962C8B-B14F-4D97-AF65-F5344CB8AC3E}">
        <p14:creationId xmlns:p14="http://schemas.microsoft.com/office/powerpoint/2010/main" val="1651695155"/>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0F26F-983C-E6E8-5A5B-804C0ECEBF5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B62EE5B-25F5-16A7-A124-25262785EBC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13" name="Espace réservé pour une image  12">
            <a:extLst>
              <a:ext uri="{FF2B5EF4-FFF2-40B4-BE49-F238E27FC236}">
                <a16:creationId xmlns:a16="http://schemas.microsoft.com/office/drawing/2014/main" id="{01A2F9A6-CCBF-C93B-D381-F79737A2FB3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D90485B7-5E98-8908-E646-2C83400EFF8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719541C8-AE35-D537-C527-E44C6771230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0D41D53-27B4-6F91-133C-2B36DD5F02C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DFB7F9F5-8CF9-6561-6E8D-E1E6BBFFEB7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67CE114-41FD-7CEF-7484-888607E3FFF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D059317D-315B-65D5-0818-30E4309AB02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A91B711B-4083-0FD5-5880-FA209831CE0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0650A4D7-3ECF-90BD-E287-71623256E6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83925182-8D28-31AB-CA22-AA274490BAD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89133" y="2156301"/>
            <a:ext cx="8008003" cy="4295638"/>
          </a:xfrm>
          <a:prstGeom prst="rect">
            <a:avLst/>
          </a:prstGeom>
        </p:spPr>
      </p:pic>
    </p:spTree>
    <p:extLst>
      <p:ext uri="{BB962C8B-B14F-4D97-AF65-F5344CB8AC3E}">
        <p14:creationId xmlns:p14="http://schemas.microsoft.com/office/powerpoint/2010/main" val="219582263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70FEC-E37C-ECA5-AF5B-C885A2B71F5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163D771-13C0-B619-D87C-594BCEDC009F}"/>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يقوم المتعلمون تباعا لتقديم إنجازاتهم بالاستعانة بالجدول</a:t>
            </a:r>
          </a:p>
        </p:txBody>
      </p:sp>
      <p:sp>
        <p:nvSpPr>
          <p:cNvPr id="7" name="Rectangle 6">
            <a:extLst>
              <a:ext uri="{FF2B5EF4-FFF2-40B4-BE49-F238E27FC236}">
                <a16:creationId xmlns:a16="http://schemas.microsoft.com/office/drawing/2014/main" id="{6A31CBCC-B0E1-F7BC-C05A-73D85796AC7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4E28E50-705C-2225-1ABE-BA01A518D6F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B9E614E-5017-E480-0EA7-9326957CBD5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B67EC16D-5863-C218-F208-9F86C7E6BA9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21ADAC16-8C8F-FDDD-9220-0D150BB98C6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D112FA4E-60C0-212F-9144-A4B321546CD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7F414B71-891C-B23C-A3F1-3019F75D2AD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80379936-9A14-D5BC-80E4-AFD7EB4D878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6484840-2903-4A1B-55EE-F8901E82AAD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1" name="Image 10">
            <a:extLst>
              <a:ext uri="{FF2B5EF4-FFF2-40B4-BE49-F238E27FC236}">
                <a16:creationId xmlns:a16="http://schemas.microsoft.com/office/drawing/2014/main" id="{F2AE2C32-CD6F-C3B0-A4E0-EAF44186931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64846" y="2678290"/>
            <a:ext cx="8236003" cy="2784047"/>
          </a:xfrm>
          <a:prstGeom prst="rect">
            <a:avLst/>
          </a:prstGeom>
        </p:spPr>
      </p:pic>
    </p:spTree>
    <p:extLst>
      <p:ext uri="{BB962C8B-B14F-4D97-AF65-F5344CB8AC3E}">
        <p14:creationId xmlns:p14="http://schemas.microsoft.com/office/powerpoint/2010/main" val="282941866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C2A5-8BE6-51CB-F496-A9FFC9F873D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728E7EB-BCCF-2B64-A6BF-AE89CE1509FE}"/>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النموذج. من يقرأ؟</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دونوه على دفاتر البحث.</a:t>
            </a:r>
          </a:p>
        </p:txBody>
      </p:sp>
      <p:sp>
        <p:nvSpPr>
          <p:cNvPr id="7" name="Rectangle 6">
            <a:extLst>
              <a:ext uri="{FF2B5EF4-FFF2-40B4-BE49-F238E27FC236}">
                <a16:creationId xmlns:a16="http://schemas.microsoft.com/office/drawing/2014/main" id="{3EE1A695-70FA-0B9D-CB10-35490CC2920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0DF14128-D0FB-1527-7F38-8E6358A521B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2B9DD0F2-FA42-D503-2C07-CE10C1B0CC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F9894B79-C586-9E56-DBC2-8F8131B8C5C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632A62FF-8AC3-ABAC-579C-6E00B98E336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18172BA-058C-AF72-00E9-493121D1FCD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D6276B7-BE2C-9891-C5AF-62AF52D297C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FE500E47-5DDB-7F31-2886-ECAA890435C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AAFD281-A413-64FC-3F56-2FF51C9CF6B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2F4842F7-83A7-669A-7FC7-F9B45407B976}"/>
              </a:ext>
            </a:extLst>
          </p:cNvPr>
          <p:cNvSpPr txBox="1"/>
          <p:nvPr/>
        </p:nvSpPr>
        <p:spPr>
          <a:xfrm>
            <a:off x="406191" y="1709193"/>
            <a:ext cx="8331617" cy="5078313"/>
          </a:xfrm>
          <a:prstGeom prst="rect">
            <a:avLst/>
          </a:prstGeom>
          <a:noFill/>
        </p:spPr>
        <p:txBody>
          <a:bodyPr wrap="square">
            <a:spAutoFit/>
          </a:bodyPr>
          <a:lstStyle/>
          <a:p>
            <a:pPr algn="just" rtl="1"/>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لَقَدْ تَعَلَّمْتُ أَنَّ ٱلاِبْتِسامَةَ سِلاحٌ قَويٌّ يُذيبُ ٱلتَّوَتُّرَ وَيَفْتَحُ ٱلْقُلوبَ، لِذلِكَ سَأَتَجَنَّبُ ٱلْعُبوسَ وَٱلْغَضَبَ، وَسَأَحْرِصُ عَلى أَنْ أَبْتَسِمَ دائِماً عِنْدَ ٱلْحَديثِ مَعَ ٱلْآخَرينَ. كَما تَعَلَّمْتُ أَنَّ ٱلْكَلِماتِ ٱلطَّيِّبَةَ تُلَطِّفُ ٱلْحَديثَ وَتَجْعَلُ ٱلنَّاسَ يُحِبُّونَنا، فَسَأَتَجَنَّبُ ٱلْكَلِماتِ ٱلْجارِحَةَ، وَسَأَخْتارُ دائِماً كَلِماتٍ مُحْتَرَمَةً، وَلَنْ أَنْسى أَنْ أَقولَ: "مِنْ فَضْلِكَ"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وَ"شُكْراً</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في كُلِّ وَقْتٍ. لقد تعَلَّمتُ كَذَلِكَ أَنَّ  ٱلتَّعاوُنَ يُوَطِّدُ ٱلْعَلاقاتِ مَعَ ٱلْآخَرينَ حينَ نُشارِكُ في ٱلأَعْمالِ ٱلْجَماعِيَّةِ وَنُساعِدُ بَعْضَنا بَعْضاً، لَنْ أَتَأَخَّرَ أَبَداً عَنْ مَدِّ يَدِ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ٱلْعَوْنِ</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لِزُمَلائي. أَمّا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ٱلتَّسامُحُ</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فَقَدْ عَلَّمَني أَنْ أَحْتَرِمَ مَشاعِرَ ٱلْآخَرينَ، وَأَسْتَمِعَ إِلى آرائِهِمْ حَتّى وَإِنِ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ٱخْتَلَفَتْ</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مَعَ رَأْيي، وَأَلَّا أَسْخَرَ مِنْ أَحَدٍ مَهْما كانَتْ طَريقَةُ تَعْبيرِهِ.</a:t>
            </a:r>
            <a:endParaRPr lang="f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509198783"/>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واجباتكم المنزلية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بأساليب النصح التي تعلمنا؟</a:t>
            </a:r>
            <a:endParaRPr lang="fr-MA" sz="1800" dirty="0"/>
          </a:p>
        </p:txBody>
      </p:sp>
      <p:sp>
        <p:nvSpPr>
          <p:cNvPr id="2" name="Rectangle 1">
            <a:extLst>
              <a:ext uri="{FF2B5EF4-FFF2-40B4-BE49-F238E27FC236}">
                <a16:creationId xmlns:a16="http://schemas.microsoft.com/office/drawing/2014/main" id="{BB4F526F-6E1B-7D0C-C772-E4090E5B66A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7BAE6525-F5BD-EB48-CF03-41DBD41D5B3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82F93CD6-D1B9-3000-7566-96D1D65D747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Image 12">
            <a:extLst>
              <a:ext uri="{FF2B5EF4-FFF2-40B4-BE49-F238E27FC236}">
                <a16:creationId xmlns:a16="http://schemas.microsoft.com/office/drawing/2014/main" id="{B02C60A9-37B7-571A-F690-12DA49B1D91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4D8A86E-19C5-F593-38E5-D9D435EBB0C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751C61D5-96A5-7A7C-DDA2-3FE171CE298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891181" y="136738"/>
            <a:ext cx="278069" cy="278069"/>
          </a:xfrm>
          <a:prstGeom prst="rect">
            <a:avLst/>
          </a:prstGeom>
          <a:ln>
            <a:noFill/>
          </a:ln>
        </p:spPr>
      </p:pic>
      <p:pic>
        <p:nvPicPr>
          <p:cNvPr id="24" name="Image 23">
            <a:extLst>
              <a:ext uri="{FF2B5EF4-FFF2-40B4-BE49-F238E27FC236}">
                <a16:creationId xmlns:a16="http://schemas.microsoft.com/office/drawing/2014/main" id="{A1E85136-222F-8112-F593-795B444F4E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4B79F3C4-95E4-757F-F6C3-84E7265B76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8774E0E-4D5E-2762-35EF-0B121560A2C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7B3F8A73-4AA5-FFCA-3176-66E28162C0B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1666" y="2182562"/>
            <a:ext cx="8260667" cy="3794102"/>
          </a:xfrm>
          <a:prstGeom prst="rect">
            <a:avLst/>
          </a:prstGeom>
        </p:spPr>
      </p:pic>
    </p:spTree>
    <p:extLst>
      <p:ext uri="{BB962C8B-B14F-4D97-AF65-F5344CB8AC3E}">
        <p14:creationId xmlns:p14="http://schemas.microsoft.com/office/powerpoint/2010/main" val="87890751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Espace réservé pour une image  5">
            <a:extLst>
              <a:ext uri="{FF2B5EF4-FFF2-40B4-BE49-F238E27FC236}">
                <a16:creationId xmlns:a16="http://schemas.microsoft.com/office/drawing/2014/main" id="{5E6849C0-0440-D45A-2FA8-6C7234741FF0}"/>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441F28-0CF6-784D-A88D-FF1BAFAAE9E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9" name="Rectangle 8">
            <a:extLst>
              <a:ext uri="{FF2B5EF4-FFF2-40B4-BE49-F238E27FC236}">
                <a16:creationId xmlns:a16="http://schemas.microsoft.com/office/drawing/2014/main" id="{E2DEADF1-843F-F4BD-289A-5F336A23B3D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12" name="Rectangle 11">
            <a:extLst>
              <a:ext uri="{FF2B5EF4-FFF2-40B4-BE49-F238E27FC236}">
                <a16:creationId xmlns:a16="http://schemas.microsoft.com/office/drawing/2014/main" id="{E83D0BFB-73DB-D0D7-C5FB-4564FA31008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BABB9059-96F4-D251-172A-0E6AE00CD47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8" name="Image 17">
            <a:extLst>
              <a:ext uri="{FF2B5EF4-FFF2-40B4-BE49-F238E27FC236}">
                <a16:creationId xmlns:a16="http://schemas.microsoft.com/office/drawing/2014/main" id="{04248B0D-D281-DA12-EC4A-6C4C7B55CA7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4FA075F-FED6-1C3D-F9E0-5394EA88318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18AD1F35-343D-81EF-B104-047D59DFEE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91181" y="136738"/>
            <a:ext cx="278069" cy="278069"/>
          </a:xfrm>
          <a:prstGeom prst="rect">
            <a:avLst/>
          </a:prstGeom>
          <a:ln>
            <a:noFill/>
          </a:ln>
        </p:spPr>
      </p:pic>
      <p:pic>
        <p:nvPicPr>
          <p:cNvPr id="22" name="Image 21">
            <a:extLst>
              <a:ext uri="{FF2B5EF4-FFF2-40B4-BE49-F238E27FC236}">
                <a16:creationId xmlns:a16="http://schemas.microsoft.com/office/drawing/2014/main" id="{EDCBF5E5-C3FD-0AD8-9CE9-A943EE4E8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pic>
        <p:nvPicPr>
          <p:cNvPr id="23" name="اختتام الحصة5_1">
            <a:hlinkClick r:id="" action="ppaction://media"/>
            <a:extLst>
              <a:ext uri="{FF2B5EF4-FFF2-40B4-BE49-F238E27FC236}">
                <a16:creationId xmlns:a16="http://schemas.microsoft.com/office/drawing/2014/main" id="{943C04B2-C268-9D91-E585-6F167880511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692275" y="1808957"/>
            <a:ext cx="5759450" cy="3240087"/>
          </a:xfrm>
          <a:prstGeom prst="rect">
            <a:avLst/>
          </a:prstGeom>
        </p:spPr>
      </p:pic>
      <p:pic>
        <p:nvPicPr>
          <p:cNvPr id="24" name="Image 23" descr="Une image contenant noir, obscurité&#10;&#10;Le contenu généré par l’IA peut être incorrect.">
            <a:extLst>
              <a:ext uri="{FF2B5EF4-FFF2-40B4-BE49-F238E27FC236}">
                <a16:creationId xmlns:a16="http://schemas.microsoft.com/office/drawing/2014/main" id="{55C637ED-FDFE-4757-F602-1207912053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3" name="Rectangle 2">
            <a:extLst>
              <a:ext uri="{FF2B5EF4-FFF2-40B4-BE49-F238E27FC236}">
                <a16:creationId xmlns:a16="http://schemas.microsoft.com/office/drawing/2014/main" id="{D55139B8-9139-9072-E124-A2FE13967B7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A5BCBF39-9384-E2E4-A8A7-CFC17AFA80A0}"/>
              </a:ext>
            </a:extLst>
          </p:cNvPr>
          <p:cNvPicPr>
            <a:picLocks noGrp="1" noChangeAspect="1"/>
          </p:cNvPicPr>
          <p:nvPr>
            <p:ph type="pic" sz="quarter" idx="12"/>
          </p:nvPr>
        </p:nvPicPr>
        <p:blipFill>
          <a:blip r:embed="rId10">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24800" y="684213"/>
            <a:ext cx="900113" cy="900112"/>
          </a:xfrm>
        </p:spPr>
      </p:pic>
    </p:spTree>
    <p:extLst>
      <p:ext uri="{BB962C8B-B14F-4D97-AF65-F5344CB8AC3E}">
        <p14:creationId xmlns:p14="http://schemas.microsoft.com/office/powerpoint/2010/main" val="353129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2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3"/>
                                        </p:tgtEl>
                                      </p:cBhvr>
                                    </p:cmd>
                                  </p:childTnLst>
                                </p:cTn>
                              </p:par>
                            </p:childTnLst>
                          </p:cTn>
                        </p:par>
                      </p:childTnLst>
                    </p:cTn>
                  </p:par>
                </p:childTnLst>
              </p:cTn>
              <p:nextCondLst>
                <p:cond evt="onClick" delay="0">
                  <p:tgtEl>
                    <p:spTgt spid="23"/>
                  </p:tgtEl>
                </p:cond>
              </p:nextCondLst>
            </p:seq>
            <p:video>
              <p:cMediaNode vol="80000">
                <p:cTn id="15" fill="hold" display="0">
                  <p:stCondLst>
                    <p:cond delay="indefinite"/>
                  </p:stCondLst>
                </p:cTn>
                <p:tgtEl>
                  <p:spTgt spid="23"/>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17506</TotalTime>
  <Words>1645</Words>
  <Application>Microsoft Office PowerPoint</Application>
  <PresentationFormat>Affichage à l'écran (4:3)</PresentationFormat>
  <Paragraphs>302</Paragraphs>
  <Slides>51</Slides>
  <Notes>0</Notes>
  <HiddenSlides>0</HiddenSlides>
  <MMClips>6</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51</vt:i4>
      </vt:variant>
    </vt:vector>
  </HeadingPairs>
  <TitlesOfParts>
    <vt:vector size="70" baseType="lpstr">
      <vt:lpstr>Microsoft Uighur</vt:lpstr>
      <vt:lpstr>Arial</vt:lpstr>
      <vt:lpstr>Dosis Medium</vt:lpstr>
      <vt:lpstr>Calibri</vt:lpstr>
      <vt:lpstr>Dosis</vt:lpstr>
      <vt:lpstr>Modern Love</vt:lpstr>
      <vt:lpstr>Dosis SemiBold</vt:lpstr>
      <vt:lpstr>Wingdings</vt:lpstr>
      <vt:lpstr>Dosis ExtraBold</vt:lpstr>
      <vt:lpstr>Calibri Light</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Présentation PowerPoint</vt:lpstr>
      <vt:lpstr>Présentation PowerPoint</vt:lpstr>
      <vt:lpstr>تنظيم حصص الأسبوع الثاني</vt:lpstr>
      <vt:lpstr>هيكلة حصة اليوم</vt:lpstr>
      <vt:lpstr>عند نهاية الحصة</vt:lpstr>
      <vt:lpstr>  افتتاح الحصة</vt:lpstr>
      <vt:lpstr>مرحبا بكم ، سنبدأ  حصة اللغة العربية.</vt:lpstr>
      <vt:lpstr>ضعوا اللوحة والكراسة في القمطر</vt:lpstr>
      <vt:lpstr>ستتدربون في هذه الحصة على قراءة فقرة بدقة وسرعة. من يقرأ . تابعوا</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الأساليب</vt:lpstr>
      <vt:lpstr>خلال هذه الحصة ستتعرفون على أساليب النصح  وتوظفوها في جمل.</vt:lpstr>
      <vt:lpstr>عندما أريد توجيه شخص نحو فعل شيء مفيد. أوظف أساليب من قبيل :  أنصحك بــ /  يجدر بك أن   من يقرأ؟</vt:lpstr>
      <vt:lpstr>في هذه الوضعية أقدم نصيحة لصديقي لفعل شيء مفيد.  من يقرأ؟ من يقترح نصيحة أخرى؟</vt:lpstr>
      <vt:lpstr>عندما أريد توجيه شخص لتجنب شيء ضار . أوظف أساليب من قبيل :  تَجَنَّـبْ ... / ابتعِدْ عن..  من يقرأ؟</vt:lpstr>
      <vt:lpstr>في هذه الوضعية أقدم نصيحة لشخص قصد تجنب شيء ضار.  من يقرأ؟ من يقترح نصيحة أخرى؟</vt:lpstr>
      <vt:lpstr>حين  أريد توجيه شخص لتجنب سلوكه . أوظف أساليب من قبيل :  عليك أن ... / ينبغي لك أن ..  من يقرأ؟</vt:lpstr>
      <vt:lpstr>في هذه الوضعية أوجه شخصا لتحسين سلوكه.  من يقرأ؟ من يقترح نصيحة أخرى؟</vt:lpstr>
      <vt:lpstr>حين  أريد مساعدة شخص على اتخاذ قرار صحيح. أوظف أساليب من قبيل :  من الأفضل أن... / لو كنت مكانك لــ ../ دعني أقترح عليك ...     من يقرأ؟</vt:lpstr>
      <vt:lpstr>في هذه الوضعية أوجه شخصا لتحسين سلوكه.  من يقرأ؟ من يقترح نصيحة أخرى؟</vt:lpstr>
      <vt:lpstr>ما الذي يجب عليكم تذكره؟ متى نوظف أساليب النصح؟ من يصوغ نصيحة؟</vt:lpstr>
      <vt:lpstr>خدوا كراساتكم الصفحة  82 . من يقرأ؟</vt:lpstr>
      <vt:lpstr>أنجزوا النشاط التالي على كراساتكم  . عمل ثنائي ؟ 5 دقائق للإنجاز</vt:lpstr>
      <vt:lpstr>سأمر بين الصفوف لمساعدتكم.</vt:lpstr>
      <vt:lpstr>لنصحح؟ من يقرأ جوابه ؟ هل انتم متفقون؟ من يقترح نصيحة أخرى؟</vt:lpstr>
      <vt:lpstr>إليكم هذا الجواب ؟ صححوا.</vt:lpstr>
      <vt:lpstr>الآن أنجزوا النشاط التالي على دفاتر القسم بعد كتابو تاريخ اليوم و عنوان الدرس. عمل فردي</vt:lpstr>
      <vt:lpstr>سأمر بين الصفوف لمساعدتكم.</vt:lpstr>
      <vt:lpstr>لنصحح. تصحيح تفاعلي.</vt:lpstr>
      <vt:lpstr>إليكم هذا الجواب ؟  صححوا.  يمكنكم اقتراح جمل أخرى أخرى.</vt:lpstr>
      <vt:lpstr>Présentation PowerPoint</vt:lpstr>
      <vt:lpstr>من منكم يذكرنا  بأحداث النص الذي درسنا الأسبوع الماضي. </vt:lpstr>
      <vt:lpstr>انتبهوا وركزوا جيدا لتجيبوا سنعيد الاستماع للنص</vt:lpstr>
      <vt:lpstr>عرض فيديو وصفة السلام.</vt:lpstr>
      <vt:lpstr>يقرأ السؤال؟ من يجيب؟</vt:lpstr>
      <vt:lpstr>خذوا الصفحة 83  من كراساتكم. ما الشخصية التي أعجبتكم سالم – مها – الجدة . لماذا؟</vt:lpstr>
      <vt:lpstr>من يقرأ الوضعية؟ تذكروا  مكونات وصفة السلام التي ذكرتها الجدة و المكونات التي أضافها الطفلان . عمل ثنائي</vt:lpstr>
      <vt:lpstr>سأمر بين الصفوف لمساعدتكم. وظفوا بعض أساليب النصح التي تعلمتم.</vt:lpstr>
      <vt:lpstr>لنصحح. : يقوم ممثل كل مجموعة لتقديم عمل مجموعته أمام جماعة الفصل الدراسي. نشاط تفاعلي مع المتعلمين </vt:lpstr>
      <vt:lpstr>أليكم نموذجا . من يقرأ؟</vt:lpstr>
      <vt:lpstr>الان . استعينوا بعناصر الجدول لأخذ الكلمة و التحدث .عمل فردي</vt:lpstr>
      <vt:lpstr>سأمر بين الصفوف لمساعدتكم. </vt:lpstr>
      <vt:lpstr>نصحح. يقوم المتعلمون تباعا لتقديم إنجازاتهم بالاستعانة بالجدول</vt:lpstr>
      <vt:lpstr>إليكم  النموذج. من يقرأ؟ دونوه على دفاتر البحث.</vt:lpstr>
      <vt:lpstr>اختتام الحصة </vt:lpstr>
      <vt:lpstr>من يذكرنا بأساليب النصح التي تعلمنا؟</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200</cp:revision>
  <dcterms:created xsi:type="dcterms:W3CDTF">2023-09-20T21:35:22Z</dcterms:created>
  <dcterms:modified xsi:type="dcterms:W3CDTF">2026-03-29T22:21:49Z</dcterms:modified>
</cp:coreProperties>
</file>