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media/image3.bin" ContentType="image/unknown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7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8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9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0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7" r:id="rId2"/>
    <p:sldMasterId id="2147483710" r:id="rId3"/>
    <p:sldMasterId id="2147483725" r:id="rId4"/>
    <p:sldMasterId id="2147483740" r:id="rId5"/>
    <p:sldMasterId id="2147483753" r:id="rId6"/>
    <p:sldMasterId id="2147483777" r:id="rId7"/>
    <p:sldMasterId id="2147483802" r:id="rId8"/>
    <p:sldMasterId id="2147483826" r:id="rId9"/>
    <p:sldMasterId id="2147483849" r:id="rId10"/>
    <p:sldMasterId id="2147483873" r:id="rId11"/>
  </p:sldMasterIdLst>
  <p:notesMasterIdLst>
    <p:notesMasterId r:id="rId64"/>
  </p:notesMasterIdLst>
  <p:sldIdLst>
    <p:sldId id="2147482761" r:id="rId12"/>
    <p:sldId id="2147482632" r:id="rId13"/>
    <p:sldId id="2147482728" r:id="rId14"/>
    <p:sldId id="2147482697" r:id="rId15"/>
    <p:sldId id="2147482706" r:id="rId16"/>
    <p:sldId id="2147482473" r:id="rId17"/>
    <p:sldId id="2134806831" r:id="rId18"/>
    <p:sldId id="2147482718" r:id="rId19"/>
    <p:sldId id="2134807274" r:id="rId20"/>
    <p:sldId id="2147482746" r:id="rId21"/>
    <p:sldId id="2147482705" r:id="rId22"/>
    <p:sldId id="2147482702" r:id="rId23"/>
    <p:sldId id="2147482480" r:id="rId24"/>
    <p:sldId id="2147482481" r:id="rId25"/>
    <p:sldId id="2147482762" r:id="rId26"/>
    <p:sldId id="2147482763" r:id="rId27"/>
    <p:sldId id="2147482764" r:id="rId28"/>
    <p:sldId id="2147482482" r:id="rId29"/>
    <p:sldId id="2147482483" r:id="rId30"/>
    <p:sldId id="2147482484" r:id="rId31"/>
    <p:sldId id="2147482765" r:id="rId32"/>
    <p:sldId id="2147482766" r:id="rId33"/>
    <p:sldId id="2147482767" r:id="rId34"/>
    <p:sldId id="2147482768" r:id="rId35"/>
    <p:sldId id="2147482769" r:id="rId36"/>
    <p:sldId id="2147482748" r:id="rId37"/>
    <p:sldId id="2147482770" r:id="rId38"/>
    <p:sldId id="2147482771" r:id="rId39"/>
    <p:sldId id="2147482772" r:id="rId40"/>
    <p:sldId id="2147482492" r:id="rId41"/>
    <p:sldId id="2147482732" r:id="rId42"/>
    <p:sldId id="2147482733" r:id="rId43"/>
    <p:sldId id="2147482773" r:id="rId44"/>
    <p:sldId id="2147482774" r:id="rId45"/>
    <p:sldId id="2147482775" r:id="rId46"/>
    <p:sldId id="2147482776" r:id="rId47"/>
    <p:sldId id="2147482777" r:id="rId48"/>
    <p:sldId id="2147482778" r:id="rId49"/>
    <p:sldId id="2147482779" r:id="rId50"/>
    <p:sldId id="2147482781" r:id="rId51"/>
    <p:sldId id="2147482717" r:id="rId52"/>
    <p:sldId id="2147482495" r:id="rId53"/>
    <p:sldId id="2147482782" r:id="rId54"/>
    <p:sldId id="2147482783" r:id="rId55"/>
    <p:sldId id="2147482784" r:id="rId56"/>
    <p:sldId id="2147482785" r:id="rId57"/>
    <p:sldId id="2147482786" r:id="rId58"/>
    <p:sldId id="2147482496" r:id="rId59"/>
    <p:sldId id="2147482722" r:id="rId60"/>
    <p:sldId id="2147482726" r:id="rId61"/>
    <p:sldId id="2147482628" r:id="rId62"/>
    <p:sldId id="2147482634" r:id="rId63"/>
  </p:sldIdLst>
  <p:sldSz cx="9144000" cy="6858000" type="screen4x3"/>
  <p:notesSz cx="6858000" cy="9144000"/>
  <p:embeddedFontLst>
    <p:embeddedFont>
      <p:font typeface="Dosis" pitchFamily="2" charset="0"/>
      <p:regular r:id="rId65"/>
      <p:bold r:id="rId66"/>
    </p:embeddedFont>
    <p:embeddedFont>
      <p:font typeface="Dosis ExtraBold" pitchFamily="2" charset="0"/>
      <p:bold r:id="rId67"/>
    </p:embeddedFont>
    <p:embeddedFont>
      <p:font typeface="Dosis Medium" pitchFamily="2" charset="0"/>
      <p:regular r:id="rId68"/>
    </p:embeddedFont>
    <p:embeddedFont>
      <p:font typeface="Dosis SemiBold" pitchFamily="2" charset="0"/>
      <p:bold r:id="rId69"/>
    </p:embeddedFont>
    <p:embeddedFont>
      <p:font typeface="Microsoft Uighur" panose="02000000000000000000" pitchFamily="2" charset="-78"/>
      <p:regular r:id="rId70"/>
      <p:bold r:id="rId71"/>
    </p:embeddedFont>
    <p:embeddedFont>
      <p:font typeface="Modern Love" panose="04090805081005020601" pitchFamily="82" charset="0"/>
      <p:regular r:id="rId72"/>
    </p:embeddedFont>
    <p:embeddedFont>
      <p:font typeface="Sakkal Majalla" panose="02000000000000000000" pitchFamily="2" charset="-78"/>
      <p:regular r:id="rId73"/>
      <p:bold r:id="rId7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E3F48"/>
    <a:srgbClr val="106585"/>
    <a:srgbClr val="0097B2"/>
    <a:srgbClr val="00729A"/>
    <a:srgbClr val="70B1B6"/>
    <a:srgbClr val="7FB9BE"/>
    <a:srgbClr val="D6E9EA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font" Target="fonts/font4.fntdata"/><Relationship Id="rId16" Type="http://schemas.openxmlformats.org/officeDocument/2006/relationships/slide" Target="slides/slide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font" Target="fonts/font2.fntdata"/><Relationship Id="rId74" Type="http://schemas.openxmlformats.org/officeDocument/2006/relationships/font" Target="fonts/font10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3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font" Target="fonts/font6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png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2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772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029358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98038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31354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19865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968524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82258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05855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80727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81578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409372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5550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57002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0921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24386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42533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474238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788375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852437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49442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457697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42018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998588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328524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3659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2825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900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3832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0798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8157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4297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3499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34239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4107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466238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50674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450056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46503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051406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945898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1153725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51944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75174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54102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75862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10490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369852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7112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8419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25607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3816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8955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3532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5984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2628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9659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0970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3140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3355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2429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5931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1620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33695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60258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93692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510387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9998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173966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1122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79931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7410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2465372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3600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41424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56505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44987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6097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194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429469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7936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3630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37123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657648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96749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593350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77022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73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39481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07278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037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98542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198575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11681546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1522078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46283961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3023453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6181846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0546702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041547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945251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699828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880869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257604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98589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319339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00722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9556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58247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2700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391296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178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618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8280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46031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23942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03560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8695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07680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05568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2844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9048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27307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071925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639612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3540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553308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691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68622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47776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9415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25373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660026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95709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07342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17858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90478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2371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2021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17675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97458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00398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816598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01920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17098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15998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782498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940318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87356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72090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546752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3582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45859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28684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8180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772434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73453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5205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18346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12617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42544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54741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83485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969951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41093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233648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4703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586364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78292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446087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13376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23294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97484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03014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05869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064428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657624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236807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0178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90686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81415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009159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03143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981094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43344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28921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022512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752919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38698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328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34144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11602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80944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57778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640199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85188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234491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382997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06135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123328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8003823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3942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966688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90104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theme" Target="../theme/theme6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9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Relationship Id="rId27" Type="http://schemas.openxmlformats.org/officeDocument/2006/relationships/image" Target="../media/image3.bin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7.xml"/><Relationship Id="rId26" Type="http://schemas.openxmlformats.org/officeDocument/2006/relationships/image" Target="../media/image12.jpg"/><Relationship Id="rId3" Type="http://schemas.openxmlformats.org/officeDocument/2006/relationships/slideLayout" Target="../slideLayouts/slideLayout92.xml"/><Relationship Id="rId21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2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24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23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99.xml"/><Relationship Id="rId19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Relationship Id="rId22" Type="http://schemas.openxmlformats.org/officeDocument/2006/relationships/slideLayout" Target="../slideLayouts/slideLayout11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18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184.xml"/><Relationship Id="rId21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17" Type="http://schemas.openxmlformats.org/officeDocument/2006/relationships/slideLayout" Target="../slideLayouts/slideLayout19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83.xml"/><Relationship Id="rId16" Type="http://schemas.openxmlformats.org/officeDocument/2006/relationships/slideLayout" Target="../slideLayouts/slideLayout197.xml"/><Relationship Id="rId20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86.xml"/><Relationship Id="rId15" Type="http://schemas.openxmlformats.org/officeDocument/2006/relationships/slideLayout" Target="../slideLayouts/slideLayout196.xml"/><Relationship Id="rId23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191.xml"/><Relationship Id="rId19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slideLayout" Target="../slideLayouts/slideLayout195.xml"/><Relationship Id="rId22" Type="http://schemas.openxmlformats.org/officeDocument/2006/relationships/slideLayout" Target="../slideLayouts/slideLayout2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20775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925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900" r:id="rId22"/>
    <p:sldLayoutId id="214748370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5143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84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047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14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76" r:id="rId23"/>
    <p:sldLayoutId id="2147483899" r:id="rId24"/>
    <p:sldLayoutId id="2147483898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89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0" r:id="rId23"/>
    <p:sldLayoutId id="2147483801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941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  <p:sldLayoutId id="214748382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33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6" r:id="rId20"/>
    <p:sldLayoutId id="2147483847" r:id="rId21"/>
    <p:sldLayoutId id="214748384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5090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  <p:sldLayoutId id="2147483867" r:id="rId18"/>
    <p:sldLayoutId id="2147483868" r:id="rId19"/>
    <p:sldLayoutId id="2147483869" r:id="rId20"/>
    <p:sldLayoutId id="2147483870" r:id="rId21"/>
    <p:sldLayoutId id="2147483871" r:id="rId22"/>
    <p:sldLayoutId id="214748387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911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6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3.png"/><Relationship Id="rId5" Type="http://schemas.openxmlformats.org/officeDocument/2006/relationships/image" Target="../media/image14.png"/><Relationship Id="rId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0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3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Relationship Id="rId9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7.png"/><Relationship Id="rId7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33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7.png"/><Relationship Id="rId7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7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7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37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37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34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3" Type="http://schemas.openxmlformats.org/officeDocument/2006/relationships/image" Target="../media/image37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20.wdp"/><Relationship Id="rId3" Type="http://schemas.openxmlformats.org/officeDocument/2006/relationships/image" Target="../media/image37.png"/><Relationship Id="rId7" Type="http://schemas.openxmlformats.org/officeDocument/2006/relationships/image" Target="../media/image60.png"/><Relationship Id="rId12" Type="http://schemas.microsoft.com/office/2007/relationships/hdphoto" Target="../media/hdphoto2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11" Type="http://schemas.openxmlformats.org/officeDocument/2006/relationships/image" Target="../media/image62.png"/><Relationship Id="rId5" Type="http://schemas.openxmlformats.org/officeDocument/2006/relationships/image" Target="../media/image39.png"/><Relationship Id="rId10" Type="http://schemas.microsoft.com/office/2007/relationships/hdphoto" Target="../media/hdphoto21.wdp"/><Relationship Id="rId4" Type="http://schemas.openxmlformats.org/officeDocument/2006/relationships/image" Target="../media/image38.png"/><Relationship Id="rId9" Type="http://schemas.openxmlformats.org/officeDocument/2006/relationships/image" Target="../media/image61.pn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20.wdp"/><Relationship Id="rId3" Type="http://schemas.openxmlformats.org/officeDocument/2006/relationships/image" Target="../media/image37.png"/><Relationship Id="rId7" Type="http://schemas.openxmlformats.org/officeDocument/2006/relationships/image" Target="../media/image60.png"/><Relationship Id="rId12" Type="http://schemas.microsoft.com/office/2007/relationships/hdphoto" Target="../media/hdphoto2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11" Type="http://schemas.openxmlformats.org/officeDocument/2006/relationships/image" Target="../media/image62.png"/><Relationship Id="rId5" Type="http://schemas.openxmlformats.org/officeDocument/2006/relationships/image" Target="../media/image39.png"/><Relationship Id="rId10" Type="http://schemas.microsoft.com/office/2007/relationships/hdphoto" Target="../media/hdphoto21.wdp"/><Relationship Id="rId4" Type="http://schemas.openxmlformats.org/officeDocument/2006/relationships/image" Target="../media/image38.png"/><Relationship Id="rId9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20.wdp"/><Relationship Id="rId3" Type="http://schemas.openxmlformats.org/officeDocument/2006/relationships/image" Target="../media/image37.png"/><Relationship Id="rId7" Type="http://schemas.openxmlformats.org/officeDocument/2006/relationships/image" Target="../media/image60.png"/><Relationship Id="rId12" Type="http://schemas.microsoft.com/office/2007/relationships/hdphoto" Target="../media/hdphoto2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11" Type="http://schemas.openxmlformats.org/officeDocument/2006/relationships/image" Target="../media/image62.png"/><Relationship Id="rId5" Type="http://schemas.openxmlformats.org/officeDocument/2006/relationships/image" Target="../media/image39.png"/><Relationship Id="rId10" Type="http://schemas.microsoft.com/office/2007/relationships/hdphoto" Target="../media/hdphoto21.wdp"/><Relationship Id="rId4" Type="http://schemas.openxmlformats.org/officeDocument/2006/relationships/image" Target="../media/image38.png"/><Relationship Id="rId9" Type="http://schemas.openxmlformats.org/officeDocument/2006/relationships/image" Target="../media/image6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20.wdp"/><Relationship Id="rId3" Type="http://schemas.openxmlformats.org/officeDocument/2006/relationships/image" Target="../media/image37.png"/><Relationship Id="rId7" Type="http://schemas.openxmlformats.org/officeDocument/2006/relationships/image" Target="../media/image60.png"/><Relationship Id="rId12" Type="http://schemas.microsoft.com/office/2007/relationships/hdphoto" Target="../media/hdphoto2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11" Type="http://schemas.openxmlformats.org/officeDocument/2006/relationships/image" Target="../media/image62.png"/><Relationship Id="rId5" Type="http://schemas.openxmlformats.org/officeDocument/2006/relationships/image" Target="../media/image39.png"/><Relationship Id="rId10" Type="http://schemas.microsoft.com/office/2007/relationships/hdphoto" Target="../media/hdphoto21.wdp"/><Relationship Id="rId4" Type="http://schemas.openxmlformats.org/officeDocument/2006/relationships/image" Target="../media/image38.png"/><Relationship Id="rId9" Type="http://schemas.openxmlformats.org/officeDocument/2006/relationships/image" Target="../media/image6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60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63.png"/><Relationship Id="rId9" Type="http://schemas.openxmlformats.org/officeDocument/2006/relationships/image" Target="../media/image6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37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8.gif"/><Relationship Id="rId10" Type="http://schemas.openxmlformats.org/officeDocument/2006/relationships/image" Target="../media/image24.png"/><Relationship Id="rId4" Type="http://schemas.openxmlformats.org/officeDocument/2006/relationships/image" Target="../media/image65.png"/><Relationship Id="rId9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DDC149-9005-7201-45BC-B9C8A341F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1" b="389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540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الأول</a:t>
            </a:r>
            <a:endParaRPr lang="f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إملاء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الحصة1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.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 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079097B-0A99-1CB0-EBEA-31B9395D0D9E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2D46065-8D0E-634D-AB01-9E9E00BD76EE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98A2B6B8-F8FA-9673-EDF1-D19627C5EB3D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926E90FA-F14C-9F4A-98BC-D16FCB3374DB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5 (30د)</a:t>
            </a:r>
          </a:p>
        </p:txBody>
      </p:sp>
      <p:pic>
        <p:nvPicPr>
          <p:cNvPr id="9" name="Image 8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0E94C9D-3B1A-E91F-2886-A675D2652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4D9DF42C-2E6C-AFED-8BA6-712202FF5AE1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مراجعة توليف (شكل وفهم) (40د)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القراءة الاثرائية : الحصة 1 (20د)</a:t>
            </a: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A8E485C4-9162-3BC2-8830-67C22886D5F7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6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6238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تقويم مستوى التحكم .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532851" y="212257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رائز التحقق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المعالجة و الدعم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مسرحية : حكاية الكلمة - الاستثمار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87621C-7824-79B5-1BD7-1B109EA19C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21519" y="4712029"/>
            <a:ext cx="536339" cy="5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E13E4F-FEEF-513E-9F28-9B16562044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09" y="3257576"/>
            <a:ext cx="416607" cy="47959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1218B99-B833-F24A-A26D-67ECE574EC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872" y="4501082"/>
            <a:ext cx="394738" cy="4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رائز التحقق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CFA785B4-FE81-5515-1D56-7273EF2E0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DA5BFA-3D52-19C3-BFD2-9274B9783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E5FB852-170A-2F86-5B1E-D0F394434C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A8FF37-7DFD-A9D2-E63D-26D75F184A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F889F9-0E4A-0115-7C8B-AE73EA9D9A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55F1B4B-88C8-FABD-D1FB-4B16B79791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DC97F4-53D7-A57D-C05B-CA19DFA71E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1F517A-4A94-1577-0E2B-98BDB7FFF2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366F0B6-248A-C19F-1864-4745B76AFCF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5" name="Espace réservé pour une image  10">
            <a:extLst>
              <a:ext uri="{FF2B5EF4-FFF2-40B4-BE49-F238E27FC236}">
                <a16:creationId xmlns:a16="http://schemas.microsoft.com/office/drawing/2014/main" id="{AAE4AB6F-2CA5-90BE-C174-3F8C64AA70A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7" name="Espace réservé pour une image  12">
            <a:extLst>
              <a:ext uri="{FF2B5EF4-FFF2-40B4-BE49-F238E27FC236}">
                <a16:creationId xmlns:a16="http://schemas.microsoft.com/office/drawing/2014/main" id="{A1FD29BC-12C1-8FBE-54D5-06FAB4952C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93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57D1160E-6BA9-CC18-311F-F714FA7A3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62BECC5-219E-563C-DFB8-453F9AF0B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8124EC-A359-A4BD-0424-9ED0D4AC12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1477D1-AB3C-EFF9-3FF3-ABCB6B3F82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F9B7BC-3B06-A4D7-29EF-357614253B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F675F0F-141F-6405-E8C0-3EF13F2D58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145C29-7ED0-3881-76EB-8E9A1B4A6E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8999A-52B5-0BDE-3801-D31730DB8CA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CB0F56-033C-2600-01F1-089E3DC3797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37" name="Espace réservé pour une image  4">
            <a:extLst>
              <a:ext uri="{FF2B5EF4-FFF2-40B4-BE49-F238E27FC236}">
                <a16:creationId xmlns:a16="http://schemas.microsoft.com/office/drawing/2014/main" id="{216546B4-85A1-E099-31EF-369926AD97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  <a:prstGeom prst="rect">
            <a:avLst/>
          </a:prstGeo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292D0FB5-D540-BFD0-F6AC-FE864E8B85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23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D66D4-6EAC-890C-3DAF-1CB34FC9D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E4A397-21FA-CF72-B01A-7485FDDEE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756000"/>
            <a:ext cx="703923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الصفحة 80. سأتحقق من درجة تحكمكم في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تعلمات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هذا الأسبوع.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2A47BC-11A4-D699-47E4-ACF7FC8C7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953472-91C0-F996-F894-7933A552D8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980D037-E7AA-8B76-DFED-816FFE528C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E035D8-8D1B-B70D-C857-D1542CCA9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64585D-4F35-65B1-4B0E-2857CFBB5B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96495D-7D9B-BB42-7C20-B20682F83B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مراجعة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B33D57-7972-5F2C-D032-49F73D3AD3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69A596-196B-2D10-7631-7413B54FCD60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567F272-58DC-64E5-D128-9C0561DF53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3321B63-4AFE-D37B-587B-D9BF89C4C6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426" y="1382402"/>
            <a:ext cx="3569812" cy="547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0480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3A850F1-364D-E513-32FA-5F48532E6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 أجيبوا عن السؤال التالي. سأسجل نسب التحكم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618EAF-3727-EB91-D2F6-287D584A1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3E8C8B-6019-FC78-CC9C-BCF43D527D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BE2049-E8C2-1533-45EC-4DB6308B80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A810A2-4F40-35E3-CFDF-FB645DE363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B2F2601-C84A-75C5-8AC4-72D34D7597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7B781-6716-121B-E011-7DACB079E84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1759E2-D8EB-9330-A9B4-59B93CDCA5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88A2C1-198C-7A2B-66E3-4FD93A931CF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27" name="Espace réservé pour une image  12">
            <a:extLst>
              <a:ext uri="{FF2B5EF4-FFF2-40B4-BE49-F238E27FC236}">
                <a16:creationId xmlns:a16="http://schemas.microsoft.com/office/drawing/2014/main" id="{FAE2E58C-7D5B-C34D-6F9F-3B7EBFA919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859E73A0-F930-61DB-159A-1DF74440369B}"/>
              </a:ext>
            </a:extLst>
          </p:cNvPr>
          <p:cNvSpPr txBox="1"/>
          <p:nvPr/>
        </p:nvSpPr>
        <p:spPr>
          <a:xfrm>
            <a:off x="1508153" y="1516909"/>
            <a:ext cx="6362030" cy="7831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C"/>
                </a:solidFill>
                <a:sym typeface="Sakkal Majalla"/>
              </a:rPr>
              <a:t>1</a:t>
            </a:r>
            <a:r>
              <a:rPr lang="ar-MA" sz="4000" b="1" dirty="0">
                <a:solidFill>
                  <a:srgbClr val="424D7C"/>
                </a:solidFill>
                <a:sym typeface="Sakkal Majalla"/>
              </a:rPr>
              <a:t>.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أُكْتُبْ تَلْخيصاً بَسيطاً لِلنَّصِّ في ثَلاثِ جُمَلٍ.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41CF52-A982-A4BE-0F20-2A3A08CAFF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514" y="2325191"/>
            <a:ext cx="8192278" cy="384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27487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AE3B8-F6BE-F00B-B711-EAED24DA1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1EFDDE6-76E4-231B-650E-A2BDE5CCB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أجيبوا عن السؤال التالي. سأسجل نسب التحكم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A85AB66-4472-88C6-4671-DB0F89AE0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C53AF0-67B0-E687-3964-B9D382F6AA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B65BEA-C2D0-FBBE-5421-BEFA9EA3F5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965C6D-793B-FA96-6016-D955E9D144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7B2A3D5-90D5-A8DD-5860-D56AC0E7F64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F21E02-7669-BAEB-BD9B-FE9A3B85F9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28E457-124F-C3B1-B2E3-C2D871F9080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BB6176-12B3-AB82-9412-C004941E1889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27" name="Espace réservé pour une image  12">
            <a:extLst>
              <a:ext uri="{FF2B5EF4-FFF2-40B4-BE49-F238E27FC236}">
                <a16:creationId xmlns:a16="http://schemas.microsoft.com/office/drawing/2014/main" id="{BB465E59-329B-DE61-0BB8-8A0A03F7FB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7C55BB1A-35B2-B7EF-9CAD-5DB028443125}"/>
              </a:ext>
            </a:extLst>
          </p:cNvPr>
          <p:cNvSpPr txBox="1"/>
          <p:nvPr/>
        </p:nvSpPr>
        <p:spPr>
          <a:xfrm>
            <a:off x="597156" y="1523330"/>
            <a:ext cx="7551096" cy="7831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2. حَوِّلِ ﭐلْأَفْعالَ ﭐلتّالِيَةَ لِلْأَمْرِ.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A221EE4E-B502-A9AE-113D-347D1C3B2B24}"/>
              </a:ext>
            </a:extLst>
          </p:cNvPr>
          <p:cNvSpPr txBox="1"/>
          <p:nvPr/>
        </p:nvSpPr>
        <p:spPr>
          <a:xfrm>
            <a:off x="823760" y="3429000"/>
            <a:ext cx="7551096" cy="7831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424D7C"/>
                </a:solidFill>
                <a:sym typeface="Sakkal Majalla"/>
              </a:rPr>
              <a:t>وَضعَ – قَضى- سَمِعَ - اِرْتَمى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870019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79347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رائز التحقق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704BE1AA-7525-7712-CF9E-1CC63D3D82B4}"/>
              </a:ext>
            </a:extLst>
          </p:cNvPr>
          <p:cNvSpPr txBox="1"/>
          <p:nvPr/>
        </p:nvSpPr>
        <p:spPr>
          <a:xfrm>
            <a:off x="5123949" y="2446331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أقل من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5A1FF613-DB5A-6055-0A43-EC8D392EA43E}"/>
              </a:ext>
            </a:extLst>
          </p:cNvPr>
          <p:cNvSpPr txBox="1"/>
          <p:nvPr/>
        </p:nvSpPr>
        <p:spPr>
          <a:xfrm>
            <a:off x="4726907" y="4088198"/>
            <a:ext cx="3943350" cy="17366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إعادة نمذجة + استثمار أنشطة المراجعة في الممارسة الموجهة والممارسة المستقلة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04456D1-E9EC-5DCA-2911-B940AFCE0785}"/>
              </a:ext>
            </a:extLst>
          </p:cNvPr>
          <p:cNvSpPr/>
          <p:nvPr/>
        </p:nvSpPr>
        <p:spPr>
          <a:xfrm>
            <a:off x="6456266" y="3251052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0C9701EA-A7CB-B2F1-5E80-22F023498239}"/>
              </a:ext>
            </a:extLst>
          </p:cNvPr>
          <p:cNvSpPr txBox="1"/>
          <p:nvPr/>
        </p:nvSpPr>
        <p:spPr>
          <a:xfrm>
            <a:off x="788564" y="2478416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وأكثر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C5D1C612-4530-BE97-EAE0-E8B89DBDF1B6}"/>
              </a:ext>
            </a:extLst>
          </p:cNvPr>
          <p:cNvSpPr txBox="1"/>
          <p:nvPr/>
        </p:nvSpPr>
        <p:spPr>
          <a:xfrm>
            <a:off x="391522" y="4120283"/>
            <a:ext cx="3943350" cy="11917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استثمار الأنشطة للدعم والإغناء.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ممارسة مستقلة لجميع الأنشطة.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D6E24C30-117D-C029-08B0-C6043E333A3A}"/>
              </a:ext>
            </a:extLst>
          </p:cNvPr>
          <p:cNvSpPr/>
          <p:nvPr/>
        </p:nvSpPr>
        <p:spPr>
          <a:xfrm>
            <a:off x="2120881" y="3283137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275406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مراجعة وتوليف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معالجة التعثرات ودعم المكتسبات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DF71A0A-09F9-C41C-106F-22F0F7FF5E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92" y="1568495"/>
            <a:ext cx="507972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EE643-8BBE-B603-815D-8E508B9EC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63F5F5-01C0-0A4C-84E8-384D65BBC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سننجز أنشطة المراجعة و التوليف الواردة على  الصفحتين 80 و 81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6B67B5-B7F8-5860-055C-A1FF74E681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B4CBC4-54DC-3E08-0138-F4A9ABA71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B6CB7D-9FD0-A403-6CAF-E3CE02E807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4D7200-9BDC-239F-19EE-501E862B1E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5ACB8D-F39B-0AC0-6097-E23793A1E5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5561B9-A365-0FAA-3D7E-C66499C365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537F2B-F5E8-0DDC-0D5B-C9FE446838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8433FB-EB30-E5B8-FC43-4EE9BB6FDA3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563D113-E179-1E3D-00C3-365079C14B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615C7CD7-1863-CB8B-4668-A4D87BE7E866}"/>
              </a:ext>
            </a:extLst>
          </p:cNvPr>
          <p:cNvGrpSpPr/>
          <p:nvPr/>
        </p:nvGrpSpPr>
        <p:grpSpPr>
          <a:xfrm>
            <a:off x="789480" y="1431786"/>
            <a:ext cx="6909106" cy="5299407"/>
            <a:chOff x="789480" y="1431786"/>
            <a:chExt cx="6909106" cy="529940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D211173-120F-4FF7-99F0-64DAD1D4D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480" y="1431786"/>
              <a:ext cx="3454553" cy="529880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A23174D-3A42-C678-20DE-35E30770E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4033" y="1432386"/>
              <a:ext cx="3454553" cy="52988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230952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FB0D-A4FE-13BB-3265-08FF8BCF0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06F8D-9579-5117-BFC5-0BA05B2A3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756000"/>
            <a:ext cx="7005842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اِقرؤوا النص التالي: « الإسلام دين السلام" قراءة صامتة ؛لتتمكنوا من الإجابة عن أسئلة.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9D8C4D-F3E2-3565-AEFC-18CFCE533A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05A2DC-7B17-EC33-CC39-F8EFB083C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0F528E-2794-FC7A-3733-927AE3562E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81079C-1DF9-41BB-1B0C-65F343A07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32D184-D105-AA1B-3FF0-465A1B4C1E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6382B-2732-5B1D-C582-9724C6CD73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39ADAE-FD53-5AE1-9548-BDDE9EF86D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2BF616-27C7-330E-2049-6658A7DF63D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2">
            <a:extLst>
              <a:ext uri="{FF2B5EF4-FFF2-40B4-BE49-F238E27FC236}">
                <a16:creationId xmlns:a16="http://schemas.microsoft.com/office/drawing/2014/main" id="{057E7524-1FAC-67D1-CF24-22DCFA80F0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30A36BD-09DE-E7DF-F726-BAFAB47A5A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7467" y="1990117"/>
            <a:ext cx="7747389" cy="431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381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CE389-629F-DE2E-5BD1-44BD9736F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61A50C-97FD-0BD4-3C08-CBF3100BA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انجزوا فقرة الشكل.  معكم 5 دقائق.  أثناء ذلك تكتب الفقرة على السبورة.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1643126-102A-231F-1BE9-7739EAFA77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C34971-816B-1317-DA4A-2415359CE5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4B000A-757D-38C9-506F-F910FE0873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9B1A98-68BB-C56B-C116-C4FC08350E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67D5DBF-227C-E7C5-DA3B-5D56C3627A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DAE353-2530-6699-D34C-2E675094342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A1444-46C9-E3A7-6731-B5FAA10A68A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B8B7B0-BF30-38AB-61F9-DDAD07750D55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1C63BBA2-8E3B-3A30-B707-582178A03E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B44E9B0-C44E-290C-F98C-7FA32747D6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3731" y="2537927"/>
            <a:ext cx="8423556" cy="152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26628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FBB0A-D92D-08BF-712A-13323A762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78150F9-2D52-9B24-D045-92C2D6008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 تصحيح تفاعلي على السبورة.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A6935A-C293-D98B-7844-A6E7687B91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798BA2-4B38-34DC-F6EF-5C0B0DF63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8B5079D-DA16-B8ED-AD18-F6B48D201B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6378B7-B8B5-47CC-0DA8-A13023955A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9A606B1-4C35-ED60-C0E2-E3A780907A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AB29D1-FAB5-451A-F3F9-E0B38DE07C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994166-3A88-C248-5293-6427C3A282F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5440BE-107B-2758-9DC5-3FD4BE93579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6B690D17-2223-6A92-FA3A-1B0734BEAE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F94D207-32E9-F1AF-D27C-9A0D9B951D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3731" y="2537927"/>
            <a:ext cx="8423556" cy="152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40807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FA6AB-30AD-EE8A-1A38-8037109A0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26BA11F-BFA5-48AC-778D-EC49E1CE1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72234E4-21E4-32F6-4DA1-21EF0F00C5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DE1B5F-ECC4-493C-D765-2885AB19C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F3271F-20E7-CBCC-3961-EC1B5DCBB6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7F8641-A72B-FD9A-9F68-A583F0EB28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BE4FB7-3EA4-B641-E0CD-463AF2CD88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8746D1-50A0-3FC0-8F52-1F9D28C6ED7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BF9079-59C1-E884-8169-186807F70D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6DAF18-8B4D-ADA1-4669-33CC78FB214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8F2B16A6-DC28-A69C-45E6-2FC90C6D2F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9237670-4A57-07E7-0BCB-A1792817E3D6}"/>
              </a:ext>
            </a:extLst>
          </p:cNvPr>
          <p:cNvSpPr txBox="1"/>
          <p:nvPr/>
        </p:nvSpPr>
        <p:spPr>
          <a:xfrm>
            <a:off x="632373" y="2081270"/>
            <a:ext cx="819254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قوم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لام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لى أ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راح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عاط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عو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لى ن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ﭐل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صومات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ِّ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زاعات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 م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ﭐلا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ﭐلا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ماع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24745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BF0DB-E553-DCA4-A9F7-4C5165CD3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0A8E4B-8BED-D5A1-6357-B1CB618F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أجيبوا عن أسئلة المعجم و الفهم على كراساتكم الصفحتين 80 و 81 (10دقائق)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B3C171-70B2-3832-C66B-37D14F6B98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3ADC61-4EB6-54D0-E07E-83A1880E9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83E053-0548-37D9-3637-CF9FB864C0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52F891-44A8-E889-3145-4D737E02B4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E5732D-9465-3D97-3134-166CBC49ED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1840CF-76CC-8790-DF1F-B65CD680BF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DCE641-3AA1-ADD0-38C0-55F45C205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510CAD-77A0-0394-68AD-E8B884B88DC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F3E40C8-560C-C692-D931-E4A151C56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49EE9A7-50C4-A435-0210-26F4D65483D4}"/>
              </a:ext>
            </a:extLst>
          </p:cNvPr>
          <p:cNvGrpSpPr/>
          <p:nvPr/>
        </p:nvGrpSpPr>
        <p:grpSpPr>
          <a:xfrm>
            <a:off x="789480" y="1431786"/>
            <a:ext cx="6909106" cy="5299407"/>
            <a:chOff x="789480" y="1431786"/>
            <a:chExt cx="6909106" cy="529940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BC2EF78-37B6-5323-1711-101D1DC04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480" y="1431786"/>
              <a:ext cx="3454553" cy="529880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FCA085AF-5C08-E4B9-1AA0-279B938FE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4033" y="1432386"/>
              <a:ext cx="3454553" cy="5298807"/>
            </a:xfrm>
            <a:prstGeom prst="rect">
              <a:avLst/>
            </a:prstGeom>
          </p:spPr>
        </p:pic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1C168EE-3527-C537-B98F-4AB732644D57}"/>
              </a:ext>
            </a:extLst>
          </p:cNvPr>
          <p:cNvSpPr/>
          <p:nvPr/>
        </p:nvSpPr>
        <p:spPr>
          <a:xfrm>
            <a:off x="4469363" y="4562670"/>
            <a:ext cx="3003010" cy="1614196"/>
          </a:xfrm>
          <a:prstGeom prst="roundRect">
            <a:avLst>
              <a:gd name="adj" fmla="val 6322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4F47817-8663-9714-E440-7777DF96303D}"/>
              </a:ext>
            </a:extLst>
          </p:cNvPr>
          <p:cNvSpPr/>
          <p:nvPr/>
        </p:nvSpPr>
        <p:spPr>
          <a:xfrm>
            <a:off x="1154265" y="1814804"/>
            <a:ext cx="2863554" cy="1170992"/>
          </a:xfrm>
          <a:prstGeom prst="roundRect">
            <a:avLst>
              <a:gd name="adj" fmla="val 6322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403749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C6CBB-5967-F0A7-3929-31EEEDC51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DE7EE44-31B9-FBFA-0E8F-F1B7CF470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614455-0C17-981D-8F41-2C5F55F8ED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6F2A03-627A-DCDF-AA39-134EE9991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892424-0017-C60B-16B1-FD99F4ACAA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73DA0C-C323-E206-258F-6D275560BF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FE5FC27-C86D-8EBE-4627-51272CE79B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2C1608-435A-732F-9092-8EDBCF92123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F3078D-3A32-60A6-95E2-E64A44A09E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572854-153A-5665-45CC-04C6D9284D8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A451E50-BCEC-636C-28C3-65B24CD4BD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B03F6E4-F5FB-4082-89E1-978AD27F2788}"/>
              </a:ext>
            </a:extLst>
          </p:cNvPr>
          <p:cNvGrpSpPr/>
          <p:nvPr/>
        </p:nvGrpSpPr>
        <p:grpSpPr>
          <a:xfrm>
            <a:off x="789480" y="1431786"/>
            <a:ext cx="6909106" cy="5299407"/>
            <a:chOff x="789480" y="1431786"/>
            <a:chExt cx="6909106" cy="529940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9380983-E360-5738-E1AB-44F89B650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480" y="1431786"/>
              <a:ext cx="3454553" cy="529880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0293ED5-2CE0-D752-26B9-D9683AEAB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4033" y="1432386"/>
              <a:ext cx="3454553" cy="5298807"/>
            </a:xfrm>
            <a:prstGeom prst="rect">
              <a:avLst/>
            </a:prstGeom>
          </p:spPr>
        </p:pic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CF4D790-7F6D-38A5-6320-EADF24E73493}"/>
              </a:ext>
            </a:extLst>
          </p:cNvPr>
          <p:cNvSpPr/>
          <p:nvPr/>
        </p:nvSpPr>
        <p:spPr>
          <a:xfrm>
            <a:off x="4469363" y="4562670"/>
            <a:ext cx="3003010" cy="1614196"/>
          </a:xfrm>
          <a:prstGeom prst="roundRect">
            <a:avLst>
              <a:gd name="adj" fmla="val 6322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68724C4-6D35-C646-F429-D34A5A04E92E}"/>
              </a:ext>
            </a:extLst>
          </p:cNvPr>
          <p:cNvSpPr/>
          <p:nvPr/>
        </p:nvSpPr>
        <p:spPr>
          <a:xfrm>
            <a:off x="1154265" y="1814804"/>
            <a:ext cx="2863554" cy="1170992"/>
          </a:xfrm>
          <a:prstGeom prst="roundRect">
            <a:avLst>
              <a:gd name="adj" fmla="val 6322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393508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52A05-BAAA-06F2-A19C-6A81D71B6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5C8A5F3-C041-E219-2410-57F00BFF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الأول في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المعجم من يقرأ جوابه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هل أنتم متفقون؟ من يقترح جوابا آخر؟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A39E2C-7B92-818A-E79E-D6073DB3B0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D51BB3-03A0-F9C7-41FF-C89D38E43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F57510-5823-0EDA-0ED9-5F3D50A964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6E5AB6-53EA-E4C3-C0F9-479BD483D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859BC1-1F17-8FBE-65F0-A4B328ECFD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0DB3AE-6E5C-1E7A-9385-E2BE0302A3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92F2CD-9815-09A6-A329-4DFE40060C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5203C3-2BFE-35FC-0A6A-4522803FB04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2AC7FF7B-26CD-936C-C9DB-12F96E67BF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3B4FDE0-12A4-504C-1167-1861C76474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532" y="2542957"/>
            <a:ext cx="8254530" cy="153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015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DA6E6-31DC-4A94-6DBA-CC6964EA5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5990827-C024-499B-DBF0-509C1663A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F8CC0BC-C77F-58C7-6AEC-ACA77F8F66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1FFD1C-0064-1568-6BA4-E314ED633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5FEDB0-977E-2766-6D74-279CC31BCC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234134-B3C3-5FA3-D8F9-25E5ED9DE8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F788B3-E98F-942E-9025-651C0A7650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A693E5-0E32-6AFF-64E9-67AD6CEF3E5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13BA94-BD92-9C7F-956F-4F73491368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5E34C9-0E5C-DC8C-FAD8-728D2074512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9C6DD7D6-1403-448F-66B9-61F30B7B1D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B4C06D-8416-E2F8-11B8-9730375405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532" y="2542957"/>
            <a:ext cx="8254530" cy="153760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590814B-70D8-EE3E-DB84-8C44EDBB38AF}"/>
              </a:ext>
            </a:extLst>
          </p:cNvPr>
          <p:cNvSpPr txBox="1"/>
          <p:nvPr/>
        </p:nvSpPr>
        <p:spPr>
          <a:xfrm>
            <a:off x="6503437" y="2881788"/>
            <a:ext cx="1366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اَلْقَريبُ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0C7BD1C-2E60-174C-46CA-4282D886CFD0}"/>
              </a:ext>
            </a:extLst>
          </p:cNvPr>
          <p:cNvSpPr txBox="1"/>
          <p:nvPr/>
        </p:nvSpPr>
        <p:spPr>
          <a:xfrm>
            <a:off x="3763347" y="2881788"/>
            <a:ext cx="1366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أَوْسَعُ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F04AC2B-9514-B737-A355-B4BA51234B95}"/>
              </a:ext>
            </a:extLst>
          </p:cNvPr>
          <p:cNvSpPr txBox="1"/>
          <p:nvPr/>
        </p:nvSpPr>
        <p:spPr>
          <a:xfrm>
            <a:off x="1380930" y="2881788"/>
            <a:ext cx="10793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مُتآلِفَةٌ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834571E-AEE1-B102-A7E1-C706F480E5EE}"/>
              </a:ext>
            </a:extLst>
          </p:cNvPr>
          <p:cNvSpPr txBox="1"/>
          <p:nvPr/>
        </p:nvSpPr>
        <p:spPr>
          <a:xfrm>
            <a:off x="6139543" y="3429000"/>
            <a:ext cx="14616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اَلاِسْتِقْرارُ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6A9BBA-1019-EA8D-A13F-D32882069E58}"/>
              </a:ext>
            </a:extLst>
          </p:cNvPr>
          <p:cNvSpPr txBox="1"/>
          <p:nvPr/>
        </p:nvSpPr>
        <p:spPr>
          <a:xfrm>
            <a:off x="3668460" y="3429000"/>
            <a:ext cx="14616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اَلْمَحَبَّةُ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1B9227A-4B4F-83BF-3A4A-46BC372FADFF}"/>
              </a:ext>
            </a:extLst>
          </p:cNvPr>
          <p:cNvSpPr txBox="1"/>
          <p:nvPr/>
        </p:nvSpPr>
        <p:spPr>
          <a:xfrm>
            <a:off x="249566" y="3452327"/>
            <a:ext cx="2489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اَلتَّراحُمُ وَﭐلتَّعاطُفُ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825915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B3951-796C-D1A8-928C-EAD002A27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A50E0AD-8A82-0728-78AA-CB95C6907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 في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المعجم من يقرأ جوابه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هل أنتم متفقون؟ من يقترح جوابا آخر؟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2A4D801-EB9B-E257-F2A7-2ED0DCF451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5B98128-525E-E72D-1CDD-34A762EE8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E46393-9540-EF27-F1E5-77F7A2475F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78D23C-0066-8B7E-F83C-82235055D4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CCB3B6-066D-86A5-4780-6160DF8B78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80D4B7-F09C-227D-525E-ED49CF845FC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65A2FD-4FF8-604C-82E9-2CE93E63CCA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6E8AA8-1FA7-D86E-4C2C-403E8A4926F8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7DA17BAE-3EF8-61FE-6BF4-9C03EE2694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971CD3-53AF-EB0D-DFBE-07957366F6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878" y="2741951"/>
            <a:ext cx="8405035" cy="163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50053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8FD07-4CE1-B59F-6CBF-56B8DFA58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A88C98E-B492-714D-1868-5CA185D6F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CF47C4C-BA41-2D0C-1C09-59D90BA943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6E3651-8766-A821-038E-C8B0286A2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63E93B-76C3-E8AB-5989-873AEA86B3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4BC618-579E-C860-C820-D851451F31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861AC24-FAB0-FC17-5D3A-47F3A3342C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90F65C-79A3-1EB0-A5BD-E354658BA6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9FB289-C9BB-557C-C48A-FC7018B0F29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08B369-EE33-64A9-B5AB-A06BE4EBF8D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9F5216D1-EBEC-911D-D18D-9E40A6C543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3AAA86-F884-0C35-281D-CF9CD50825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878" y="2741951"/>
            <a:ext cx="8405035" cy="163042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8A234DF-2A02-027A-188E-64AB765C06DB}"/>
              </a:ext>
            </a:extLst>
          </p:cNvPr>
          <p:cNvSpPr txBox="1"/>
          <p:nvPr/>
        </p:nvSpPr>
        <p:spPr>
          <a:xfrm>
            <a:off x="3938390" y="2987861"/>
            <a:ext cx="1267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سَلِمَ  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122886D-30D1-3819-10F2-2B47BF191595}"/>
              </a:ext>
            </a:extLst>
          </p:cNvPr>
          <p:cNvSpPr txBox="1"/>
          <p:nvPr/>
        </p:nvSpPr>
        <p:spPr>
          <a:xfrm>
            <a:off x="6992611" y="3690178"/>
            <a:ext cx="1267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سِلْمٌ  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D65B957-AE50-7DD9-3899-C991FED4D598}"/>
              </a:ext>
            </a:extLst>
          </p:cNvPr>
          <p:cNvSpPr txBox="1"/>
          <p:nvPr/>
        </p:nvSpPr>
        <p:spPr>
          <a:xfrm>
            <a:off x="4380039" y="3690178"/>
            <a:ext cx="1267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تَسْليمٌ  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3A84F7D-0408-ADFC-1278-E0CF6E5C8E20}"/>
              </a:ext>
            </a:extLst>
          </p:cNvPr>
          <p:cNvSpPr txBox="1"/>
          <p:nvPr/>
        </p:nvSpPr>
        <p:spPr>
          <a:xfrm>
            <a:off x="472009" y="3690178"/>
            <a:ext cx="1267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سَالِمٌ  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8E7007C-E43D-78C1-FB47-4B8FFDCAFE3A}"/>
              </a:ext>
            </a:extLst>
          </p:cNvPr>
          <p:cNvSpPr txBox="1"/>
          <p:nvPr/>
        </p:nvSpPr>
        <p:spPr>
          <a:xfrm>
            <a:off x="1724550" y="3690177"/>
            <a:ext cx="1267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سَلامَةٌ  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C97E41E-9C01-BE6F-7709-E71CFFCE050E}"/>
              </a:ext>
            </a:extLst>
          </p:cNvPr>
          <p:cNvSpPr txBox="1"/>
          <p:nvPr/>
        </p:nvSpPr>
        <p:spPr>
          <a:xfrm>
            <a:off x="3073753" y="3690177"/>
            <a:ext cx="1267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مُسالِمٌ  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976791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FCD22-C0A6-E07B-784E-9EFFB2BDC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1EB173A-71CD-EE82-AFE8-A072AAE25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الثالث في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المعجم من يقرأ جوابه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هل أنتم متفقون؟ من يقترح جوابا آخر؟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DA10D1-3F21-7F4F-E36A-BB5EAD73F2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220E5F-A6B7-B962-D89E-359E6B9CC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961E2E-8940-0D41-A575-54D8FB0249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F72491-69F4-8009-43A6-A37BD134B7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118D5A9-0425-990B-6C92-8F91B327F2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66BE84-A595-5ABE-C439-DBEFE73EB5C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F25FF4-5C8D-5ACC-6902-3B96F90143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8B750D-3C14-F455-A26D-4EA4DA3A0BD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201BF3E5-BB91-CF44-E27A-8F00CFBC00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54205A1-C49E-D423-1799-C09249E5B2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3184" y="2547257"/>
            <a:ext cx="8193910" cy="149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58282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B7025-83F5-B2F3-A170-F78075586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EC9330B-65A9-1142-8F95-AD7937C12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5623358-3D3E-742D-3F2B-2059D629EC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E3087C0-7AEA-4636-B1E2-1557EF13A5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27AFF7-7FF0-031E-BAC3-A82D65D0427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7551FC5-80A7-05A3-2879-0268645146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7FD2D8-C262-2B3D-07E7-81B752A12A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C23ABC-7FBF-8A5D-BC83-7DEDDEFADC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700145-E830-011C-FAC0-3A724BD29A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62E08F-2814-CEEF-1672-9D33F132E67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07EBC496-0962-3DA5-E084-51C79CA150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2F28BE-1C56-5233-AD3B-3415649F7D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3184" y="2547257"/>
            <a:ext cx="8193910" cy="14990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6EE1EA7-1FA5-14C0-4E25-6B6BA5DDD215}"/>
              </a:ext>
            </a:extLst>
          </p:cNvPr>
          <p:cNvSpPr txBox="1"/>
          <p:nvPr/>
        </p:nvSpPr>
        <p:spPr>
          <a:xfrm>
            <a:off x="3073335" y="3429000"/>
            <a:ext cx="2646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اَلْأَمْنُ وﭐلْأَمانُ.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7267774-82CA-14B0-3D10-2536B11B7EC8}"/>
              </a:ext>
            </a:extLst>
          </p:cNvPr>
          <p:cNvSpPr txBox="1"/>
          <p:nvPr/>
        </p:nvSpPr>
        <p:spPr>
          <a:xfrm>
            <a:off x="3565493" y="2871577"/>
            <a:ext cx="14616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اَلتَّحِيَّةُ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276383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96F0E-3DD0-EE1C-A1F4-DE26FD4B5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710D486-EE44-4549-C280-836B149FA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 أسئلة الفهم . من يقرأ جوابه عن السؤال الأول؟ هل أنتم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6958E4-DF86-EC50-6054-1407B53DD8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3E6FC3-ABE8-0250-4B5D-0F4B01CBB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149EC4-E801-19C8-0D1C-685AA34EE2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1EDF7D-A8D4-0E6F-E1C2-01ECC519E3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38611A6-FD0B-D626-64D9-B4BFB22975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31BAD9-F6BA-9D0B-7F85-F21E5B06E30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1F1EC7-100C-4742-F60F-0AB8E85EFDB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61D1ED-ADE3-743A-00C2-AB29547E433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9D3C5AF1-B2BB-6572-3957-8C5C404F1B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1C2A4A7-B988-23C2-433F-70916D4F68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9796" y="2855167"/>
            <a:ext cx="7696217" cy="122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07423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4E0C3-F436-4CBF-6E72-97C526D14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708F515-8FF1-F6ED-AFD1-EBFE82248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75834A7-BDB9-7A41-A39D-E69E970C6B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6918698-9AE9-6834-8223-A9FC734795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3C59B5-5989-0372-8F2C-70471BBB29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A4A055-E340-DFCA-0209-3F660F8963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10AF0D-DF46-6FFD-3D1D-BEAF63691F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8763F9-E292-274F-7285-7CEACF8324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79C5E3-718D-11A4-6540-A32E6F39AF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AA178A-D238-C710-8E8A-4F5FC0AE4BB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638ED70B-B8C4-3D1B-3B34-1E04F8E7D3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75AADDE-201A-EC42-88A8-BC0E773A4E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9796" y="2855167"/>
            <a:ext cx="7696217" cy="122231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F747767-70E1-AE33-B4FA-27AE90EBF0E4}"/>
              </a:ext>
            </a:extLst>
          </p:cNvPr>
          <p:cNvSpPr txBox="1"/>
          <p:nvPr/>
        </p:nvSpPr>
        <p:spPr>
          <a:xfrm>
            <a:off x="391887" y="3368293"/>
            <a:ext cx="81269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يقومُ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ﭐلسَّلامُ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ﭐلْإسْلامِ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ﭐلْأُسُسِ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ﭐلتَّالِيَةِ: اَلتَّراحُمُ وَﭐلتَّعاطُفُ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وَﭐلْمَحَبَّةُ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646490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A88A8-696A-685E-8792-8159272AB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83B32C9-F732-8FF2-0C81-45418F059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 عن السؤال الثاني؟ هل أنتم متفقون؟ من يقترح جوابا آخر؟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D7DA72-C380-8134-15E7-8299B92AF0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4EA8E39-41AD-2364-7C8D-7D70DE1C8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BF5A38-7562-3EA5-34C7-55A1E4C24C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1F519F-D6B5-AF03-E636-488F4DCDF7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876AE52-81F4-46B0-4F97-08A3403A6A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E1279B-4FD8-F11E-FF73-3716E8F3D1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F27955-89A5-BEAA-42D6-44165C4E281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64C0F3-8011-0170-C2D1-5785889A4292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7BC185E6-0FAF-BD85-02D8-3CBA399170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2073D42-845E-4CB0-CC27-141C371EDE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505" y="2845837"/>
            <a:ext cx="8022258" cy="121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82876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C29F-27E6-DF89-CAC7-848F510FD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0D1CE10-F885-D76B-87FD-0780FD9D3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 عن السؤال الثالث؟ هل أنتم متفقون؟ من يقترح جوابا آخر؟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253271-C41A-DEE8-F493-C91435671C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32F7BC-ACBC-2281-A34B-451DDB4FB0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E6B632-11D1-21E0-9C23-0B680C623B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A11147-E4E0-ADBF-51FF-8942AEE2A5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2B8D186-4102-8BCA-06A6-E8D9DD6273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32AB33-29D9-2D39-782B-4BCC471E0A5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78D8E9-288E-2077-33E4-59405FF4BB9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9BFC87-255E-BA3E-DC05-E732C4784D6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C5263864-93C5-ACF0-91D1-595BF409CD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6A38179-5D54-E82D-EEBB-2C58980408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149" y="2806832"/>
            <a:ext cx="8088369" cy="9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60545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55FA9-0997-13D1-741F-3FE65B776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FB901D6-93B8-F445-4C20-98C2FF2B7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دائما على كراساتكم الصفحة 80 أنجزوا الأنشطة التالية (10 دقائق)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C831AF-9A5D-C704-E25A-06835459C2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FBD861-84E5-F948-D401-F07DB4284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F540BB-A94D-AADE-AE5E-D97F8AC0BB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E79F2F-2CB6-37BE-A821-514E8E3B97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65BA18-0E5F-298F-7205-139A1BEA95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C1E9FA-BFF5-A66D-4E90-2378EFC6AB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91DF6D-5CF5-9A8F-FD13-41892B4D0A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E1527B-9889-2282-B5F0-A683105B3DE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9A29FEF-ADAE-D342-3CB8-E964D63668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A8BA94-6102-0063-4D3A-CAE395673B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19099" y="1439710"/>
            <a:ext cx="4878860" cy="516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9283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7A4D6-47DF-6C13-9AEB-B26B5AA55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901126F-521B-CAB0-10ED-D3DE50C46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بيم الصفوف لمساعدتكم.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A057430-D0C4-48F5-D4F3-194F041568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868A64-59FC-A409-2D53-37E5C64CB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CFE0E8-BB0E-90C7-FA5F-90FF3C297C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145189-4A84-68AF-4E61-2AC7EFC11A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862AC2-6EAD-6F4B-DA0A-DA2D7E4D20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0B4D20-2DEF-558D-0A67-758F52ADA29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A78792-3678-81E6-5E68-137ED3C44A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CD3327-637F-020B-E5CC-9248C79068B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14EAC84-96C5-04C7-E64E-6B02B893A1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C3A19BD-42C8-B0A2-02D8-DF734899E6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19099" y="1439710"/>
            <a:ext cx="4878860" cy="516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75408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DEF58-23F9-CD68-6F54-5AFE76EF1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0B843E5-B610-79E4-86EB-CCDCB095C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 عن السؤال 4؟ هل انتم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3E65B19-2FB6-A21E-29C0-F03AF4FD9C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5C7519-C728-7951-2F00-7BB2BD4DA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012C2B-A58A-0804-0B92-0999410F76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25E9D8-0920-814D-CE42-0948BB72BC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685E66-F1B1-7BB0-C00F-6F207BCFBE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3310B-0217-8EA3-630A-980D46AB64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B06B33-8260-2B7F-4908-7015F12209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362331-A7D4-C47C-7F94-0CAC1E561A65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8AB90634-C91A-D93A-ADDA-EB42C16249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49F361-78EA-06D7-82A7-AE3BB14768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6513" y="2547257"/>
            <a:ext cx="8114959" cy="155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05433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7552C-17D7-AF59-19B3-3E7B289BD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CF55874-28F1-355D-44D7-352C3F6A4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257771-0A1B-74A8-9FAA-FEFEB19377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6B2015-B968-C8F5-7E7F-E4DA48BB3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83FEB9-AC16-4A3F-41AF-FC96CEF059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D1AB8A-BB7D-784F-1512-90C93960C4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3490C1-85A1-75F4-B8B9-1A0635258A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CA8AD1-18AC-BCB8-1CB2-6400C3AE91F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51430D-A165-EE54-5EFF-576A9EFF1F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CAC5F7-7ACA-2722-9745-1352655EF81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A7AA5D5A-99B2-557F-826E-0B8BB515EB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8E2636F-D327-6AA2-D9C5-3A6DA1B78B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6513" y="2547257"/>
            <a:ext cx="8114959" cy="155617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A581C61-D527-1751-F090-FAF9736DA2AD}"/>
              </a:ext>
            </a:extLst>
          </p:cNvPr>
          <p:cNvSpPr txBox="1"/>
          <p:nvPr/>
        </p:nvSpPr>
        <p:spPr>
          <a:xfrm>
            <a:off x="7139366" y="3395544"/>
            <a:ext cx="14616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أُدْخُلوا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87AB908-9BC3-65E8-A5FE-BFFEB509D6EB}"/>
              </a:ext>
            </a:extLst>
          </p:cNvPr>
          <p:cNvSpPr txBox="1"/>
          <p:nvPr/>
        </p:nvSpPr>
        <p:spPr>
          <a:xfrm>
            <a:off x="5557260" y="3429000"/>
            <a:ext cx="14616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مُتَكامِلٌ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A15C16D-AC45-1D8F-ED50-393AE53046F6}"/>
              </a:ext>
            </a:extLst>
          </p:cNvPr>
          <p:cNvSpPr txBox="1"/>
          <p:nvPr/>
        </p:nvSpPr>
        <p:spPr>
          <a:xfrm>
            <a:off x="3794444" y="3400209"/>
            <a:ext cx="17025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يَقومُ / يَدْعو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D9B582-5CCA-63C3-2946-61E768E41923}"/>
              </a:ext>
            </a:extLst>
          </p:cNvPr>
          <p:cNvSpPr txBox="1"/>
          <p:nvPr/>
        </p:nvSpPr>
        <p:spPr>
          <a:xfrm>
            <a:off x="2332811" y="3395544"/>
            <a:ext cx="14616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خُصوماتٌ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3717BB5-4BEA-5051-13A9-C8C4889B38A5}"/>
              </a:ext>
            </a:extLst>
          </p:cNvPr>
          <p:cNvSpPr txBox="1"/>
          <p:nvPr/>
        </p:nvSpPr>
        <p:spPr>
          <a:xfrm>
            <a:off x="630232" y="3412272"/>
            <a:ext cx="14616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اِسْتِقْرارٌ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8104704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DB516-98BA-499B-5C91-970D6E50C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43F469E-CE1D-2B0B-2234-3E2D7ADF1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 عن السؤال 5؟ هل انتم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7CD451-383F-75B1-2EC9-0354F95B5D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2250BDF-0D5D-34AD-F235-9082F806EA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3053F2-A204-1616-8C3D-1E953BD61C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A27E719-8797-98B1-1187-588498A2AD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6D20D15-1698-F0C7-20AE-FFFD2B8AB9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BB9DAB-91FA-48E7-BBB5-2901687B53D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A33B3D-CBD5-31E2-A090-E2238D15A6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A3BB07-2C0A-B0C5-97BD-7346BE12ABB8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3F3837D4-E2E9-4042-C602-B834DF9919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ADD4E87-647C-3535-D6CB-9FDF7D2A24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9407" y="2369976"/>
            <a:ext cx="8374046" cy="182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96246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0EA7D-893A-820A-62CF-1A7705056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9A940BF-1C02-3BF6-6B87-48F80125D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2ADE711-2A9A-AD01-5735-6892462C19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3919E9-5D68-41C3-D154-A5F45619E5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0ED061B-2E07-F71A-2C3A-79226A5C0E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3BDC35-EA5D-06B3-B222-E69F1CC70F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2EA7C9E-527B-90FE-FB69-7AD0C354AD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5695A1-B7DD-9DB8-67D0-6D0453F668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84A09B-2D0A-36D5-3D3B-B776E87EDA6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8F4CD1-C410-99C8-E8D4-78DD45C2AAB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7A3CED43-2025-DC93-9909-B83E2363AB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6756BED-E3E2-DA2C-D172-5F6817ECEE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9407" y="2369976"/>
            <a:ext cx="8374046" cy="182871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66F49B8-F368-E358-439E-71C8F636A16A}"/>
              </a:ext>
            </a:extLst>
          </p:cNvPr>
          <p:cNvSpPr txBox="1"/>
          <p:nvPr/>
        </p:nvSpPr>
        <p:spPr>
          <a:xfrm>
            <a:off x="446422" y="3152489"/>
            <a:ext cx="73732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دَعا</a:t>
            </a: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لِتَجَنُّبِ ٱلتَّعَصُّبِ وَٱلْكَراهِيَّةِ وَ</a:t>
            </a: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رَح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فَوائِدَ ٱلْمَحَبَّةِ وَٱلتَّعاطُفِ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A2F5039-868A-5140-44A4-EC9864ACD77C}"/>
              </a:ext>
            </a:extLst>
          </p:cNvPr>
          <p:cNvSpPr txBox="1"/>
          <p:nvPr/>
        </p:nvSpPr>
        <p:spPr>
          <a:xfrm>
            <a:off x="525852" y="3617626"/>
            <a:ext cx="73732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اُدْعُ</a:t>
            </a: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لِتَجَنُّبِ ٱلتَّعَصُّبِ وَٱلْكَراهِيَّةِ و</a:t>
            </a: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شْرَح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فَوائِدَ ٱلْمَحَبَّةِ وَٱلتَّعاطُفِ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557103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59C5C-BEEC-D90B-649B-FFA23CF16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25A047B-179C-516E-9E31-DE57C122A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 عن السؤال 6؟ هل انتم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910B72-B794-AACF-6242-4028DE5167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8106BE-FBEF-B8CC-02A6-C4AC9ED2A1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DD1A41-550D-51DA-25BB-B3B3ACA033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38E86B-DA4A-8B35-F249-F18F8CAC2E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4BF5517-3997-B1DE-2E7E-8FEBB397E8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844E9E-C483-C961-F9F5-D21C6F2655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71D8BF-81CE-B64C-791B-CAF5118B55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DBC175-91C3-A7D4-A362-1F86701F9827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53EB1BE1-53EC-82EC-1BF6-3D591DDD86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187FC0-6146-6F97-9EE7-9F9004CB8A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3185" y="2748066"/>
            <a:ext cx="8203710" cy="223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53355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D56FB-7CAF-061E-96F6-5154C044B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884E946-C36C-D034-C92D-8271D1D99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07CEB8-5421-C3D9-A96A-AF83AFD0F9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E22101-263E-5695-C87F-BC9357AE65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856C45-B158-B2A1-FDFA-630C3DE9E7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34EDFA-0FC9-955F-BE4E-8972D1EEA1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678D307-B824-CDEB-4F4F-BE59A66E7B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280CF0-6F55-2311-89AF-869989FA01F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9F1177-46C5-2878-7891-345EF104FAC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9D3A0A-C053-CF2A-1ADB-AF98FD02D858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3A0D42D2-70FF-8D04-0F2C-D924891D6D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458471-F205-19B2-BD64-16DE91C625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3185" y="2748066"/>
            <a:ext cx="8203710" cy="223408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4E043D8-15B2-F7B8-7CFC-04B34BFBBC54}"/>
              </a:ext>
            </a:extLst>
          </p:cNvPr>
          <p:cNvSpPr txBox="1"/>
          <p:nvPr/>
        </p:nvSpPr>
        <p:spPr>
          <a:xfrm>
            <a:off x="427105" y="3542890"/>
            <a:ext cx="7368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فِعْلُ ماضٍ مَبْنِيٌّ عَلى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ﭐلْفَتْحِ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وﭐلْفاعِلُ ضَميرٌ مُسْتَتِرٌ تَقْديرُهُ : "هُوَ"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A23AAF6-B2D3-0001-5060-963D7B52025F}"/>
              </a:ext>
            </a:extLst>
          </p:cNvPr>
          <p:cNvSpPr txBox="1"/>
          <p:nvPr/>
        </p:nvSpPr>
        <p:spPr>
          <a:xfrm>
            <a:off x="983654" y="4029407"/>
            <a:ext cx="6886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مَفْعولٌ بِهِ مَنْصوبٌ وَعَلامَةُ نَصْبِهِ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ﭐلْياءُ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لأَنَّهُ جَمْعُ مُذَكَّرٍ سالِمٌ.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F4A89DD-C632-63F8-6A00-2A63D150E8DC}"/>
              </a:ext>
            </a:extLst>
          </p:cNvPr>
          <p:cNvSpPr txBox="1"/>
          <p:nvPr/>
        </p:nvSpPr>
        <p:spPr>
          <a:xfrm>
            <a:off x="983653" y="4489028"/>
            <a:ext cx="6886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حالٌ مَنْصوبٌ وَعَلامَةُ نَصْبِهِ ﭐلْفَتْحَةُ ﭐلظّاهِرَةُ عَلى آخِرِهِ.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6237087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E9C9F-903F-ABFD-875F-AA7340E56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D6B4F3B-66CA-E187-1BD0-3DD39816C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 عن السؤال 7؟ هل انتم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8DF47-98FC-791B-2710-CC90C5C09F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A547C3-59FA-BCA0-206E-73DF0FA9CD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8BD85C5-9D2B-D038-6C46-1E0A216D15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2CDCD8-D495-1889-528A-8F0890620D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51086CF-C5A2-69D7-5D49-3F63478099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024BD3-C1F7-3B06-BFDE-D79153914A0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8F2DFF-3FC9-14FB-1733-F5DFB812382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B5296C-2CB8-2B6B-26D0-432DE2DD0371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E92CA34C-2FC7-69CD-EFF0-593B87CB33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1EF5755-A5D4-EA9F-1239-10AED9BFD4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790" y="2379306"/>
            <a:ext cx="7566971" cy="350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35290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34F4E-5109-8280-9A5D-9F6A7CCAD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35CFF6A-BCCC-5447-5F9B-5E2F1A6B2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D3DB24C-8313-785A-C909-3043A0034B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067A66F-75A3-B765-F6A0-FDDB72B142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0D51DA-8204-1830-A8CB-381B7466DE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64DEC6-6802-4378-37F9-6579EC3C18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BAC44D-EFFC-3996-9A18-46D87BAC6D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9DEFEE-2228-FB37-BD32-23B45F5882A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B88EE3-D91C-FA34-3065-40CC05DC7B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DCBC5A-A05F-1AE0-8FC5-3510AF994AF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3BBA6829-7C84-688D-CDE8-7E3665ACB4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20A5BF-A514-5865-950D-663D12981C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790" y="2379306"/>
            <a:ext cx="7566971" cy="350567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F64813B-2275-782A-43C0-6599AD28E2D3}"/>
              </a:ext>
            </a:extLst>
          </p:cNvPr>
          <p:cNvSpPr txBox="1"/>
          <p:nvPr/>
        </p:nvSpPr>
        <p:spPr>
          <a:xfrm>
            <a:off x="1800171" y="3779357"/>
            <a:ext cx="446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F2057C2-5915-8D99-26DF-5BB16C314775}"/>
              </a:ext>
            </a:extLst>
          </p:cNvPr>
          <p:cNvSpPr txBox="1"/>
          <p:nvPr/>
        </p:nvSpPr>
        <p:spPr>
          <a:xfrm>
            <a:off x="1813536" y="5055874"/>
            <a:ext cx="433057" cy="710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23B0C3-FCD4-26BA-D2E2-2CBB2A827BF6}"/>
              </a:ext>
            </a:extLst>
          </p:cNvPr>
          <p:cNvSpPr txBox="1"/>
          <p:nvPr/>
        </p:nvSpPr>
        <p:spPr>
          <a:xfrm>
            <a:off x="1787792" y="3141099"/>
            <a:ext cx="446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51FA8BC-1085-3FB2-19A3-34E68C3F7727}"/>
              </a:ext>
            </a:extLst>
          </p:cNvPr>
          <p:cNvSpPr txBox="1"/>
          <p:nvPr/>
        </p:nvSpPr>
        <p:spPr>
          <a:xfrm>
            <a:off x="1806853" y="4417616"/>
            <a:ext cx="446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656642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DAFAC-A3F9-95CF-1A76-58A56F874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5599744-83CD-8B3A-2287-9B3F5E45F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التعليمة التي تقترحون إضافتها؟ من يقترح جوابا آخر؟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05F8F2-A05E-6D19-440E-6F0614B643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5C6376-30BC-A200-EE43-C20CADAAE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EC5B09-0501-897C-16CD-48B06B1E9B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057A27-1216-BDE9-B52A-AD0EDB5FA4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4F75170-A5DB-12E0-761E-E47CD3301A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7B17C8-1F80-2D87-BF6B-B7D3B873A07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81D173-850C-99AC-F9A3-BB70CED36BE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FE61F9-DB05-FFD5-21A5-373EE0CD3645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4ACE6915-0384-9E7C-7EB5-FE7E9F10E9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E355959-B960-07A3-8213-B658A79116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790" y="2379306"/>
            <a:ext cx="7566971" cy="350567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EA8A7DE-5442-C334-1B9F-73A8076AF6C4}"/>
              </a:ext>
            </a:extLst>
          </p:cNvPr>
          <p:cNvSpPr txBox="1"/>
          <p:nvPr/>
        </p:nvSpPr>
        <p:spPr>
          <a:xfrm>
            <a:off x="1800171" y="3779357"/>
            <a:ext cx="446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 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4DD0BD1-0504-BEA6-4153-8834F219B8D9}"/>
              </a:ext>
            </a:extLst>
          </p:cNvPr>
          <p:cNvSpPr txBox="1"/>
          <p:nvPr/>
        </p:nvSpPr>
        <p:spPr>
          <a:xfrm>
            <a:off x="1813536" y="5055874"/>
            <a:ext cx="433057" cy="710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 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080C3D2-F127-3AC4-32A3-BBB2DA10A518}"/>
              </a:ext>
            </a:extLst>
          </p:cNvPr>
          <p:cNvSpPr txBox="1"/>
          <p:nvPr/>
        </p:nvSpPr>
        <p:spPr>
          <a:xfrm>
            <a:off x="1787792" y="3141099"/>
            <a:ext cx="446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0600420-754A-062F-6434-8DDFE18FA72C}"/>
              </a:ext>
            </a:extLst>
          </p:cNvPr>
          <p:cNvSpPr txBox="1"/>
          <p:nvPr/>
        </p:nvSpPr>
        <p:spPr>
          <a:xfrm>
            <a:off x="1806853" y="4417616"/>
            <a:ext cx="446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 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3695542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القراءة الاثرائية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حكاية الكلمة–  الحصة 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الحصة 2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C29E67-571F-D711-0DE7-6260A08393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78" y="1532399"/>
            <a:ext cx="540000" cy="62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5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ACAF-A68C-4C03-DF04-C9211C511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319FB4-DF06-0E23-9F31-47A24DE6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حكاية الكلمة. خذوا كتيبات "نصوصي القرائية ودفاتر البحث.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1FC96C-5225-A586-CE19-E8C100F905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218F91-16A4-8551-EB87-3B790C635A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8342D9-EE81-F25D-5841-F338DA7FE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1E5396-2AA7-46B9-500D-4B739C7046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3E2E30-72A2-E844-7BC6-D1457F1F02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0C99C2-D9E2-0727-80AA-5200934B9F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BA1C81-A5BD-46F4-2E74-7C2BE3751F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F6926D-BFDE-B878-97D5-43274511096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757DB0B5-40DA-5904-2710-BEAC17574F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46CE60-6540-8E60-31D8-623D435CC1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6224" y="2043405"/>
            <a:ext cx="3216871" cy="4146602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24888658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734BD-865D-3470-881A-1B52E2A10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9B2257F-652F-4013-7AF3-EF780C456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حكاية الكلمة..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611151-0D69-9516-8A20-D91E4F99C5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D86BA5-E974-6B35-3C17-E37911DF6C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2ED759-82DE-721C-18D5-011D8119A9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5187BEA-F5CC-7FC6-0C3A-9BF89DCBA9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1ABF01A-96A8-F08D-DDB8-0E694B96D9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9AB996-6561-0B66-5086-3553BBCC2E8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6EB65C-FF93-0834-E9CC-998FA49F3F1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4F005D-9BF6-BB18-07CD-227DC63F39E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F4EFF19C-D10C-65EA-2789-28DEB44F5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56EED4F-7EA8-9F64-EF79-21B2D1790AA5}"/>
              </a:ext>
            </a:extLst>
          </p:cNvPr>
          <p:cNvGrpSpPr/>
          <p:nvPr/>
        </p:nvGrpSpPr>
        <p:grpSpPr>
          <a:xfrm>
            <a:off x="640119" y="1791637"/>
            <a:ext cx="7863762" cy="4815955"/>
            <a:chOff x="579880" y="1848968"/>
            <a:chExt cx="7863762" cy="4815955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DB8C56C-0247-7146-B0EB-CFF2AF6CD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9880" y="1848968"/>
              <a:ext cx="3415165" cy="4801722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3055E80-7ECA-F1E4-D9C3-E3240EA3A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22717" y="1872726"/>
              <a:ext cx="3578088" cy="479219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4065C30-8A82-EC3E-01DD-256085F94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69474" y="1947836"/>
              <a:ext cx="3574168" cy="47028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596889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62CBD-4DDA-125A-21E5-28C696776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E73B53F-184F-B706-B092-886462FFB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نصحح الواجب المنزلي. سأراقب إنجازاتكم.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FBCDB6-A2C1-CABE-ADC5-7049CEA99B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125D75-78A4-BC46-310A-C40FA1F443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3C6CD7F-07D3-78CB-0D26-D9BC7334FB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F2A8E7-1F22-22E2-1A20-C1D1E17EFB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7522BF-85E4-5E70-E8BC-E4775FB7F2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5DB347-7D6A-43AA-1756-8F50323CFA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915C52-12AA-6353-9001-1657D7AA9A8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CBABFA-5CB9-E732-9EEC-F9C81193CBD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0E6BE1F9-EFFF-A579-8BBD-ADC8DF37F7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ECB3D10-546B-9950-AB67-14D860E04691}"/>
              </a:ext>
            </a:extLst>
          </p:cNvPr>
          <p:cNvGrpSpPr/>
          <p:nvPr/>
        </p:nvGrpSpPr>
        <p:grpSpPr>
          <a:xfrm>
            <a:off x="640119" y="1791637"/>
            <a:ext cx="7863762" cy="4815955"/>
            <a:chOff x="579880" y="1848968"/>
            <a:chExt cx="7863762" cy="4815955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4E5B751-A1E0-C54D-5E30-E743F2906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9880" y="1848968"/>
              <a:ext cx="3415165" cy="4801722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C8E2A2D-20DA-7CAA-3D48-BCC5F5724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22717" y="1872726"/>
              <a:ext cx="3578088" cy="479219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4501AC1-74BA-6D75-D99F-86E85CEB0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69474" y="1947836"/>
              <a:ext cx="3574168" cy="47028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500158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8475B-B418-A2CD-D254-B220C91DA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813E36-AE0C-D013-E199-9C162997F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جوابه؟ من يقترح جوابا آخر؟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547112E-A523-C31C-BE30-950CBC9F9A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02897AB-2E69-7988-409D-51AD207D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26ECC5-7FBD-DA98-89B6-132E1411C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21C4CE-4B1C-89FD-4418-0C85968E35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4944846-7D11-49E8-40F9-A6C3137C8D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32145C-CFAE-33A8-1D1B-299A3B0934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D64425-7CE1-92B7-EEFD-9339242A3A7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BA4CBD-8B1C-53C0-432E-F9B59B687CF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1EB414F6-D6D2-B4BE-855E-FDEF1E9482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42FC86C-3E55-94C2-E1DB-FE860AB81732}"/>
              </a:ext>
            </a:extLst>
          </p:cNvPr>
          <p:cNvGrpSpPr/>
          <p:nvPr/>
        </p:nvGrpSpPr>
        <p:grpSpPr>
          <a:xfrm>
            <a:off x="1006199" y="2369976"/>
            <a:ext cx="7284681" cy="4125649"/>
            <a:chOff x="579880" y="1848968"/>
            <a:chExt cx="7863762" cy="4815955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7443850-1AD7-EDDB-8410-B6A58F12D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9880" y="1848968"/>
              <a:ext cx="3415165" cy="4801722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331B5573-F800-8F57-99CE-6D9984EF3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22717" y="1872726"/>
              <a:ext cx="3578088" cy="479219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0881BCA-3EEC-C03A-15AD-F2B26E97B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69474" y="1947836"/>
              <a:ext cx="3574168" cy="4702854"/>
            </a:xfrm>
            <a:prstGeom prst="rect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8FC66801-842E-22EA-0A7C-32492C4DB06C}"/>
              </a:ext>
            </a:extLst>
          </p:cNvPr>
          <p:cNvSpPr txBox="1"/>
          <p:nvPr/>
        </p:nvSpPr>
        <p:spPr>
          <a:xfrm>
            <a:off x="2246593" y="1495838"/>
            <a:ext cx="4837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اَلْأفكارُ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ﭐلرَّئيسَةُ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لِلْحِكايَةِ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0832756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600BB-A4D1-4DB3-FC15-8D4F682BB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F2E6A64-55B9-299E-D347-8ED0FB58D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مقترح. من يقرأ ؟  سجلوه على دفاتركم.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489BC12-2637-4491-15FB-F6E780EA28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A0021F0-DA85-763E-33DB-B4596E31EA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359CE6-FB92-B0AD-49C3-189679A9A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D90FF5E-0440-C391-904A-2293A95629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6BBDE33-1C6B-85F0-67D3-1EF28FAE74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8BEECA-AA99-7FDA-01C1-F7C7DD120F1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4FC085-51BA-9C7F-5BA4-AD7A7E4DC37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487B1F-2E12-F28E-759A-3B62128C81D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8B0D84A2-3E6F-5A1E-E614-5D8D650E7E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C23EB4E-117F-3623-4317-58F29011F553}"/>
              </a:ext>
            </a:extLst>
          </p:cNvPr>
          <p:cNvSpPr txBox="1"/>
          <p:nvPr/>
        </p:nvSpPr>
        <p:spPr>
          <a:xfrm>
            <a:off x="403057" y="1698579"/>
            <a:ext cx="814537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0" indent="-742950" algn="r" rtl="1">
              <a:buAutoNum type="arabicPeriod"/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قبْلَ اخْتِراعِ الكِتابةِ، كانَ النَّاسُ يَتَواصَلونَ بِالكَلامِ الشَّفَهِيِّ.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بَدَأَ الإنسانُ رِحْلَتَهُ نَحْوَ الكِتابةِ بِنَقْشِ رُسوماتِهِ عَلى جُدْرانِ الكُهوفِ وَالصُّخورِ.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اكتَشَفَ الإنسانُ الطِّينَ وَالأَلواحَ كَوِعاءٍ جَديدٍ لِحِفْظِ الكِتابةِ، غَيْرَ أَنَّها كانَتْ ثَقيلةً يَصْعُبُ نَقْلُها.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وَجَدَ الإنسانُ في الجِلْدِ وَالأَخْشابِ وَجُلودِ الحَيَواناتِ مادَّةً أَخَفَّ وَأَيْسَرَ لِلكِتابةِ.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كتَشَفَ الإنسانُ الوَرَقَ مِنَ الأَلْيافِ فَصارَتِ الكِتابةُ أَوْضَحَ وَأَجْمَلَ وَأَسْهَلَ انْتِشاراً</a:t>
            </a:r>
          </a:p>
        </p:txBody>
      </p:sp>
    </p:spTree>
    <p:extLst>
      <p:ext uri="{BB962C8B-B14F-4D97-AF65-F5344CB8AC3E}">
        <p14:creationId xmlns:p14="http://schemas.microsoft.com/office/powerpoint/2010/main" val="53995793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E582A-6519-0441-E7A8-6EAD17E52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8A8B095-E578-47AA-E623-3AF0DA6F5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مقترح. 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سجلوه على دفاتركم.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9F4147-7BB4-D54E-8AF6-3DD1C7290F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5AE254-E320-D657-BB5F-2B41D33E82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602FD5-B131-DCD1-7F31-39E8C048A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1D6A11-DF58-53C9-D7B6-0567EA959A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E01E51-F6F5-0EF9-9A47-AFD9C8AA5A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B1D5EF-DBD1-9600-9471-C91DE68A1C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FF3671-4F89-3BAF-3D14-96A368E398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77E304-0569-9D32-EC69-F823C8B93F7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72FF40E3-3B11-17B0-F840-99CA72516B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1F08C2-A4C0-8335-ADE1-7A9A8B58ECBE}"/>
              </a:ext>
            </a:extLst>
          </p:cNvPr>
          <p:cNvSpPr txBox="1"/>
          <p:nvPr/>
        </p:nvSpPr>
        <p:spPr>
          <a:xfrm>
            <a:off x="403057" y="1698579"/>
            <a:ext cx="814537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6. تَطَوَّرَتْ أَدَواتُ الكِتابةِ مِنَ اليَدِ إِلى آلةِ الطِّباعةِ الَّتي كانَتْ أَوَّلَ خُطْوةٍ حَقيقيَّةٍ نَحْوَ الكِتابةِ الحَديثةِ.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7. دَخَلَتِ الكِتابةُ عَصْرَ الشَّاشاتِ الإلِكْترونيَّةِ فَأَصْبَحَتِ الكَلِمةُ تَطيرُ إِلى مَلايينِ البَشَرِ في لَحْظةٍ واحِدةٍ.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8. رَغْمَ تَغَيُّرِ وَسائِلِ الكِتابةِ عَبْرَ العُصورِ، ظَلَّتِ الكَلِمةُ تَحْمِلُ فِكْرَ الإنسانِ وَصَوْتَهُ كَما كانَتْ مُنْذُ البِدايةِ.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9251203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2F730-3CC8-4026-E162-97F7DB4F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DBED1190-5BF5-DAF9-8D61-86DEACEFA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بالأفكار التي سجلتم لكتابة ملخص للحكاية.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226730-2D5C-416E-B326-8FD6F55E55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DE5367-3372-8E95-31C8-E70620E2BE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540F4B-6DDF-9F3A-EC01-A93D2AAFB5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45CC98-E58E-5890-F708-474AC62FB8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C812A13-7289-DC6F-230B-9E6EB5B925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D518C1-9A46-3D69-542C-9361445592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9F2016-DF29-E0C3-5020-FD1C3A016A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D53B95-B6D4-EAC0-DA25-1552E6F46AF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3F9EBD33-2B5A-A1D5-CD62-03D9A80492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2299FF3C-EBCD-EF21-262F-C4A2D822A55F}"/>
              </a:ext>
            </a:extLst>
          </p:cNvPr>
          <p:cNvGrpSpPr/>
          <p:nvPr/>
        </p:nvGrpSpPr>
        <p:grpSpPr>
          <a:xfrm>
            <a:off x="640119" y="1791637"/>
            <a:ext cx="7863762" cy="4815955"/>
            <a:chOff x="579880" y="1848968"/>
            <a:chExt cx="7863762" cy="481595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8585F14-21B4-8731-AF95-E2E7AB5EA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9880" y="1848968"/>
              <a:ext cx="3415165" cy="4801722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71E08E8-A0F6-021C-F005-108BACEA9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22717" y="1872726"/>
              <a:ext cx="3578088" cy="479219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8AF0E8F-570B-0B1E-EB09-54CB3FEE2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69474" y="1947836"/>
              <a:ext cx="3574168" cy="47028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54350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F211772-8209-8B71-363D-F38CE163DB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AF5F6-D8E7-C229-1FF4-EF10C6A040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2">
            <a:extLst>
              <a:ext uri="{FF2B5EF4-FFF2-40B4-BE49-F238E27FC236}">
                <a16:creationId xmlns:a16="http://schemas.microsoft.com/office/drawing/2014/main" id="{007B8FE2-12AC-25F1-3378-E7DADC3BF0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18679</TotalTime>
  <Words>1398</Words>
  <Application>Microsoft Office PowerPoint</Application>
  <PresentationFormat>Affichage à l'écran (4:3)</PresentationFormat>
  <Paragraphs>315</Paragraphs>
  <Slides>52</Slides>
  <Notes>0</Notes>
  <HiddenSlides>0</HiddenSlides>
  <MMClips>3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52</vt:i4>
      </vt:variant>
    </vt:vector>
  </HeadingPairs>
  <TitlesOfParts>
    <vt:vector size="75" baseType="lpstr">
      <vt:lpstr>Sakkal Majalla</vt:lpstr>
      <vt:lpstr>Modern Love</vt:lpstr>
      <vt:lpstr>Dosis SemiBold</vt:lpstr>
      <vt:lpstr>Dosis ExtraBold</vt:lpstr>
      <vt:lpstr>Wingdings</vt:lpstr>
      <vt:lpstr>Dosis</vt:lpstr>
      <vt:lpstr>Microsoft Uighur</vt:lpstr>
      <vt:lpstr>Calibri</vt:lpstr>
      <vt:lpstr>Dosis Medium</vt:lpstr>
      <vt:lpstr>Calibri Light</vt:lpstr>
      <vt:lpstr>Arial</vt:lpstr>
      <vt:lpstr>3_Simple Light</vt:lpstr>
      <vt:lpstr>01- نشاط اعتيادي</vt:lpstr>
      <vt:lpstr>2_Thème Office</vt:lpstr>
      <vt:lpstr>3_Env-Enseignant</vt:lpstr>
      <vt:lpstr>3_Thème Office</vt:lpstr>
      <vt:lpstr>1_01- نشاط اعتيادي</vt:lpstr>
      <vt:lpstr>1_Env-Enseignant</vt:lpstr>
      <vt:lpstr>3_01- نشاط اعتيادي</vt:lpstr>
      <vt:lpstr>2_05- افتتاح الحصة</vt:lpstr>
      <vt:lpstr>2_01- نشاط اعتيادي</vt:lpstr>
      <vt:lpstr>2_05- اختتام الحصة</vt:lpstr>
      <vt:lpstr>think-cell Slide</vt:lpstr>
      <vt:lpstr>Présentation PowerPoint</vt:lpstr>
      <vt:lpstr>Présentation PowerPoint</vt:lpstr>
      <vt:lpstr>تنظيم حصص الأسبوع الأول</vt:lpstr>
      <vt:lpstr>هيكلة حصة اليوم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خدوا كراساتكم . الصفحة 80. سأتحقق من درجة تحكمكم في تعلمات هذا الأسبوع.</vt:lpstr>
      <vt:lpstr>على دفاتركم أجيبوا عن السؤال التالي. سأسجل نسب التحكم</vt:lpstr>
      <vt:lpstr>على ألواحكم أجيبوا عن السؤال التالي. سأسجل نسب التحكم</vt:lpstr>
      <vt:lpstr>عند نهاية رائز التحقق</vt:lpstr>
      <vt:lpstr>مراجعة وتوليف </vt:lpstr>
      <vt:lpstr>خدوا كراساتكم . سننجز أنشطة المراجعة و التوليف الواردة على  الصفحتين 80 و 81</vt:lpstr>
      <vt:lpstr>اِقرؤوا النص التالي: « الإسلام دين السلام" قراءة صامتة ؛لتتمكنوا من الإجابة عن أسئلة. </vt:lpstr>
      <vt:lpstr>انجزوا فقرة الشكل.  معكم 5 دقائق.  أثناء ذلك تكتب الفقرة على السبورة.</vt:lpstr>
      <vt:lpstr>نصحح.  تصحيح تفاعلي على السبورة.</vt:lpstr>
      <vt:lpstr>صححوا.</vt:lpstr>
      <vt:lpstr>الآن أجيبوا عن أسئلة المعجم و الفهم على كراساتكم الصفحتين 80 و 81 (10دقائق)  </vt:lpstr>
      <vt:lpstr>سأمر بين الصفوف لمساعدتكم</vt:lpstr>
      <vt:lpstr> نصحح السؤال الأول في  المعجم من يقرأ جوابه؟ هل أنتم متفقون؟ من يقترح جوابا آخر؟</vt:lpstr>
      <vt:lpstr> صححوا.</vt:lpstr>
      <vt:lpstr> نصحح السؤال الثاني في  المعجم من يقرأ جوابه؟ هل أنتم متفقون؟ من يقترح جوابا آخر؟</vt:lpstr>
      <vt:lpstr> صححوا.</vt:lpstr>
      <vt:lpstr> نصحح السؤال الثالث في  المعجم من يقرأ جوابه؟ هل أنتم متفقون؟ من يقترح جوابا آخر؟</vt:lpstr>
      <vt:lpstr> صححوا.</vt:lpstr>
      <vt:lpstr> نصحح أسئلة الفهم . من يقرأ جوابه عن السؤال الأول؟ هل أنتم متفقون؟</vt:lpstr>
      <vt:lpstr> صححوا.</vt:lpstr>
      <vt:lpstr>من يقرأ جوابه عن السؤال الثاني؟ هل أنتم متفقون؟ من يقترح جوابا آخر؟</vt:lpstr>
      <vt:lpstr>من يقرأ جوابه عن السؤال الثالث؟ هل أنتم متفقون؟ من يقترح جوابا آخر؟</vt:lpstr>
      <vt:lpstr>دائما على كراساتكم الصفحة 80 أنجزوا الأنشطة التالية (10 دقائق)</vt:lpstr>
      <vt:lpstr>سأمر بيم الصفوف لمساعدتكم. </vt:lpstr>
      <vt:lpstr>من يقرأ جوابه عن السؤال 4؟ هل انتم متفقون؟</vt:lpstr>
      <vt:lpstr>صححوا.</vt:lpstr>
      <vt:lpstr>من يقرأ جوابه عن السؤال 5؟ هل انتم متفقون؟</vt:lpstr>
      <vt:lpstr>صححوا.</vt:lpstr>
      <vt:lpstr>من يقرأ جوابه عن السؤال 6؟ هل انتم متفقون؟</vt:lpstr>
      <vt:lpstr>صححوا.</vt:lpstr>
      <vt:lpstr>من يقرأ جوابه عن السؤال 7؟ هل انتم متفقون؟</vt:lpstr>
      <vt:lpstr>صححوا.</vt:lpstr>
      <vt:lpstr>ما التعليمة التي تقترحون إضافتها؟ من يقترح جوابا آخر؟</vt:lpstr>
      <vt:lpstr>ورشة القراءة – القراءة الاثرائية</vt:lpstr>
      <vt:lpstr>نواصل قراءة حكاية الكلمة. خذوا كتيبات "نصوصي القرائية ودفاتر البحث.</vt:lpstr>
      <vt:lpstr>نواصل قراءة حكاية الكلمة..</vt:lpstr>
      <vt:lpstr>قبل ذلك نصحح الواجب المنزلي. سأراقب إنجازاتكم.</vt:lpstr>
      <vt:lpstr>من يقرأ جوابه؟ من يقترح جوابا آخر؟ </vt:lpstr>
      <vt:lpstr>إليكم مقترح. من يقرأ ؟  سجلوه على دفاتركم.</vt:lpstr>
      <vt:lpstr>إليكم مقترح.  من يقرأ ؟ سجلوه على دفاتركم.</vt:lpstr>
      <vt:lpstr>استعينوا بالأفكار التي سجلتم لكتابة ملخص للحكاية.</vt:lpstr>
      <vt:lpstr>Présentation PowerPoint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165</cp:revision>
  <dcterms:created xsi:type="dcterms:W3CDTF">2023-09-20T21:35:22Z</dcterms:created>
  <dcterms:modified xsi:type="dcterms:W3CDTF">2026-03-23T20:06:46Z</dcterms:modified>
</cp:coreProperties>
</file>