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5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6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9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1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2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  <p:sldMasterId id="2147483941" r:id="rId13"/>
  </p:sldMasterIdLst>
  <p:notesMasterIdLst>
    <p:notesMasterId r:id="rId82"/>
  </p:notesMasterIdLst>
  <p:sldIdLst>
    <p:sldId id="2147482799" r:id="rId14"/>
    <p:sldId id="2147482629" r:id="rId15"/>
    <p:sldId id="2147482604" r:id="rId16"/>
    <p:sldId id="2147482736" r:id="rId17"/>
    <p:sldId id="2147482697" r:id="rId18"/>
    <p:sldId id="2147482618" r:id="rId19"/>
    <p:sldId id="2147482716" r:id="rId20"/>
    <p:sldId id="2147482470" r:id="rId21"/>
    <p:sldId id="2147482477" r:id="rId22"/>
    <p:sldId id="2147482480" r:id="rId23"/>
    <p:sldId id="2147482826" r:id="rId24"/>
    <p:sldId id="2147482827" r:id="rId25"/>
    <p:sldId id="2147482708" r:id="rId26"/>
    <p:sldId id="2147482485" r:id="rId27"/>
    <p:sldId id="2134807148" r:id="rId28"/>
    <p:sldId id="2147482503" r:id="rId29"/>
    <p:sldId id="2147482801" r:id="rId30"/>
    <p:sldId id="2147482802" r:id="rId31"/>
    <p:sldId id="2147482800" r:id="rId32"/>
    <p:sldId id="2134807164" r:id="rId33"/>
    <p:sldId id="2147482737" r:id="rId34"/>
    <p:sldId id="2134807155" r:id="rId35"/>
    <p:sldId id="2134807156" r:id="rId36"/>
    <p:sldId id="2147482738" r:id="rId37"/>
    <p:sldId id="2147482739" r:id="rId38"/>
    <p:sldId id="2147482803" r:id="rId39"/>
    <p:sldId id="2147482804" r:id="rId40"/>
    <p:sldId id="2147482805" r:id="rId41"/>
    <p:sldId id="2147482771" r:id="rId42"/>
    <p:sldId id="2147482806" r:id="rId43"/>
    <p:sldId id="2147482807" r:id="rId44"/>
    <p:sldId id="2147482808" r:id="rId45"/>
    <p:sldId id="2147482712" r:id="rId46"/>
    <p:sldId id="2147482487" r:id="rId47"/>
    <p:sldId id="2147482793" r:id="rId48"/>
    <p:sldId id="2147482809" r:id="rId49"/>
    <p:sldId id="2147482810" r:id="rId50"/>
    <p:sldId id="2147482792" r:id="rId51"/>
    <p:sldId id="2147482811" r:id="rId52"/>
    <p:sldId id="2147482791" r:id="rId53"/>
    <p:sldId id="2147482812" r:id="rId54"/>
    <p:sldId id="2147482815" r:id="rId55"/>
    <p:sldId id="2147482813" r:id="rId56"/>
    <p:sldId id="2147482814" r:id="rId57"/>
    <p:sldId id="2147482816" r:id="rId58"/>
    <p:sldId id="2147482817" r:id="rId59"/>
    <p:sldId id="2147482818" r:id="rId60"/>
    <p:sldId id="2147482819" r:id="rId61"/>
    <p:sldId id="2147482820" r:id="rId62"/>
    <p:sldId id="2147482821" r:id="rId63"/>
    <p:sldId id="2147482822" r:id="rId64"/>
    <p:sldId id="2147482749" r:id="rId65"/>
    <p:sldId id="2147482762" r:id="rId66"/>
    <p:sldId id="2147482824" r:id="rId67"/>
    <p:sldId id="2147482492" r:id="rId68"/>
    <p:sldId id="2147482493" r:id="rId69"/>
    <p:sldId id="2147482494" r:id="rId70"/>
    <p:sldId id="2147482823" r:id="rId71"/>
    <p:sldId id="2147482784" r:id="rId72"/>
    <p:sldId id="2134807111" r:id="rId73"/>
    <p:sldId id="2147482785" r:id="rId74"/>
    <p:sldId id="2147482786" r:id="rId75"/>
    <p:sldId id="2147482715" r:id="rId76"/>
    <p:sldId id="2147482499" r:id="rId77"/>
    <p:sldId id="2147482825" r:id="rId78"/>
    <p:sldId id="2147482729" r:id="rId79"/>
    <p:sldId id="2147482502" r:id="rId80"/>
    <p:sldId id="2147482634" r:id="rId8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06585"/>
    <a:srgbClr val="D6E9EA"/>
    <a:srgbClr val="1E3F48"/>
    <a:srgbClr val="FFFFFF"/>
    <a:srgbClr val="7FB9BE"/>
    <a:srgbClr val="F3EEE8"/>
    <a:srgbClr val="0097B2"/>
    <a:srgbClr val="70B1B6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viewProps" Target="view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61" Type="http://schemas.openxmlformats.org/officeDocument/2006/relationships/slide" Target="slides/slide48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111803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702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42340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34553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0445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37669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61841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7746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131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0479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1438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68528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17361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4.xml"/><Relationship Id="rId21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9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5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6.png"/><Relationship Id="rId12" Type="http://schemas.openxmlformats.org/officeDocument/2006/relationships/image" Target="../media/image22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43.png"/><Relationship Id="rId5" Type="http://schemas.openxmlformats.org/officeDocument/2006/relationships/image" Target="../media/image41.svg"/><Relationship Id="rId10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6.png"/><Relationship Id="rId5" Type="http://schemas.openxmlformats.org/officeDocument/2006/relationships/image" Target="../media/image9.png"/><Relationship Id="rId4" Type="http://schemas.openxmlformats.org/officeDocument/2006/relationships/image" Target="../media/image35.gif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12" Type="http://schemas.microsoft.com/office/2007/relationships/hdphoto" Target="../media/hdphoto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11" Type="http://schemas.openxmlformats.org/officeDocument/2006/relationships/image" Target="../media/image47.png"/><Relationship Id="rId5" Type="http://schemas.openxmlformats.org/officeDocument/2006/relationships/image" Target="../media/image38.png"/><Relationship Id="rId10" Type="http://schemas.microsoft.com/office/2007/relationships/hdphoto" Target="../media/hdphoto7.wdp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10" Type="http://schemas.microsoft.com/office/2007/relationships/hdphoto" Target="../media/hdphoto10.wdp"/><Relationship Id="rId4" Type="http://schemas.openxmlformats.org/officeDocument/2006/relationships/image" Target="../media/image37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microsoft.com/office/2007/relationships/hdphoto" Target="../media/hdphoto9.wdp"/><Relationship Id="rId4" Type="http://schemas.openxmlformats.org/officeDocument/2006/relationships/image" Target="../media/image26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12" Type="http://schemas.microsoft.com/office/2007/relationships/hdphoto" Target="../media/hdphoto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11" Type="http://schemas.openxmlformats.org/officeDocument/2006/relationships/image" Target="../media/image47.png"/><Relationship Id="rId5" Type="http://schemas.openxmlformats.org/officeDocument/2006/relationships/image" Target="../media/image38.png"/><Relationship Id="rId10" Type="http://schemas.microsoft.com/office/2007/relationships/hdphoto" Target="../media/hdphoto7.wdp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12" Type="http://schemas.microsoft.com/office/2007/relationships/hdphoto" Target="../media/hdphoto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11" Type="http://schemas.openxmlformats.org/officeDocument/2006/relationships/image" Target="../media/image47.png"/><Relationship Id="rId5" Type="http://schemas.openxmlformats.org/officeDocument/2006/relationships/image" Target="../media/image38.png"/><Relationship Id="rId10" Type="http://schemas.microsoft.com/office/2007/relationships/hdphoto" Target="../media/hdphoto7.wdp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4.png"/><Relationship Id="rId7" Type="http://schemas.openxmlformats.org/officeDocument/2006/relationships/image" Target="../media/image5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7.wdp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3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62.png"/><Relationship Id="rId9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2.gif"/><Relationship Id="rId4" Type="http://schemas.openxmlformats.org/officeDocument/2006/relationships/image" Target="../media/image34.png"/><Relationship Id="rId9" Type="http://schemas.openxmlformats.org/officeDocument/2006/relationships/image" Target="../media/image64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4D5B7C-F465-3AA6-1ABE-6D5F9291C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" b="360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7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E89AB7-D2B2-0632-5B79-517C2F3EA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الأول</a:t>
            </a:r>
            <a:endParaRPr lang="fr-MA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الحصة1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60FDB39-AA54-6015-C204-E2F27ADE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EA19A6C1-8F8B-BD4E-08C0-3E44B9E46F96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</a:t>
            </a:r>
            <a:r>
              <a:rPr lang="ar-MA" sz="1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والتحويل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78BE40-8F41-3809-2650-96D8D32F465C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74BB831-B373-9397-BF78-99EDB597E198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64E8C72B-EA5B-3C9F-C5B8-AD262C07E20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4" name="Espace réservé du texte 25">
            <a:extLst>
              <a:ext uri="{FF2B5EF4-FFF2-40B4-BE49-F238E27FC236}">
                <a16:creationId xmlns:a16="http://schemas.microsoft.com/office/drawing/2014/main" id="{3D6A53C5-CA58-2639-F3CA-6A4F584E6327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أدوات اللغة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النبتة العجيبة - 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42220" y="50829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الفعل الأمر.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470941" y="4668066"/>
            <a:ext cx="2087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الصرف والتحويل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ظواهر لغوية  - الحال / النعت الحقيقي / التشبيه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فهم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نص قرائي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الفعل الأمر و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أدوات اللغة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2CC08C4-37C2-C1D3-D9B8-85A441221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وصف مشهد باستعمال النعت و الحال والتشبيه.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D53694-2A3D-C4F9-2158-C5034BBA1B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706" y="1584325"/>
            <a:ext cx="6643396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32019-CBB7-139A-6883-E76E57C5B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9F39074-5ECF-F6DF-35A5-2948669E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المشهد و أصوغ جملا لوصف المشهد تتضمن النعت والحال و التشبيه. من يقرأ؟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80BCDF-D831-2976-5271-A5E410F2E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E9EC9C-25FD-92A8-A966-28EABB0702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FF319E-5529-0C15-1123-59DB0650D0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316CD3-BB72-6D7A-0318-75F92E0025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BAB637-FF60-71F0-0972-AE9A954529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3E27F3-1E4E-0EA2-9F1C-2FB15596A3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481951-EE53-3F04-76AE-350B341E87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08134C-4DD3-AD9B-508E-3D771C23BC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3E3EF38-0A36-C948-571B-ECF800361D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577D4B-C5CA-2EDC-A700-A8E3DECE50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698579"/>
            <a:ext cx="4107578" cy="408840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9A891D-7D4D-3257-3C4B-9ECB24E16BF0}"/>
              </a:ext>
            </a:extLst>
          </p:cNvPr>
          <p:cNvSpPr txBox="1"/>
          <p:nvPr/>
        </p:nvSpPr>
        <p:spPr>
          <a:xfrm>
            <a:off x="4898572" y="2391756"/>
            <a:ext cx="39263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وَسَطَ ٱلْحُقولِ يَقِفُ فَلّاحونَ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فَرحونَ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رافِعينَ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أَيْدِيَّهُمْ إِلى ٱلسَّماءِ . إِنَّهُمْ يَرْقُصونَ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مُبْتَهِجينَ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كَٱلْأَطْفالِ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ٱلْمَطَرِ. 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14899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AABB5-8D48-2A41-5EDC-89D94B236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4F79A02-EA9E-F759-0A94-3F6982DFA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دوركم. من يركب جملة لوصف المشهد كما في المثال. (نشاط شفوي)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45DF91-4E18-C4DB-AAE6-B51B52CC6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674DF-B292-9692-5958-DBF162498F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D00E75-F214-4F46-F907-40488F789C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FA7E81-9A57-2D2D-6338-5F2E97D4ED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C2CD03-3007-F6D8-F700-631C7F3392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9586F4-7555-3A86-1E62-DACDD100E7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EA29B2-A6C2-E358-A2FA-A1E97787BB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420FD3-75C5-49A1-0301-E1947CDB86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C01CAC1-648A-3647-E096-612E68D34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371759-0E21-AB83-A589-6EB3B2721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698579"/>
            <a:ext cx="4107578" cy="408840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743DC1-FAA0-862B-213D-1B6E1460D136}"/>
              </a:ext>
            </a:extLst>
          </p:cNvPr>
          <p:cNvSpPr txBox="1"/>
          <p:nvPr/>
        </p:nvSpPr>
        <p:spPr>
          <a:xfrm>
            <a:off x="4898572" y="2391756"/>
            <a:ext cx="39263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وَسَطَ ٱلْحُقولِ يَقِفُ فَلّاحونَ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فَرحونَ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رافِعينَ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أَيْدِيَّهُمْ إِلى ٱلسَّماءِ . إِنَّهُمْ يَرْقُصونَ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مُبْتَهِجينَ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كَٱلْأَطْفالِ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تَحْتَ ٱلْمَطَرِ.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5796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النبتة العجيبة(1). 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استثمار إستراتيجيات الفهم.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5663639" y="1730626"/>
            <a:ext cx="1561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71" y="756000"/>
            <a:ext cx="705030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" النبتة العجيبة"؛ وتوظيف استراتيجيات الفهم.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083FB3-2605-5728-EBF2-4190D40E2093}"/>
              </a:ext>
            </a:extLst>
          </p:cNvPr>
          <p:cNvGrpSpPr/>
          <p:nvPr/>
        </p:nvGrpSpPr>
        <p:grpSpPr>
          <a:xfrm>
            <a:off x="439329" y="1876087"/>
            <a:ext cx="8265341" cy="4297700"/>
            <a:chOff x="404611" y="1976293"/>
            <a:chExt cx="8265341" cy="42977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3511136-551E-A83D-A837-923F9C840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9B207E9-4521-6748-61D4-14C61B8FE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998CA73-8F2F-92A3-2B01-CB6776C22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52FCC1-7FF9-4A38-E0E1-72F01CC59F44}"/>
              </a:ext>
            </a:extLst>
          </p:cNvPr>
          <p:cNvSpPr txBox="1"/>
          <p:nvPr/>
        </p:nvSpPr>
        <p:spPr>
          <a:xfrm>
            <a:off x="7373966" y="1841683"/>
            <a:ext cx="145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الصفحة 73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1AB3BF-BC8C-0CD5-EACA-ADA27D7432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81" y="1511979"/>
            <a:ext cx="6782388" cy="182895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B470C7-2431-DEC4-9A52-0EFD591E7542}"/>
              </a:ext>
            </a:extLst>
          </p:cNvPr>
          <p:cNvSpPr txBox="1"/>
          <p:nvPr/>
        </p:nvSpPr>
        <p:spPr>
          <a:xfrm>
            <a:off x="7339754" y="4841706"/>
            <a:ext cx="145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الصفحة 74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6D99B5-4A82-68BA-CE0D-F8A8F877D3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81" y="3423253"/>
            <a:ext cx="6706292" cy="312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. من يقرأ الملخص الذي أعده؟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69786B-C774-938C-BCCE-16E8609743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018" y="2519265"/>
            <a:ext cx="8064189" cy="21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9F79EB-727B-2A7A-2A18-BF1AFA5FF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212CF9E-3CCA-A55A-937F-5B6842C475FD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3100E5A-DB1B-A747-82C6-1996385CA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للتلخيص. من يقرأ؟ صححوا.</a:t>
            </a:r>
            <a:endParaRPr lang="fr-FR" sz="2400" dirty="0"/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4369339-D6F8-57D2-B20A-9AF4B77F24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6F0B14F-5672-34D9-55B4-55BBB1484D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BAB62A2-9AC8-0BF8-EC7B-14F2CA455A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2107DC-5A47-2DA6-4A3F-7FEEE59653A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D01CBBC-D173-011D-2CD8-1B3E9EF5101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FD0A03E-D6F0-6A8B-631E-59D440409F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0AC6D4-BF10-5B90-006A-CB4BCB7BEB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6D63323-1F98-6AB3-A4E6-F8B9409FB9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962A4B-D6F7-0B00-B07E-2DC4B4BD985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88FE5C-CFBB-9CA1-A0DD-CB374BE6B2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018" y="2519265"/>
            <a:ext cx="8064189" cy="21746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F61567-AB05-87AB-5961-BC2F8A359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194" y="3792159"/>
            <a:ext cx="8148300" cy="25545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زَمَنٍ مَضى، كانَتِ ٱلْقَرْيَةُ جَنَّةً هادِئَةً يَسودُهَا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ٱلْوِئامُ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تَقَاسَمُ أَهْلُها خَيْراتٍ وَفيرَةً. غَيْرَ أَنَّ ٱلطَّمَعَ أَشْعَلَ نارَ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ٱلصِّراعِ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ٱلْجيرانِ، فَقَلَبَ أَحْوَالَها رَأْسا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عَقِبٍ. أَمامَ هَذا ٱلْواقِعِ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ٱلْمُؤْلِمِ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قَرَّرَ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فارِسٌ أَنْ يَشُقَّ طَريقَهُ بَحْثا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ٱلْماءِ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وَٱلْغِذاءِ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لِإِنْقاذِ قَرْيَتِهِ. وَفي خِضَمِّ رِحْلَتِهِ، صادَفَ في أَعْلى ٱلْجَبَلِ شَيْخا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وَقُورا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 لِحْيَةٍ بَيْضاءَ،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فَأَ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خْبَرَهُ أَنَّ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جاةِ</a:t>
            </a:r>
            <a:r>
              <a:rPr lang="ar-M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ٱلْقَرْيَةِ رَهينٌ بِ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إِنْقَاذِ نَبْتَةِ ٱلْحَيَاةِ</a:t>
            </a:r>
            <a:r>
              <a:rPr lang="fr-FR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4231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3BC2-00F7-71B4-51AD-F50E95AA2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480B394-F03F-DAE8-F331-546CEEB341CC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7C9410E-2E02-767D-1D8C-AECC106C93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592984-D22A-A270-247E-90A456871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EB20930-7783-CCEA-58FE-F2759A076A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9C0C8F-B6C4-630A-8DD3-4397A9A3D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4C87A3F-8338-1812-4965-1ED4863AF3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0DB8F3-BC78-E75C-C7F8-C1E7BF29CE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69CE132-0784-4D4A-80A2-E6F018F677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7B7A2C-5DD7-5E02-A6C8-DE401F4F73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546C981-D38C-21C0-81DE-1769A0DC2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D17F28-8E49-AD8D-9150-2BA267DF07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124078"/>
            <a:ext cx="7951790" cy="3707555"/>
          </a:xfrm>
          <a:prstGeom prst="rect">
            <a:avLst/>
          </a:prstGeom>
        </p:spPr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C8BD3DC1-75F3-259F-A2AD-F4F95043C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55650"/>
            <a:ext cx="6840538" cy="612775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نتابع التصحيح. من يقرأ جوابه؟ هل انتم متفقون؟ من يقترح جوابا آخر؟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7902951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0F419-BF82-E327-D7EA-8185B7E63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B101298-6C65-424C-D292-6761B0337597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F6979893-C44E-0FCB-0921-DFD4CBB3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567" y="1418293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نتابع التصحيح. من يقرأ جوابه؟ هل انتم متفقون؟ من يقترح جوابا آخر؟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0045208-66D5-8110-1968-6B22A664A5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DAE5F3-25A5-FACE-27F6-641D55362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BB227A-32F9-5E19-29FD-5BDAD7000D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60891A-82F3-724C-3087-E452D11AD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97F46DE-B5A0-5F3B-B78C-139FBF0DC4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45ECD7-D3FE-E76B-0440-72AFCBC607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2633B1-6412-6B9A-C52E-FE3C1407EC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4E1EEC-3D3A-3AAC-619B-88CFF179BA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E656C7F-F397-E0A4-F36D-3BEF10CB77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9520FF-2475-BCE9-5447-42EB9AA571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124078"/>
            <a:ext cx="7951790" cy="37075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2B8837-742F-5186-86CE-FB304CD90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253" y="5144910"/>
            <a:ext cx="2197964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رَزينٌ هادِئٌ ثابِتٌ لا يَسْتَعْجِلُ وَلا يَطيشُ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53A20C-B5A2-60CE-A96C-A47F60AEA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031" y="2950601"/>
            <a:ext cx="382593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تُحيطُ بِها وَتُحاصِرُها مِنْ كُلِّ جانِبٍ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8122D3-E8BD-E4CB-A5AF-3DCB3DC0F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331" y="3385520"/>
            <a:ext cx="382593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نَضَبَ ماؤُها وَجَفَّ وَنَقَصَ حَتَّى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ٱخْتَفى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12D2E4-7BD1-AB73-ECAC-7CBDDC49A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6593" y="3829479"/>
            <a:ext cx="382593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سادَ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وَٱنْتَشَرَ</a:t>
            </a: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وَغَطَّى ٱلْمَكانَ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كَٱلْخَيْمَةِ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BDBA1-2877-0E1F-F620-FCDE2D137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189" y="4273759"/>
            <a:ext cx="399909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عَجَزَ عَنِ ٱلصَّبْرِ وَلَمْ يَعُدْ يَتَحَمَّلُ ٱلْوَضْعَ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D6CA7F-B7E9-0F0B-156F-F171F99B4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245" y="2497281"/>
            <a:ext cx="382593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مُدَّةٌ طَويلَةٌ مِنَ ٱلزَّمَنِ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972949-02E8-1FCA-456F-77C7C627D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337" y="5161998"/>
            <a:ext cx="2238402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يَعيشونَ في رَخاءٍ وَسَعادَةٍ وَراحَةٍ وَهَناءٍ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3748D1-DED9-832D-2D6C-E659CD259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567" y="5161998"/>
            <a:ext cx="1735992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مَخالِبُ ٱلْحَيَوانِ </a:t>
            </a:r>
            <a:r>
              <a:rPr lang="ar-SA" altLang="fr-FR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ٱلْمُفْتَرِسِ</a:t>
            </a:r>
            <a:endParaRPr lang="fr-FR" alt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2995789E-8999-9B3B-67AD-9E9ED310F534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صححوا</a:t>
            </a:r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76940680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125F-A556-0FAB-3388-D320EA4E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0D153-D003-62D0-A905-410B7250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A4153D8-6C91-E7FE-25C8-1C4261F7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50584A-A83E-A726-D358-F3F74356D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C5FD68-2F15-E4DC-F483-4FEF55034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BB3301-D6EB-0C3D-8DE6-6F32A98F67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3CAC372-7F09-5AC8-3088-A66BBC6EBD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0DA7E9-FC19-1CA1-AC35-5EA589CC2C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73CEF2-B86E-40AD-5AA0-B5A15DD8E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1CEB11D-8F3D-0DC5-BA0E-C191522C2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F6D3C14-D5FC-8CC3-5640-FD072F84F8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D2D6FB5-3C6D-3FDC-231D-85E52DD101A9}"/>
              </a:ext>
            </a:extLst>
          </p:cNvPr>
          <p:cNvGrpSpPr/>
          <p:nvPr/>
        </p:nvGrpSpPr>
        <p:grpSpPr>
          <a:xfrm>
            <a:off x="439329" y="1876087"/>
            <a:ext cx="8265341" cy="4297700"/>
            <a:chOff x="404611" y="1976293"/>
            <a:chExt cx="8265341" cy="42977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BA84494-D2FB-42B6-0311-DE5F4BEB3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0837278-8641-C78C-3EA8-0BB1CE3ED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A68B600-F4F8-66AB-0472-08B82D408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7409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زميلكم وسطروا بقلم الرصاص كلمات تدل على تغير حال القرية.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6C50CC-852D-825A-3EEE-F95A30CFD16E}"/>
              </a:ext>
            </a:extLst>
          </p:cNvPr>
          <p:cNvGrpSpPr/>
          <p:nvPr/>
        </p:nvGrpSpPr>
        <p:grpSpPr>
          <a:xfrm>
            <a:off x="439329" y="1876087"/>
            <a:ext cx="8265341" cy="4297700"/>
            <a:chOff x="404611" y="1976293"/>
            <a:chExt cx="8265341" cy="42977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182E761-8313-E6DF-524B-752E73232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D3DC5F1-8442-D9AE-AAD6-CA100AE95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064C884-B191-5984-FC5E-7F7DE6306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0" y="75291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74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سوف تجيبون بسرعة على الأسئلة 1 و 2.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900680-6FBE-3BAB-3543-4F89BF0E44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346" y="1483567"/>
            <a:ext cx="3503858" cy="537443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B0AD7E-46D3-C570-F2E1-4ED0C0386262}"/>
              </a:ext>
            </a:extLst>
          </p:cNvPr>
          <p:cNvSpPr/>
          <p:nvPr/>
        </p:nvSpPr>
        <p:spPr>
          <a:xfrm>
            <a:off x="2870775" y="4404049"/>
            <a:ext cx="3179394" cy="1701033"/>
          </a:xfrm>
          <a:prstGeom prst="roundRect">
            <a:avLst>
              <a:gd name="adj" fmla="val 734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6EFE-23D4-97C2-E0B3-3F57572C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187D29-3004-4EB3-5677-260AC797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43812C-C2DB-A134-F52F-2256E8115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C5D96DC-63FA-B086-D87D-A6FE6499E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49DDD0-5763-E0DC-47D9-8689351885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8A5A74-D06C-92BE-3C13-3FE8644C3A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6CD879-9EBD-E4D2-ADDB-B7D593BF6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A0A398-8E60-88D0-BC48-8F286361CB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FA3843-2654-0EAF-2D90-95958F500A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0F8632-FCA2-463A-4896-3D5A417AE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B940A80-0AB8-1064-35CD-779DFFB0F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3CC48E-A310-F453-49E3-D965415D7A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007619"/>
            <a:ext cx="8025749" cy="463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176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C8EBD-1453-317D-6A5A-1CA5B33D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F00DAB7-D9A5-35F1-E3DA-08E0F39B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من يقرأ جوابه؟ هل أنتم متفقون؟ أين ورد الجواب في النص؟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034F09-2AF8-4D39-2C2F-C7C44AA29D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A22971-FB9B-77BE-782B-3F00FCA5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DC9609-287C-7CEC-F82B-695B60EEBB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715645-8FBE-9383-67EC-821115DCB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81381C-CB8B-AE92-A5F8-F587EF7DE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B9A189-408C-0BD9-F394-E707BDD1E1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57765-9545-8D39-87EF-74D3DE7BF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505588-2FD0-6FDC-A8A8-7C9291037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78B2DD03-D431-5C4F-014C-398C81FC7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FC7B13-CE47-D9B5-447E-7CCC60CF86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379" y="2360645"/>
            <a:ext cx="8285242" cy="258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5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8CB73-8A12-BC5C-D1B7-55B947CF9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F84E3A4-B362-0E59-D2D2-B443F30A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4C46737-D588-BA30-6A6D-47E0ABDEE2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D73153-3A87-DFED-E0C2-310D3BF66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E62D78-83A0-B741-0229-916E440FD5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17FAB6B-BDD9-98C3-5177-1224A36FAD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6E03EE-7910-DBB0-3309-9966A989D8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073717-CEDD-B8AE-80D2-027DDE0835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653BDA9-E443-FE2B-4785-A45D48E5D1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5EE288D-5685-6744-8B3E-A333FCFE23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A38FB104-635C-8EDC-2FB1-1669D93C8F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0DB820-16B1-DE0A-0E02-3F3557136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379" y="2360645"/>
            <a:ext cx="8285242" cy="25860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341932-AEF2-6441-B6E4-6B5BB8CE2AAB}"/>
              </a:ext>
            </a:extLst>
          </p:cNvPr>
          <p:cNvSpPr txBox="1"/>
          <p:nvPr/>
        </p:nvSpPr>
        <p:spPr>
          <a:xfrm>
            <a:off x="539671" y="2817311"/>
            <a:ext cx="82852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غادَرَ فارِسٌ قَريَتَهُ بَعْدما أَصابَها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ﭐلْجَفافُ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وَﭐلْقَحْطُ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فَجَفَّتْ أَنْهارُها وَيَبِسَتْ أَشْجارُها، وَضَرَبَ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ﭐلْعَطَشُ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وَﭐلْجوعُ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أَهْلَها. فَأَخَذَ عَلى نَفْسِهِ عَهْداً أَنْ يَضْرِبَ في ﭐلْأَرْضِ بَحْثاً عَنِ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ﭐلْمَاءِ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وَﭐلطَّعامِ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حَتّى يُنْقِذَ أَهلَ قَرْيَتِهِ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ﭐلْهَلاكِ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633637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70CE4-4A3D-77F1-2164-F29A540E0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925A9EE-FA37-A2F3-1136-3A78B10C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هل أنتم متفقون؟ أين ورد الجواب في النص؟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4EC5150-28B3-B86C-99BC-9A67C3CC57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113E23-A108-1163-9DB0-ECF183B0C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56C6FC-DE1D-1156-5156-37B9264C73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C6C719E-2901-309E-FC17-B7A87EDFBB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F3D9C55-9BDA-61ED-ABF5-B7455A5C32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D62FDD9-78FA-8C54-80FA-85A2465C0E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CF9133-8367-19E4-2242-610616DB2B4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D2BAE5-5EEF-A030-BA27-A6502EE1CE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B50E9BBF-E8FB-12DE-6D5E-B28660CCDD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21F7A4-62BB-F410-F68C-22D43AA49C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073" y="2581776"/>
            <a:ext cx="8261853" cy="250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5613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2E581-AFB6-1453-EB1A-A1E64232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B70C2CA-22E2-64CB-84C4-1345F3D1D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هل أنتم متفقون؟ أين ورد الجواب في النص؟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9C029A5-F85F-689C-7E60-8DC7034362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7F6542-9F0C-F8F4-7DD4-571D9D367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5C5420D-96B4-3FE9-A35A-F92C5C81D2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EE724-079C-D86C-87F5-D438A93C5F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EF25EDB-9D29-3261-7FA5-BB9876B75B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639F1F-2960-F662-0DD7-1C59D101FE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C6047F-C10A-2AD7-5B58-D99654BD85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7B736E-D162-FF8F-12E8-6B1A6E99DF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A484EB18-4DB1-FD2A-616C-BC72ACA17E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564CFB-7082-AD75-5BB8-D91D448D76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073" y="2619098"/>
            <a:ext cx="8261853" cy="250049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16F060-1E12-B483-1673-8CB1CCC7A03B}"/>
              </a:ext>
            </a:extLst>
          </p:cNvPr>
          <p:cNvSpPr txBox="1"/>
          <p:nvPr/>
        </p:nvSpPr>
        <p:spPr>
          <a:xfrm>
            <a:off x="417684" y="2985262"/>
            <a:ext cx="82852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تَمَيَّزَ فارِسٌ بِجُملةٍ مِنَ ﭐلصِّفاتِ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ﭐلنَّبيلةِ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أَبرَزُها: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اَلشَّجاعةُ - اَلْعَزيمةُ ﭐلْقَوِيَّةُ - اَلْإيثارُ وَحُبُّ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ﭐلْغَيرِ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اَلصَّبرُ ...</a:t>
            </a:r>
          </a:p>
        </p:txBody>
      </p:sp>
    </p:spTree>
    <p:extLst>
      <p:ext uri="{BB962C8B-B14F-4D97-AF65-F5344CB8AC3E}">
        <p14:creationId xmlns:p14="http://schemas.microsoft.com/office/powerpoint/2010/main" val="1724184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496C-D9D2-8986-AD81-FDB4EA615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F76F521-AB40-EB03-2B86-A397A4F0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استخرجوا من النص ما يدل على كل صفة.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CDBFC0B-1955-CD05-293D-05E5C8C7DE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DA790E-91CC-51C5-83F8-F9278D049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AF2B79-25D4-6CEF-01F2-11E186B88A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07ED6BA-64BD-ECE4-CFC3-C261C252F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BE5C68A-DB54-60E6-06B2-305D4AAA95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9FCFEF-5766-194B-F4E0-F828F31771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9936E7-0A73-6B46-D2B2-62E89AA126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4C8538-9FE8-46F7-986A-090850110F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A821C5A-1CF7-37A2-EEB8-0A6A4BE0C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913709"/>
              </p:ext>
            </p:extLst>
          </p:nvPr>
        </p:nvGraphicFramePr>
        <p:xfrm>
          <a:off x="783770" y="2164702"/>
          <a:ext cx="7931021" cy="3690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8869">
                  <a:extLst>
                    <a:ext uri="{9D8B030D-6E8A-4147-A177-3AD203B41FA5}">
                      <a16:colId xmlns:a16="http://schemas.microsoft.com/office/drawing/2014/main" val="2390549564"/>
                    </a:ext>
                  </a:extLst>
                </a:gridCol>
                <a:gridCol w="2482152">
                  <a:extLst>
                    <a:ext uri="{9D8B030D-6E8A-4147-A177-3AD203B41FA5}">
                      <a16:colId xmlns:a16="http://schemas.microsoft.com/office/drawing/2014/main" val="2154428747"/>
                    </a:ext>
                  </a:extLst>
                </a:gridCol>
              </a:tblGrid>
              <a:tr h="885865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 يَدُلُّ عَلَيْها في ﭐلنَّصِّ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اَلصِّفَةُ 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380590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اَلشَّجاعةُ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70031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اَلْعَزيمةُ ﭐلْقَوِيَّةُ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28082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اَلْإيثارُ وَحُبُّ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ﭐلْغَيرِ</a:t>
                      </a: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87747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اَلصَّبرُ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50455"/>
                  </a:ext>
                </a:extLst>
              </a:tr>
            </a:tbl>
          </a:graphicData>
        </a:graphic>
      </p:graphicFrame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CE84DBA-FCCC-2ADE-04B4-A2E2434A35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13535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4129A-D134-6F72-4A4E-FE2A4C919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A12063-2476-AA28-0838-0C3D04D5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9524FA-2BBA-D57B-F2C5-5659179E63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4C6084C-B898-9747-74F2-D59BE6303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5CFF2DB-415A-E470-9B85-FA66C938DC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A6F826-56F0-0F7E-0A07-2E10E6710F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BB2B0B1-99DD-7A60-9561-B238C8DFCD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3048D9-5D15-358B-4118-112A036D2D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9101EE-4F6D-3CF4-5219-84E924A476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02FCE2-25B7-19F3-E389-86847068BA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7C23993-F348-5154-36BE-D39C5113C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793733"/>
              </p:ext>
            </p:extLst>
          </p:nvPr>
        </p:nvGraphicFramePr>
        <p:xfrm>
          <a:off x="783770" y="2164702"/>
          <a:ext cx="7931021" cy="3690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8869">
                  <a:extLst>
                    <a:ext uri="{9D8B030D-6E8A-4147-A177-3AD203B41FA5}">
                      <a16:colId xmlns:a16="http://schemas.microsoft.com/office/drawing/2014/main" val="2390549564"/>
                    </a:ext>
                  </a:extLst>
                </a:gridCol>
                <a:gridCol w="2482152">
                  <a:extLst>
                    <a:ext uri="{9D8B030D-6E8A-4147-A177-3AD203B41FA5}">
                      <a16:colId xmlns:a16="http://schemas.microsoft.com/office/drawing/2014/main" val="2154428747"/>
                    </a:ext>
                  </a:extLst>
                </a:gridCol>
              </a:tblGrid>
              <a:tr h="885865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 يَدُلُّ عَلَيْها في ﭐلنَّصِّ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اَلصِّفَةُ 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380590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اَلشَّجاعةُ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70031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اَلْعَزيمةُ ﭐلْقَوِيَّةُ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28082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اَلْإيثارُ وَحُبُّ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ﭐلْغَيرِ</a:t>
                      </a: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87747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اَلصَّبرُ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50455"/>
                  </a:ext>
                </a:extLst>
              </a:tr>
            </a:tbl>
          </a:graphicData>
        </a:graphic>
      </p:graphicFrame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3F53C7D0-59C0-0AE1-3C11-8C7BAEF5AB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1039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E1B6F-AAC4-231B-6467-AF03CF1FC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1F2B58C-CC02-7C97-1A03-BA5C5BBF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انتم متفقون؟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E632FFE-B7A2-8994-2C6B-BE16960C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F57E68-E808-8E85-8D40-84A8C3EC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9EE3406-0264-9436-F7D6-CCF9120883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2884A3A-FABE-C5D8-90CE-0D8B3004D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DE5067E-2E6A-1522-BABE-2BBF912972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EEE011-78D9-DE03-A440-4563AD07C3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06B1016-92D3-5CB4-EF01-C928C45AE7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B36067C-4ACA-8A6E-AA9D-0CC2C9DCEB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546B9D-67C3-3872-8060-75A30B6EA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012830"/>
              </p:ext>
            </p:extLst>
          </p:nvPr>
        </p:nvGraphicFramePr>
        <p:xfrm>
          <a:off x="783770" y="2164702"/>
          <a:ext cx="7931021" cy="3690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8869">
                  <a:extLst>
                    <a:ext uri="{9D8B030D-6E8A-4147-A177-3AD203B41FA5}">
                      <a16:colId xmlns:a16="http://schemas.microsoft.com/office/drawing/2014/main" val="2390549564"/>
                    </a:ext>
                  </a:extLst>
                </a:gridCol>
                <a:gridCol w="2482152">
                  <a:extLst>
                    <a:ext uri="{9D8B030D-6E8A-4147-A177-3AD203B41FA5}">
                      <a16:colId xmlns:a16="http://schemas.microsoft.com/office/drawing/2014/main" val="2154428747"/>
                    </a:ext>
                  </a:extLst>
                </a:gridCol>
              </a:tblGrid>
              <a:tr h="885865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 يَدُلُّ عَلَيْها في ﭐلنَّصِّ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اَلصِّفَةُ 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380590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اَلشَّجاعةُ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70031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اَلْعَزيمةُ ﭐلْقَوِيَّةُ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28082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اَلْإيثارُ وَحُبُّ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ﭐلْغَيرِ</a:t>
                      </a: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87747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endParaRPr lang="fr-MA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اَلصَّبرُ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50455"/>
                  </a:ext>
                </a:extLst>
              </a:tr>
            </a:tbl>
          </a:graphicData>
        </a:graphic>
      </p:graphicFrame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01103A77-6B93-4B2E-0B83-45AFD55917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8428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DAB75-9252-FDF8-63BC-C8915C9D1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98BC98-F5F3-B2D5-B843-99125C55C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DAC1C09-8843-7387-5B3A-6E0C6E4682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E09880-F2F5-C56D-F5EF-EC1861078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E3AF9B-34AC-D7AA-7566-A9833C7148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7DD474A-225C-E669-58D7-FE1FC1E48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D5308E-0DC2-685E-1845-588F96413D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5F5D35-573E-4AE3-0FE7-34B14EE70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9A7E93-0433-CD2E-5DB7-109E1B319E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2AEBCB-6E8C-0305-5342-F7009FBC31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34555C-406C-EB9A-5AF8-354C53D6D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592357"/>
              </p:ext>
            </p:extLst>
          </p:nvPr>
        </p:nvGraphicFramePr>
        <p:xfrm>
          <a:off x="455236" y="1925518"/>
          <a:ext cx="8233528" cy="4665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6701">
                  <a:extLst>
                    <a:ext uri="{9D8B030D-6E8A-4147-A177-3AD203B41FA5}">
                      <a16:colId xmlns:a16="http://schemas.microsoft.com/office/drawing/2014/main" val="2390549564"/>
                    </a:ext>
                  </a:extLst>
                </a:gridCol>
                <a:gridCol w="2576827">
                  <a:extLst>
                    <a:ext uri="{9D8B030D-6E8A-4147-A177-3AD203B41FA5}">
                      <a16:colId xmlns:a16="http://schemas.microsoft.com/office/drawing/2014/main" val="2154428747"/>
                    </a:ext>
                  </a:extLst>
                </a:gridCol>
              </a:tblGrid>
              <a:tr h="885865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ما يَدُلُّ عَلَيْها في ﭐلنَّصِّ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اَلصِّفَةُ </a:t>
                      </a:r>
                      <a:endParaRPr lang="fr-MA" sz="40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380590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خَرَجَ وَحدَهُ يَجوبُ </a:t>
                      </a:r>
                      <a:r>
                        <a:rPr kumimoji="0" lang="ar-MA" sz="36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ﭐلسُّهولَ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36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وَﭐلجِبالَ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رَغمَ صِغَرِ سِنِّهِ.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اَلشَّجاعةُ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70031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واصَلَ رِحلَتَهُ الشَّاقَّةَ مُتَسَلِّقاً الصُّخورَ وَلَم يَيأَسْ. 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اَلْعَزيمةُ ﭐلْقَوِيَّةُ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28082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خَرَجَ فِداءَ قَريَتِهِ لا طَلَباً لِنَفسِهِ. 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اَلْإيثارُ وَحُبُّ </a:t>
                      </a:r>
                      <a:r>
                        <a:rPr kumimoji="0" lang="ar-MA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ﭐلْغَيرِ</a:t>
                      </a:r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87747"/>
                  </a:ext>
                </a:extLst>
              </a:tr>
              <a:tr h="468610"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عَقَدَ </a:t>
                      </a:r>
                      <a:r>
                        <a:rPr kumimoji="0" lang="ar-MA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ﭐلعَزمَ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kumimoji="0" lang="ar-MA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ﭐلصَّبرِ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حَتَّى يُصيبَ بُغيَتَهُ أَوْ يَلقى أَجَلَهُ.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اَلصَّبرُ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50455"/>
                  </a:ext>
                </a:extLst>
              </a:tr>
            </a:tbl>
          </a:graphicData>
        </a:graphic>
      </p:graphicFrame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A50F5FAD-97EE-C4C5-D5CE-664B9A535B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5955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الصرف والتحويل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الفعل الأمر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–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الصرف والتحويل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5" y="769996"/>
            <a:ext cx="707115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الصرف والتحويل. ستتعرفون على  بعض قواعد تصريف الأفعال لصيغة الأمر.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2588356" y="29718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ﭐلْأَمْرُ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01D1-9DDA-8263-D756-47F0ED135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C15836-8A2A-CECD-6E5C-56CEE4A20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الفعل المعتل و الفعل الصحيح.  كيف نميزهما؟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3A270-08F8-1035-2B03-05A6BF85D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471A30-F888-DCDA-0B2A-1681A4B74F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58BC10-9B84-0C23-8FEF-553D5045E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B7B64B-F756-1257-75C8-C28D89229C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F6BCDA-DA9C-1DF3-2259-C5F09D13F8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276B1D-CDA8-B83D-CBB5-3018F8C0A8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4A7E0-C6CD-6B70-29E8-5226D5CE9B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5EDAD8-0B20-AA0C-EE1D-9DB7591F63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6CE7868A-1BD3-7108-B310-B0591FD70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024C29-79DE-1273-CAE4-82DEE4E021AD}"/>
              </a:ext>
            </a:extLst>
          </p:cNvPr>
          <p:cNvSpPr txBox="1"/>
          <p:nvPr/>
        </p:nvSpPr>
        <p:spPr>
          <a:xfrm>
            <a:off x="5994991" y="3541801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ﭐلْمُعْتَلُّ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9D1330-1681-467E-7E70-3AFC000DE136}"/>
              </a:ext>
            </a:extLst>
          </p:cNvPr>
          <p:cNvSpPr txBox="1"/>
          <p:nvPr/>
        </p:nvSpPr>
        <p:spPr>
          <a:xfrm>
            <a:off x="1233073" y="3541801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ﭐلصَّحيحُ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A873B3-F3B1-0819-6EFE-9E0DEBE15426}"/>
              </a:ext>
            </a:extLst>
          </p:cNvPr>
          <p:cNvSpPr txBox="1"/>
          <p:nvPr/>
        </p:nvSpPr>
        <p:spPr>
          <a:xfrm>
            <a:off x="6837892" y="2413337"/>
            <a:ext cx="634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solidFill>
                  <a:srgbClr val="C00000"/>
                </a:solidFill>
              </a:rPr>
              <a:t>؟</a:t>
            </a:r>
            <a:endParaRPr lang="fr-MA" sz="6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0A15AA-7996-C60B-CE3F-82CDC6B6FB7A}"/>
              </a:ext>
            </a:extLst>
          </p:cNvPr>
          <p:cNvSpPr txBox="1"/>
          <p:nvPr/>
        </p:nvSpPr>
        <p:spPr>
          <a:xfrm>
            <a:off x="1807090" y="2413336"/>
            <a:ext cx="634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solidFill>
                  <a:srgbClr val="C00000"/>
                </a:solidFill>
              </a:rPr>
              <a:t>؟</a:t>
            </a:r>
            <a:endParaRPr lang="fr-MA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7715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DA061-B9F3-5BF1-5C2D-1704419E4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71728B-A1E3-20A0-51FA-EF29BFF4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ألواحكم. اكتبوا فعلا حرفه الأخير حرف علة.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C55D91-8C64-540C-0F4D-8C70D743D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1EF363-4761-21F5-57AB-0E17B3016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BB406-3FA1-F705-1184-18DFA3720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E9C6C2-2B81-D4CA-C692-478764C0C1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223D50-9E5E-D8DB-451C-1221DD84A8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9E0886-0141-B735-B11F-192D69DBE1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166DA-2830-058B-441E-802A87BB1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BC18C6-8195-46C3-179A-F9D11A351A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948E4FB4-55F2-B7D6-4A99-BCBFED9AEE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C69555-26BC-6516-CA63-4AFC5545731B}"/>
              </a:ext>
            </a:extLst>
          </p:cNvPr>
          <p:cNvSpPr txBox="1"/>
          <p:nvPr/>
        </p:nvSpPr>
        <p:spPr>
          <a:xfrm>
            <a:off x="3057697" y="3429000"/>
            <a:ext cx="2992472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فِعْلٌّ 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ُعْتَلُّ ﭐلْآخِرِ</a:t>
            </a:r>
          </a:p>
        </p:txBody>
      </p:sp>
    </p:spTree>
    <p:extLst>
      <p:ext uri="{BB962C8B-B14F-4D97-AF65-F5344CB8AC3E}">
        <p14:creationId xmlns:p14="http://schemas.microsoft.com/office/powerpoint/2010/main" val="28520051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7618A-EA11-EB3B-B42F-5F52746DC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B4BF9B-8FFE-41A9-DCE3-EC2B0632A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ألواحكم. اكتبوا فعلا صحيحا حرفه الأخير حرف علة.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F323-CA1B-DA24-FB08-A1C8D16463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E1B6AC-4109-4AA8-0B75-2078975C13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EA0EA-D6BC-5CB9-FDBB-CBFACF7A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355B34-C5F5-BAEB-6397-96BE2A80CF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8529AF-E96F-5E3B-F4CC-33CCA33C7A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6C3447-2486-A8B4-F3C6-6BD1478EB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F42A21-FAC0-B245-A7AC-7177832A64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189566-123E-0CA7-3CBC-2174C73F5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028F185-855E-6714-6C05-37E2A1F98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B370C-3E72-CAF1-AD3B-63A7EA004917}"/>
              </a:ext>
            </a:extLst>
          </p:cNvPr>
          <p:cNvSpPr txBox="1"/>
          <p:nvPr/>
        </p:nvSpPr>
        <p:spPr>
          <a:xfrm>
            <a:off x="3057697" y="3429000"/>
            <a:ext cx="2992472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فِعْلٌّ ص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حيحُ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ﭐلْآخِرِ</a:t>
            </a:r>
          </a:p>
        </p:txBody>
      </p:sp>
    </p:spTree>
    <p:extLst>
      <p:ext uri="{BB962C8B-B14F-4D97-AF65-F5344CB8AC3E}">
        <p14:creationId xmlns:p14="http://schemas.microsoft.com/office/powerpoint/2010/main" val="257826608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A479-5213-7066-7B8D-FCEFCB059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1F1E53-3096-5530-F713-1CD4E730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ستتعرفون على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 وظيفة فعل الأمر و كيف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نصوغه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بعض الحالات.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590CAC-CCDF-932C-0901-0D13710080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0CD27-D93E-606E-6A18-E61CDF6644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38F62A-E108-BD09-C9BE-F8D9061E9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AB5DDA-D0B6-354A-5ADE-486906185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E3ED57-35C6-599A-C9F6-FB1FA035E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8F683-8439-B869-1309-B468A124ED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A2F1DC-E293-4725-98D5-8275AFEBC7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65864-AF9F-83E4-DCB6-CF13E0775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70D0404-8796-C6B2-0CF4-8A75DA0AFC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9021AB-820D-1C1D-CCC1-8AEBBC5CA417}"/>
              </a:ext>
            </a:extLst>
          </p:cNvPr>
          <p:cNvSpPr/>
          <p:nvPr/>
        </p:nvSpPr>
        <p:spPr>
          <a:xfrm>
            <a:off x="2588356" y="29718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ﭐلْأَمْرُ</a:t>
            </a:r>
          </a:p>
        </p:txBody>
      </p:sp>
    </p:spTree>
    <p:extLst>
      <p:ext uri="{BB962C8B-B14F-4D97-AF65-F5344CB8AC3E}">
        <p14:creationId xmlns:p14="http://schemas.microsoft.com/office/powerpoint/2010/main" val="275524225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39F9E-0B89-D86E-077A-F66BF9104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5B4CEF-FA16-F194-429B-5F48C677E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نوظف الفعل الأمر عندما نطلب من شخص ما القيام بشيء أو عمل. و يأتي مع ضمائر المخاطب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4607F3-0B31-9419-9E36-122D421370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088829-3BA3-FFA4-5C9A-8442BE715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914239-8972-346F-E7B3-4D151D864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15E99A-80CE-A12F-4729-2D39EC18B3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9BF05C-292B-40EE-B5FA-FA989B3989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14E712-17A7-7D1F-ECA5-33296B77A8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B7569B-8821-4075-FA5C-2E79683F36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4A1FF6-2FE1-1E4B-8057-3F7607921F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ADD1290-DB6F-5961-A80C-33A98E9013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91700F7-B044-90EA-6D97-7E0842AB8BF6}"/>
              </a:ext>
            </a:extLst>
          </p:cNvPr>
          <p:cNvSpPr/>
          <p:nvPr/>
        </p:nvSpPr>
        <p:spPr>
          <a:xfrm>
            <a:off x="2588356" y="2020077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ضَمائِرُ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ﭐلْمُخاطَبِ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4D9D286-BE4C-3548-7303-30DABE38D922}"/>
              </a:ext>
            </a:extLst>
          </p:cNvPr>
          <p:cNvSpPr/>
          <p:nvPr/>
        </p:nvSpPr>
        <p:spPr>
          <a:xfrm>
            <a:off x="7344004" y="4509310"/>
            <a:ext cx="133042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أنْتَ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6EC195E-86DA-47D5-024F-B38E4F14969C}"/>
              </a:ext>
            </a:extLst>
          </p:cNvPr>
          <p:cNvSpPr/>
          <p:nvPr/>
        </p:nvSpPr>
        <p:spPr>
          <a:xfrm>
            <a:off x="5816894" y="4509310"/>
            <a:ext cx="133042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أنْتِ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8FD79E3-371E-49B3-5F7B-352441F06D1F}"/>
              </a:ext>
            </a:extLst>
          </p:cNvPr>
          <p:cNvSpPr/>
          <p:nvPr/>
        </p:nvSpPr>
        <p:spPr>
          <a:xfrm>
            <a:off x="4105131" y="4509310"/>
            <a:ext cx="133042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أنْتُما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26AB292-165C-E156-BBDE-C72759DBA185}"/>
              </a:ext>
            </a:extLst>
          </p:cNvPr>
          <p:cNvSpPr/>
          <p:nvPr/>
        </p:nvSpPr>
        <p:spPr>
          <a:xfrm>
            <a:off x="2393368" y="4471988"/>
            <a:ext cx="133042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أنْتُمْ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824C89E-D7E0-CD56-B59C-70B9FF43D99E}"/>
              </a:ext>
            </a:extLst>
          </p:cNvPr>
          <p:cNvSpPr/>
          <p:nvPr/>
        </p:nvSpPr>
        <p:spPr>
          <a:xfrm>
            <a:off x="829118" y="4509310"/>
            <a:ext cx="133042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أنْتُنَّ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Accolade fermante 19">
            <a:extLst>
              <a:ext uri="{FF2B5EF4-FFF2-40B4-BE49-F238E27FC236}">
                <a16:creationId xmlns:a16="http://schemas.microsoft.com/office/drawing/2014/main" id="{7B5A73FD-966B-6BA5-A15F-093022AC084B}"/>
              </a:ext>
            </a:extLst>
          </p:cNvPr>
          <p:cNvSpPr/>
          <p:nvPr/>
        </p:nvSpPr>
        <p:spPr>
          <a:xfrm rot="16200000">
            <a:off x="4553522" y="725569"/>
            <a:ext cx="433645" cy="6270171"/>
          </a:xfrm>
          <a:prstGeom prst="rightBrace">
            <a:avLst/>
          </a:prstGeom>
          <a:ln w="19050">
            <a:solidFill>
              <a:srgbClr val="1E3F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108990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5F3E-B858-2CEF-FBB5-BBE649FA5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03EDE8-3F2C-6AC5-6850-063C5F12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كيف سأصرف الأفعال التالية للأمر. من يقرأ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586999-FB1A-4876-D2ED-7274F806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1C60CB-69E1-65C9-7F68-203198131C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AAD44E-7E1E-03D3-1CC4-39B7C3887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66533-ED98-7F04-1692-B60017CC2C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F990D1-1D3C-CCC1-EA56-1133611A3A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92AD1E-BF75-E1A7-E80E-3590352D57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690D4-018E-9498-B431-EAF1647372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B659AF-76D0-B6F6-3577-4D48BA3CA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BC7D239-C657-1DD3-6581-F9DBC0B3CE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2A934A8-89F2-332E-896A-FCC3B2E28369}"/>
              </a:ext>
            </a:extLst>
          </p:cNvPr>
          <p:cNvSpPr/>
          <p:nvPr/>
        </p:nvSpPr>
        <p:spPr>
          <a:xfrm>
            <a:off x="6859737" y="2827280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فَتَحَ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C75A21-5599-94A5-67E4-3FF09DAC527D}"/>
              </a:ext>
            </a:extLst>
          </p:cNvPr>
          <p:cNvSpPr/>
          <p:nvPr/>
        </p:nvSpPr>
        <p:spPr>
          <a:xfrm>
            <a:off x="2706249" y="2827280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دَعا</a:t>
            </a:r>
            <a:endParaRPr lang="a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5D91CD-7110-534B-1B73-B777BFC53BA0}"/>
              </a:ext>
            </a:extLst>
          </p:cNvPr>
          <p:cNvSpPr/>
          <p:nvPr/>
        </p:nvSpPr>
        <p:spPr>
          <a:xfrm>
            <a:off x="5017787" y="4243971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1FD9019-5D5E-2F32-008E-BA919251858D}"/>
              </a:ext>
            </a:extLst>
          </p:cNvPr>
          <p:cNvSpPr/>
          <p:nvPr/>
        </p:nvSpPr>
        <p:spPr>
          <a:xfrm>
            <a:off x="4868497" y="2827280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22F65F9-EC94-73E8-6D43-948D5D0CCC74}"/>
              </a:ext>
            </a:extLst>
          </p:cNvPr>
          <p:cNvSpPr/>
          <p:nvPr/>
        </p:nvSpPr>
        <p:spPr>
          <a:xfrm>
            <a:off x="572027" y="2827384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رَمى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A94BB19-ADD1-68C2-1A2C-99039AD2CCE6}"/>
              </a:ext>
            </a:extLst>
          </p:cNvPr>
          <p:cNvSpPr/>
          <p:nvPr/>
        </p:nvSpPr>
        <p:spPr>
          <a:xfrm>
            <a:off x="2446707" y="4243971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اِقْتَرَبَ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4273334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57BEC-1F37-08EC-B944-9111D910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441501-E6CF-4641-F986-AD6E26CA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ألاحظ الحرف الأخير للفعل . وأسأل : هل الفعل صحيح الآخر أو معتل الآخر؟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1D39DE-DE2D-44B2-0BAD-F1D0F79538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4E24DE-BDC7-741D-3EF9-12E72AEAA4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8AA7C6-272C-C976-4A73-02EC72C05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5A469B-A731-5A2E-8E7C-26F80CEC4F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4E61EC-96BF-1444-44BA-8BD02BE5B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D3248-2904-1B62-B74A-C9D1AC4CE8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ACA0E-12F2-2C0B-14D9-3AA20B7DD4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504DF3-3F06-8E0B-659C-616FECA893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2DE3A41-51F3-B831-3AC5-E20AA06A2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E3122FF-7C40-DDC8-FE32-4B3916755BB2}"/>
              </a:ext>
            </a:extLst>
          </p:cNvPr>
          <p:cNvSpPr/>
          <p:nvPr/>
        </p:nvSpPr>
        <p:spPr>
          <a:xfrm>
            <a:off x="6859737" y="2827280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فَتَــ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7DCD195-9153-196E-C670-D354F487C2D4}"/>
              </a:ext>
            </a:extLst>
          </p:cNvPr>
          <p:cNvSpPr/>
          <p:nvPr/>
        </p:nvSpPr>
        <p:spPr>
          <a:xfrm>
            <a:off x="2706249" y="2827280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دَعــ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0C9621B-A64E-C393-ACC3-DEC50BDB68FF}"/>
              </a:ext>
            </a:extLst>
          </p:cNvPr>
          <p:cNvSpPr/>
          <p:nvPr/>
        </p:nvSpPr>
        <p:spPr>
          <a:xfrm>
            <a:off x="5017787" y="4243971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B7926C0-60FB-90B8-1344-7D3D42A85BDB}"/>
              </a:ext>
            </a:extLst>
          </p:cNvPr>
          <p:cNvSpPr/>
          <p:nvPr/>
        </p:nvSpPr>
        <p:spPr>
          <a:xfrm>
            <a:off x="4868497" y="2827280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1FAF076-E167-5986-8EFA-44099E692A92}"/>
              </a:ext>
            </a:extLst>
          </p:cNvPr>
          <p:cNvSpPr/>
          <p:nvPr/>
        </p:nvSpPr>
        <p:spPr>
          <a:xfrm>
            <a:off x="572027" y="2827384"/>
            <a:ext cx="185887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رَمـــ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4C9B68E-FE73-5007-19B2-07DF41BE5F98}"/>
              </a:ext>
            </a:extLst>
          </p:cNvPr>
          <p:cNvSpPr/>
          <p:nvPr/>
        </p:nvSpPr>
        <p:spPr>
          <a:xfrm>
            <a:off x="2446707" y="4243971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اِقْتَرَ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</p:spTree>
    <p:extLst>
      <p:ext uri="{BB962C8B-B14F-4D97-AF65-F5344CB8AC3E}">
        <p14:creationId xmlns:p14="http://schemas.microsoft.com/office/powerpoint/2010/main" val="264657085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F2F1F-CA7C-FB4A-8EEF-FFA4FAAD3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2896AA-A9A9-199C-7558-193F0C9A5E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59ACF4-C914-34D0-97A1-9D14A3D5ED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59D527-891E-A331-E9AD-D573D2DAC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24327D-AD26-4E93-2E86-25EF55E1D7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895272-72ED-0B7F-9506-99AFB8446F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8DA229-C339-97E8-BF00-62079B4A9F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4CA19F-3F8E-A562-616E-35EB25C387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4C6A33-D65E-209F-B881-1CFC3CCF5BF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3A92538A-1CDF-0459-17C2-AFD28C2852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B78F25F-252A-7868-5768-DDAFF6417C50}"/>
              </a:ext>
            </a:extLst>
          </p:cNvPr>
          <p:cNvSpPr/>
          <p:nvPr/>
        </p:nvSpPr>
        <p:spPr>
          <a:xfrm>
            <a:off x="1056915" y="2907543"/>
            <a:ext cx="2164562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اِفْتَــ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ْ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AFB34CC-1219-E567-AFA8-0657CC352C9F}"/>
              </a:ext>
            </a:extLst>
          </p:cNvPr>
          <p:cNvSpPr/>
          <p:nvPr/>
        </p:nvSpPr>
        <p:spPr>
          <a:xfrm>
            <a:off x="6563137" y="2912733"/>
            <a:ext cx="2164563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فَتَــ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1943F3C-BED0-8731-72D0-787E10F50F1B}"/>
              </a:ext>
            </a:extLst>
          </p:cNvPr>
          <p:cNvSpPr/>
          <p:nvPr/>
        </p:nvSpPr>
        <p:spPr>
          <a:xfrm>
            <a:off x="6533408" y="4604488"/>
            <a:ext cx="2194292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89DB838-6EA5-FA3C-CF6B-FE5DC82014F0}"/>
              </a:ext>
            </a:extLst>
          </p:cNvPr>
          <p:cNvSpPr/>
          <p:nvPr/>
        </p:nvSpPr>
        <p:spPr>
          <a:xfrm>
            <a:off x="6563137" y="3780872"/>
            <a:ext cx="2164563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82FF26E-7EA4-2090-3E12-C0E27678CF08}"/>
              </a:ext>
            </a:extLst>
          </p:cNvPr>
          <p:cNvSpPr/>
          <p:nvPr/>
        </p:nvSpPr>
        <p:spPr>
          <a:xfrm>
            <a:off x="985705" y="5472627"/>
            <a:ext cx="2194292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اِقْتَرَ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5301B77-34AA-0E2F-4163-6859D8C78232}"/>
              </a:ext>
            </a:extLst>
          </p:cNvPr>
          <p:cNvSpPr/>
          <p:nvPr/>
        </p:nvSpPr>
        <p:spPr>
          <a:xfrm>
            <a:off x="1025277" y="3780872"/>
            <a:ext cx="2164563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ْ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A41C181-F5CE-62C9-BBF9-9D341AF46177}"/>
              </a:ext>
            </a:extLst>
          </p:cNvPr>
          <p:cNvSpPr/>
          <p:nvPr/>
        </p:nvSpPr>
        <p:spPr>
          <a:xfrm>
            <a:off x="1027185" y="4604488"/>
            <a:ext cx="2194292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ْ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3B3509ED-7D55-D3A1-C200-2C2B645A3F29}"/>
              </a:ext>
            </a:extLst>
          </p:cNvPr>
          <p:cNvSpPr/>
          <p:nvPr/>
        </p:nvSpPr>
        <p:spPr>
          <a:xfrm>
            <a:off x="6533408" y="5472627"/>
            <a:ext cx="2194292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اِقْتَرَ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36" name="Accolade fermante 35">
            <a:extLst>
              <a:ext uri="{FF2B5EF4-FFF2-40B4-BE49-F238E27FC236}">
                <a16:creationId xmlns:a16="http://schemas.microsoft.com/office/drawing/2014/main" id="{588CD019-81F4-D23A-AC76-09C26CF31CC6}"/>
              </a:ext>
            </a:extLst>
          </p:cNvPr>
          <p:cNvSpPr/>
          <p:nvPr/>
        </p:nvSpPr>
        <p:spPr>
          <a:xfrm>
            <a:off x="3221477" y="2976465"/>
            <a:ext cx="442281" cy="323141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Accolade fermante 36">
            <a:extLst>
              <a:ext uri="{FF2B5EF4-FFF2-40B4-BE49-F238E27FC236}">
                <a16:creationId xmlns:a16="http://schemas.microsoft.com/office/drawing/2014/main" id="{A5984F5B-D653-0993-3FB3-72E9F52BB729}"/>
              </a:ext>
            </a:extLst>
          </p:cNvPr>
          <p:cNvSpPr/>
          <p:nvPr/>
        </p:nvSpPr>
        <p:spPr>
          <a:xfrm rot="10800000">
            <a:off x="6046474" y="2976465"/>
            <a:ext cx="442281" cy="323141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lèche : gauche 37">
            <a:extLst>
              <a:ext uri="{FF2B5EF4-FFF2-40B4-BE49-F238E27FC236}">
                <a16:creationId xmlns:a16="http://schemas.microsoft.com/office/drawing/2014/main" id="{7C83A286-8451-8246-CFA0-5C6172E1A77A}"/>
              </a:ext>
            </a:extLst>
          </p:cNvPr>
          <p:cNvSpPr/>
          <p:nvPr/>
        </p:nvSpPr>
        <p:spPr>
          <a:xfrm>
            <a:off x="4018241" y="4385388"/>
            <a:ext cx="1524143" cy="280334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9E81ECE3-1C7C-D725-BF58-D0E0E31DC84C}"/>
              </a:ext>
            </a:extLst>
          </p:cNvPr>
          <p:cNvSpPr/>
          <p:nvPr/>
        </p:nvSpPr>
        <p:spPr>
          <a:xfrm>
            <a:off x="3986159" y="3780872"/>
            <a:ext cx="1737913" cy="578498"/>
          </a:xfrm>
          <a:prstGeom prst="roundRect">
            <a:avLst/>
          </a:prstGeom>
          <a:solidFill>
            <a:srgbClr val="D6E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زَمَنِ ﭐلْأَمْرِ</a:t>
            </a:r>
          </a:p>
        </p:txBody>
      </p:sp>
      <p:sp>
        <p:nvSpPr>
          <p:cNvPr id="2" name="Titre 9">
            <a:extLst>
              <a:ext uri="{FF2B5EF4-FFF2-40B4-BE49-F238E27FC236}">
                <a16:creationId xmlns:a16="http://schemas.microsoft.com/office/drawing/2014/main" id="{3B96838F-A6F8-0677-A87F-9AAC73A0E46C}"/>
              </a:ext>
            </a:extLst>
          </p:cNvPr>
          <p:cNvSpPr txBox="1">
            <a:spLocks/>
          </p:cNvSpPr>
          <p:nvPr/>
        </p:nvSpPr>
        <p:spPr>
          <a:xfrm>
            <a:off x="167951" y="747645"/>
            <a:ext cx="730442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الفعل صحيح الآخر : يبنى على السكون و أحذف حرف العلة إن أتي أولا أو ثانيا. من يقرأ؟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10EE43-E95E-0B16-8D32-F09695EF1D4F}"/>
              </a:ext>
            </a:extLst>
          </p:cNvPr>
          <p:cNvSpPr txBox="1"/>
          <p:nvPr/>
        </p:nvSpPr>
        <p:spPr>
          <a:xfrm>
            <a:off x="2385628" y="2039404"/>
            <a:ext cx="4359479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إِذا كانَ الْفِعْلُ صَحيحَ الْآخِرِ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056717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3030D-D3E1-3206-D031-0E80D1DD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6EF277-6B9C-DB5B-4394-09CC3B03A7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9A6F0A-3F0F-13B2-179D-B89CFE006A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C3885F-033F-7F96-F0DA-A613C4B43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80320-E8E7-2A2C-9E0E-1ECF8DCD2B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D22535-F789-072D-FC7A-C2AC7A002B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18C064-DCB3-EF35-97E0-83C549B137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7F8C4A-5EEC-C38E-AEEA-C7E4C7CF78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216AB7-B086-21B3-8D44-0E08DD1AD1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45D4D85-A1F2-A138-9BAC-F283A1C8C5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D02F373-DE6A-0E2F-4E68-4D4B29C2E19E}"/>
              </a:ext>
            </a:extLst>
          </p:cNvPr>
          <p:cNvSpPr/>
          <p:nvPr/>
        </p:nvSpPr>
        <p:spPr>
          <a:xfrm>
            <a:off x="1056915" y="3663324"/>
            <a:ext cx="2164562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اُدْعُ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AC96387-91F6-48F5-A47E-88376A76CBE6}"/>
              </a:ext>
            </a:extLst>
          </p:cNvPr>
          <p:cNvSpPr/>
          <p:nvPr/>
        </p:nvSpPr>
        <p:spPr>
          <a:xfrm>
            <a:off x="6563137" y="3668514"/>
            <a:ext cx="2164563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دَعــ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8DE9F0F-A00E-EBDC-FE12-B6CC2D4A425F}"/>
              </a:ext>
            </a:extLst>
          </p:cNvPr>
          <p:cNvSpPr/>
          <p:nvPr/>
        </p:nvSpPr>
        <p:spPr>
          <a:xfrm>
            <a:off x="6563137" y="4536653"/>
            <a:ext cx="2164563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رَمـــ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A289427-7860-1F9B-E248-F31FF13083E5}"/>
              </a:ext>
            </a:extLst>
          </p:cNvPr>
          <p:cNvSpPr/>
          <p:nvPr/>
        </p:nvSpPr>
        <p:spPr>
          <a:xfrm>
            <a:off x="1025277" y="4536653"/>
            <a:ext cx="2164563" cy="7352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اِرْمِ</a:t>
            </a:r>
          </a:p>
        </p:txBody>
      </p:sp>
      <p:sp>
        <p:nvSpPr>
          <p:cNvPr id="36" name="Accolade fermante 35">
            <a:extLst>
              <a:ext uri="{FF2B5EF4-FFF2-40B4-BE49-F238E27FC236}">
                <a16:creationId xmlns:a16="http://schemas.microsoft.com/office/drawing/2014/main" id="{04E8FA00-D97A-F5AF-41E8-595ED2D5460A}"/>
              </a:ext>
            </a:extLst>
          </p:cNvPr>
          <p:cNvSpPr/>
          <p:nvPr/>
        </p:nvSpPr>
        <p:spPr>
          <a:xfrm>
            <a:off x="3221477" y="3732246"/>
            <a:ext cx="442281" cy="153965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Accolade fermante 36">
            <a:extLst>
              <a:ext uri="{FF2B5EF4-FFF2-40B4-BE49-F238E27FC236}">
                <a16:creationId xmlns:a16="http://schemas.microsoft.com/office/drawing/2014/main" id="{4A99C506-C9CE-67FA-D495-C26FC4EA655D}"/>
              </a:ext>
            </a:extLst>
          </p:cNvPr>
          <p:cNvSpPr/>
          <p:nvPr/>
        </p:nvSpPr>
        <p:spPr>
          <a:xfrm rot="10800000">
            <a:off x="6046473" y="3732246"/>
            <a:ext cx="442281" cy="153965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Flèche : gauche 37">
            <a:extLst>
              <a:ext uri="{FF2B5EF4-FFF2-40B4-BE49-F238E27FC236}">
                <a16:creationId xmlns:a16="http://schemas.microsoft.com/office/drawing/2014/main" id="{094CFF72-4903-99D2-F666-4B1019F47CF9}"/>
              </a:ext>
            </a:extLst>
          </p:cNvPr>
          <p:cNvSpPr/>
          <p:nvPr/>
        </p:nvSpPr>
        <p:spPr>
          <a:xfrm>
            <a:off x="4018241" y="4385388"/>
            <a:ext cx="1524143" cy="280334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C3DAD773-75E8-4F9B-682B-6EF3D52808BC}"/>
              </a:ext>
            </a:extLst>
          </p:cNvPr>
          <p:cNvSpPr/>
          <p:nvPr/>
        </p:nvSpPr>
        <p:spPr>
          <a:xfrm>
            <a:off x="3986159" y="3780872"/>
            <a:ext cx="1737913" cy="578498"/>
          </a:xfrm>
          <a:prstGeom prst="roundRect">
            <a:avLst/>
          </a:prstGeom>
          <a:solidFill>
            <a:srgbClr val="D6E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زَمَنِ ﭐلْأَمْرِ</a:t>
            </a:r>
          </a:p>
        </p:txBody>
      </p:sp>
      <p:sp>
        <p:nvSpPr>
          <p:cNvPr id="42" name="Titre 9">
            <a:extLst>
              <a:ext uri="{FF2B5EF4-FFF2-40B4-BE49-F238E27FC236}">
                <a16:creationId xmlns:a16="http://schemas.microsoft.com/office/drawing/2014/main" id="{3795946A-953D-63FB-3090-E259FE6A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19138"/>
            <a:ext cx="6840538" cy="612775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الفعل معتل الآخر : يبنى على حذف حرف العلة. من يقرأ؟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B93DC59-609C-8AAD-2A36-DF92B07CFEBF}"/>
              </a:ext>
            </a:extLst>
          </p:cNvPr>
          <p:cNvSpPr txBox="1"/>
          <p:nvPr/>
        </p:nvSpPr>
        <p:spPr>
          <a:xfrm>
            <a:off x="2246593" y="2308990"/>
            <a:ext cx="4359479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إِذا كانَ الْفِعْلُ مُعْتَلَّ الْآخِرِ</a:t>
            </a:r>
          </a:p>
        </p:txBody>
      </p:sp>
    </p:spTree>
    <p:extLst>
      <p:ext uri="{BB962C8B-B14F-4D97-AF65-F5344CB8AC3E}">
        <p14:creationId xmlns:p14="http://schemas.microsoft.com/office/powerpoint/2010/main" val="82366570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25687-3353-7B81-FAAE-F1CF298F4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F7A14A8-8EF2-BC89-A183-D726B02E2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حولوا الفعل لصيغة الأمر مع ضمير المخاطب المفرد "أنتَ"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D7658D-9F58-2839-FE98-421C0F5C20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B7ECC2-C5CF-B832-AEF3-966AD6CA4E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A1830E-882D-5A5F-4C81-4866A361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D3BAF3-600F-EFEA-3CC8-3D09C874E1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5E0FF5-CBB0-B261-ADDA-75159BA40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4AF131-363F-DBBB-8C5C-29BE88E017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8C9D10-6C38-1B2D-12B3-F7922913CE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7D241B-E749-621D-FFA2-2ABF6070E8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82717BEF-8D17-A515-651A-4176A4CE2C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D8FBF2D-C43D-D4A4-4916-919B156E7432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سَمِعَ</a:t>
            </a:r>
          </a:p>
        </p:txBody>
      </p:sp>
    </p:spTree>
    <p:extLst>
      <p:ext uri="{BB962C8B-B14F-4D97-AF65-F5344CB8AC3E}">
        <p14:creationId xmlns:p14="http://schemas.microsoft.com/office/powerpoint/2010/main" val="244960229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C7AF6-64F0-8437-6F16-7B63F9B8D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0D5897B-1676-7CA2-506F-B7BFF9DB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ماذا فعلنا لصياغة الفعل للأمر؟ لماذا؟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F2C0ED-FAB3-B4DC-53F9-3819EA2D9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548248-DCE2-B760-9534-836872DF54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DD4355-DE23-1285-8009-FFA370EA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A3A52E-0B6D-EAE5-95AB-04D350A810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78164D-C221-C109-14B3-9382CDA658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3FA538-8C57-3602-3B1D-EA0B9A58C5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7C5C75-32AE-9152-A381-E18B0CC3AD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E74CB9-7B08-8B97-54D7-05386A3A00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9C264751-9137-DBCE-7FD9-3570D87F8A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8BEBFBC-4BB4-7C9C-CB20-ADEAFB8DA76D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سْمَــــــ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ـع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ْ</a:t>
            </a:r>
          </a:p>
        </p:txBody>
      </p:sp>
    </p:spTree>
    <p:extLst>
      <p:ext uri="{BB962C8B-B14F-4D97-AF65-F5344CB8AC3E}">
        <p14:creationId xmlns:p14="http://schemas.microsoft.com/office/powerpoint/2010/main" val="69033953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64B9D-090E-7B03-C577-CB5A9BBFF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8FAB29C-CE7C-4E8F-AC82-1678CF6F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للأمر.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53A3F8-D290-96D5-8D34-B54F140571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636B9D-C78E-D900-7DFF-5EA65D9AC6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87DC38-ACE0-B673-564B-B124E53A1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084BAD-791C-252F-D5DE-6257B42250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29C1E1-2974-8D2F-3238-83A78CE42C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7A924-5FC6-03A9-EF76-17536B33BC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8BCDA0-227D-7702-1C9C-AD517A036F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76D457-E6DC-730B-6052-47F4C656BC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954276B7-4EE4-4A4F-5F96-1F375948D3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EBD0938-936E-610E-F549-8FD3DFB7320E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وَجَدَ</a:t>
            </a:r>
          </a:p>
        </p:txBody>
      </p:sp>
    </p:spTree>
    <p:extLst>
      <p:ext uri="{BB962C8B-B14F-4D97-AF65-F5344CB8AC3E}">
        <p14:creationId xmlns:p14="http://schemas.microsoft.com/office/powerpoint/2010/main" val="340242222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11556-B93D-2B9D-CA8C-C9FAA0E69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B2626AF-39BB-9EAD-28FA-47E8FC713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ماذا فعلنا لصياغة الفعل للأمر؟ لماذا؟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992207-3124-8E0B-8310-A019145486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CEE62D-F1DD-011F-4218-1CF209A1A6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CE5227-4DB3-E494-C091-D3F637071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AE8D53-BAED-4A92-6DAE-3C2D58743E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8CF143-4EA3-1CE0-7B81-85D36D3A2D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02062F-A821-8127-0CD0-6A4ABC668D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874A8A-09A6-696E-7024-B5974DD016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EA068C-685B-8442-E2D3-438CF2BB0D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91470B1D-FC82-2C6B-ED78-1B9F9290D8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50D6188-0309-E8E7-10F5-E1B4FFE83B9B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جِــــــ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ْ</a:t>
            </a:r>
          </a:p>
        </p:txBody>
      </p:sp>
    </p:spTree>
    <p:extLst>
      <p:ext uri="{BB962C8B-B14F-4D97-AF65-F5344CB8AC3E}">
        <p14:creationId xmlns:p14="http://schemas.microsoft.com/office/powerpoint/2010/main" val="405771257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29CB5-FD34-47C8-0C63-B43F99A75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876B72-F0E4-5831-0F44-FD392C579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للأمر.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7CC962-8C21-662E-889B-4D445776C4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7EEDE0-DF04-21A3-7132-64342C0646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04681A-56D4-378D-84A1-991B73D1F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879D64-E4D8-13B9-C44B-C2430FA8AB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698EA0-A243-30A4-3C93-E0FEB26313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6BA938-0F9A-9EE0-35E7-8E0917FECC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93F729-9B12-9577-B21F-FC92AEF9A8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4C12F8-E074-A581-633B-68E4AB0AC4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F3C072D-FB62-686A-9E68-0FD9AD0B65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CC9349-34B6-A5AC-AE73-CE70807C792E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حَمى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523228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A393-CAC6-C194-8D4D-A8CB05F84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2550503-21EC-5C10-A3B1-DD196D754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ماذا فعلنا لصياغة الفعل للأمر؟ لماذا؟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9B672C-311A-A949-62BC-A536B68E7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D391DA-64CD-CE88-0FB2-484E36EDB7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E27886-7927-F9A4-3802-9F208D2B0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998D0A-306D-004F-2F47-385FF8BF9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7237C1-3411-A84C-F390-63D3D6AB6A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26FFFE-EDFC-96F7-A3A4-2C35C5F16D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945B0-D838-EE5F-8A8C-FE690A43EF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6A45AD-4AB2-720D-BAE4-D4F9E41E7E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F3B3208-3670-F671-2FAE-316BD2FC6E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A314153-CD62-5771-DB87-90B7FE6B8B1A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اِحْــــــــــمِ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719911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2D77C-524C-A861-8C87-251067CA4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D6D948-AB3F-0AF0-FE41-43D65FDC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للأمر.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6DC992-C6D0-419F-4F3C-01E88DB22F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196FB6-6029-5B88-8406-E61DCE3D82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15ADC4-8C31-6D87-6A00-7E09296B9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BAB71F-F5ED-7E81-263C-ECC89067E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616CC9-6934-9041-8B89-077574AF0B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A74F10-BD45-CAD0-23EB-D6C5885E47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235CFE-F5A6-A6D9-7215-727CE094EA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D482F7-19D1-DFAD-CC37-6F2A1BD7AB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B781F7AD-085C-78E7-6BFF-9BC12D4B3F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258B7C6-A0DD-71C7-7486-C88555FC9800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اِخْتَفــــى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35816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0BA86-0366-5CE2-7248-C8CDA7C02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A24EFDB-E0BA-FCD4-CD94-4665201B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ماذا فعلنا لصياغة الفعل للأمر؟ لماذا؟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3162E7-D5F2-E899-55F8-27E44BD18C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E86639-3B3F-A74D-6D1E-F8A74B9DE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8CBAD3-E29D-C3B5-3BCB-4E8D3B05D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55B847-A0EA-66AF-A8E8-A8F7B235F5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2EE6DF-2746-D84D-AB70-A6C955567D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2DB7E-1AF8-B182-8ED8-8B8DDFB763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AAEB-4089-FCA3-CC44-B23EF2AD9A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0A2FA8-DD28-6337-728F-D728ACC7E6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6665E975-B18C-22F5-0BDA-12814F3BB0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7CD318-A05D-7401-2F21-29E7BAEA61D9}"/>
              </a:ext>
            </a:extLst>
          </p:cNvPr>
          <p:cNvSpPr/>
          <p:nvPr/>
        </p:nvSpPr>
        <p:spPr>
          <a:xfrm>
            <a:off x="3474854" y="3259430"/>
            <a:ext cx="219429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اِخْتَـــــفِ</a:t>
            </a:r>
          </a:p>
        </p:txBody>
      </p:sp>
    </p:spTree>
    <p:extLst>
      <p:ext uri="{BB962C8B-B14F-4D97-AF65-F5344CB8AC3E}">
        <p14:creationId xmlns:p14="http://schemas.microsoft.com/office/powerpoint/2010/main" val="14372570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0F74-7576-7149-9F60-525D49AA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637B24-F488-4CA0-CD02-3DDB596B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كيف نصوغ فعل  الأمر؟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92F6DC-FEC6-5EA9-9E6E-684FC6C15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EF48C-056C-B555-4F66-B11BB56D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927540-A930-EEA0-260B-075DA663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7A6A9-4D51-44F9-6F29-FE62D694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48DC4F-6125-F30D-67A4-B55543E1EB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5706A6-F721-613A-374C-EF2B0D84CB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BCEB2-AF8B-588D-05D3-B33C10061D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BA069-FCEB-425E-0349-2610260070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61341E-1F82-2392-32EF-829DE895A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E9AA4-6C83-01BB-8B94-D36CB2F322EE}"/>
              </a:ext>
            </a:extLst>
          </p:cNvPr>
          <p:cNvSpPr txBox="1"/>
          <p:nvPr/>
        </p:nvSpPr>
        <p:spPr>
          <a:xfrm>
            <a:off x="2107559" y="2343130"/>
            <a:ext cx="329794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ﭐلْأَمْرُ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C036EE9-CC57-9D90-9541-B070D0FC4B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0357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A3A3-197A-E2B0-BE22-99B43E9A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4633B7B-B58F-7AA7-BCEC-9E3D0536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76 من كراساتكم. من يقرأ القاعدة؟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FA4271-A11E-9FCA-9895-1053764EB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59C3AB-B2C4-B2AB-76D8-D2B16B26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34C5A-E51A-F85F-16C7-E2FA6F458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76565B-90DF-F6B8-596B-D59FDD0005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2EB65F-CF07-B120-6F52-FB9495E29F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4134B-4CC7-C84B-15B9-A405F27B9C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86AC0-6130-59C4-879B-564F82B2C3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94579A-1948-D0E2-FC8A-1AC663A86E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AA5F37F-D494-8F00-94CD-76071F015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78E64F-451B-FA0C-6137-96B689A4D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546" y="1396715"/>
            <a:ext cx="3560481" cy="546128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D019C86-4919-529C-C51B-2D890E8CB2E6}"/>
              </a:ext>
            </a:extLst>
          </p:cNvPr>
          <p:cNvSpPr/>
          <p:nvPr/>
        </p:nvSpPr>
        <p:spPr>
          <a:xfrm>
            <a:off x="2995128" y="1856792"/>
            <a:ext cx="2976465" cy="1502228"/>
          </a:xfrm>
          <a:prstGeom prst="roundRect">
            <a:avLst>
              <a:gd name="adj" fmla="val 497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002609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AEA21-C69B-BFD0-A1B0-28E2F0884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34FE650-497C-E150-324F-E5841D2F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يقرأُ جدول التحويل لبعض الأفعال لزمن الأمر.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D2077BB-314B-34E4-74F6-E456F90EB4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02B58B-2A3A-4E10-6F74-231A09ECBB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3DAC5D-D600-F7AD-6192-B7FA9C51A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0D899A-E4A2-AA4C-81BA-052D91C847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661039E-6365-13C5-069E-7C4F3DD234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0FD986-6CF8-A9CF-A816-003106ADA6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AD5D22-468A-C589-51AC-A668911E87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B44B9D-9FE1-B329-69CA-4BF7D5ACB2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DA9A80F0-DB08-08CB-05AF-C1FADC5D8B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73FFC0-179F-8C36-5486-9E8248A30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023786"/>
              </p:ext>
            </p:extLst>
          </p:nvPr>
        </p:nvGraphicFramePr>
        <p:xfrm>
          <a:off x="3382460" y="4073744"/>
          <a:ext cx="1614828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14828">
                  <a:extLst>
                    <a:ext uri="{9D8B030D-6E8A-4147-A177-3AD203B41FA5}">
                      <a16:colId xmlns:a16="http://schemas.microsoft.com/office/drawing/2014/main" val="1783920738"/>
                    </a:ext>
                  </a:extLst>
                </a:gridCol>
              </a:tblGrid>
              <a:tr h="279511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مَشى</a:t>
                      </a:r>
                      <a:endParaRPr lang="fr-MA" sz="2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76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اِمْشِ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7454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اِمْشي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052057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اِمْشِيا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91838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اِمْشوا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3868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اِمْشينَ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507592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50E8DB6-2753-EA68-DC87-C2F40FA6B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01371"/>
              </p:ext>
            </p:extLst>
          </p:nvPr>
        </p:nvGraphicFramePr>
        <p:xfrm>
          <a:off x="5492519" y="1423851"/>
          <a:ext cx="1649186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9186">
                  <a:extLst>
                    <a:ext uri="{9D8B030D-6E8A-4147-A177-3AD203B41FA5}">
                      <a16:colId xmlns:a16="http://schemas.microsoft.com/office/drawing/2014/main" val="598891876"/>
                    </a:ext>
                  </a:extLst>
                </a:gridCol>
              </a:tblGrid>
              <a:tr h="241251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كَتَبَ</a:t>
                      </a:r>
                      <a:endParaRPr lang="fr-MA" sz="2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33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اُكْتُبْ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2528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اُكْتُبي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360819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اُكْتُبا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572259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اُكْتُبوا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211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اُكْتُبْنَ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2122902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81A0794-B0CA-22FA-2D3A-CB61AD1B4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616378"/>
              </p:ext>
            </p:extLst>
          </p:nvPr>
        </p:nvGraphicFramePr>
        <p:xfrm>
          <a:off x="3382460" y="1435979"/>
          <a:ext cx="1649186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9186">
                  <a:extLst>
                    <a:ext uri="{9D8B030D-6E8A-4147-A177-3AD203B41FA5}">
                      <a16:colId xmlns:a16="http://schemas.microsoft.com/office/drawing/2014/main" val="1170385383"/>
                    </a:ext>
                  </a:extLst>
                </a:gridCol>
              </a:tblGrid>
              <a:tr h="279511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أخَذَ</a:t>
                      </a:r>
                      <a:endParaRPr lang="fr-MA" sz="2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11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خُذْ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7401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خُذ</a:t>
                      </a: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001052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خُذ</a:t>
                      </a: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83379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خُذ</a:t>
                      </a:r>
                      <a:r>
                        <a:rPr lang="ar-SA" sz="2400" kern="1200" dirty="0" err="1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235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خُذْ</a:t>
                      </a: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859394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A190729-B5EE-F632-8489-A21A65ABB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866953"/>
              </p:ext>
            </p:extLst>
          </p:nvPr>
        </p:nvGraphicFramePr>
        <p:xfrm>
          <a:off x="1306759" y="4073744"/>
          <a:ext cx="1649186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9186">
                  <a:extLst>
                    <a:ext uri="{9D8B030D-6E8A-4147-A177-3AD203B41FA5}">
                      <a16:colId xmlns:a16="http://schemas.microsoft.com/office/drawing/2014/main" val="335119120"/>
                    </a:ext>
                  </a:extLst>
                </a:gridCol>
              </a:tblGrid>
              <a:tr h="279511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مَرَّ</a:t>
                      </a:r>
                      <a:endParaRPr lang="fr-MA" sz="2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9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مُرَّ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5532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مُرّ</a:t>
                      </a: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952137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مُرّ</a:t>
                      </a: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81570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مُرّ</a:t>
                      </a:r>
                      <a:r>
                        <a:rPr lang="ar-SA" sz="2400" kern="1200" dirty="0" err="1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0256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اُمْرُرْ</a:t>
                      </a: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3530792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CB178AC-1E1E-2ED1-E04F-0871D68BF9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592234"/>
              </p:ext>
            </p:extLst>
          </p:nvPr>
        </p:nvGraphicFramePr>
        <p:xfrm>
          <a:off x="5485271" y="4073744"/>
          <a:ext cx="1614828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14828">
                  <a:extLst>
                    <a:ext uri="{9D8B030D-6E8A-4147-A177-3AD203B41FA5}">
                      <a16:colId xmlns:a16="http://schemas.microsoft.com/office/drawing/2014/main" val="2301925489"/>
                    </a:ext>
                  </a:extLst>
                </a:gridCol>
              </a:tblGrid>
              <a:tr h="279511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قال</a:t>
                      </a:r>
                      <a:endParaRPr lang="fr-MA" sz="2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0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قُلْ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0744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قولي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652185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قُولا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48294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قولوا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1797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قُلْنَ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2619538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9818C74-FB9C-C3BD-8DC6-FC5F9302E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784812"/>
              </p:ext>
            </p:extLst>
          </p:nvPr>
        </p:nvGraphicFramePr>
        <p:xfrm>
          <a:off x="1306759" y="1423851"/>
          <a:ext cx="1614828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14828">
                  <a:extLst>
                    <a:ext uri="{9D8B030D-6E8A-4147-A177-3AD203B41FA5}">
                      <a16:colId xmlns:a16="http://schemas.microsoft.com/office/drawing/2014/main" val="1805821222"/>
                    </a:ext>
                  </a:extLst>
                </a:gridCol>
              </a:tblGrid>
              <a:tr h="279511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دَعا</a:t>
                      </a:r>
                      <a:endParaRPr lang="fr-MA" sz="2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اُدْعُ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7549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اُدْعِي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145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اُدْعُوَا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6980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اُدْعوا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0057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اُدْعونَ</a:t>
                      </a:r>
                      <a:endParaRPr lang="fr-MA" sz="240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2366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127562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EDD197-3A83-0ED5-E74F-FD726B2A9B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721" y="2343776"/>
            <a:ext cx="8176558" cy="337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978EAF-E3E7-67FA-8B53-F2C7DEF34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721" y="2343776"/>
            <a:ext cx="8176558" cy="337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جوابه؟ هل انتم  متفقون؟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FD47A6-5F1C-1387-6329-31604C6E2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721" y="2343776"/>
            <a:ext cx="8176558" cy="337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D599D-7296-60F8-3B1B-EA1AF1754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46DDB7-33E5-CBB3-648A-0D6DDF89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4A0CAFA-ACCA-C105-0853-63110B706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6E53D5-2E8D-8E6F-DDD2-4290AABA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17B3AC-FD43-5403-1682-8D830530C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907D9B1-8509-A69D-C9B6-429AD9CCD7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042A3F-CE79-4D84-BC1F-73B1938B58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1D94D7-8514-CFD5-0BF4-78BC6670CB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EFE6E8-C47C-9B62-8722-28584671F1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F18CD5-A301-9066-5C67-84640F67E7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8D2C6C-1883-D73D-1A2A-D4EAC90655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58C30E-AD5D-E163-9D1B-195BF92FC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721" y="2343776"/>
            <a:ext cx="8176558" cy="33799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D85354-C830-9286-6660-351C61E36716}"/>
              </a:ext>
            </a:extLst>
          </p:cNvPr>
          <p:cNvSpPr txBox="1"/>
          <p:nvPr/>
        </p:nvSpPr>
        <p:spPr>
          <a:xfrm>
            <a:off x="3761132" y="3694948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مُعْتَلُّ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ﭐلْآخِرِ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A00480-08DC-0D2F-343B-B5658EB6886B}"/>
              </a:ext>
            </a:extLst>
          </p:cNvPr>
          <p:cNvSpPr txBox="1"/>
          <p:nvPr/>
        </p:nvSpPr>
        <p:spPr>
          <a:xfrm>
            <a:off x="3761132" y="4136597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صَحيحُ ﭐلْآخِرِ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689CA7-ABFE-D3A7-1C7B-1A3DF87AE9AB}"/>
              </a:ext>
            </a:extLst>
          </p:cNvPr>
          <p:cNvSpPr txBox="1"/>
          <p:nvPr/>
        </p:nvSpPr>
        <p:spPr>
          <a:xfrm>
            <a:off x="3761131" y="4591359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مُعْتَلُّ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ﭐلْآخِرِ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AD0055-4D6D-FF80-824E-8D45C5F7E87E}"/>
              </a:ext>
            </a:extLst>
          </p:cNvPr>
          <p:cNvSpPr txBox="1"/>
          <p:nvPr/>
        </p:nvSpPr>
        <p:spPr>
          <a:xfrm>
            <a:off x="3680267" y="5094798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صَحيحُ ﭐلْآخِرِ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5135AE-ED1C-C903-136C-6E8D46745616}"/>
              </a:ext>
            </a:extLst>
          </p:cNvPr>
          <p:cNvSpPr txBox="1"/>
          <p:nvPr/>
        </p:nvSpPr>
        <p:spPr>
          <a:xfrm>
            <a:off x="1086356" y="3694947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اِقَضِ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B0EFE0-4158-3F39-6A9E-C322FADB5BC4}"/>
              </a:ext>
            </a:extLst>
          </p:cNvPr>
          <p:cNvSpPr txBox="1"/>
          <p:nvPr/>
        </p:nvSpPr>
        <p:spPr>
          <a:xfrm>
            <a:off x="1035525" y="4136597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اِبْحَثْ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76E5BB-CDA6-04F4-001A-D0B393630727}"/>
              </a:ext>
            </a:extLst>
          </p:cNvPr>
          <p:cNvSpPr txBox="1"/>
          <p:nvPr/>
        </p:nvSpPr>
        <p:spPr>
          <a:xfrm>
            <a:off x="1035524" y="4578247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اِمْشِ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E05F8F-0E98-92E2-A700-B59D8B93987B}"/>
              </a:ext>
            </a:extLst>
          </p:cNvPr>
          <p:cNvSpPr txBox="1"/>
          <p:nvPr/>
        </p:nvSpPr>
        <p:spPr>
          <a:xfrm>
            <a:off x="977550" y="5094797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صِلْ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025953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F9BAB-A07D-F68B-E79E-27C8E12A6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2C02F31-CBB4-7A28-AC88-70314C72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  بعد كتابة التاريخ و عنوان الدرس .عمل فردي.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786CE8-DC8F-CFE9-7418-4E6C81E8FF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0FF476-ADF4-8CAF-0D2C-776433B21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01C639-17FF-6A4D-5444-5C3867D57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6295C2-7BA3-D8A9-F29A-A4B76D4BB6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A86816-0F49-CC6C-D4AC-7B838A47D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42AF6-21FC-0FC0-AAEE-95925FFB58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90A53-93A5-4360-B8BF-5FDEDDDC13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68A855-081B-6F60-7F9A-04E30601D1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30BE3B8-D631-3E4F-B5A3-64E54F844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3C3352-FA5C-F314-BA80-7D59F5A4F8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895" y="2351628"/>
            <a:ext cx="7883670" cy="3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7569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742972-5AB5-8D0E-7585-E40E58FC7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895" y="2351628"/>
            <a:ext cx="7883670" cy="3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BEE-3FE3-A410-C80E-181C4B332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8BA7AF2-8BFE-C8A6-4D41-C0BEBAE3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 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FB6B71D-3080-8C5E-56BD-47419601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37748A-F418-246F-9B00-DBA3736F9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FA5B2B-B02E-F900-31D7-A79751C71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87BFB4-4234-9616-FC62-D06A8B076C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AEF55D8-5B3A-B457-65C0-06EA5EB9B8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4C50A-0C87-2633-2327-C307493F1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00525-7C98-8A60-4162-34A7E82AE6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0290EF-F9D3-0D67-5918-074F9C433F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354E6AC-283A-8D71-8D2A-BD0D5908E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7FC1A4-B64B-FDD1-92F9-2A3D513185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895" y="2351628"/>
            <a:ext cx="7883670" cy="39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89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DB401-0245-F423-FE21-8B442645B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315C347-3996-B0A8-890E-327EC941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A5B1DB-A192-CEBC-CDE6-CD1ED5368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43FD09-1299-9CAF-93F0-B223F4BE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5A02D0-0BCF-DA0A-487D-8B5379B26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90787E-5087-D7C7-8B8F-3417E7B2EC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21CA3A6-981A-1D91-916A-14057E023A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C63AF5-B779-C848-6BB9-FD5302722D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29C6DC-48EC-DD51-016B-9B557A2BC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B0C197-1BC4-289B-BDE5-0C6332DEE4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8807D57-F75A-77D5-3D4F-7EF225414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1B7AC3-B09E-563C-0158-FB4AF5F30D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895" y="2351628"/>
            <a:ext cx="7883670" cy="392787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0FD8BA5-3ECB-C0E5-C84D-9DD033F52820}"/>
              </a:ext>
            </a:extLst>
          </p:cNvPr>
          <p:cNvSpPr txBox="1"/>
          <p:nvPr/>
        </p:nvSpPr>
        <p:spPr>
          <a:xfrm>
            <a:off x="4805556" y="2995151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أَنْجِزْ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63331D6-DA44-280A-3984-C04A6C382B3B}"/>
              </a:ext>
            </a:extLst>
          </p:cNvPr>
          <p:cNvSpPr txBox="1"/>
          <p:nvPr/>
        </p:nvSpPr>
        <p:spPr>
          <a:xfrm>
            <a:off x="4759561" y="3637980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اِصْغِ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0A5E48-2788-AE41-380E-E46CBC2ED42A}"/>
              </a:ext>
            </a:extLst>
          </p:cNvPr>
          <p:cNvSpPr txBox="1"/>
          <p:nvPr/>
        </p:nvSpPr>
        <p:spPr>
          <a:xfrm>
            <a:off x="4768049" y="4280809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ضَعْ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84C896-31D9-4CCB-20B9-3DCE60B3A596}"/>
              </a:ext>
            </a:extLst>
          </p:cNvPr>
          <p:cNvSpPr txBox="1"/>
          <p:nvPr/>
        </p:nvSpPr>
        <p:spPr>
          <a:xfrm>
            <a:off x="4771899" y="4923638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D6BB7E3-9897-4A67-D928-F99C30C5076F}"/>
              </a:ext>
            </a:extLst>
          </p:cNvPr>
          <p:cNvSpPr txBox="1"/>
          <p:nvPr/>
        </p:nvSpPr>
        <p:spPr>
          <a:xfrm>
            <a:off x="4748415" y="5531711"/>
            <a:ext cx="1621735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نادِ</a:t>
            </a:r>
          </a:p>
        </p:txBody>
      </p:sp>
    </p:spTree>
    <p:extLst>
      <p:ext uri="{BB962C8B-B14F-4D97-AF65-F5344CB8AC3E}">
        <p14:creationId xmlns:p14="http://schemas.microsoft.com/office/powerpoint/2010/main" val="47369047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صياغة الفعل الأمر؟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6B3A89-363E-0B66-CECD-27A2B05BBDDC}"/>
              </a:ext>
            </a:extLst>
          </p:cNvPr>
          <p:cNvSpPr txBox="1"/>
          <p:nvPr/>
        </p:nvSpPr>
        <p:spPr>
          <a:xfrm>
            <a:off x="2631111" y="3221435"/>
            <a:ext cx="400142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ﭐلأَ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مْرُ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390D8-B89D-6263-A947-1B2E9ED7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E3AE9F7-0BE6-D164-30C2-68BBFB1E7C3F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50D63697-58A0-B14A-A37B-3F96967C70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415823A-7345-F2C5-28F6-6C62FEBD60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B5B5CBB-FC58-E3F6-BC53-2409E5CE0F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CAD369B-C4D3-82FA-1885-F955AADE1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F44A4A2-8CA4-2438-13D0-D0F2233EA8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1ED91A-5A5F-D8A7-9AB6-F8401D0F56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1E1-088A-1F75-36F6-8C8573898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1EC40B-33E0-9419-217C-785B8DC739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1E116C01-572E-EBE7-2738-9B574B32CF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7B7D4DC5-0D36-59BA-8634-79996736B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– أنشطة استثمار النص</a:t>
            </a:r>
            <a:endParaRPr lang="fr-MA" sz="1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C82532-B767-3B74-4A37-2A7F69AE06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05" y="1364116"/>
            <a:ext cx="612000" cy="61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FD6F51-3CD7-5AAA-3E21-30AE8CAC05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348" y="2388637"/>
            <a:ext cx="7707508" cy="404899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3A9D22-023B-9C35-5399-F7690E3957BD}"/>
              </a:ext>
            </a:extLst>
          </p:cNvPr>
          <p:cNvSpPr txBox="1"/>
          <p:nvPr/>
        </p:nvSpPr>
        <p:spPr>
          <a:xfrm>
            <a:off x="3529515" y="1745283"/>
            <a:ext cx="145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الصفحة 75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830888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27135</TotalTime>
  <Words>1820</Words>
  <Application>Microsoft Office PowerPoint</Application>
  <PresentationFormat>Affichage à l'écran (4:3)</PresentationFormat>
  <Paragraphs>500</Paragraphs>
  <Slides>68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68</vt:i4>
      </vt:variant>
    </vt:vector>
  </HeadingPairs>
  <TitlesOfParts>
    <vt:vector size="91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Thème Office</vt:lpstr>
      <vt:lpstr>Présentation PowerPoint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ستتدربون في هذه الحصة على وصف مشهد باستعمال النعت و الحال والتشبيه.</vt:lpstr>
      <vt:lpstr>ألاحظ المشهد و أصوغ جملا لوصف المشهد تتضمن النعت والحال و التشبيه. من يقرأ؟</vt:lpstr>
      <vt:lpstr>الان دوركم. من يركب جملة لوصف المشهد كما في المثال. (نشاط شفوي)</vt:lpstr>
      <vt:lpstr>ورشة القراءة – الحصة 3 </vt:lpstr>
      <vt:lpstr>نواصل قراءة نص " النبتة العجيبة"؛ وتوظيف استراتيجيات الفهم.</vt:lpstr>
      <vt:lpstr>قبل ذلك نصحح الواجب المنزلي. سأراقب إنجازاتكم.</vt:lpstr>
      <vt:lpstr>لنصحح . من يقرأ الملخص الذي أعده؟</vt:lpstr>
      <vt:lpstr>إليكم نموذجا للتلخيص. من يقرأ؟ صححوا.</vt:lpstr>
      <vt:lpstr>نتابع التصحيح. من يقرأ جوابه؟ هل انتم متفقون؟ من يقترح جوابا آخر؟</vt:lpstr>
      <vt:lpstr>نتابع التصحيح. من يقرأ جوابه؟ هل انتم متفقون؟ من يقترح جوابا آخر؟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تابعوا مع زميلكم وسطروا بقلم الرصاص كلمات تدل على تغير حال القرية.</vt:lpstr>
      <vt:lpstr>خذوا الصفحة 74 سوف تجيبون بسرعة على الأسئلة 1 و 2. </vt:lpstr>
      <vt:lpstr>سأمر بين الصفوف لمساعدتكم.</vt:lpstr>
      <vt:lpstr>نصحح السؤال الأول. من يقرأ جوابه؟ هل أنتم متفقون؟ أين ورد الجواب في النص؟</vt:lpstr>
      <vt:lpstr>صححوا.</vt:lpstr>
      <vt:lpstr>نصحح السؤال الثاني. من يقرأ جوابه؟ هل أنتم متفقون؟ أين ورد الجواب في النص؟</vt:lpstr>
      <vt:lpstr>نصحح السؤال الثاني. من يقرأ جوابه؟ هل أنتم متفقون؟ أين ورد الجواب في النص؟</vt:lpstr>
      <vt:lpstr>على دفاتركم. استخرجوا من النص ما يدل على كل صفة.</vt:lpstr>
      <vt:lpstr>سأمر بين الصفوف لمساعدتكم.</vt:lpstr>
      <vt:lpstr>نصحح. من يقرأ جوابه؟ هل انتم متفقون؟ </vt:lpstr>
      <vt:lpstr>صححوا.</vt:lpstr>
      <vt:lpstr>ورشة الكتابة – الصرف والتحويل</vt:lpstr>
      <vt:lpstr>سنشرع الآن في حصة الصرف والتحويل. ستتعرفون على  بعض قواعد تصريف الأفعال لصيغة الأمر.</vt:lpstr>
      <vt:lpstr>لنتذكر أولا الفعل المعتل و الفعل الصحيح.  كيف نميزهما؟</vt:lpstr>
      <vt:lpstr>على ألواحكم. اكتبوا فعلا حرفه الأخير حرف علة.</vt:lpstr>
      <vt:lpstr>على ألواحكم. اكتبوا فعلا صحيحا حرفه الأخير حرف علة.</vt:lpstr>
      <vt:lpstr>انتبهوا ستتعرفون على عل وظيفة فعل الأمر و كيف نصوغه في بعض الحالات.</vt:lpstr>
      <vt:lpstr>نوظف الفعل الأمر عندما نطلب من شخص ما القيام بشيء أو عمل. و يأتي مع ضمائر المخاطب من يقرأ؟</vt:lpstr>
      <vt:lpstr>تابعوا كيف سأصرف الأفعال التالية للأمر. من يقرأ</vt:lpstr>
      <vt:lpstr>بداية ألاحظ الحرف الأخير للفعل . وأسأل : هل الفعل صحيح الآخر أو معتل الآخر؟</vt:lpstr>
      <vt:lpstr>Présentation PowerPoint</vt:lpstr>
      <vt:lpstr>إذا كان الفعل معتل الآخر : يبنى على حذف حرف العلة. من يقرأ؟</vt:lpstr>
      <vt:lpstr>خذوا ألواحكم. حولوا الفعل لصيغة الأمر مع ضمير المخاطب المفرد "أنتَ"</vt:lpstr>
      <vt:lpstr>صححوا. ماذا فعلنا لصياغة الفعل للأمر؟ لماذا؟</vt:lpstr>
      <vt:lpstr>حولوا للأمر.</vt:lpstr>
      <vt:lpstr>صححوا. ماذا فعلنا لصياغة الفعل للأمر؟ لماذا؟</vt:lpstr>
      <vt:lpstr>حولوا للأمر.</vt:lpstr>
      <vt:lpstr>صححوا. ماذا فعلنا لصياغة الفعل للأمر؟ لماذا؟</vt:lpstr>
      <vt:lpstr>حولوا للأمر.</vt:lpstr>
      <vt:lpstr>صححوا. ماذا فعلنا لصياغة الفعل للأمر؟ لماذا؟</vt:lpstr>
      <vt:lpstr>لنتذكر. كيف نصوغ فعل  الأمر؟</vt:lpstr>
      <vt:lpstr> خذوا الصفحة 76 من كراساتكم. من يقرأ القاعدة؟</vt:lpstr>
      <vt:lpstr>من يقرأُ جدول التحويل لبعض الأفعال لزمن الأمر. </vt:lpstr>
      <vt:lpstr>الآن، ستشتغلون في ثنائيات لإنجاز النشاط التالي</vt:lpstr>
      <vt:lpstr>سأمر بين الصفوف لمساعدتكم.</vt:lpstr>
      <vt:lpstr>لنصحح. من يقرأ جوابه؟ هل انتم  متفقون؟</vt:lpstr>
      <vt:lpstr>صححوا. </vt:lpstr>
      <vt:lpstr>الآن، أنجزوا النشاط التالي على  دفاتر القسم  بعد كتابة التاريخ و عنوان الدرس .عمل فردي.</vt:lpstr>
      <vt:lpstr>سأمر بين الصفوف لمساعدتكم.</vt:lpstr>
      <vt:lpstr>لنصحح. من يقرأ جوابه ؟ هل أنتم متفقون؟</vt:lpstr>
      <vt:lpstr>صححوا.</vt:lpstr>
      <vt:lpstr>Présentation PowerPoint</vt:lpstr>
      <vt:lpstr>Présentation PowerPoint</vt:lpstr>
      <vt:lpstr>سجلوا الواجب المنزلي – أنشطة استثمار النص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175</cp:revision>
  <dcterms:created xsi:type="dcterms:W3CDTF">2023-09-20T21:35:22Z</dcterms:created>
  <dcterms:modified xsi:type="dcterms:W3CDTF">2026-03-23T22:41:58Z</dcterms:modified>
</cp:coreProperties>
</file>