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6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8.xml" ContentType="application/vnd.openxmlformats-officedocument.theme+xml"/>
  <Override PartName="/ppt/slideLayouts/slideLayout149.xml" ContentType="application/vnd.openxmlformats-officedocument.presentationml.slideLayout+xml"/>
  <Override PartName="/ppt/theme/theme9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0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1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2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3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4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5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16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1"/>
    <p:sldMasterId id="2147483700" r:id="rId2"/>
    <p:sldMasterId id="2147483723" r:id="rId3"/>
    <p:sldMasterId id="2147483746" r:id="rId4"/>
    <p:sldMasterId id="2147483769" r:id="rId5"/>
    <p:sldMasterId id="2147483794" r:id="rId6"/>
    <p:sldMasterId id="2147483804" r:id="rId7"/>
    <p:sldMasterId id="2147483827" r:id="rId8"/>
    <p:sldMasterId id="2147483842" r:id="rId9"/>
    <p:sldMasterId id="2147483845" r:id="rId10"/>
    <p:sldMasterId id="2147483869" r:id="rId11"/>
    <p:sldMasterId id="2147483894" r:id="rId12"/>
    <p:sldMasterId id="2147483909" r:id="rId13"/>
    <p:sldMasterId id="2147483932" r:id="rId14"/>
    <p:sldMasterId id="2147483956" r:id="rId15"/>
    <p:sldMasterId id="2147483969" r:id="rId16"/>
    <p:sldMasterId id="2147483993" r:id="rId17"/>
  </p:sldMasterIdLst>
  <p:notesMasterIdLst>
    <p:notesMasterId r:id="rId73"/>
  </p:notesMasterIdLst>
  <p:sldIdLst>
    <p:sldId id="2147482774" r:id="rId18"/>
    <p:sldId id="2147482632" r:id="rId19"/>
    <p:sldId id="2147482736" r:id="rId20"/>
    <p:sldId id="2147482697" r:id="rId21"/>
    <p:sldId id="2147482705" r:id="rId22"/>
    <p:sldId id="2147482706" r:id="rId23"/>
    <p:sldId id="2147482464" r:id="rId24"/>
    <p:sldId id="2147482600" r:id="rId25"/>
    <p:sldId id="2134807034" r:id="rId26"/>
    <p:sldId id="2147482602" r:id="rId27"/>
    <p:sldId id="2134807036" r:id="rId28"/>
    <p:sldId id="2147482514" r:id="rId29"/>
    <p:sldId id="2147482702" r:id="rId30"/>
    <p:sldId id="2147482604" r:id="rId31"/>
    <p:sldId id="2147482605" r:id="rId32"/>
    <p:sldId id="2147482606" r:id="rId33"/>
    <p:sldId id="2147482607" r:id="rId34"/>
    <p:sldId id="2147482608" r:id="rId35"/>
    <p:sldId id="2147482609" r:id="rId36"/>
    <p:sldId id="2147482610" r:id="rId37"/>
    <p:sldId id="2147482611" r:id="rId38"/>
    <p:sldId id="2147482612" r:id="rId39"/>
    <p:sldId id="2147482613" r:id="rId40"/>
    <p:sldId id="2147482703" r:id="rId41"/>
    <p:sldId id="2147482614" r:id="rId42"/>
    <p:sldId id="2147482615" r:id="rId43"/>
    <p:sldId id="2147482760" r:id="rId44"/>
    <p:sldId id="2147482775" r:id="rId45"/>
    <p:sldId id="2147482761" r:id="rId46"/>
    <p:sldId id="2147482777" r:id="rId47"/>
    <p:sldId id="2147482776" r:id="rId48"/>
    <p:sldId id="2147482781" r:id="rId49"/>
    <p:sldId id="2147482780" r:id="rId50"/>
    <p:sldId id="2147482782" r:id="rId51"/>
    <p:sldId id="2147482778" r:id="rId52"/>
    <p:sldId id="2147482783" r:id="rId53"/>
    <p:sldId id="2147482779" r:id="rId54"/>
    <p:sldId id="2147482784" r:id="rId55"/>
    <p:sldId id="2147482762" r:id="rId56"/>
    <p:sldId id="2147482786" r:id="rId57"/>
    <p:sldId id="2147482785" r:id="rId58"/>
    <p:sldId id="2147482763" r:id="rId59"/>
    <p:sldId id="2147482787" r:id="rId60"/>
    <p:sldId id="2134807178" r:id="rId61"/>
    <p:sldId id="2147482727" r:id="rId62"/>
    <p:sldId id="2147482729" r:id="rId63"/>
    <p:sldId id="2147482737" r:id="rId64"/>
    <p:sldId id="2147482767" r:id="rId65"/>
    <p:sldId id="2147482788" r:id="rId66"/>
    <p:sldId id="2147482715" r:id="rId67"/>
    <p:sldId id="2147482499" r:id="rId68"/>
    <p:sldId id="2147482501" r:id="rId69"/>
    <p:sldId id="2147482726" r:id="rId70"/>
    <p:sldId id="2147482628" r:id="rId71"/>
    <p:sldId id="2147482634" r:id="rId72"/>
  </p:sldIdLst>
  <p:sldSz cx="9144000" cy="6858000" type="screen4x3"/>
  <p:notesSz cx="6858000" cy="9144000"/>
  <p:embeddedFontLst>
    <p:embeddedFont>
      <p:font typeface="Dosis" pitchFamily="2" charset="0"/>
      <p:regular r:id="rId74"/>
      <p:bold r:id="rId75"/>
    </p:embeddedFont>
    <p:embeddedFont>
      <p:font typeface="Dosis ExtraBold" pitchFamily="2" charset="0"/>
      <p:bold r:id="rId76"/>
    </p:embeddedFont>
    <p:embeddedFont>
      <p:font typeface="Dosis Medium" pitchFamily="2" charset="0"/>
      <p:regular r:id="rId77"/>
    </p:embeddedFont>
    <p:embeddedFont>
      <p:font typeface="Dosis SemiBold" pitchFamily="2" charset="0"/>
      <p:bold r:id="rId78"/>
    </p:embeddedFont>
    <p:embeddedFont>
      <p:font typeface="Microsoft Uighur" panose="02000000000000000000" pitchFamily="2" charset="-78"/>
      <p:regular r:id="rId79"/>
      <p:bold r:id="rId80"/>
    </p:embeddedFont>
    <p:embeddedFont>
      <p:font typeface="Modern Love" panose="04090805081005020601" pitchFamily="82" charset="0"/>
      <p:regular r:id="rId81"/>
    </p:embeddedFont>
    <p:embeddedFont>
      <p:font typeface="Sakkal Majalla" panose="02000000000000000000" pitchFamily="2" charset="-78"/>
      <p:regular r:id="rId82"/>
      <p:bold r:id="rId8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D6E9EA"/>
    <a:srgbClr val="424D7B"/>
    <a:srgbClr val="0097B2"/>
    <a:srgbClr val="00ACA4"/>
    <a:srgbClr val="1E3F48"/>
    <a:srgbClr val="7FB9BE"/>
    <a:srgbClr val="70B1B6"/>
    <a:srgbClr val="106585"/>
    <a:srgbClr val="C3D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024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presProps" Target="pres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77" Type="http://schemas.openxmlformats.org/officeDocument/2006/relationships/font" Target="fonts/font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font" Target="fonts/font7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font" Target="fonts/font2.fntdata"/><Relationship Id="rId83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font" Target="fonts/font8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font" Target="fonts/font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tableStyles" Target="tableStyles.xml"/><Relationship Id="rId61" Type="http://schemas.openxmlformats.org/officeDocument/2006/relationships/slide" Target="slides/slide44.xml"/><Relationship Id="rId8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Layouts/_rels/slideLayout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26.png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5.png"/></Relationships>
</file>

<file path=ppt/slideLayouts/_rels/slideLayout2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5.png"/></Relationships>
</file>

<file path=ppt/slideLayouts/_rels/slideLayout3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80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54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72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18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32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59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280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28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98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532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6746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520704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70184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948543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037309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8793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734797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084026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33204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69389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981114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591307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16219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42785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050897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142661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334898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348269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10820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94750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46327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0627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195190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984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745158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535082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410611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05067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22763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43675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662911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754208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81126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85815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488021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79065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725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21694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774931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60448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82748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937630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84780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13275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6514355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0721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368195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075067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524068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98094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581554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468793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009978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617009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6891210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719411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46256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64871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757132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53424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897743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21265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08418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83475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42452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511018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82067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92021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88505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976662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3922109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376427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01034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439796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1523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952445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454090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81159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773694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57344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784424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05988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8402246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689358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87766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056520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96639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68892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05058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3657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333998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053461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102610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086739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3186121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32294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982323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064719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3797512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218094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0300852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10261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139460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83284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8676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29896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85670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63498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64000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4804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69830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081075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243766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679987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1091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8993370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58671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67429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46044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56701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6772665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75634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967845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67680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67749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80377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87855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9955813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73230252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60213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615968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500774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79597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634492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01077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92207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2711888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609653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09185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67623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23128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114243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39277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055807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64738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28200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76934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0046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466635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6396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201739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1357317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1534649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727581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759470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523852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34034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23554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78758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34388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485104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6230789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930036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90134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586546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190461544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371336168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411563416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3540877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17205425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823072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53532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74071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1087361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155729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50341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13219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534136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47537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9443457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715259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41130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961997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023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4151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986151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53733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7811185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02619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90596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47095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837927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44839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11627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47322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83130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330287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10067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4526709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9074336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6413715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8642144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11698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576941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2124529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53904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5563701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48856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1125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773270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453905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23867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4131818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05167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2573779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43584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675710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959962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9139922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49357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357997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022753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357068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56893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2608949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014722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285980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70664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015098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966512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03462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992702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9273730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7442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515457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456986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9111464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7573831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131959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5628534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606700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7749550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270511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698259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01244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622987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56040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393055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0275024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1633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737702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44595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100683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797410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2213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894167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4072252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617445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6698857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0309642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9551596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9782275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6805497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296549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7310444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1292896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968466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85942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0590760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9072521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0326134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9877576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4887968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6" y="1432405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5559947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36" y="743557"/>
            <a:ext cx="6840000" cy="612000"/>
          </a:xfrm>
          <a:prstGeom prst="rect">
            <a:avLst/>
          </a:prstGeom>
        </p:spPr>
        <p:txBody>
          <a:bodyPr anchor="ctr"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5625001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6" y="7557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7316805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9709348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1657494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593F5-C7BB-4FF6-9AD1-58D521D37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45628"/>
            <a:ext cx="7886700" cy="849861"/>
          </a:xfrm>
        </p:spPr>
        <p:txBody>
          <a:bodyPr>
            <a:normAutofit/>
          </a:bodyPr>
          <a:lstStyle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81783345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8223104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150331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5003330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68483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9392255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2205105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3716586"/>
      </p:ext>
    </p:extLst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143449"/>
      </p:ext>
    </p:extLst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1527166"/>
      </p:ext>
    </p:extLst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48018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589879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2228644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3772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3399605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769352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525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283882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399714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861794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549316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673008"/>
      </p:ext>
    </p:extLst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4820933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8269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1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image" Target="../media/image1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18" Type="http://schemas.openxmlformats.org/officeDocument/2006/relationships/slideLayout" Target="../slideLayouts/slideLayout130.xml"/><Relationship Id="rId26" Type="http://schemas.openxmlformats.org/officeDocument/2006/relationships/image" Target="../media/image17.png"/><Relationship Id="rId3" Type="http://schemas.openxmlformats.org/officeDocument/2006/relationships/slideLayout" Target="../slideLayouts/slideLayout115.xml"/><Relationship Id="rId21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slideLayout" Target="../slideLayouts/slideLayout129.xml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20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23" Type="http://schemas.openxmlformats.org/officeDocument/2006/relationships/theme" Target="../theme/theme7.xml"/><Relationship Id="rId28" Type="http://schemas.openxmlformats.org/officeDocument/2006/relationships/image" Target="../media/image19.png"/><Relationship Id="rId10" Type="http://schemas.openxmlformats.org/officeDocument/2006/relationships/slideLayout" Target="../slideLayouts/slideLayout122.xml"/><Relationship Id="rId19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Relationship Id="rId22" Type="http://schemas.openxmlformats.org/officeDocument/2006/relationships/slideLayout" Target="../slideLayouts/slideLayout134.xml"/><Relationship Id="rId27" Type="http://schemas.openxmlformats.org/officeDocument/2006/relationships/image" Target="../media/image1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4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52.xml"/><Relationship Id="rId21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20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59.xml"/><Relationship Id="rId19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Relationship Id="rId22" Type="http://schemas.openxmlformats.org/officeDocument/2006/relationships/slideLayout" Target="../slideLayouts/slideLayout17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18" Type="http://schemas.openxmlformats.org/officeDocument/2006/relationships/slideLayout" Target="../slideLayouts/slideLayout18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174.xml"/><Relationship Id="rId21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17" Type="http://schemas.openxmlformats.org/officeDocument/2006/relationships/slideLayout" Target="../slideLayouts/slideLayout188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73.xml"/><Relationship Id="rId16" Type="http://schemas.openxmlformats.org/officeDocument/2006/relationships/slideLayout" Target="../slideLayouts/slideLayout187.xml"/><Relationship Id="rId20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24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23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81.xml"/><Relationship Id="rId19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Relationship Id="rId22" Type="http://schemas.openxmlformats.org/officeDocument/2006/relationships/slideLayout" Target="../slideLayouts/slideLayout19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3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2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200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2.xml"/><Relationship Id="rId21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20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Relationship Id="rId22" Type="http://schemas.openxmlformats.org/officeDocument/2006/relationships/slideLayout" Target="../slideLayouts/slideLayout23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34.xml"/><Relationship Id="rId21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slideLayout" Target="../slideLayouts/slideLayout248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33.xml"/><Relationship Id="rId16" Type="http://schemas.openxmlformats.org/officeDocument/2006/relationships/slideLayout" Target="../slideLayouts/slideLayout247.xml"/><Relationship Id="rId20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24" Type="http://schemas.openxmlformats.org/officeDocument/2006/relationships/theme" Target="../theme/theme14.xml"/><Relationship Id="rId5" Type="http://schemas.openxmlformats.org/officeDocument/2006/relationships/slideLayout" Target="../slideLayouts/slideLayout236.xml"/><Relationship Id="rId15" Type="http://schemas.openxmlformats.org/officeDocument/2006/relationships/slideLayout" Target="../slideLayouts/slideLayout246.xml"/><Relationship Id="rId23" Type="http://schemas.openxmlformats.org/officeDocument/2006/relationships/slideLayout" Target="../slideLayouts/slideLayout254.xml"/><Relationship Id="rId10" Type="http://schemas.openxmlformats.org/officeDocument/2006/relationships/slideLayout" Target="../slideLayouts/slideLayout241.xml"/><Relationship Id="rId19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slideLayout" Target="../slideLayouts/slideLayout245.xml"/><Relationship Id="rId22" Type="http://schemas.openxmlformats.org/officeDocument/2006/relationships/slideLayout" Target="../slideLayouts/slideLayout25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4.xml"/><Relationship Id="rId13" Type="http://schemas.openxmlformats.org/officeDocument/2006/relationships/slideLayout" Target="../slideLayouts/slideLayout279.xml"/><Relationship Id="rId18" Type="http://schemas.openxmlformats.org/officeDocument/2006/relationships/slideLayout" Target="../slideLayouts/slideLayout284.xml"/><Relationship Id="rId3" Type="http://schemas.openxmlformats.org/officeDocument/2006/relationships/slideLayout" Target="../slideLayouts/slideLayout269.xml"/><Relationship Id="rId21" Type="http://schemas.openxmlformats.org/officeDocument/2006/relationships/slideLayout" Target="../slideLayouts/slideLayout287.xml"/><Relationship Id="rId7" Type="http://schemas.openxmlformats.org/officeDocument/2006/relationships/slideLayout" Target="../slideLayouts/slideLayout273.xml"/><Relationship Id="rId12" Type="http://schemas.openxmlformats.org/officeDocument/2006/relationships/slideLayout" Target="../slideLayouts/slideLayout278.xml"/><Relationship Id="rId17" Type="http://schemas.openxmlformats.org/officeDocument/2006/relationships/slideLayout" Target="../slideLayouts/slideLayout28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68.xml"/><Relationship Id="rId16" Type="http://schemas.openxmlformats.org/officeDocument/2006/relationships/slideLayout" Target="../slideLayouts/slideLayout282.xml"/><Relationship Id="rId20" Type="http://schemas.openxmlformats.org/officeDocument/2006/relationships/slideLayout" Target="../slideLayouts/slideLayout286.xml"/><Relationship Id="rId1" Type="http://schemas.openxmlformats.org/officeDocument/2006/relationships/slideLayout" Target="../slideLayouts/slideLayout267.xml"/><Relationship Id="rId6" Type="http://schemas.openxmlformats.org/officeDocument/2006/relationships/slideLayout" Target="../slideLayouts/slideLayout272.xml"/><Relationship Id="rId11" Type="http://schemas.openxmlformats.org/officeDocument/2006/relationships/slideLayout" Target="../slideLayouts/slideLayout277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71.xml"/><Relationship Id="rId15" Type="http://schemas.openxmlformats.org/officeDocument/2006/relationships/slideLayout" Target="../slideLayouts/slideLayout281.xml"/><Relationship Id="rId23" Type="http://schemas.openxmlformats.org/officeDocument/2006/relationships/slideLayout" Target="../slideLayouts/slideLayout289.xml"/><Relationship Id="rId10" Type="http://schemas.openxmlformats.org/officeDocument/2006/relationships/slideLayout" Target="../slideLayouts/slideLayout276.xml"/><Relationship Id="rId19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0.xml"/><Relationship Id="rId9" Type="http://schemas.openxmlformats.org/officeDocument/2006/relationships/slideLayout" Target="../slideLayouts/slideLayout275.xml"/><Relationship Id="rId14" Type="http://schemas.openxmlformats.org/officeDocument/2006/relationships/slideLayout" Target="../slideLayouts/slideLayout280.xml"/><Relationship Id="rId22" Type="http://schemas.openxmlformats.org/officeDocument/2006/relationships/slideLayout" Target="../slideLayouts/slideLayout28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7.xml"/><Relationship Id="rId13" Type="http://schemas.openxmlformats.org/officeDocument/2006/relationships/slideLayout" Target="../slideLayouts/slideLayout302.xml"/><Relationship Id="rId18" Type="http://schemas.openxmlformats.org/officeDocument/2006/relationships/slideLayout" Target="../slideLayouts/slideLayout307.xml"/><Relationship Id="rId3" Type="http://schemas.openxmlformats.org/officeDocument/2006/relationships/slideLayout" Target="../slideLayouts/slideLayout292.xml"/><Relationship Id="rId21" Type="http://schemas.openxmlformats.org/officeDocument/2006/relationships/slideLayout" Target="../slideLayouts/slideLayout310.xml"/><Relationship Id="rId7" Type="http://schemas.openxmlformats.org/officeDocument/2006/relationships/slideLayout" Target="../slideLayouts/slideLayout296.xml"/><Relationship Id="rId12" Type="http://schemas.openxmlformats.org/officeDocument/2006/relationships/slideLayout" Target="../slideLayouts/slideLayout301.xml"/><Relationship Id="rId17" Type="http://schemas.openxmlformats.org/officeDocument/2006/relationships/slideLayout" Target="../slideLayouts/slideLayout306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91.xml"/><Relationship Id="rId16" Type="http://schemas.openxmlformats.org/officeDocument/2006/relationships/slideLayout" Target="../slideLayouts/slideLayout305.xml"/><Relationship Id="rId20" Type="http://schemas.openxmlformats.org/officeDocument/2006/relationships/slideLayout" Target="../slideLayouts/slideLayout309.xml"/><Relationship Id="rId1" Type="http://schemas.openxmlformats.org/officeDocument/2006/relationships/slideLayout" Target="../slideLayouts/slideLayout290.xml"/><Relationship Id="rId6" Type="http://schemas.openxmlformats.org/officeDocument/2006/relationships/slideLayout" Target="../slideLayouts/slideLayout295.xml"/><Relationship Id="rId11" Type="http://schemas.openxmlformats.org/officeDocument/2006/relationships/slideLayout" Target="../slideLayouts/slideLayout300.xml"/><Relationship Id="rId24" Type="http://schemas.openxmlformats.org/officeDocument/2006/relationships/theme" Target="../theme/theme17.xml"/><Relationship Id="rId5" Type="http://schemas.openxmlformats.org/officeDocument/2006/relationships/slideLayout" Target="../slideLayouts/slideLayout294.xml"/><Relationship Id="rId15" Type="http://schemas.openxmlformats.org/officeDocument/2006/relationships/slideLayout" Target="../slideLayouts/slideLayout304.xml"/><Relationship Id="rId23" Type="http://schemas.openxmlformats.org/officeDocument/2006/relationships/slideLayout" Target="../slideLayouts/slideLayout312.xml"/><Relationship Id="rId10" Type="http://schemas.openxmlformats.org/officeDocument/2006/relationships/slideLayout" Target="../slideLayouts/slideLayout299.xml"/><Relationship Id="rId19" Type="http://schemas.openxmlformats.org/officeDocument/2006/relationships/slideLayout" Target="../slideLayouts/slideLayout308.xml"/><Relationship Id="rId4" Type="http://schemas.openxmlformats.org/officeDocument/2006/relationships/slideLayout" Target="../slideLayouts/slideLayout293.xml"/><Relationship Id="rId9" Type="http://schemas.openxmlformats.org/officeDocument/2006/relationships/slideLayout" Target="../slideLayouts/slideLayout298.xml"/><Relationship Id="rId14" Type="http://schemas.openxmlformats.org/officeDocument/2006/relationships/slideLayout" Target="../slideLayouts/slideLayout303.xml"/><Relationship Id="rId22" Type="http://schemas.openxmlformats.org/officeDocument/2006/relationships/slideLayout" Target="../slideLayouts/slideLayout3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69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777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8501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63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  <p:sldLayoutId id="214748384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1425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  <p:sldLayoutId id="2147483792" r:id="rId23"/>
    <p:sldLayoutId id="2147483793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124886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7D49505-DA1F-F15B-5832-25E02AA0B252}"/>
              </a:ext>
            </a:extLst>
          </p:cNvPr>
          <p:cNvGrpSpPr/>
          <p:nvPr userDrawn="1"/>
        </p:nvGrpSpPr>
        <p:grpSpPr>
          <a:xfrm>
            <a:off x="552763" y="126524"/>
            <a:ext cx="7558419" cy="328107"/>
            <a:chOff x="589833" y="126807"/>
            <a:chExt cx="7558419" cy="32810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5BC1F2-FD4F-152B-CEED-1341DA8A5BD2}"/>
                </a:ext>
              </a:extLst>
            </p:cNvPr>
            <p:cNvSpPr>
              <a:spLocks/>
            </p:cNvSpPr>
            <p:nvPr/>
          </p:nvSpPr>
          <p:spPr>
            <a:xfrm>
              <a:off x="589833" y="14196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noProof="0" dirty="0">
                  <a:solidFill>
                    <a:srgbClr val="565F88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kern="1200" noProof="0" dirty="0">
                  <a:solidFill>
                    <a:srgbClr val="565F88"/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AE10573-E48B-8295-E4D2-F69E7D08E7CF}"/>
                </a:ext>
              </a:extLst>
            </p:cNvPr>
            <p:cNvSpPr>
              <a:spLocks/>
            </p:cNvSpPr>
            <p:nvPr/>
          </p:nvSpPr>
          <p:spPr>
            <a:xfrm>
              <a:off x="6659247" y="15354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نشاط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اعتيادي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3B4CEB8-5746-9063-A6F8-291476563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9A1B5A3-4540-D579-3313-3C9CD9CF9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0475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EBBDAD4-9E39-5002-94D5-AD41F3CFE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0379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4BDB479-6C18-DCD5-C04F-E8AE6DBC3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6509" y="126807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A46771B-41E6-FD4C-7970-BD233DE973FF}"/>
                </a:ext>
              </a:extLst>
            </p:cNvPr>
            <p:cNvSpPr>
              <a:spLocks/>
            </p:cNvSpPr>
            <p:nvPr/>
          </p:nvSpPr>
          <p:spPr>
            <a:xfrm>
              <a:off x="4775203" y="166914"/>
              <a:ext cx="13278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ورشة القراءة</a:t>
              </a:r>
              <a:r>
                <a:rPr lang="fr-FR" sz="16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1 </a:t>
              </a:r>
              <a:endPara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46C4D9F-A235-473F-8F42-1923CA1B56A8}"/>
                </a:ext>
              </a:extLst>
            </p:cNvPr>
            <p:cNvSpPr>
              <a:spLocks/>
            </p:cNvSpPr>
            <p:nvPr/>
          </p:nvSpPr>
          <p:spPr>
            <a:xfrm>
              <a:off x="2675444" y="126807"/>
              <a:ext cx="134408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1600" b="1" kern="1200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ورشة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lang="ar-MA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القراءة</a:t>
              </a:r>
              <a:r>
                <a:rPr lang="fr-FR" sz="16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2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626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81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33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33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  <p:sldLayoutId id="2147483888" r:id="rId19"/>
    <p:sldLayoutId id="2147483889" r:id="rId20"/>
    <p:sldLayoutId id="2147483890" r:id="rId21"/>
    <p:sldLayoutId id="2147483891" r:id="rId22"/>
    <p:sldLayoutId id="2147483892" r:id="rId23"/>
    <p:sldLayoutId id="2147483893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842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0391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  <p:sldLayoutId id="2147483927" r:id="rId18"/>
    <p:sldLayoutId id="2147483928" r:id="rId19"/>
    <p:sldLayoutId id="2147483929" r:id="rId20"/>
    <p:sldLayoutId id="2147483930" r:id="rId21"/>
    <p:sldLayoutId id="214748393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958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  <p:sldLayoutId id="2147483950" r:id="rId18"/>
    <p:sldLayoutId id="2147483951" r:id="rId19"/>
    <p:sldLayoutId id="2147483952" r:id="rId20"/>
    <p:sldLayoutId id="2147483953" r:id="rId21"/>
    <p:sldLayoutId id="2147483954" r:id="rId22"/>
    <p:sldLayoutId id="214748395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23/03/2026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1246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  <p:sldLayoutId id="214748396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6322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  <p:sldLayoutId id="2147483981" r:id="rId12"/>
    <p:sldLayoutId id="2147483982" r:id="rId13"/>
    <p:sldLayoutId id="2147483983" r:id="rId14"/>
    <p:sldLayoutId id="2147483984" r:id="rId15"/>
    <p:sldLayoutId id="2147483985" r:id="rId16"/>
    <p:sldLayoutId id="2147483986" r:id="rId17"/>
    <p:sldLayoutId id="2147483987" r:id="rId18"/>
    <p:sldLayoutId id="2147483988" r:id="rId19"/>
    <p:sldLayoutId id="2147483989" r:id="rId20"/>
    <p:sldLayoutId id="2147483990" r:id="rId21"/>
    <p:sldLayoutId id="2147483991" r:id="rId22"/>
    <p:sldLayoutId id="21474839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1971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41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  <p:sldLayoutId id="2147484007" r:id="rId14"/>
    <p:sldLayoutId id="2147484008" r:id="rId15"/>
    <p:sldLayoutId id="2147484009" r:id="rId16"/>
    <p:sldLayoutId id="2147484010" r:id="rId17"/>
    <p:sldLayoutId id="2147484011" r:id="rId18"/>
    <p:sldLayoutId id="2147484012" r:id="rId19"/>
    <p:sldLayoutId id="2147484013" r:id="rId20"/>
    <p:sldLayoutId id="2147484014" r:id="rId21"/>
    <p:sldLayoutId id="2147484015" r:id="rId22"/>
    <p:sldLayoutId id="214748401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6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9.png"/><Relationship Id="rId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0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55.xml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gif"/><Relationship Id="rId5" Type="http://schemas.openxmlformats.org/officeDocument/2006/relationships/image" Target="../media/image45.png"/><Relationship Id="rId10" Type="http://schemas.openxmlformats.org/officeDocument/2006/relationships/image" Target="../media/image19.png"/><Relationship Id="rId4" Type="http://schemas.openxmlformats.org/officeDocument/2006/relationships/image" Target="../media/image44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6.png"/><Relationship Id="rId5" Type="http://schemas.openxmlformats.org/officeDocument/2006/relationships/image" Target="../media/image31.png"/><Relationship Id="rId4" Type="http://schemas.openxmlformats.org/officeDocument/2006/relationships/image" Target="../media/image46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6.png"/><Relationship Id="rId5" Type="http://schemas.openxmlformats.org/officeDocument/2006/relationships/image" Target="../media/image31.png"/><Relationship Id="rId4" Type="http://schemas.openxmlformats.org/officeDocument/2006/relationships/image" Target="../media/image46.pn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17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6.png"/><Relationship Id="rId7" Type="http://schemas.openxmlformats.org/officeDocument/2006/relationships/image" Target="../media/image4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microsoft.com/office/2007/relationships/hdphoto" Target="../media/hdphoto6.wdp"/><Relationship Id="rId4" Type="http://schemas.openxmlformats.org/officeDocument/2006/relationships/image" Target="../media/image17.png"/><Relationship Id="rId9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6.png"/><Relationship Id="rId7" Type="http://schemas.openxmlformats.org/officeDocument/2006/relationships/image" Target="../media/image4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microsoft.com/office/2007/relationships/hdphoto" Target="../media/hdphoto6.wdp"/><Relationship Id="rId4" Type="http://schemas.openxmlformats.org/officeDocument/2006/relationships/image" Target="../media/image17.png"/><Relationship Id="rId9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6.png"/><Relationship Id="rId7" Type="http://schemas.openxmlformats.org/officeDocument/2006/relationships/image" Target="../media/image49.png"/><Relationship Id="rId12" Type="http://schemas.microsoft.com/office/2007/relationships/hdphoto" Target="../media/hdphoto9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11" Type="http://schemas.openxmlformats.org/officeDocument/2006/relationships/image" Target="../media/image51.png"/><Relationship Id="rId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7.png"/><Relationship Id="rId9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6.png"/><Relationship Id="rId7" Type="http://schemas.openxmlformats.org/officeDocument/2006/relationships/image" Target="../media/image49.png"/><Relationship Id="rId12" Type="http://schemas.microsoft.com/office/2007/relationships/hdphoto" Target="../media/hdphoto9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11" Type="http://schemas.openxmlformats.org/officeDocument/2006/relationships/image" Target="../media/image51.png"/><Relationship Id="rId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7.png"/><Relationship Id="rId9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6.png"/><Relationship Id="rId7" Type="http://schemas.openxmlformats.org/officeDocument/2006/relationships/image" Target="../media/image49.png"/><Relationship Id="rId12" Type="http://schemas.microsoft.com/office/2007/relationships/hdphoto" Target="../media/hdphoto9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11" Type="http://schemas.openxmlformats.org/officeDocument/2006/relationships/image" Target="../media/image51.png"/><Relationship Id="rId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7.png"/><Relationship Id="rId9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49.xml"/><Relationship Id="rId5" Type="http://schemas.openxmlformats.org/officeDocument/2006/relationships/image" Target="../media/image18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7.png"/><Relationship Id="rId7" Type="http://schemas.openxmlformats.org/officeDocument/2006/relationships/image" Target="../media/image49.png"/><Relationship Id="rId12" Type="http://schemas.microsoft.com/office/2007/relationships/hdphoto" Target="../media/hdphoto9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1.png"/><Relationship Id="rId11" Type="http://schemas.openxmlformats.org/officeDocument/2006/relationships/image" Target="../media/image51.png"/><Relationship Id="rId5" Type="http://schemas.openxmlformats.org/officeDocument/2006/relationships/image" Target="../media/image19.png"/><Relationship Id="rId10" Type="http://schemas.microsoft.com/office/2007/relationships/hdphoto" Target="../media/hdphoto8.wdp"/><Relationship Id="rId4" Type="http://schemas.openxmlformats.org/officeDocument/2006/relationships/image" Target="../media/image18.png"/><Relationship Id="rId9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6.png"/><Relationship Id="rId7" Type="http://schemas.openxmlformats.org/officeDocument/2006/relationships/image" Target="../media/image49.png"/><Relationship Id="rId12" Type="http://schemas.microsoft.com/office/2007/relationships/hdphoto" Target="../media/hdphoto9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11" Type="http://schemas.openxmlformats.org/officeDocument/2006/relationships/image" Target="../media/image51.png"/><Relationship Id="rId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7.png"/><Relationship Id="rId9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6.png"/><Relationship Id="rId7" Type="http://schemas.openxmlformats.org/officeDocument/2006/relationships/image" Target="../media/image49.png"/><Relationship Id="rId12" Type="http://schemas.microsoft.com/office/2007/relationships/hdphoto" Target="../media/hdphoto9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11" Type="http://schemas.openxmlformats.org/officeDocument/2006/relationships/image" Target="../media/image51.png"/><Relationship Id="rId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7.png"/><Relationship Id="rId9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6.png"/><Relationship Id="rId7" Type="http://schemas.openxmlformats.org/officeDocument/2006/relationships/image" Target="../media/image49.png"/><Relationship Id="rId12" Type="http://schemas.microsoft.com/office/2007/relationships/hdphoto" Target="../media/hdphoto9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11" Type="http://schemas.openxmlformats.org/officeDocument/2006/relationships/image" Target="../media/image51.png"/><Relationship Id="rId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7.png"/><Relationship Id="rId9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1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86.xml"/><Relationship Id="rId6" Type="http://schemas.openxmlformats.org/officeDocument/2006/relationships/image" Target="../media/image1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6.png"/><Relationship Id="rId7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6.png"/><Relationship Id="rId7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6.png"/><Relationship Id="rId7" Type="http://schemas.openxmlformats.org/officeDocument/2006/relationships/image" Target="../media/image5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6.png"/><Relationship Id="rId7" Type="http://schemas.openxmlformats.org/officeDocument/2006/relationships/image" Target="../media/image5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2.xml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7.png"/><Relationship Id="rId7" Type="http://schemas.openxmlformats.org/officeDocument/2006/relationships/image" Target="../media/image5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1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17.png"/><Relationship Id="rId7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1.xml"/><Relationship Id="rId6" Type="http://schemas.openxmlformats.org/officeDocument/2006/relationships/image" Target="../media/image31.png"/><Relationship Id="rId11" Type="http://schemas.openxmlformats.org/officeDocument/2006/relationships/image" Target="../media/image59.png"/><Relationship Id="rId5" Type="http://schemas.openxmlformats.org/officeDocument/2006/relationships/image" Target="../media/image19.png"/><Relationship Id="rId10" Type="http://schemas.microsoft.com/office/2007/relationships/hdphoto" Target="../media/hdphoto13.wdp"/><Relationship Id="rId4" Type="http://schemas.openxmlformats.org/officeDocument/2006/relationships/image" Target="../media/image18.png"/><Relationship Id="rId9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211.xml"/><Relationship Id="rId7" Type="http://schemas.openxmlformats.org/officeDocument/2006/relationships/image" Target="../media/image1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6.png"/><Relationship Id="rId5" Type="http://schemas.openxmlformats.org/officeDocument/2006/relationships/image" Target="../media/image30.png"/><Relationship Id="rId4" Type="http://schemas.openxmlformats.org/officeDocument/2006/relationships/image" Target="../media/image46.png"/><Relationship Id="rId9" Type="http://schemas.openxmlformats.org/officeDocument/2006/relationships/image" Target="../media/image1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5.gif"/><Relationship Id="rId10" Type="http://schemas.openxmlformats.org/officeDocument/2006/relationships/image" Target="../media/image19.png"/><Relationship Id="rId4" Type="http://schemas.openxmlformats.org/officeDocument/2006/relationships/image" Target="../media/image60.png"/><Relationship Id="rId9" Type="http://schemas.openxmlformats.org/officeDocument/2006/relationships/image" Target="../media/image1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30CFFC-02D4-7960-4BDE-690DFECFA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" b="3517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191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r>
              <a:rPr lang="fr-FR" dirty="0"/>
              <a:t> </a:t>
            </a:r>
            <a:r>
              <a:rPr lang="ar-MA" dirty="0"/>
              <a:t>الأول</a:t>
            </a:r>
            <a:endParaRPr lang="fr-MA" dirty="0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إملاء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الحصة1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2 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1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الصرف والتحويل .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67A033-7452-B12F-1EF5-0C3E089C7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3D22A65-E2BA-7415-ABDA-A229218DA5ED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58332F1-647A-1DD6-339D-FB3759481972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C8015A3-E4CF-D5A0-3162-F1C9F5153275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FAAC328B-7DB2-D7C6-0922-7D2C5DF1F2F7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المعجم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الاستماع. 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899D100C-7E0E-C9EA-C615-D74B25C79AB3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ما قبل القراءة: التوقع والتحقق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: أثناء القراءة – الفهم </a:t>
            </a:r>
          </a:p>
        </p:txBody>
      </p:sp>
    </p:spTree>
    <p:extLst>
      <p:ext uri="{BB962C8B-B14F-4D97-AF65-F5344CB8AC3E}">
        <p14:creationId xmlns:p14="http://schemas.microsoft.com/office/powerpoint/2010/main" val="19493590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طلاقة</a:t>
            </a:r>
            <a:endParaRPr kumimoji="0" lang="ar-MA" sz="1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5337286" y="2122576"/>
            <a:ext cx="1301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انشطة اعتيادية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النبتة العجيبة -  توقع و تحقق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4892323" y="3380220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القراءة – الحصة 1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النبتة العجيبة–   التلخيص (1)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4086808" y="4692778"/>
            <a:ext cx="2515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2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0411D317-4984-A58F-56A5-73DC875A12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72608" y="325519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 باسترسال؛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توقع مضمون نص مقروء و التحقق من التوقعات؛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5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استراتيجية تلخيص نص مقروء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470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EDAD97D-60A5-4CC6-AA19-59C7E96773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948350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166693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اعتيادي : الطلاقة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1839986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7196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97196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4D9AC60-B943-9244-8F5A-B587DB9D5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D4985B-AF01-653C-62EA-F0DFD11B0AE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34BFBC-BC75-953E-AE2B-8FFD17E21422}"/>
              </a:ext>
            </a:extLst>
          </p:cNvPr>
          <p:cNvSpPr>
            <a:spLocks/>
          </p:cNvSpPr>
          <p:nvPr/>
        </p:nvSpPr>
        <p:spPr>
          <a:xfrm>
            <a:off x="6584789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7F77E56-CDE6-FFD9-C9D3-4CE7CEDA4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F4E337-02DF-99A5-3C56-9221875755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3CFD3B-BF0E-9BB2-959D-C27D579AB8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1E5428C-93EB-C586-6835-949FC0B2A1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3402741-4E7E-4BAD-2577-EFBA9E19B944}"/>
              </a:ext>
            </a:extLst>
          </p:cNvPr>
          <p:cNvSpPr>
            <a:spLocks/>
          </p:cNvSpPr>
          <p:nvPr/>
        </p:nvSpPr>
        <p:spPr>
          <a:xfrm>
            <a:off x="4739843" y="116593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BC018A-5C79-F0F2-0A34-75E77CB665C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0">
            <a:extLst>
              <a:ext uri="{FF2B5EF4-FFF2-40B4-BE49-F238E27FC236}">
                <a16:creationId xmlns:a16="http://schemas.microsoft.com/office/drawing/2014/main" id="{96C6E4D0-07A7-3FA9-8E8C-EB6BD84F479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71" r="-17371"/>
          <a:stretch>
            <a:fillRect/>
          </a:stretch>
        </p:blipFill>
        <p:spPr>
          <a:xfrm>
            <a:off x="1871663" y="2160588"/>
            <a:ext cx="5400675" cy="3598862"/>
          </a:xfrm>
          <a:prstGeom prst="roundRect">
            <a:avLst>
              <a:gd name="adj" fmla="val 11828"/>
            </a:avLst>
          </a:prstGeom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07EB4BE-FE38-0DFA-CDC8-1C9524F113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33770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650AE-744E-3E3F-F2DB-3E90C2909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64D3382-BF3A-0C43-2E8A-6206339A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 ، الكراسة والدفتر والمقلمة في القمطر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4">
            <a:extLst>
              <a:ext uri="{FF2B5EF4-FFF2-40B4-BE49-F238E27FC236}">
                <a16:creationId xmlns:a16="http://schemas.microsoft.com/office/drawing/2014/main" id="{0EF54EB2-1BC0-215D-EDB5-90A3708CB6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</p:spPr>
      </p:pic>
      <p:pic>
        <p:nvPicPr>
          <p:cNvPr id="29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88C9B6DC-4C52-16AC-B1DE-54E91DF4B2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30" name="Image 2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98D1611-79C9-5D35-8B37-6A4459C7E4E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FA5BBC7-5FF9-C185-E0C5-770FF22CB117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993144-B320-696A-5B20-EFD552AF5D6E}"/>
              </a:ext>
            </a:extLst>
          </p:cNvPr>
          <p:cNvSpPr>
            <a:spLocks/>
          </p:cNvSpPr>
          <p:nvPr/>
        </p:nvSpPr>
        <p:spPr>
          <a:xfrm>
            <a:off x="6584789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96F76A-3B84-90C0-72B3-DD7F4993BF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EDE4DF-7B1A-AB5C-0E06-40937B8423F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866C5C-10AA-82E1-7EFF-ADBBCEF6C59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CEE196-366B-682F-27CD-CBC10E92D83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585309-C6FF-72DF-69ED-689893350B90}"/>
              </a:ext>
            </a:extLst>
          </p:cNvPr>
          <p:cNvSpPr>
            <a:spLocks/>
          </p:cNvSpPr>
          <p:nvPr/>
        </p:nvSpPr>
        <p:spPr>
          <a:xfrm>
            <a:off x="4739843" y="116593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127092-A431-97BF-764B-D71648984AA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37757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46DD2-09D9-28C2-30C8-BC3FD6E5E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66D10441-5A49-4BEE-6DCF-0F58DDC34360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AA9EEDE9-0387-E23F-664A-DC88488C29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4" name="Titre 23">
            <a:extLst>
              <a:ext uri="{FF2B5EF4-FFF2-40B4-BE49-F238E27FC236}">
                <a16:creationId xmlns:a16="http://schemas.microsoft.com/office/drawing/2014/main" id="{563B43FA-0BD6-3010-207B-FB1431190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تحدي الطلاقة. سأسحب 4 بطاقات تحمل أسماء 4 متعلمين.  سأنادي على المتعلم الأول ليقرأ النص بطلاقة.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A92DAA4-6E09-4842-2951-77D3435071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4C507E8-1341-3F91-3E89-D2364DFC3AA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8A1F95-DA98-2993-DFC2-19D0A6531DE7}"/>
              </a:ext>
            </a:extLst>
          </p:cNvPr>
          <p:cNvSpPr>
            <a:spLocks/>
          </p:cNvSpPr>
          <p:nvPr/>
        </p:nvSpPr>
        <p:spPr>
          <a:xfrm>
            <a:off x="6584789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20A770D-58D3-9F25-FB70-5104E5D21A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0F92E2-3503-C239-479E-1CD9A70B55F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DA6C46D-F992-78D2-6DAA-6318B79742D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5FE4DBB-9FB2-FF1B-06EE-09833C4AEE0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3DA7E12-5FEA-8107-7FAE-C1F75ED9B750}"/>
              </a:ext>
            </a:extLst>
          </p:cNvPr>
          <p:cNvSpPr>
            <a:spLocks/>
          </p:cNvSpPr>
          <p:nvPr/>
        </p:nvSpPr>
        <p:spPr>
          <a:xfrm>
            <a:off x="4739843" y="116593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30577F-E05D-EF2B-7C45-087E82C47E31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17846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96851026-B790-BD33-1078-44F6F50FC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سحب بطاقتين من علبة فئة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D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بطاقتين من علبة الفئة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يقرأ صاحب كل بطاقة تباعا</a:t>
            </a:r>
            <a:endParaRPr lang="fr-MA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20CB6E11-6A9D-2B7E-08F6-CF618F5FD9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631904-5698-E135-50C0-BFA3D30F7BE7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AD5CE2-7091-D360-EE6C-608BB1072B14}"/>
              </a:ext>
            </a:extLst>
          </p:cNvPr>
          <p:cNvSpPr>
            <a:spLocks/>
          </p:cNvSpPr>
          <p:nvPr/>
        </p:nvSpPr>
        <p:spPr>
          <a:xfrm>
            <a:off x="6584789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361562A-EA0D-1DB7-55F0-67F29C08A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B5A40E0-9161-C09F-95A6-7712ABDD27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085B93E-3EF0-8D19-1F95-D565E41FDF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BD8AE2D-C6F0-6218-5FEB-02A4723DEF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828770B-2E8B-FC65-96E6-0BC266D46B0A}"/>
              </a:ext>
            </a:extLst>
          </p:cNvPr>
          <p:cNvSpPr>
            <a:spLocks/>
          </p:cNvSpPr>
          <p:nvPr/>
        </p:nvSpPr>
        <p:spPr>
          <a:xfrm>
            <a:off x="4739843" y="116593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038C87-2A7C-3A4A-57B5-3ACCCEEE1B9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F448AB6-180A-0498-BE41-862DA5DAA6F3}"/>
              </a:ext>
            </a:extLst>
          </p:cNvPr>
          <p:cNvSpPr txBox="1"/>
          <p:nvPr/>
        </p:nvSpPr>
        <p:spPr>
          <a:xfrm>
            <a:off x="524817" y="1694319"/>
            <a:ext cx="8094366" cy="48690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rtl="1">
              <a:lnSpc>
                <a:spcPct val="140000"/>
              </a:lnSpc>
              <a:defRPr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فَكَّرَتِ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ﭐلْقَطْرَةُ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طَويلاً، ثُمَّ قَرَّرَتْ أَنْ تَتَغَلَّبَ عَلى خَوْفِها. "اِنْزِلي"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ﭐلسَّحابَةَ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قالَتْ لِنَفْسِها، فَأَنْتِ لَسْتِ وَحْدَكِ.</a:t>
            </a:r>
          </a:p>
          <a:p>
            <a:pPr lvl="0" algn="just" rtl="1">
              <a:lnSpc>
                <a:spcPct val="140000"/>
              </a:lnSpc>
              <a:defRPr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وما إن بدأت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بـﭐلنّزول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حتى لحقت بها أخواتها واحدةً تلو الأخرى. تهاطلت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ﭐلقطرات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على ﭐلأرض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ﭐلمتشقّقة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فـﭐرتوت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جذور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ﭐلأشجار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وﭐخضرّت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ﭐلحقول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وﭐبتسم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ﭐلفلاحون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لأوّل مرة منذ أسابيع. أدركت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ﭐلقطرة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ﭐلصّغيرة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حينها أن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ﭐلضّعف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ليس في الحجم، بل في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ﭐلتّردد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فَكُلُّ قَطْرَةٍ تَنْزِلُ تُشَجِّعُ أُخْتَها، وَكُلُّ خُطْوَةٍ صَغيرَةٍ تُحَرِّكُ ﭐلْعالَمَ مِنْ حَوْلِها. وَهَكَذا أَنْقَذَتْ قَطْرَةٌ واحِدَةٌ قَرْيَةً بِأَكْمَلِها.</a:t>
            </a:r>
          </a:p>
        </p:txBody>
      </p:sp>
    </p:spTree>
    <p:extLst>
      <p:ext uri="{BB962C8B-B14F-4D97-AF65-F5344CB8AC3E}">
        <p14:creationId xmlns:p14="http://schemas.microsoft.com/office/powerpoint/2010/main" val="317421013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AC542-4C87-E920-F269-29A8025C2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46E4A1C-0C93-0F4B-8AC2-D341FB32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7244B7C-A4C0-45A5-0CA7-11F66C00B5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0E456C7-E5F2-EA9F-B7C9-1702752D101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85FC78-B8D0-2137-B898-23CFAB55D446}"/>
              </a:ext>
            </a:extLst>
          </p:cNvPr>
          <p:cNvSpPr>
            <a:spLocks/>
          </p:cNvSpPr>
          <p:nvPr/>
        </p:nvSpPr>
        <p:spPr>
          <a:xfrm>
            <a:off x="6584789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CB24579-3106-37A7-5C56-8C42294B3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B0CADD6-A36C-F42F-29E6-C2C683922F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BF39599-4E3C-CC95-D372-F0A0AA605C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8A241C-6DC6-03F9-E3DA-945910DD7B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91224DA-656A-113D-5B8E-1878CE570071}"/>
              </a:ext>
            </a:extLst>
          </p:cNvPr>
          <p:cNvSpPr>
            <a:spLocks/>
          </p:cNvSpPr>
          <p:nvPr/>
        </p:nvSpPr>
        <p:spPr>
          <a:xfrm>
            <a:off x="4739843" y="116593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B7349E-BFE0-C811-E41F-3336FE807AEC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1979388-B1AB-98BD-5CB3-F8DB239586E0}"/>
              </a:ext>
            </a:extLst>
          </p:cNvPr>
          <p:cNvSpPr txBox="1"/>
          <p:nvPr/>
        </p:nvSpPr>
        <p:spPr>
          <a:xfrm>
            <a:off x="524817" y="1694319"/>
            <a:ext cx="8094366" cy="48690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rtl="1">
              <a:lnSpc>
                <a:spcPct val="140000"/>
              </a:lnSpc>
              <a:defRPr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فَكَّرَتِ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ﭐلْقَطْرَةُ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طَويلاً، ثُمَّ قَرَّرَتْ أَنْ تَتَغَلَّبَ عَلى خَوْفِها. "اِنْزِلي" مِنَ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ﭐلسَّحابَةَ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قالَتْ لِنَفْسِها، فَأَنْتِ لَسْتِ وَحْدَكِ.</a:t>
            </a:r>
          </a:p>
          <a:p>
            <a:pPr lvl="0" algn="just" rtl="1">
              <a:lnSpc>
                <a:spcPct val="140000"/>
              </a:lnSpc>
              <a:defRPr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وما إن بدأت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بـﭐلنّزول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حتى لحقت بها أخواتها واحدةً تلو الأخرى. تهاطلت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ﭐلقطرات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على ﭐلأرض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ﭐلمتشقّقة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فـﭐرتوت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جذور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ﭐلأشجار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وﭐخضرّت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ﭐلحقول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وﭐبتسم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ﭐلفلاحون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لأوّل مرة منذ أسابيع. أدركت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ﭐلقطرة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ﭐلصّغيرة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حينها أن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ﭐلضّعف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ليس في الحجم، بل في </a:t>
            </a:r>
            <a:r>
              <a:rPr lang="ar-MA" sz="3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ﭐلتّردد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فَكُلُّ قَطْرَةٍ تَنْزِلُ تُشَجِّعُ أُخْتَها، وَكُلُّ خُطْوَةٍ صَغيرَةٍ تُحَرِّكُ ﭐلْعالَمَ مِنْ حَوْلِها. وَهَكَذا أَنْقَذَتْ قَطْرَةٌ واحِدَةٌ قَرْيَةً بِأَكْمَلِها.</a:t>
            </a:r>
          </a:p>
        </p:txBody>
      </p:sp>
    </p:spTree>
    <p:extLst>
      <p:ext uri="{BB962C8B-B14F-4D97-AF65-F5344CB8AC3E}">
        <p14:creationId xmlns:p14="http://schemas.microsoft.com/office/powerpoint/2010/main" val="103740263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66ACB-43B0-BDB5-4767-567219E5C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1773A63-6EC1-9B19-E854-FDFB39944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الطلاقة هم ...........................................................................</a:t>
            </a:r>
            <a:endParaRPr lang="fr-M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E2DFB2-5567-E720-796C-FEB67DA860AD}"/>
              </a:ext>
            </a:extLst>
          </p:cNvPr>
          <p:cNvSpPr txBox="1"/>
          <p:nvPr/>
        </p:nvSpPr>
        <p:spPr>
          <a:xfrm>
            <a:off x="3116422" y="1332227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72BC7A8-E62D-C0B1-F794-AF24CB8AF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94291" y="248636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78D3DC6C-A685-C8B4-D34F-037CA540F3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60C42D3-0DF9-94E0-DDB5-1171F9E1D630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47965E-69BF-5269-0AAF-332C84BF8F1F}"/>
              </a:ext>
            </a:extLst>
          </p:cNvPr>
          <p:cNvSpPr>
            <a:spLocks/>
          </p:cNvSpPr>
          <p:nvPr/>
        </p:nvSpPr>
        <p:spPr>
          <a:xfrm>
            <a:off x="6584789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80DE87D-67C6-EB93-87F1-C7623C0C1F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DE0D1C-631E-D177-29A8-2866A06DA71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AE2487-55A5-E868-0230-74C3B497A8F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E486ED6-D65F-6424-3C5F-D454A350A39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92F3437-26E9-33B0-2992-65AB2CB7CD6B}"/>
              </a:ext>
            </a:extLst>
          </p:cNvPr>
          <p:cNvSpPr>
            <a:spLocks/>
          </p:cNvSpPr>
          <p:nvPr/>
        </p:nvSpPr>
        <p:spPr>
          <a:xfrm>
            <a:off x="4739843" y="116593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364D20-C0C2-6198-5CE8-DB697E3481E2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949147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CCC37C3-6DA6-A845-29AD-5C77E33A02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5259" y="1983798"/>
            <a:ext cx="799263" cy="792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الحصة 1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267712" y="3158999"/>
            <a:ext cx="4964709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النبتة العجيبة -  توقع و تحقق.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903631" y="1807822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fr-FR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1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A26902-CB9B-E0A7-9630-544065E8B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925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5321D-F2E8-AF4C-5597-189FB28A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0D438-6CCB-AD46-B08A-2828249A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نصا بعنوان النبتة العجيبة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نظركم، لماذا اختار الكاتب هذا العنوان للنص؟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5948EF-B700-6351-D496-DC006CAFCEF8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01BD42-CB4A-B4CA-731B-42E67D9FF0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DF34306-F9A9-47D0-911C-0E5D6F89F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B07C67-E077-FF1F-275E-9195A1C8FE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837CA27-BBEE-45CA-EEE8-46B03F3D7F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4833CA-FE7A-8F07-5A8E-8BC64FCE1288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777A26-6347-AFD9-4C1B-27A12F370506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4249CB-7B86-E73E-5C07-F5324DE149B1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5" name="Espace réservé pour une image  17">
            <a:extLst>
              <a:ext uri="{FF2B5EF4-FFF2-40B4-BE49-F238E27FC236}">
                <a16:creationId xmlns:a16="http://schemas.microsoft.com/office/drawing/2014/main" id="{37BFF0FD-13C4-B402-2FCB-E1F34D1C41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8E2B2231-8BBB-378D-8782-1B156DE4B8DB}"/>
              </a:ext>
            </a:extLst>
          </p:cNvPr>
          <p:cNvSpPr txBox="1"/>
          <p:nvPr/>
        </p:nvSpPr>
        <p:spPr>
          <a:xfrm>
            <a:off x="2353057" y="3363311"/>
            <a:ext cx="3712484" cy="9193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  <a:sym typeface="Sakkal Majalla"/>
              </a:rPr>
              <a:t>اَلنَّبْتَــــةُ ٱلْعَجيبَةُ</a:t>
            </a:r>
          </a:p>
        </p:txBody>
      </p:sp>
    </p:spTree>
    <p:extLst>
      <p:ext uri="{BB962C8B-B14F-4D97-AF65-F5344CB8AC3E}">
        <p14:creationId xmlns:p14="http://schemas.microsoft.com/office/powerpoint/2010/main" val="241400286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AA71D-6EE5-B225-D55E-E111ABACF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C4EC07E-D258-F744-8B5E-5C8B995F1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74" y="707387"/>
            <a:ext cx="707997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قراءة النص سنتعرف على مفردات تفيدنا في فهم النص. سأقرأ أولاً. من يقرأ مثلي؟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B5960ADD-AD36-13ED-E043-1CED1E9614B0}"/>
              </a:ext>
            </a:extLst>
          </p:cNvPr>
          <p:cNvSpPr txBox="1"/>
          <p:nvPr/>
        </p:nvSpPr>
        <p:spPr>
          <a:xfrm>
            <a:off x="6473951" y="3007705"/>
            <a:ext cx="2194367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تَجودُ</a:t>
            </a: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D1E1BDDA-610D-369C-2BF3-E4B4B7B2CC7E}"/>
              </a:ext>
            </a:extLst>
          </p:cNvPr>
          <p:cNvSpPr txBox="1"/>
          <p:nvPr/>
        </p:nvSpPr>
        <p:spPr>
          <a:xfrm>
            <a:off x="4496645" y="3007705"/>
            <a:ext cx="1919596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اَلشَّدائِدُ</a:t>
            </a: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92021C82-40D7-290D-4488-BA970F4C697A}"/>
              </a:ext>
            </a:extLst>
          </p:cNvPr>
          <p:cNvSpPr txBox="1"/>
          <p:nvPr/>
        </p:nvSpPr>
        <p:spPr>
          <a:xfrm>
            <a:off x="2458481" y="3007705"/>
            <a:ext cx="1919596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اَلطَّمَعُ</a:t>
            </a: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FBD46FF3-F33E-8D8F-8C16-008676A027E2}"/>
              </a:ext>
            </a:extLst>
          </p:cNvPr>
          <p:cNvSpPr txBox="1"/>
          <p:nvPr/>
        </p:nvSpPr>
        <p:spPr>
          <a:xfrm>
            <a:off x="420317" y="3007705"/>
            <a:ext cx="1919596" cy="919356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اَلشَّجَنُ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9928E65-9FB7-C6CC-3527-6B6F3AD631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BFE3E6D-B49A-8853-07FB-B843D67EE6F0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C5E503B-B41E-95B3-5379-F890E5186C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E2F5E6C-EE90-16DB-A9BD-BA61120691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27DB742-28E4-380F-CB4A-C43C6D6805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5D76E3A-6C3D-2665-5149-B1CDDBFBCE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B35C7C9-22AD-88C3-0C86-116136275CDC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C80E7C4-FEFD-0AD8-2E04-CA5BA721808A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745B816-2519-0563-58CF-08A080AE2D64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91990975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C475C-3751-92E3-E9BB-CDE88B35B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80FBEA0-6411-ED47-9AAC-17F590DF3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28" y="778736"/>
            <a:ext cx="7205222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سنربط كل كلمة بالتعريف المناسب لها . تجود؟ الشدائد؟ الطمع؟ الشجن؟ 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Google Shape;452;p158">
            <a:extLst>
              <a:ext uri="{FF2B5EF4-FFF2-40B4-BE49-F238E27FC236}">
                <a16:creationId xmlns:a16="http://schemas.microsoft.com/office/drawing/2014/main" id="{452DB142-0503-98E3-DE6B-00D5CA67CDE7}"/>
              </a:ext>
            </a:extLst>
          </p:cNvPr>
          <p:cNvSpPr txBox="1"/>
          <p:nvPr/>
        </p:nvSpPr>
        <p:spPr>
          <a:xfrm>
            <a:off x="393195" y="3591738"/>
            <a:ext cx="5371813" cy="715045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>
                <a:sym typeface="Sakkal Majalla"/>
              </a:rPr>
              <a:t>تُعْطي بِكَرَمٍ وَسَخاءٍ.</a:t>
            </a:r>
          </a:p>
        </p:txBody>
      </p:sp>
      <p:sp>
        <p:nvSpPr>
          <p:cNvPr id="28" name="Google Shape;452;p158">
            <a:extLst>
              <a:ext uri="{FF2B5EF4-FFF2-40B4-BE49-F238E27FC236}">
                <a16:creationId xmlns:a16="http://schemas.microsoft.com/office/drawing/2014/main" id="{43C0380D-6BEE-BE2E-B1B3-FB451018A696}"/>
              </a:ext>
            </a:extLst>
          </p:cNvPr>
          <p:cNvSpPr txBox="1"/>
          <p:nvPr/>
        </p:nvSpPr>
        <p:spPr>
          <a:xfrm>
            <a:off x="413167" y="5463542"/>
            <a:ext cx="5413952" cy="783148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>
                <a:sym typeface="Sakkal Majalla"/>
              </a:rPr>
              <a:t>اَلْمَواقِفُ ٱلصَّعْبَةُ وَٱلْمِحَنُ ٱلَّتي يَمُرُّ بِها ٱلْإنْسانُ</a:t>
            </a:r>
            <a:r>
              <a:rPr lang="ar-MA" sz="4000" dirty="0">
                <a:sym typeface="Sakkal Majalla"/>
              </a:rPr>
              <a:t>. </a:t>
            </a:r>
          </a:p>
        </p:txBody>
      </p:sp>
      <p:sp>
        <p:nvSpPr>
          <p:cNvPr id="29" name="Google Shape;452;p158">
            <a:extLst>
              <a:ext uri="{FF2B5EF4-FFF2-40B4-BE49-F238E27FC236}">
                <a16:creationId xmlns:a16="http://schemas.microsoft.com/office/drawing/2014/main" id="{D49441C7-9F64-D3A9-A7D1-F73119E267DF}"/>
              </a:ext>
            </a:extLst>
          </p:cNvPr>
          <p:cNvSpPr txBox="1"/>
          <p:nvPr/>
        </p:nvSpPr>
        <p:spPr>
          <a:xfrm>
            <a:off x="413167" y="4506496"/>
            <a:ext cx="5413952" cy="715045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>
                <a:sym typeface="Sakkal Majalla"/>
              </a:rPr>
              <a:t>اَلْحُزْنُ ٱلْعَميقُ وَٱلْأَلَمُ ٱلَّذي يَمْتَلِئُ بِهِ ٱلْقَلْبُ </a:t>
            </a:r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DC240AA0-5ABB-2972-0D2F-C0A5209ACC1F}"/>
              </a:ext>
            </a:extLst>
          </p:cNvPr>
          <p:cNvSpPr txBox="1"/>
          <p:nvPr/>
        </p:nvSpPr>
        <p:spPr>
          <a:xfrm>
            <a:off x="371027" y="1966319"/>
            <a:ext cx="5371813" cy="1327978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r"/>
            <a:r>
              <a:rPr lang="ar-MA" sz="3600" dirty="0">
                <a:sym typeface="Sakkal Majalla"/>
              </a:rPr>
              <a:t>اَلرَّغْبَةُ ٱلشَّديدَةُ في ٱلْحُصولِ عَلى أَشْياءَ كَثيرَةٍ لا يَحْتاجُها ٱلشَّخْصُ.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F351C6FD-D04A-BFDB-086A-D4591A6A12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182D334-24B0-31BB-7CDC-0FB07BE9CEB1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528219C-EC0C-B76A-55EE-62D0BFA54F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7D5E5AA-9451-BF1D-8C6B-ED81BED27A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CBDCEE0-86A3-E7AD-0C35-543CC0BB4C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47ADA2E-5D0C-567F-710E-AB308E6A82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FFD19EB-4962-521A-5F62-B0A13379B097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594FA07-3F1E-1922-70D6-E0EEE25AFB61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81D531-E9EF-E364-6FA8-6DAC2CD5C396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AF2C0F3E-9D66-C7FF-8DC9-637A213C267E}"/>
              </a:ext>
            </a:extLst>
          </p:cNvPr>
          <p:cNvSpPr txBox="1"/>
          <p:nvPr/>
        </p:nvSpPr>
        <p:spPr>
          <a:xfrm>
            <a:off x="6754839" y="1966319"/>
            <a:ext cx="1919596" cy="715045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>
                <a:sym typeface="Sakkal Majalla"/>
              </a:rPr>
              <a:t>تَجودُ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B2D935A8-D8F7-D5DB-7E16-3784322EF631}"/>
              </a:ext>
            </a:extLst>
          </p:cNvPr>
          <p:cNvSpPr txBox="1"/>
          <p:nvPr/>
        </p:nvSpPr>
        <p:spPr>
          <a:xfrm>
            <a:off x="6754839" y="3132060"/>
            <a:ext cx="1919596" cy="715045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>
                <a:sym typeface="Sakkal Majalla"/>
              </a:rPr>
              <a:t>اَلشَّدائِدُ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AF3AEAF4-8B98-2002-D909-5CDCEBBC611B}"/>
              </a:ext>
            </a:extLst>
          </p:cNvPr>
          <p:cNvSpPr txBox="1"/>
          <p:nvPr/>
        </p:nvSpPr>
        <p:spPr>
          <a:xfrm>
            <a:off x="6754839" y="4297801"/>
            <a:ext cx="1919596" cy="715045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>
                <a:sym typeface="Sakkal Majalla"/>
              </a:rPr>
              <a:t>اَلطَّمَعُ</a:t>
            </a: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C170D759-0236-11C5-DCF4-428373FF180B}"/>
              </a:ext>
            </a:extLst>
          </p:cNvPr>
          <p:cNvSpPr txBox="1"/>
          <p:nvPr/>
        </p:nvSpPr>
        <p:spPr>
          <a:xfrm>
            <a:off x="6754839" y="5463542"/>
            <a:ext cx="1919596" cy="715045"/>
          </a:xfrm>
          <a:prstGeom prst="roundRect">
            <a:avLst/>
          </a:prstGeom>
          <a:solidFill>
            <a:srgbClr val="ECFAF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3600" dirty="0">
                <a:sym typeface="Sakkal Majalla"/>
              </a:rPr>
              <a:t>اَلشَّجَنُ</a:t>
            </a:r>
          </a:p>
        </p:txBody>
      </p:sp>
    </p:spTree>
    <p:extLst>
      <p:ext uri="{BB962C8B-B14F-4D97-AF65-F5344CB8AC3E}">
        <p14:creationId xmlns:p14="http://schemas.microsoft.com/office/powerpoint/2010/main" val="5328075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1948B-7F31-6FBD-9CC0-ACEF28CD8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49FD59-DF26-FB44-A87A-5513B031D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عنوان النص و المشاهد. لتتوقعوا مضمون النص.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14EA25D-29FE-474A-4BA8-BB3824A237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4775CA6-5D81-217E-431F-85E6A866BCCF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3F2069E-090F-5DD9-A008-285B031B73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D791E64-93F7-4912-71E2-FEEF73008B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E7CC9C9-5A2B-0476-4A68-C3BB6D51A1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5BE6811-3E9B-D17D-0F18-8F620F9225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18A1236-83B5-85B9-FFB1-6402CDAEDF64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D505A7-088E-B0BE-FB8E-F7F8B42FBD3A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55275D-DAA3-8C8E-BBB6-CEF44F9A3F8F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7EB74C0A-9A94-48A6-D22A-14ADD6960AA9}"/>
              </a:ext>
            </a:extLst>
          </p:cNvPr>
          <p:cNvSpPr txBox="1"/>
          <p:nvPr/>
        </p:nvSpPr>
        <p:spPr>
          <a:xfrm>
            <a:off x="1847088" y="1424928"/>
            <a:ext cx="5449824" cy="9193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  <a:sym typeface="Sakkal Majalla"/>
              </a:rPr>
              <a:t>اَلنَّبْتَةُ ٱلْعَجيبَةُ.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2FAB1FF-C2CD-A25A-A4DD-1E5AB7301C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37673" y="2291670"/>
            <a:ext cx="3254022" cy="381033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7F5EC3-8605-D3FB-4A6F-23253B064F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2305" y="2291671"/>
            <a:ext cx="4567564" cy="379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26771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E4F81-E5EB-3C5F-9C89-0A244E618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EB02CD-1FB6-6643-B2B0-969448703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سأسجل بعض أجابتكم و توقعاتكم على السبورة لكي نتحقق منها بعد قراءة النص.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C3D82B1F-A44E-22F4-CD06-7999554FFB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8C487A1-8B28-2A99-C21A-787EA07B3CFC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0F01C51-D2AA-F646-4123-CF1DC7B87B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18DB8C-98F0-AC78-6107-FDC1C71156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46C6C3-AE36-3480-AFEB-C56F0EBAC6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66CEAC1-773D-7723-9A43-F84C5AE79A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621CDDE-E75B-4492-BF6A-A057D8595677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E777C2-74FB-D10B-96D4-2A73C2087D37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B2F9944-E042-D3D8-C193-C5249274B617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DADB72D2-08CA-485B-653F-2836F2F04E16}"/>
              </a:ext>
            </a:extLst>
          </p:cNvPr>
          <p:cNvSpPr txBox="1"/>
          <p:nvPr/>
        </p:nvSpPr>
        <p:spPr>
          <a:xfrm>
            <a:off x="1847088" y="1424928"/>
            <a:ext cx="5449824" cy="9193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olidFill>
                  <a:srgbClr val="C00000"/>
                </a:solidFill>
                <a:sym typeface="Sakkal Majalla"/>
              </a:rPr>
              <a:t>اَلنَّبْتَةُ ٱلْعَجيبَةُ.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F49E9E-725C-BFA0-9DF5-16FC67282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37673" y="2291670"/>
            <a:ext cx="3254022" cy="381033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0BDDA4-CFFE-22A5-EBA3-A219649343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2305" y="2291671"/>
            <a:ext cx="4567564" cy="379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03774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81E5-ED9F-A246-6329-074CCEB1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59B72A-28C2-6841-80B1-EBE70A360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خدوا كراساتكم . ستقرؤون النص قراءة صامتة لتحققوا من توقعاتكم.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510393EE-5D0C-07C6-2931-08BB9BDF69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B16E652-09EF-881D-23AE-7C7020E08553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57F127-65A9-9104-2107-B2296EEA99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D5C64B-E46A-D8D6-911B-BC792D4C7D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9A2339-82CB-048D-5914-021A066CEF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3820979-F979-3DCC-3AA8-D5103034F6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D816B88-DD29-5133-DD0C-8290FA320586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F8C19E-8F01-B10D-7E45-AF94978C3103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3D3B568-35DE-3109-5866-DCA63861EDEB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688F90C-FDC7-50BA-2654-759C3CF7AA44}"/>
              </a:ext>
            </a:extLst>
          </p:cNvPr>
          <p:cNvGrpSpPr/>
          <p:nvPr/>
        </p:nvGrpSpPr>
        <p:grpSpPr>
          <a:xfrm>
            <a:off x="439329" y="1876087"/>
            <a:ext cx="8265341" cy="4297700"/>
            <a:chOff x="404611" y="1976293"/>
            <a:chExt cx="8265341" cy="429770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A414CBE-028D-FB53-E616-9C40856D4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688" y="1994955"/>
              <a:ext cx="2783632" cy="426970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EFA7BE6-B4C1-1517-48CF-50EA202CB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6320" y="2004286"/>
              <a:ext cx="2783632" cy="4269707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B636B35-1DB5-C3C1-208D-0AF289CAD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611" y="1976293"/>
              <a:ext cx="2783632" cy="42697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315773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64E3C-2CBB-562C-3163-68040A8F1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250A6-3D9F-244A-82ED-9BF2D4B0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096" y="765817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توقع ما جاء في النص؟ أين  قرأت ذلك في النص؟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907B642-7449-7C06-305D-910737CE04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59A4DCE-31AE-6A4E-19F4-7CAC56E71AEB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28D05EC-2A83-45C7-13C6-5BE22E6F2F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658C455-8DE2-198B-EDB9-31F38AF19A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E84FBEA-F28C-384D-9777-6F270D20D9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90B51D-B838-F85A-BB74-9ACC487EFA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C34F5C-05C2-C8A9-D828-DCDD112F888A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5DCB5C-3ACC-58DE-A4A8-CCFD0B5B2F04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E67004-410C-807F-F048-B4204B5D3562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7E72B19-95CA-39E8-895C-48C95D49DC62}"/>
              </a:ext>
            </a:extLst>
          </p:cNvPr>
          <p:cNvGrpSpPr/>
          <p:nvPr/>
        </p:nvGrpSpPr>
        <p:grpSpPr>
          <a:xfrm>
            <a:off x="439329" y="2034709"/>
            <a:ext cx="8265341" cy="4297700"/>
            <a:chOff x="404611" y="1976293"/>
            <a:chExt cx="8265341" cy="42977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6E5D457-A682-0135-7104-051692E9E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688" y="1994955"/>
              <a:ext cx="2783632" cy="4269707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773DB2D-3FC1-B835-3C16-2D0E856C1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6320" y="2004286"/>
              <a:ext cx="2783632" cy="426970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7C0C06D-3C80-0C4E-0660-75366741D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611" y="1976293"/>
              <a:ext cx="2783632" cy="42697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254060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17626-661D-7277-1F7A-506BCF1F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134C3B3-669E-E448-8B8A-908F7D987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سنتعرف معا على محتوى النص. من يقرأ السؤال؟ من منكم يجيب؟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1357BA5-C59E-9CCD-9705-C3B550674CC3}"/>
              </a:ext>
            </a:extLst>
          </p:cNvPr>
          <p:cNvSpPr txBox="1"/>
          <p:nvPr/>
        </p:nvSpPr>
        <p:spPr>
          <a:xfrm>
            <a:off x="1483453" y="3003351"/>
            <a:ext cx="6840000" cy="85129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742950" marR="0" lvl="0" indent="-74295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ﭐسْمُ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بَطَلِ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ﭐلْحِكايَةِ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45EC2088-F820-06D8-B8A8-A6ADA92654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1F47FFD-6916-1AAA-7F91-94D91DB62356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71086FC-960A-12BC-D551-9F3E21E3FA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25832E-399C-B70A-63D8-3764A48808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4DBDCB-ABD0-1CD6-325B-232780F3F0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F433C5C-6168-ABF8-C9D9-F78D8DF6FA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21E2C1F-E547-A5BC-FD5B-911A32C63870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18F8BA-893F-B1CC-81D8-569C9C672AB1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4CB6AF-9EE3-0E48-6235-C89F89D71DE9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329522865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D0493-7627-A5DC-EF25-1971EBF8F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597DAFA5-B8E6-D846-CF90-6E9449BC3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الثاني ؟ من منكم يجيب؟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4E4D5D-0603-585B-5841-209A6E09B5AD}"/>
              </a:ext>
            </a:extLst>
          </p:cNvPr>
          <p:cNvSpPr txBox="1"/>
          <p:nvPr/>
        </p:nvSpPr>
        <p:spPr>
          <a:xfrm>
            <a:off x="576900" y="2885921"/>
            <a:ext cx="8035834" cy="85129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مَنِ ﭐلشَّخْصُ ﭐلَّذي صادَفَهُ فارِسٌ </a:t>
            </a:r>
            <a:r>
              <a:rPr lang="ar-MA" b="1" dirty="0">
                <a:solidFill>
                  <a:srgbClr val="424D7C"/>
                </a:solidFill>
              </a:rPr>
              <a:t>أَثْناءَ رِحْلَتِهِ؟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BD42DEF-3ACF-9B0A-6CBB-2395974339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51C3860-4869-EE75-87AC-D834A31AE8C4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1A6952C-C633-0339-5B9A-77A6A9CBEC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BA055CF-51C7-1059-455D-18223D988A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530E4D-0792-D77B-56B7-3F7F48BA67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7129D84-F975-74B3-582C-FB08B157CA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6DA80BD-332A-C95E-0386-DEC9BFCA85D9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5ACEA6-CCB8-B573-690A-82DA5FF1FAD1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2E4709-56C2-25D2-3D89-85D709D39D76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84281298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EDC21-0130-CC89-3902-EF95C5E27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E0AE688-F3A4-DE4F-AECD-B287E91E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النص ؛ تابعوا معي ؛ سطروا على مفردات المعجم التي تعلمناها عندما نصل إليها : تجود/ الشدائد/ الطمع/ الشجن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E912A91-4B52-82ED-3628-12CFB99D4B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6D769D1-3FA8-F9AF-BA54-BB920661D613}"/>
              </a:ext>
            </a:extLst>
          </p:cNvPr>
          <p:cNvSpPr>
            <a:spLocks/>
          </p:cNvSpPr>
          <p:nvPr/>
        </p:nvSpPr>
        <p:spPr>
          <a:xfrm>
            <a:off x="599423" y="11669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4990D7-8358-5596-A287-D4B8CEA9EB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7020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35FB7F-AB6A-C312-252B-B9235D6AB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9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A42D6ED-CA26-3DB9-8AD2-D8E23F762B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7216" y="1266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F0BC45D-8F3A-506A-CED5-25D4B08015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3346" y="116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517FB58-8204-2791-6874-307C8086DC0E}"/>
              </a:ext>
            </a:extLst>
          </p:cNvPr>
          <p:cNvSpPr>
            <a:spLocks/>
          </p:cNvSpPr>
          <p:nvPr/>
        </p:nvSpPr>
        <p:spPr>
          <a:xfrm>
            <a:off x="4773750" y="10676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1F9894-6D6F-0293-FD4B-818CE5D00C07}"/>
              </a:ext>
            </a:extLst>
          </p:cNvPr>
          <p:cNvSpPr>
            <a:spLocks/>
          </p:cNvSpPr>
          <p:nvPr/>
        </p:nvSpPr>
        <p:spPr>
          <a:xfrm>
            <a:off x="2673136" y="10676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2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DDA60-7084-BD64-8142-4EC9D10A8338}"/>
              </a:ext>
            </a:extLst>
          </p:cNvPr>
          <p:cNvSpPr>
            <a:spLocks/>
          </p:cNvSpPr>
          <p:nvPr/>
        </p:nvSpPr>
        <p:spPr>
          <a:xfrm>
            <a:off x="6580061" y="106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0181033-EA70-904F-6982-F5EEE41A9E04}"/>
              </a:ext>
            </a:extLst>
          </p:cNvPr>
          <p:cNvGrpSpPr/>
          <p:nvPr/>
        </p:nvGrpSpPr>
        <p:grpSpPr>
          <a:xfrm>
            <a:off x="439329" y="2034709"/>
            <a:ext cx="8265341" cy="4297700"/>
            <a:chOff x="404611" y="1976293"/>
            <a:chExt cx="8265341" cy="42977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2310AA7-AF85-F763-7217-3BD03ECF9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688" y="1994955"/>
              <a:ext cx="2783632" cy="4269707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FD767A82-AF73-47D6-F61D-1C5F5F98D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6320" y="2004286"/>
              <a:ext cx="2783632" cy="4269707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163342A-43CE-FA1E-E1A5-CC38F196D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611" y="1976293"/>
              <a:ext cx="2783632" cy="42697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599423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442BE5F-AAFD-EC6A-931F-2F89BD1129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17567"/>
            <a:ext cx="7886700" cy="720000"/>
          </a:xfrm>
        </p:spPr>
        <p:txBody>
          <a:bodyPr/>
          <a:lstStyle/>
          <a:p>
            <a:pPr lvl="0">
              <a:defRPr/>
            </a:pPr>
            <a:r>
              <a:rPr lang="ar-MA" dirty="0">
                <a:solidFill>
                  <a:srgbClr val="424D7B"/>
                </a:solidFill>
              </a:rPr>
              <a:t>ورشة القراءة – الحصة 2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1828800" y="3158999"/>
            <a:ext cx="540362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النبتة العجيبة  - التلخيص (1).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endParaRPr lang="ar-MA" sz="2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3755955" y="1807373"/>
            <a:ext cx="3328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– الحصة 2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C163FCB-F264-BF3A-4395-CAEB6AA736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33395" y="2099760"/>
            <a:ext cx="648000" cy="8238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297129-DDA0-8BFE-B0F8-CF2663DA6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2001" y="116156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4873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39D9D-2B3F-6153-51F9-A8DDBFC99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92A97F4-966C-F242-A543-DDB2C371D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سيقرأ كل واحد منكم  فقرة مع احترام قواعد القراءة السليمة. الآخرون يتتبعون. 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CDA464-4F44-2141-2713-8F38FD96A050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98F715-1BB8-2E9A-F184-9C98B9059B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529334-14AC-534B-029E-FAD47D8FDA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820B88-EC1A-B402-C332-5D667962FB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CE33AB-1FC3-FB96-2A1F-1BAAAF0770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9299B3-AF8B-A43A-D00B-4100E8DE987B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8F8F13-EBCA-254C-3C3F-B5926026423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176D2B-59B4-EA23-8BBC-E4B353F7892C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A7048A56-6B23-6C09-8B82-E14BCB884C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36D4375-B15B-4AC3-383F-0EC2CF0AB705}"/>
              </a:ext>
            </a:extLst>
          </p:cNvPr>
          <p:cNvGrpSpPr/>
          <p:nvPr/>
        </p:nvGrpSpPr>
        <p:grpSpPr>
          <a:xfrm>
            <a:off x="439329" y="2034709"/>
            <a:ext cx="8265341" cy="4297700"/>
            <a:chOff x="404611" y="1976293"/>
            <a:chExt cx="8265341" cy="42977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8308DE6-E532-0CC1-4800-F49862EBF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688" y="1994955"/>
              <a:ext cx="2783632" cy="4269707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9CED6E4-C5D3-DD89-F781-EF39A1EBB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6320" y="2004286"/>
              <a:ext cx="2783632" cy="4269707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9A3E7C4F-F929-88B1-F383-6111852C5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611" y="1976293"/>
              <a:ext cx="2783632" cy="42697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730592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61035-75EB-D996-1D38-BFB8DAE33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7A1BF54-8465-9242-AF06-5827A6669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سوف نتعلم  خلال هذه  الحصة تلخيص نص مقروء.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47FD040-6271-21A6-FC22-8BED1AA78A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667313-FAFC-93FF-FE43-8864AF1C4183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291D890-89AA-F0CB-7781-449981228D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32FB61-14B5-6D9E-4932-96C67F0FAA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F2CBFA-68B2-AAA0-8842-C2D0CC512E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0021D3-FACD-04A1-2F26-17D3853575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0A35826-B7B4-8BBB-60F7-1FFC45E16092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BA5E75-A7E4-BB92-9ABE-864624BB56CA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C977368-1B6B-EDCB-7EC8-48FAE6DAE787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9" name="Google Shape;452;p158">
            <a:extLst>
              <a:ext uri="{FF2B5EF4-FFF2-40B4-BE49-F238E27FC236}">
                <a16:creationId xmlns:a16="http://schemas.microsoft.com/office/drawing/2014/main" id="{1D87C281-D494-B6B3-DA5C-CAAF138FEBDE}"/>
              </a:ext>
            </a:extLst>
          </p:cNvPr>
          <p:cNvSpPr txBox="1"/>
          <p:nvPr/>
        </p:nvSpPr>
        <p:spPr>
          <a:xfrm>
            <a:off x="1776671" y="1402804"/>
            <a:ext cx="5449824" cy="9193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اَلتَّلْخيصُ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C6226BB-B7A7-BDE9-A76F-876F983E426A}"/>
              </a:ext>
            </a:extLst>
          </p:cNvPr>
          <p:cNvGrpSpPr/>
          <p:nvPr/>
        </p:nvGrpSpPr>
        <p:grpSpPr>
          <a:xfrm>
            <a:off x="547530" y="2244992"/>
            <a:ext cx="8265341" cy="4297700"/>
            <a:chOff x="404611" y="1976293"/>
            <a:chExt cx="8265341" cy="429770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C576F88-D785-B709-DC98-A577F87A79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688" y="1994955"/>
              <a:ext cx="2783632" cy="426970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48DA5E9-C8E5-D827-6F3D-69A1434CA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6320" y="2004286"/>
              <a:ext cx="2783632" cy="4269707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D1EA750-BFD0-1E55-B7EB-E4858B9A9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611" y="1976293"/>
              <a:ext cx="2783632" cy="42697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482746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2A5BA-1204-F397-CDB4-08D5E0412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0B09ABD5-CCA7-07F3-9486-74970A726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تعلمتم كيف تحددون الأفكار الرئيسة لنص مقروء.  من يذكرنا بالخطوات التي نقوم بها؟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30FC611-CCB6-F917-9098-A3AE1B1917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8A075BC-5421-A727-A48A-1D17982E641B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E984F4-9732-6567-BC95-CC9AD3B480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05BDB7-FF94-CE96-FC85-9FF0EEFBDC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DB1E417-13D8-B8B6-C3DF-9814A0CB51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073B321-010A-AF34-9ECB-0339525C4A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CEDC808-29B6-D548-6914-78A4B72B658B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A9A311-8CAE-C65D-C54C-1F92D3FD6BA2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0B32E4-6C18-5581-84A5-6882CED3D04A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4D23ED8A-8248-B01F-9899-A7EBCB2AEE04}"/>
              </a:ext>
            </a:extLst>
          </p:cNvPr>
          <p:cNvSpPr txBox="1"/>
          <p:nvPr/>
        </p:nvSpPr>
        <p:spPr>
          <a:xfrm>
            <a:off x="1776671" y="1402804"/>
            <a:ext cx="5449824" cy="9193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dirty="0">
                <a:sym typeface="Sakkal Majalla"/>
              </a:rPr>
              <a:t>اَلتَّلْخيصُ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1940986-3460-82A3-B9AA-9145431C853C}"/>
              </a:ext>
            </a:extLst>
          </p:cNvPr>
          <p:cNvGrpSpPr/>
          <p:nvPr/>
        </p:nvGrpSpPr>
        <p:grpSpPr>
          <a:xfrm>
            <a:off x="547530" y="2244992"/>
            <a:ext cx="8265341" cy="4297700"/>
            <a:chOff x="404611" y="1976293"/>
            <a:chExt cx="8265341" cy="42977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FECEF59-FE96-D955-0E43-3528AD920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688" y="1994955"/>
              <a:ext cx="2783632" cy="4269707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91F8A06-20C3-FDDD-FBCE-6870238A8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6320" y="2004286"/>
              <a:ext cx="2783632" cy="4269707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B17760A-E840-22B5-D28D-0C5C9ABD5C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611" y="1976293"/>
              <a:ext cx="2783632" cy="42697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115016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8EE77-976A-84D3-74C9-0D3DCEE71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87D3E0E-7E08-B95A-BCF6-ABDF0FA41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لتلخيص نص نعيد صياغة أفكاره الرئيسة بأسلوب موجز دون تغيير معناه. انتبهوا لتعرف خطوات التلخيص.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7F3168F-6A71-6018-9750-0C76BC5877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A2421B2-92A4-9505-9445-168AEDBEC7D2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0716290-992A-D94C-221B-15AB1E4A7D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0C97EE1-FAFF-0404-5FA3-D1D9C20D1F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9DA96F-79E7-F529-8FBD-70DEE1A68B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43F70E5-5CD8-B1E9-0CE8-28FD98A77A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46ED34A-590B-2E28-32CE-32FD17336A96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431045-0584-128F-4D68-752D35C177F6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0709EA-0A94-1CF7-735E-A349373F3A24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0932A65D-545E-00E6-141D-1D3432A66C59}"/>
              </a:ext>
            </a:extLst>
          </p:cNvPr>
          <p:cNvSpPr txBox="1"/>
          <p:nvPr/>
        </p:nvSpPr>
        <p:spPr>
          <a:xfrm>
            <a:off x="1776671" y="1402804"/>
            <a:ext cx="5449824" cy="9193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اَلتَّلْخيصُ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E86985E-6287-EDD0-C65C-10576615E46D}"/>
              </a:ext>
            </a:extLst>
          </p:cNvPr>
          <p:cNvGrpSpPr/>
          <p:nvPr/>
        </p:nvGrpSpPr>
        <p:grpSpPr>
          <a:xfrm>
            <a:off x="547530" y="2244992"/>
            <a:ext cx="8265341" cy="4297700"/>
            <a:chOff x="404611" y="1976293"/>
            <a:chExt cx="8265341" cy="42977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6F20917-8737-B6C0-DE3C-BB59DB6C6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688" y="1994955"/>
              <a:ext cx="2783632" cy="4269707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1A9FC11-EC21-F4CB-1177-460D8B62D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6320" y="2004286"/>
              <a:ext cx="2783632" cy="4269707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ECC4508-4AFF-E460-2C86-31603D7FA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611" y="1976293"/>
              <a:ext cx="2783632" cy="42697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692032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2AD33-CACE-F8AE-725C-A9FE34BD3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5FB763D-37E6-36B1-DE8B-48D72D927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سنحاول معا تلخيص هذا النص الذي يتكون من 125 كلمة.  سأقرأ بتمعن. من يقرأ مثلي؟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6F5BA76-3917-8A3E-7641-DFEAF9FED2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AEE67E-611D-4B16-0328-7AA8D68878A4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AC249B-FB92-2872-66BD-302E014158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4DD6AA-1621-0248-275F-6205910C5A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D127F2F-8BE6-7C47-3BDC-55D6C1B2AA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20315C-362E-C87F-37FD-7B728D5A03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0A98E3-159B-7EC7-5529-D7207566E63E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681EA9-86AF-F6EC-9EE9-5EB77E3ACE61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E319B0-F50E-01F1-B733-DC500444C5AE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EA3A27D-4D0A-5480-FCD3-648C58F58D04}"/>
              </a:ext>
            </a:extLst>
          </p:cNvPr>
          <p:cNvSpPr txBox="1"/>
          <p:nvPr/>
        </p:nvSpPr>
        <p:spPr>
          <a:xfrm>
            <a:off x="447869" y="1326571"/>
            <a:ext cx="824826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buNone/>
            </a:pP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اَلنَّبْعُ </a:t>
            </a:r>
            <a:r>
              <a:rPr lang="ar-MA" sz="32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ﭐلمُشْتَرَكُ</a:t>
            </a:r>
            <a:endParaRPr lang="ar-MA" sz="32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buNone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سَفْحِ جَبَلٍ شامِخٍ، كانَتْ تَتَجاوَرُ قَرْيَتانِ؛ قَرْيةُ "ﭐلسَّهْلِ" وَقَرْيةُ "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ﭐلْوَادي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". كانَ أَهْلُهُما يَتَشارَكونَ نَبْعَ ماءٍ عَذْبٍ يَتَدَفَّقُ بَيْنَهُما مُنْذُ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ﭐلْأَزَلِ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لَيَسْقِيَ حَقْلَيْهِما.</a:t>
            </a:r>
          </a:p>
          <a:p>
            <a:pPr algn="just" rtl="1">
              <a:buNone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ذاتَ صَيْفٍ قاسٍ، شَحَّ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ﭐلْماءُ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فَـ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تَّهَمَ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أَهْلُ "ﭐلسَّهْلِ" جيرانَهُم بِسَرِقَةِ حِصَّتِهِمْ، وَرَدَّ أَهْلُ "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ﭐلْوادي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بِـﭐلْمِثْلِ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فَوَقَعَتِ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ﭐلْخُصومَةُ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وَﭐرْتَفَعَتِ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ﭐلْأَصْواتُ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وَوُضِعَتِ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ﭐلْحِجَارَةُ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سَدّاً بَيْنَ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ﭐلْحَقْلَيْنِ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وَفي لَحْظَةٍ، صارَ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ﭐلْجيرانُ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غُرَباءَ.</a:t>
            </a:r>
          </a:p>
          <a:p>
            <a:pPr algn="just" rtl="1">
              <a:buNone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مَضَتِ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ﭐلْأَيّامُ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ثَقيلةً،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وَﭐلصَّمْتُ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يَمْلَأُ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ﭐلْمَسافَةَ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بَيْنَ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ﭐلْقَرْيَتَيْنِ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إِلى أَنْ جاءَتْ لَيْلَةٌ  مَطيرَةٌ،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فَـ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نْجَرَفَ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سَدُّ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ﭐلْحِجارَةِ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وَﭐنْحَبَسَ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ﭐلْوادِي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وَهَدَّدَ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ﭐلْفَيَضانُ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ﭐلحُقولَ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ﭐلْجانِبَيْنِ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فَخَرَجَ ﭐلنّاسُ لَيْلاً مَذْعُورينَ، فَوَجَدَ كُلٌّ مِنهُم أَنَّ جارَهُ يَقِفُ بِجانِبِهِ في ﭐلطّينِ، يَحفِرُ وَيَبْني وَيَتَعَبُ مَعَهُ بِلا كَلامٍ.</a:t>
            </a:r>
          </a:p>
          <a:p>
            <a:pPr algn="just" rtl="1">
              <a:buNone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حينَ أَشْرَقَتِ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ﭐلشَّمْسُ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جَلَسَ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ﭐلجَميعُ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مُنْهَكينَ عَلى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ﭐلضِّفَّةِ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اِبْتَسَمَ شَيْخٌ مِنَ "ﭐلسَّهْلِ" لِشابٍّ مِنَ "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ﭐلوَادي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"، فَضَحِكَ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ﭐلْجَميعُ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وَذابَتِ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ﭐلضَّغينَةُ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كَما يَذوبُ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ﭐلثَّلْجُ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ﭐلرَّبيعِ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وَعادَ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ﭐلنَّبْعُ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يَتَدَفَّقُ بَيْنَهُما، أَجْمَلَ مِمّا كانَ.</a:t>
            </a:r>
          </a:p>
        </p:txBody>
      </p:sp>
    </p:spTree>
    <p:extLst>
      <p:ext uri="{BB962C8B-B14F-4D97-AF65-F5344CB8AC3E}">
        <p14:creationId xmlns:p14="http://schemas.microsoft.com/office/powerpoint/2010/main" val="223867548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9C548-1768-EC2F-85B5-5ACC8E599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7B26A035-E940-D1CA-EC7B-1486054AC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ذلك أحدد أفكار النص الرئيسة و المهمة. لذلك أجيب عن الأسئلة التالية. من يقرأ الأسئلة؟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1EB4B71-D6B3-08D8-41CE-E1FA66FFB9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572391F-CB00-154D-B495-4953E66EACF5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523A49-B6C1-F7EE-0926-A8E97047FA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7EDB25-2B0C-7BFD-4C7A-373B56EB3D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984BED-5D12-909C-45CC-CAFFBB5022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C9014C1-66A1-6F5F-667C-D9A2D3A39E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26A5C90-36D3-79C0-2E3B-0400D815F62A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BB2308-6B4B-D4E6-53A5-A231D56314FF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604E34-9C2A-F10A-B221-BD36D0A78BEF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0A01162-8C56-4168-1D8A-48B70023D7EB}"/>
              </a:ext>
            </a:extLst>
          </p:cNvPr>
          <p:cNvSpPr txBox="1"/>
          <p:nvPr/>
        </p:nvSpPr>
        <p:spPr>
          <a:xfrm>
            <a:off x="3624213" y="2079876"/>
            <a:ext cx="4596668" cy="85129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أَيْنَ تَجْري أَحْداثُ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ﭐلحِكايةِ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F7433E3-0061-5CD0-EA28-4539CFBB2786}"/>
              </a:ext>
            </a:extLst>
          </p:cNvPr>
          <p:cNvSpPr txBox="1"/>
          <p:nvPr/>
        </p:nvSpPr>
        <p:spPr>
          <a:xfrm>
            <a:off x="1650788" y="3051538"/>
            <a:ext cx="6570093" cy="85129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عَلامَ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ﭐخْتَلَفَ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أَهْلُ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ﭐلقَرْيَتَيْنِ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E0B83A9-778E-CB39-942D-A8EF4908FD2C}"/>
              </a:ext>
            </a:extLst>
          </p:cNvPr>
          <p:cNvSpPr txBox="1"/>
          <p:nvPr/>
        </p:nvSpPr>
        <p:spPr>
          <a:xfrm>
            <a:off x="2179429" y="4102772"/>
            <a:ext cx="6041452" cy="85129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مَا ﭐلحَدَثُ ﭐلعَجيبُ ﭐلَّذي وَقَعَ لَيْلاً؟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5D01E2C-9AC5-0A17-2FBC-75AD83E855A7}"/>
              </a:ext>
            </a:extLst>
          </p:cNvPr>
          <p:cNvSpPr txBox="1"/>
          <p:nvPr/>
        </p:nvSpPr>
        <p:spPr>
          <a:xfrm>
            <a:off x="2529266" y="5154006"/>
            <a:ext cx="5748999" cy="85129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كَيْفَ تَصالَحَ ﭐلنّاسُ وَعادُوا لِلتَّعايُشِ؟</a:t>
            </a:r>
          </a:p>
        </p:txBody>
      </p:sp>
    </p:spTree>
    <p:extLst>
      <p:ext uri="{BB962C8B-B14F-4D97-AF65-F5344CB8AC3E}">
        <p14:creationId xmlns:p14="http://schemas.microsoft.com/office/powerpoint/2010/main" val="410291178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9BB72-C845-AC69-01BA-ECEE8C7AE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D51730B8-ACDE-4716-39FE-6F9E7E6F8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سنجيب معا عن السؤال الأول. من يقترح جوابا؟ هل أنتم متفقون.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3F79D12-A18A-8D2B-13E2-BCC16C12AE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745CDE7-5587-1E12-B65E-F35CF1EA4C42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1FA182-DB04-22B9-68F9-F82D73DEBD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E857EB-5CB0-C13C-4AB4-A63266EE17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F6A421-30CC-F114-AC15-AF56FCE7D7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C473F74-5C99-2324-327A-1C96CFD465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E3B1CE5-C0A2-764F-9B10-FBEB86685D66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695655-EF8D-132F-9185-CAB195CBA0A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6AFAC1-A17C-04DD-53DC-EA6B956A9009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8603827-C768-DDA9-14FF-0F878D5186C5}"/>
              </a:ext>
            </a:extLst>
          </p:cNvPr>
          <p:cNvSpPr txBox="1"/>
          <p:nvPr/>
        </p:nvSpPr>
        <p:spPr>
          <a:xfrm>
            <a:off x="419877" y="1396117"/>
            <a:ext cx="4823927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اَلنَّبْعُ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ﭐلمُشْتَرَكُ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سَفْحِ جَبَلٍ شامِخٍ، كانَتْ تَتَجاوَرُ قَرْيَتانِ؛ قَرْيةُ "ﭐلسَّهْلِ" وَقَرْيةُ "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ﭐلْوَادي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". كانَ أَهْلُهُما يَتَشارَكونَ نَبْعَ ماءٍ عَذْبٍ يَتَدَفَّقُ بَيْنَهُما مُنْذُ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ﭐلْأَزَلِ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لَيَسْقِيَ حَقْلَيْهِما.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ذاتَ صَيْفٍ قاسٍ، شَحَّ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ﭐلْماءُ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فَـ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تَّهَمَ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أَهْلُ "ﭐلسَّهْلِ" جيرانَهُم بِسَرِقَةِ حِصَّتِهِمْ، وَرَدَّ أَهْلُ "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ﭐلْوادي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بِـﭐلْمِثْلِ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فَوَقَعَتِ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ﭐلْخُصومَةُ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وَﭐرْتَفَعَتِ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ﭐلْأَصْواتُ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وَوُضِعَتِ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ﭐلْحِجَارَةُ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سَدّاً بَيْنَ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ﭐلْحَقْلَيْنِ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وَفي لَحْظَةٍ، صارَ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ﭐلْجيرانُ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غُرَباءَ.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مَضَتِ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ﭐلْأَيّامُ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ثَقيلةً،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وَﭐلصَّمْتُ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يَمْلَأُ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ﭐلْمَسافَةَ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بَيْنَ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ﭐلْقَرْيَتَيْنِ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إِلى أَنْ جاءَتْ لَيْلَةٌ  مَطيرَةٌ،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فَـ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نْجَرَفَ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سَدُّ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ﭐلْحِجارَةِ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وَﭐنْحَبَسَ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ﭐلْوادِي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وَهَدَّدَ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ﭐلْفَيَضانُ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ﭐلحُقولَ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ﭐلْجانِبَيْنِ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فَخَرَجَ ﭐلنّاسُ لَيْلاً مَذْعُورينَ، فَوَجَدَ كُلٌّ مِنهُم أَنَّ جارَهُ يَقِفُ بِجانِبِهِ في ﭐلطّينِ، يَحفِرُ وَيَبْني وَيَتَعَبُ مَعَهُ بِلا كَلامٍ.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حينَ أَشْرَقَتِ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ﭐلشَّمْسُ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جَلَسَ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ﭐلجَميعُ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مُنْهَكينَ عَلى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ﭐلضِّفَّةِ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اِبْتَسَمَ شَيْخٌ مِنَ "ﭐلسَّهْلِ" لِشابٍّ مِنَ "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ﭐلوَادي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"، فَضَحِكَ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ﭐلْجَميعُ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وَذابَتِ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ﭐلضَّغينَةُ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كَما يَذوبُ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ﭐلثَّلْجُ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ﭐلرَّبيعِ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وَعادَ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ﭐلنَّبْعُ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يَتَدَفَّقُ بَيْنَهُما، أَجْمَلَ مِمّا كانَ.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AA5DEF9-AF39-FAB9-8C5E-6EA31C90EA97}"/>
              </a:ext>
            </a:extLst>
          </p:cNvPr>
          <p:cNvSpPr txBox="1"/>
          <p:nvPr/>
        </p:nvSpPr>
        <p:spPr>
          <a:xfrm>
            <a:off x="5512933" y="3334454"/>
            <a:ext cx="3311980" cy="64698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أَيْنَ تَجْري أَحْداثُ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ﭐلحِكايةِ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17740949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DA592-D9B5-0034-72BC-784E29DE9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30D07B7-1AD1-628C-C3B4-51AC14DD4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494AA97-9F3C-B32A-6184-A479602F06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B40296E-4B87-B5BF-7F81-DACA46B39B63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B1607A4-CCCD-001C-4040-8AEAAE3548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B193E7-0B21-5249-ADF8-1F66D3A529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DA8E46-3B03-57A0-44A7-70DA4ECEF9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5B5527-3269-17E3-AECA-1F2687F21B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8A47170-29BD-B724-9751-06071CA0A4F5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CD7B21-B3EB-17A9-7CCC-4F051995B7BC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9A71DC-0366-B5D9-0BD6-DA1A5AA8DC2D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BD6F347-0B8D-ACE3-5F2C-0549586ED2E2}"/>
              </a:ext>
            </a:extLst>
          </p:cNvPr>
          <p:cNvSpPr txBox="1"/>
          <p:nvPr/>
        </p:nvSpPr>
        <p:spPr>
          <a:xfrm>
            <a:off x="2388766" y="2375371"/>
            <a:ext cx="4596668" cy="85129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أَيْنَ تَجْري أَحْداثُ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ﭐلحِكايةِ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E8A1A7-940B-70C6-BC5F-45065AB1C339}"/>
              </a:ext>
            </a:extLst>
          </p:cNvPr>
          <p:cNvSpPr txBox="1"/>
          <p:nvPr/>
        </p:nvSpPr>
        <p:spPr>
          <a:xfrm>
            <a:off x="1017969" y="3631333"/>
            <a:ext cx="7338261" cy="160043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تَجْري أَحْداثُ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ﭐلْحِكايةِ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قَرْيَتَيْنِ مُتَجاوِرَتَيْنِ عِنْدَ سَفْحِ جَبَلٍ شامِخٍ.</a:t>
            </a:r>
          </a:p>
        </p:txBody>
      </p:sp>
    </p:spTree>
    <p:extLst>
      <p:ext uri="{BB962C8B-B14F-4D97-AF65-F5344CB8AC3E}">
        <p14:creationId xmlns:p14="http://schemas.microsoft.com/office/powerpoint/2010/main" val="118545536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58BDC-A94A-479C-C0C1-D109D0D4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9945D800-5894-84EA-65D0-60487941E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سنجيب الآن عن السؤال الثاني. من يقترح جوابا؟ هل أنتم متفقون.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094F772-6E5D-FE20-271C-90EEA5ADC7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0C5CF7F-A3F9-CFD6-6B33-FAA8EDCCDD6C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574CB6-F9B4-8C5F-8448-712880E459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90B5AF-ED5D-352D-CA33-2A9C08873E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EC775D4-CCCE-368E-CE53-DDB80A1D3D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FA91EB-39E0-EB80-8FE4-11D8EB2E0A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D61E0BF-A2B0-6D13-B93A-6F1FE5B6E42B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B4A875-6B33-6BCE-9BC6-BFC67172FEA3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446C2B-A344-57E8-EE8D-325216533569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56BA4B4-945F-C0AA-F217-83085C07582E}"/>
              </a:ext>
            </a:extLst>
          </p:cNvPr>
          <p:cNvSpPr txBox="1"/>
          <p:nvPr/>
        </p:nvSpPr>
        <p:spPr>
          <a:xfrm>
            <a:off x="419877" y="1396117"/>
            <a:ext cx="4823927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اَلنَّبْعُ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ﭐلمُشْتَرَكُ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سَفْحِ جَبَلٍ شامِخٍ، كانَتْ تَتَجاوَرُ قَرْيَتانِ؛ قَرْيةُ "ﭐلسَّهْلِ" وَقَرْيةُ "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ﭐلْوَادي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". كانَ أَهْلُهُما يَتَشارَكونَ نَبْعَ ماءٍ عَذْبٍ يَتَدَفَّقُ بَيْنَهُما مُنْذُ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ﭐلْأَزَلِ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لَيَسْقِيَ حَقْلَيْهِما.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ذاتَ صَيْفٍ قاسٍ، شَحَّ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ﭐلْماءُ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فَـ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تَّهَمَ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أَهْلُ "ﭐلسَّهْلِ" جيرانَهُم بِسَرِقَةِ حِصَّتِهِمْ، وَرَدَّ أَهْلُ "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ﭐلْوادي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بِـﭐلْمِثْلِ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فَوَقَعَتِ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ﭐلْخُصومَةُ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وَﭐرْتَفَعَتِ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ﭐلْأَصْواتُ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وَوُضِعَتِ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ﭐلْحِجَارَةُ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سَدّاً بَيْنَ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ﭐلْحَقْلَيْنِ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وَفي لَحْظَةٍ، صارَ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ﭐلْجيرانُ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غُرَباءَ.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مَضَتِ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ﭐلْأَيّامُ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ثَقيلةً،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وَﭐلصَّمْتُ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يَمْلَأُ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ﭐلْمَسافَةَ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بَيْنَ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ﭐلْقَرْيَتَيْنِ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إِلى أَنْ جاءَتْ لَيْلَةٌ  مَطيرَةٌ،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فَـ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نْجَرَفَ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سَدُّ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ﭐلْحِجارَةِ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وَﭐنْحَبَسَ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ﭐلْوادِي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وَهَدَّدَ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ﭐلْفَيَضانُ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ﭐلحُقولَ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ﭐلْجانِبَيْنِ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فَخَرَجَ ﭐلنّاسُ لَيْلاً مَذْعُورينَ، فَوَجَدَ كُلٌّ مِنهُم أَنَّ جارَهُ يَقِفُ بِجانِبِهِ في ﭐلطّينِ، يَحفِرُ وَيَبْني وَيَتَعَبُ مَعَهُ بِلا كَلامٍ.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حينَ أَشْرَقَتِ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ﭐلشَّمْسُ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جَلَسَ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ﭐلجَميعُ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مُنْهَكينَ عَلى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ﭐلضِّفَّةِ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اِبْتَسَمَ شَيْخٌ مِنَ "ﭐلسَّهْلِ" لِشابٍّ مِنَ "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ﭐلوَادي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"، فَضَحِكَ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ﭐلْجَميعُ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وَذابَتِ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ﭐلضَّغينَةُ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كَما يَذوبُ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ﭐلثَّلْجُ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ﭐلرَّبيعِ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وَعادَ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ﭐلنَّبْعُ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يَتَدَفَّقُ بَيْنَهُما، أَجْمَلَ مِمّا كانَ.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35B5AD5-7F94-F35C-746D-88CE32E0496D}"/>
              </a:ext>
            </a:extLst>
          </p:cNvPr>
          <p:cNvSpPr txBox="1"/>
          <p:nvPr/>
        </p:nvSpPr>
        <p:spPr>
          <a:xfrm>
            <a:off x="5316538" y="3522662"/>
            <a:ext cx="3430377" cy="64698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عَلامَ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ﭐخْتَلَفَ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أَهْلُ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ﭐلقَرْيَتَيْنِ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56001700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2E85-3581-83E6-10D5-162C02DC2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D1E1983-28C6-10E6-4B4E-DADC09F25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E9589EC-19B6-2A0D-CA12-76839CAB13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D2D5AF2-5C23-02A0-69A9-B02F146402E3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016603B-C098-7C19-8B6F-5993A58FF1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173205-F70E-24ED-87B5-B6A4C07419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598A6FF-E8B0-FE28-C5F8-81826DD34A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36F17F0-A4D6-1723-5C13-E9AAFC9CAC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CB5F51C-FE6A-3D65-3587-5842D3F0ADF2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41AEEA-B783-5180-676F-2918DA3799A7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1D89B1-1A59-5CC8-2354-9F9A5E7474AC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983BB10-D7DF-F852-B7A2-AE056B5065D1}"/>
              </a:ext>
            </a:extLst>
          </p:cNvPr>
          <p:cNvSpPr txBox="1"/>
          <p:nvPr/>
        </p:nvSpPr>
        <p:spPr>
          <a:xfrm>
            <a:off x="550014" y="2357079"/>
            <a:ext cx="7878664" cy="85129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عَلامَ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ﭐخْتَلَفَ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أَهْلُ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ﭐلقَرْيَتَيْنِ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AF38DF6-A441-6FBE-3AA2-585480B2A7C1}"/>
              </a:ext>
            </a:extLst>
          </p:cNvPr>
          <p:cNvSpPr txBox="1"/>
          <p:nvPr/>
        </p:nvSpPr>
        <p:spPr>
          <a:xfrm>
            <a:off x="1030768" y="3981130"/>
            <a:ext cx="6894032" cy="160043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اخْتَلَفوا عَلى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ﭐلْماءِ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حينَ شَحَّ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ﭐلنَّبْعُ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ﭐلصَّيْفِ،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فَــﭐتَّهَمَ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كُلُّ فَريقٍ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ﭐلْآخَرَ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بِسَرِقَةِ حِصَّتِهِ مِنَ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ﭐلْماءِ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187544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5897D-1025-45EF-CB5E-C72240E37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0512171-0D24-FC78-A914-30BFB4D19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سنجيب الآن عن السؤال الثالث. من يقترح جوابا؟ هل أنتم متفقون. سأدونه على السبورة.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A39D72D-2B49-F1AD-07CF-DE4E15142A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B5746BA-5B33-8A99-F157-746115D97823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F0DCDA-E5AA-2DA9-6C6A-5DFAFF5393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0B5F73-43ED-74F4-9FD2-1F6A10DF3D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7CA811-D396-3C0F-F928-3A16C0D12A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B0A638-DE37-A3F7-49F0-175C80CD9B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B05B0F6-46BF-4689-4FC1-C89A2B42B8F1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ABC0DB-8234-EFA2-7328-7AFCAF9D86C8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387D84-093F-E96A-C361-4FCF85A21196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DF82A4A-AE9C-1182-01A8-D95E835CF3F0}"/>
              </a:ext>
            </a:extLst>
          </p:cNvPr>
          <p:cNvSpPr txBox="1"/>
          <p:nvPr/>
        </p:nvSpPr>
        <p:spPr>
          <a:xfrm>
            <a:off x="419877" y="1396117"/>
            <a:ext cx="4823927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اَلنَّبْعُ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ﭐلمُشْتَرَكُ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سَفْحِ جَبَلٍ شامِخٍ، كانَتْ تَتَجاوَرُ قَرْيَتانِ؛ قَرْيةُ "ﭐلسَّهْلِ" وَقَرْيةُ "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ﭐلْوَادي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". كانَ أَهْلُهُما يَتَشارَكونَ نَبْعَ ماءٍ عَذْبٍ يَتَدَفَّقُ بَيْنَهُما مُنْذُ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ﭐلْأَزَلِ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لَيَسْقِيَ حَقْلَيْهِما.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ذاتَ صَيْفٍ قاسٍ، شَحَّ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ﭐلْماءُ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فَـ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تَّهَمَ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أَهْلُ "ﭐلسَّهْلِ" جيرانَهُم بِسَرِقَةِ حِصَّتِهِمْ، وَرَدَّ أَهْلُ "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ﭐلْوادي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بِـﭐلْمِثْلِ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فَوَقَعَتِ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ﭐلْخُصومَةُ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وَﭐرْتَفَعَتِ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ﭐلْأَصْواتُ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وَوُضِعَتِ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ﭐلْحِجَارَةُ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سَدّاً بَيْنَ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ﭐلْحَقْلَيْنِ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وَفي لَحْظَةٍ، صارَ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ﭐلْجيرانُ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غُرَباءَ.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مَضَتِ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ﭐلْأَيّامُ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ثَقيلةً،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وَﭐلصَّمْتُ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يَمْلَأُ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ﭐلْمَسافَةَ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بَيْنَ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ﭐلْقَرْيَتَيْنِ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إِلى أَنْ جاءَتْ لَيْلَةٌ  مَطيرَةٌ،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فَـ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نْجَرَفَ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سَدُّ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ﭐلْحِجارَةِ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وَﭐنْحَبَسَ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ﭐلْوادِي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وَهَدَّدَ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ﭐلْفَيَضانُ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ﭐلحُقولَ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ﭐلْجانِبَيْنِ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فَخَرَجَ ﭐلنّاسُ لَيْلاً مَذْعُورينَ، فَوَجَدَ كُلٌّ مِنهُم أَنَّ جارَهُ يَقِفُ بِجانِبِهِ في ﭐلطّينِ، يَحفِرُ وَيَبْني وَيَتَعَبُ مَعَهُ بِلا كَلامٍ.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حينَ أَشْرَقَتِ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ﭐلشَّمْسُ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جَلَسَ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ﭐلجَميعُ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مُنْهَكينَ عَلى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ﭐلضِّفَّةِ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اِبْتَسَمَ شَيْخٌ مِنَ "ﭐلسَّهْلِ" لِشابٍّ مِنَ "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ﭐلوَادي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"، فَضَحِكَ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ﭐلْجَميعُ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وَذابَتِ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ﭐلضَّغينَةُ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كَما يَذوبُ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ﭐلثَّلْجُ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ﭐلرَّبيعِ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وَعادَ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ﭐلنَّبْعُ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يَتَدَفَّقُ بَيْنَهُما، أَجْمَلَ مِمّا كانَ.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6C712A4-EA88-55D3-C357-41A31CD5E40B}"/>
              </a:ext>
            </a:extLst>
          </p:cNvPr>
          <p:cNvSpPr txBox="1"/>
          <p:nvPr/>
        </p:nvSpPr>
        <p:spPr>
          <a:xfrm>
            <a:off x="5393362" y="3235025"/>
            <a:ext cx="3431551" cy="119181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مَا ﭐلحَدَثُ ﭐلعَجيبُ ﭐلَّذي وَقَعَ لَيْلاً؟</a:t>
            </a:r>
          </a:p>
        </p:txBody>
      </p:sp>
    </p:spTree>
    <p:extLst>
      <p:ext uri="{BB962C8B-B14F-4D97-AF65-F5344CB8AC3E}">
        <p14:creationId xmlns:p14="http://schemas.microsoft.com/office/powerpoint/2010/main" val="308563533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3FB4E-3C31-6125-C83B-D4DBE1ADC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0486E870-0D8C-0288-F6F3-68777E321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7BFEFBB-B989-D6D0-372E-00CC9E0A19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CC7FF64-697E-54D7-0477-0DD7D3C9743C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1BBC7-2737-A4EA-1D90-D8A7F549D4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0431548-1BE7-C393-9FCF-97C084C7C1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B74FE1D-4BC4-D775-20DA-09D036F180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B72679E-5FD9-C979-CC80-974223A364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0B6AD72-0C7C-410E-19F0-D19605953045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1A5463-F3EC-EAB9-889B-FA204E202FCD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784F2E5-F3A0-5E03-F2B6-119E7B831072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DA440A4-4FEC-361C-D8D9-28A0915BC411}"/>
              </a:ext>
            </a:extLst>
          </p:cNvPr>
          <p:cNvSpPr txBox="1"/>
          <p:nvPr/>
        </p:nvSpPr>
        <p:spPr>
          <a:xfrm>
            <a:off x="1513532" y="2550709"/>
            <a:ext cx="6041452" cy="85129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مَا ﭐلحَدَثُ ﭐلعَجيبُ ﭐلَّذي وَقَعَ لَيْلاً؟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68069E-DBE0-1A61-669D-BE775D514A72}"/>
              </a:ext>
            </a:extLst>
          </p:cNvPr>
          <p:cNvSpPr txBox="1"/>
          <p:nvPr/>
        </p:nvSpPr>
        <p:spPr>
          <a:xfrm>
            <a:off x="1014302" y="3971382"/>
            <a:ext cx="7096879" cy="160043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جاءَتْ لَيْلةٌ مَطيرَةٌ،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فَــﭐنْجَرَفَ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سَدُّ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ﭐلْحِجارَةِ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وَﭐنْحَبَسَ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ﭐلْوادِي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وَهَدَّدَ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ﭐلْفَيَضانُ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حُقولَ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ﭐلْقَرْيَتَيْنِ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مَعاً.</a:t>
            </a:r>
          </a:p>
        </p:txBody>
      </p:sp>
    </p:spTree>
    <p:extLst>
      <p:ext uri="{BB962C8B-B14F-4D97-AF65-F5344CB8AC3E}">
        <p14:creationId xmlns:p14="http://schemas.microsoft.com/office/powerpoint/2010/main" val="236496874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9979E-FB5A-D80D-0B72-23F2702A0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3ECDE66-8C5C-FBED-73F4-EEA6DA215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سنجيب الآن عن السؤال الأخير. من يقترح جوابا؟ هل أنتم متفقون. سأدونه على السبورة.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8F745BF-9B22-0467-D0E1-191BA94BB5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D7EFBA3-F402-02D6-06F1-FFB870173A2C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2318DF-CC29-DF3A-7E5F-EF5BAA638B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45E39A-2AE7-5030-3224-F9DF69D6BD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585FF1B-73D1-604F-F1CE-03248EC4AD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C4DBECB-FF5F-93C5-D029-150175363A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C73B10-E53D-3A5E-FFC8-B58D1EEF87FD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F2D155-84F6-B057-DC8A-AAA077892F15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7F939-85B3-7E3A-DF2F-3EA3F6906D8F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4AB6BE6-6876-1704-1A70-8649F60C5E45}"/>
              </a:ext>
            </a:extLst>
          </p:cNvPr>
          <p:cNvSpPr txBox="1"/>
          <p:nvPr/>
        </p:nvSpPr>
        <p:spPr>
          <a:xfrm>
            <a:off x="419877" y="1396117"/>
            <a:ext cx="4823927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اَلنَّبْعُ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ﭐلمُشْتَرَكُ</a:t>
            </a:r>
            <a:endParaRPr kumimoji="0" lang="ar-MA" sz="2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سَفْحِ جَبَلٍ شامِخٍ، كانَتْ تَتَجاوَرُ قَرْيَتانِ؛ قَرْيةُ "ﭐلسَّهْلِ" وَقَرْيةُ "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ﭐلْوَادي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". كانَ أَهْلُهُما يَتَشارَكونَ نَبْعَ ماءٍ عَذْبٍ يَتَدَفَّقُ بَيْنَهُما مُنْذُ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ﭐلْأَزَلِ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لَيَسْقِيَ حَقْلَيْهِما.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ذاتَ صَيْفٍ قاسٍ، شَحَّ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ﭐلْماءُ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فَـ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تَّهَمَ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أَهْلُ "ﭐلسَّهْلِ" جيرانَهُم بِسَرِقَةِ حِصَّتِهِمْ، وَرَدَّ أَهْلُ "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ﭐلْوادي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بِـﭐلْمِثْلِ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فَوَقَعَتِ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ﭐلْخُصومَةُ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وَﭐرْتَفَعَتِ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ﭐلْأَصْواتُ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وَوُضِعَتِ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ﭐلْحِجَارَةُ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سَدّاً بَيْنَ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ﭐلْحَقْلَيْنِ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وَفي لَحْظَةٍ، صارَ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ﭐلْجيرانُ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غُرَباءَ.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مَضَتِ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ﭐلْأَيّامُ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ثَقيلةً،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وَﭐلصَّمْتُ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يَمْلَأُ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ﭐلْمَسافَةَ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بَيْنَ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ﭐلْقَرْيَتَيْنِ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إِلى أَنْ جاءَتْ لَيْلَةٌ  مَطيرَةٌ،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فَـ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نْجَرَفَ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سَدُّ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ﭐلْحِجارَةِ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وَﭐنْحَبَسَ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ﭐلْوادِي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وَهَدَّدَ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ﭐلْفَيَضانُ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ﭐلحُقولَ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ﭐلْجانِبَيْنِ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فَخَرَجَ ﭐلنّاسُ لَيْلاً مَذْعُورينَ، فَوَجَدَ كُلٌّ مِنهُم أَنَّ جارَهُ يَقِفُ بِجانِبِهِ في ﭐلطّينِ، يَحفِرُ وَيَبْني وَيَتَعَبُ مَعَهُ بِلا كَلامٍ.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حينَ أَشْرَقَتِ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ﭐلشَّمْسُ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جَلَسَ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ﭐلجَميعُ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مُنْهَكينَ عَلى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ﭐلضِّفَّةِ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اِبْتَسَمَ شَيْخٌ مِنَ "ﭐلسَّهْلِ" لِشابٍّ مِنَ "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ﭐلوَادي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"، فَضَحِكَ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ﭐلْجَميعُ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وَذابَتِ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ﭐلضَّغينَةُ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كَما يَذوبُ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ﭐلثَّلْجُ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ﭐلرَّبيعِ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وَعادَ </a:t>
            </a:r>
            <a:r>
              <a:rPr kumimoji="0" lang="ar-MA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ﭐلنَّبْعُ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يَتَدَفَّقُ بَيْنَهُما، أَجْمَلَ مِمّا كانَ.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A5A8A1C-A50F-5D56-875E-FB4A2F1DEBA6}"/>
              </a:ext>
            </a:extLst>
          </p:cNvPr>
          <p:cNvSpPr txBox="1"/>
          <p:nvPr/>
        </p:nvSpPr>
        <p:spPr>
          <a:xfrm>
            <a:off x="5551715" y="3203908"/>
            <a:ext cx="3152232" cy="119181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كَيْفَ تَصالَحَ ﭐلنّاسُ وَعادُوا لِلتَّعايُشِ؟</a:t>
            </a:r>
          </a:p>
        </p:txBody>
      </p:sp>
    </p:spTree>
    <p:extLst>
      <p:ext uri="{BB962C8B-B14F-4D97-AF65-F5344CB8AC3E}">
        <p14:creationId xmlns:p14="http://schemas.microsoft.com/office/powerpoint/2010/main" val="160935784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E771A-AD9F-FDBE-96B5-0AC50D8B1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BF1960A9-A01F-FA91-1C40-96ED9F1DD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130534D-B7B4-432A-FB92-44CBDEF7B4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96ACC31-10AB-DB0C-8A3B-BBCBB7609B6A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5DAB62-3E03-8DA0-DEFC-4AACD184B0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5E140D-DFA5-DE8D-D649-2A0BC7612F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FEAA21-68F3-5AA9-68E9-A698F85421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B97E0D2-5FCD-227B-4EF4-E5E4D95AB3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FBBF1AA-7068-0E17-1492-2B9F301FE464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B298EF-ECD1-26BB-0215-9E9614411024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26FED6-CD90-33EB-8E32-7C89AC2976E6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E6B4AF-44A1-6B77-78DD-E4F4DA33FF40}"/>
              </a:ext>
            </a:extLst>
          </p:cNvPr>
          <p:cNvSpPr txBox="1"/>
          <p:nvPr/>
        </p:nvSpPr>
        <p:spPr>
          <a:xfrm>
            <a:off x="772921" y="3593083"/>
            <a:ext cx="7338261" cy="234957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وَجَدَ أَهْلُ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ﭐلْقَرْيَتَيْنِ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أَنْفُسَهُم يَعْمَلونَ جَنْباً إِلى جَنْبٍ في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ﭐللَّيْلِ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لِمُواجَهَةِ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ﭐلْفَيَضانِ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ثُمَّ أَذابَتِ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ﭐبْتِسَامَةُ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شَيْخٍ مَا تَبَقّى مِنَ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ﭐلضَّغينَةِ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فِي قُلوبِ </a:t>
            </a:r>
            <a:r>
              <a:rPr kumimoji="0" lang="ar-MA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ﭐلْجَميعِ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B0FB4DD-C1AC-698D-C79E-A83917DDB820}"/>
              </a:ext>
            </a:extLst>
          </p:cNvPr>
          <p:cNvSpPr txBox="1"/>
          <p:nvPr/>
        </p:nvSpPr>
        <p:spPr>
          <a:xfrm>
            <a:off x="1589928" y="2413621"/>
            <a:ext cx="5748999" cy="85129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4. كَيْفَ تَصالَحَ ﭐلنّاسُ وَعادُوا لِلتَّعايُشِ؟</a:t>
            </a:r>
          </a:p>
        </p:txBody>
      </p:sp>
    </p:spTree>
    <p:extLst>
      <p:ext uri="{BB962C8B-B14F-4D97-AF65-F5344CB8AC3E}">
        <p14:creationId xmlns:p14="http://schemas.microsoft.com/office/powerpoint/2010/main" val="67705055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359EF-BDC9-169E-DD1C-63E000D08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74E71139-248D-73E5-8EE3-84383B065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سنستبعد الآن التفاصيل الإضافية . ما التفاصيل التي تبدو لكم غير مهمة و يمكن حذفها؟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034AEDB-2BB1-6A84-7712-6AE85F3024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650F17A-4BE8-53B3-E9D3-CD8DB35F8994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38AF40-14FA-2A52-7604-43C2335859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0D0295-9004-58AB-4F58-66DF478265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C37E8ED-32BA-A5A3-689C-935A7B47D7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A3703E1-46A0-AA0E-7327-683E7AA13A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898C566-E7B1-3E54-4BA1-AF70ED7758EF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1BBB11-2978-8361-F54A-27475614D9A1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1B80CD5-66BF-4185-B5F1-BDB88F2CD304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27C08D0-A30C-D6D0-FF5B-D64F710641DB}"/>
              </a:ext>
            </a:extLst>
          </p:cNvPr>
          <p:cNvSpPr txBox="1"/>
          <p:nvPr/>
        </p:nvSpPr>
        <p:spPr>
          <a:xfrm>
            <a:off x="447869" y="1326571"/>
            <a:ext cx="824826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buNone/>
            </a:pP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اَلنَّبْعُ </a:t>
            </a:r>
            <a:r>
              <a:rPr lang="ar-MA" sz="32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ﭐلمُشْتَرَكُ</a:t>
            </a:r>
            <a:endParaRPr lang="ar-MA" sz="32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algn="just" rtl="1">
              <a:buNone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سَفْحِ جَبَلٍ شامِخٍ، كانَتْ تَتَجاوَرُ قَرْيَتانِ؛ قَرْيةُ "ﭐلسَّهْلِ" وَقَرْيةُ "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ﭐلْوَادي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". كانَ أَهْلُهُما يَتَشارَكونَ نَبْعَ ماءٍ عَذْبٍ يَتَدَفَّقُ بَيْنَهُما مُنْذُ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ﭐلْأَزَلِ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لَيَسْقِيَ حَقْلَيْهِما.</a:t>
            </a:r>
          </a:p>
          <a:p>
            <a:pPr algn="just" rtl="1">
              <a:buNone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ذاتَ صَيْفٍ قاسٍ، شَحَّ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ﭐلْماءُ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فَـ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تَّهَمَ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أَهْلُ "ﭐلسَّهْلِ" جيرانَهُم بِسَرِقَةِ حِصَّتِهِمْ، وَرَدَّ أَهْلُ "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ﭐلْوادي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بِـﭐلْمِثْلِ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فَوَقَعَتِ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ﭐلْخُصومَةُ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وَﭐرْتَفَعَتِ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ﭐلْأَصْواتُ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وَوُضِعَتِ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ﭐلْحِجَارَةُ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سَدّاً بَيْنَ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ﭐلْحَقْلَيْنِ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وَفي لَحْظَةٍ، صارَ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ﭐلْجيرانُ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غُرَباءَ.</a:t>
            </a:r>
          </a:p>
          <a:p>
            <a:pPr algn="just" rtl="1">
              <a:buNone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مَضَتِ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ﭐلْأَيّامُ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ثَقيلةً،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وَﭐلصَّمْتُ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يَمْلَأُ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ﭐلْمَسافَةَ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بَيْنَ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ﭐلْقَرْيَتَيْنِ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إِلى أَنْ جاءَتْ لَيْلَةٌ  مَطيرَةٌ،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فَـ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نْجَرَفَ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سَدُّ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ﭐلْحِجارَةِ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وَﭐنْحَبَسَ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ﭐلْوادِي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وَهَدَّدَ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ﭐلْفَيَضانُ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ﭐلحُقولَ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ﭐلْجانِبَيْنِ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فَخَرَجَ ﭐلنّاسُ لَيْلاً مَذْعُورينَ، فَوَجَدَ كُلٌّ مِنهُم أَنَّ جارَهُ يَقِفُ بِجانِبِهِ في ﭐلطّينِ، يَحفِرُ وَيَبْني وَيَتَعَبُ مَعَهُ بِلا كَلامٍ.</a:t>
            </a:r>
          </a:p>
          <a:p>
            <a:pPr algn="just" rtl="1">
              <a:buNone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حينَ أَشْرَقَتِ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ﭐلشَّمْسُ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جَلَسَ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ﭐلجَميعُ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مُنْهَكينَ عَلى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ﭐلضِّفَّةِ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اِبْتَسَمَ شَيْخٌ مِنَ "ﭐلسَّهْلِ" لِشابٍّ مِنَ "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ﭐلوَادي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"، فَضَحِكَ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ﭐلْجَميعُ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وَذابَتِ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ﭐلضَّغينَةُ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كَما يَذوبُ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ﭐلثَّلْجُ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ﭐلرَّبيعِ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وَعادَ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ﭐلنَّبْعُ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يَتَدَفَّقُ بَيْنَهُما، أَجْمَلَ مِمّا كانَ.</a:t>
            </a:r>
          </a:p>
        </p:txBody>
      </p:sp>
    </p:spTree>
    <p:extLst>
      <p:ext uri="{BB962C8B-B14F-4D97-AF65-F5344CB8AC3E}">
        <p14:creationId xmlns:p14="http://schemas.microsoft.com/office/powerpoint/2010/main" val="412849110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85A54-DC88-3E5A-1BE7-074022D37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44D74735-1BDC-4D1E-851F-A52C9272A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الحذف : أطرح دائما سؤالا : لو حذفت هذه الجملة او العبارة هل سيتغير معنى النص؟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187C78F-6D35-7B15-A19D-8E8F485A48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2CBB38E-34D3-952B-7BCE-609E3DB7A3F1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903F8F-C902-03B7-25CD-0309427E3E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EE295D-4053-FE83-EC65-2AC596A108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F3F638-CBBE-CBCE-FE92-2E608AC7A2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92ED83-1227-7718-678B-4E831145E9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A5551F6-F375-4F98-8EDF-444E80E10D15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58786B-81B9-5016-70DA-33CE89593B86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52A33A-C192-22FB-1C89-5FB7AB14502B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CC31B21-115F-8CD4-D153-66BE5DC050E1}"/>
              </a:ext>
            </a:extLst>
          </p:cNvPr>
          <p:cNvSpPr txBox="1"/>
          <p:nvPr/>
        </p:nvSpPr>
        <p:spPr>
          <a:xfrm>
            <a:off x="447869" y="1326571"/>
            <a:ext cx="824826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اَلنَّبْعُ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ﭐلمُشْتَرَكُ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سَفْحِ جَبَلٍ شامِخٍ، كانَتْ تَتَجاوَرُ قَرْيَتانِ؛ قَرْيةُ "ﭐلسَّهْلِ" وَقَرْيةُ "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ﭐلْوَادي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". كانَ أَهْلُهُما يَتَشارَكونَ نَبْعَ ماءٍ 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عَذْبٍ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يَتَدَفَّقُ بَيْنَهُما مُنْذُ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ﭐلْأَزَلِ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لَيَسْقِيَ حَقْلَيْهِما.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ذاتَ صَيْفٍ قاسٍ، شَحَّ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ﭐلْماءُ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فَـ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تَّهَمَ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أَهْلُ "ﭐلسَّهْلِ" جيرانَهُم بِسَرِقَةِ حِصَّتِهِمْ، وَرَدَّ أَهْلُ "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ﭐلْوادي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بِـﭐلْمِثْلِ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فَوَقَعَتِ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ﭐلْخُصومَةُ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وَﭐرْتَفَعَتِ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ﭐلْأَصْواتُ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وَوُضِعَتِ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ﭐلْحِجَارَةُ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سَدّاً بَيْنَ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ﭐلْحَقْلَيْنِ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وَفي لَحْظَةٍ، صارَ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ﭐلْجيرانُ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غُرَباءَ.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مَضَتِ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ﭐلْأَيّامُ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ثَقيلةً،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وَﭐلصَّمْتُ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يَمْلَأُ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ﭐلْمَسافَةَ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بَيْنَ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ﭐلْقَرْيَتَيْنِ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إِلى أَنْ جاءَتْ لَيْلَةٌ  مَطيرَةٌ،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فَـ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نْجَرَفَ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سَدُّ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ﭐلْحِجارَةِ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وَﭐنْحَبَسَ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ﭐلْوادِي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وَه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دَّدَ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ﭐلْفَيَضانُ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ﭐلحُقولَ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ﭐلْجانِبَيْنِ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فَخَرَجَ ﭐلنّاسُ لَيْلاً مَذْعُورينَ، فَوَجَدَ كُلٌّ مِنهُم أَنَّ جارَهُ يَقِفُ بِجانِبِهِ في ﭐلطّينِ، يَحفِرُ وَيَبْني وَيَتَعَبُ مَعَهُ بِلا كَلامٍ.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حينَ أَشْرَقَتِ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ﭐلشَّمْسُ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جَلَسَ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ﭐلجَميعُ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مُنْهَكينَ عَلى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ﭐلضِّفَّةِ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اِبْتَسَمَ شَيْخٌ مِنَ "ﭐلسَّهْلِ" لِشابٍّ مِنَ "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ﭐلوَادي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"، فَضَحِكَ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ﭐلْجَميعُ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وَذابَتِ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ﭐلضَّغينَةُ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كَما يَذوبُ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ﭐلثَّلْجُ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ﭐلرَّبيعِ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وَعادَ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ﭐلنَّبْعُ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يَتَدَفَّقُ بَيْنَهُما، أَجْمَلَ مِمّا كانَ.</a:t>
            </a:r>
          </a:p>
        </p:txBody>
      </p:sp>
    </p:spTree>
    <p:extLst>
      <p:ext uri="{BB962C8B-B14F-4D97-AF65-F5344CB8AC3E}">
        <p14:creationId xmlns:p14="http://schemas.microsoft.com/office/powerpoint/2010/main" val="163730678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84F3A-F59A-7148-DA77-48185585E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9E15863F-0BC0-9575-FB58-9E18DFBE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سنحذف أوصاف الأشخاص والأماكن و المشاعر و الأحداث الجانبية و الأفكار المتكررة و الأسماء والأرقام  غير الضرورية 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A99E88F-0C44-CFB1-1104-CF42CA1E9E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ECB4BC6-CD4B-9608-A3BC-875973C60B5B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24AD4FA-BB6A-7FE7-32F2-79745B6BE1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7B6779-CAB9-E296-EAB0-44BACDC435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61DE85D-534A-1423-19E5-3FE2EDE8C3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FDFEFB-C657-19BC-28D3-E1F65A81D2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FF15E13-F856-02A7-225D-24BABA132017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EAB5C4-CA67-5DCB-3F23-A154552919F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9F4EB8-7304-B7CB-956B-AE79157B8818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86C365-1CEC-CA7C-D748-521EA921FDB6}"/>
              </a:ext>
            </a:extLst>
          </p:cNvPr>
          <p:cNvSpPr txBox="1"/>
          <p:nvPr/>
        </p:nvSpPr>
        <p:spPr>
          <a:xfrm>
            <a:off x="447869" y="1326571"/>
            <a:ext cx="824826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اَلنَّبْعُ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ﭐلمُشْتَرَكُ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سَفْحِ جَبَلٍ شامِخٍ، كانَتْ تَتَجاوَرُ قَرْيَتانِ؛ </a:t>
            </a:r>
            <a:r>
              <a:rPr kumimoji="0" lang="ar-MA" sz="2800" b="1" i="0" u="none" strike="sng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قَرْيةُ "ﭐلسَّهْلِ" وَقَرْيةُ "</a:t>
            </a:r>
            <a:r>
              <a:rPr kumimoji="0" lang="ar-MA" sz="2800" b="1" i="0" u="none" strike="sng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ﭐلْوَادي</a:t>
            </a:r>
            <a:r>
              <a:rPr kumimoji="0" lang="ar-MA" sz="2800" b="1" i="0" u="none" strike="sng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".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كانَ أَهْلُهُما يَتَشارَكونَ نَبْعَ ماءٍ 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عَذْبٍ يَتَدَفَّقُ بَيْنَهُما مُنْذُ </a:t>
            </a:r>
            <a:r>
              <a:rPr lang="ar-MA" sz="2800" b="1" strike="sngStrike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ﭐلْأَزَلِ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لَيَسْقِيَ حَقْلَيْهِما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ذاتَ صَيْفٍ 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قاس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ٍ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شَحَّ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ﭐلْماءُ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فَـ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تَّهَمَ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أَهْلُ "ﭐلسَّهْلِ" جيرانَهُم بِسَرِقَةِ حِصَّتِهِمْ، 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وَرَدَّ أَهْلُ "</a:t>
            </a:r>
            <a:r>
              <a:rPr lang="ar-MA" sz="2800" b="1" strike="sngStrike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ﭐلْوادي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 </a:t>
            </a:r>
            <a:r>
              <a:rPr lang="ar-MA" sz="2800" b="1" strike="sngStrike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بِـﭐلْمِثْلِ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فَوَقَعَتِ </a:t>
            </a:r>
            <a:r>
              <a:rPr lang="ar-MA" sz="2800" b="1" strike="sngStrike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ﭐلْخُصومَةُ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lang="ar-MA" sz="2800" b="1" strike="sngStrike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وَﭐرْتَفَعَتِ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strike="sngStrike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ﭐلْأَصْواتُ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وَوُضِعَتِ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ﭐلْحِجَارَةُ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سَدّاً بَيْنَ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ﭐلْحَقْلَيْنِ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وَفي لَحْظَةٍ، صارَ </a:t>
            </a:r>
            <a:r>
              <a:rPr lang="ar-MA" sz="2800" b="1" strike="sngStrike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ﭐلْجيرانُ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غُرَباءَ.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مَضَتِ </a:t>
            </a:r>
            <a:r>
              <a:rPr lang="ar-MA" sz="2800" b="1" strike="sngStrike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ﭐلْأَيّامُ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ثَقيلةً، </a:t>
            </a:r>
            <a:r>
              <a:rPr lang="ar-MA" sz="2800" b="1" strike="sngStrike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وَﭐلصَّمْتُ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يَمْلَأُ </a:t>
            </a:r>
            <a:r>
              <a:rPr lang="ar-MA" sz="2800" b="1" strike="sngStrike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ﭐلْمَسافَةَ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بَيْنَ </a:t>
            </a:r>
            <a:r>
              <a:rPr lang="ar-MA" sz="2800" b="1" strike="sngStrike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ﭐلْقَرْيَتَيْنِ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إِلى أَنْ جاءَتْ لَيْلَةٌ  مَطيرَةٌ،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فَـ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ﭐ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نْجَرَفَ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سَدُّ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ﭐلْحِجارَةِ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وَﭐنْحَبَسَ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ﭐلْوادِي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وَهَدَّدَ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ﭐلْفَيَضانُ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ﭐلحُقولَ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ﭐلْجانِبَيْنِ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فَخَرَجَ ﭐلنّاسُ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لَ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يْلا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ً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مَذْعُورينَ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فَوَجَدَ كُلٌّ مِنهُم أَنَّ جارَهُ يَقِفُ بِجانِبِهِ 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في ﭐلطّينِ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يَحفِرُ وَيَبْني وَيَتَعَبُ مَعَهُ 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بِلا كَلامٍ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حينَ أَشْرَقَتِ </a:t>
            </a:r>
            <a:r>
              <a:rPr lang="ar-MA" sz="2800" b="1" strike="sngStrike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ﭐلشَّمْسُ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جَلَسَ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ﭐلجَميعُ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مُنْهَكينَ 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عَلى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strike="sngStrike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ﭐلضِّفَّةِ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اِبْتَسَمَ شَيْخٌ 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مِنَ "ﭐلسَّهْلِ" 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لِشابٍّ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مِنَ "</a:t>
            </a:r>
            <a:r>
              <a:rPr lang="ar-MA" sz="2800" b="1" strike="sngStrike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ﭐلوَادي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"، فَضَحِكَ </a:t>
            </a:r>
            <a:r>
              <a:rPr lang="ar-MA" sz="2800" b="1" strike="sngStrike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ﭐلْجَميعُ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، 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وَذابَتِ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ﭐلضَّغينَةُ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كَما يَذوبُ </a:t>
            </a:r>
            <a:r>
              <a:rPr lang="ar-MA" sz="2800" b="1" strike="sngStrike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ﭐلثَّلْجُ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في </a:t>
            </a:r>
            <a:r>
              <a:rPr lang="ar-MA" sz="2800" b="1" strike="sngStrike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ﭐلرَّبيعِ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 وَعادَ </a:t>
            </a:r>
            <a:r>
              <a:rPr lang="ar-MA" sz="2800" b="1" strike="sngStrike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ﭐلنَّبْعُ</a:t>
            </a:r>
            <a:r>
              <a:rPr lang="ar-MA" sz="2800" b="1" strike="sngStrike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يَتَدَفَّقُ بَيْنَهُما، أَجْمَلَ مِمّا كانَ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657219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35605-B242-8D83-1D4E-8BAFCA256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29D3DB7-B93E-5FCB-D5E3-9B052D189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الأخير أصوغ ملخصا بأسلوبي الخاص مستعينا بأدوات الربط  بين الأفكار الرئيسة للنص . 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F2E6B30-E75A-0179-F13A-CED37C4B8A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DA9CF0-9BD3-E4C0-37EF-1E8248339C60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05B1C3C-8029-2A7B-D4DC-CDD9418592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8C8DF9-7EAF-6FBF-CDB2-DB76D88105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0B56FFD-26AE-70F2-483F-65847A6483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95BFA0-EE0D-C536-7273-79B11568D9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8FEA0F5-79E7-64C2-1F01-0023852A1F54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549875-777A-819A-31B7-B788FC1EDBB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50B248-122F-2BE2-EB62-8C87D9119FDF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420BB4B-5ED1-9A58-6891-16A8ED7F7266}"/>
              </a:ext>
            </a:extLst>
          </p:cNvPr>
          <p:cNvSpPr txBox="1"/>
          <p:nvPr/>
        </p:nvSpPr>
        <p:spPr>
          <a:xfrm>
            <a:off x="598584" y="2226021"/>
            <a:ext cx="7850986" cy="3847862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تَجاوَرَتْ قَرْيَتانِ كانَتا تَتَقاسَمانِ نَبْعَ مَاءٍ،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فَــﭐخْتَلَفَتا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عَلَيْهِ حينَ شَحَّ فِي ﭐلصَّيْفِ وَوُضِعَتِ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ﭐلْحِجارَةُ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بَيْنَهُما. لَكِنَّ فَيَضاناً جَمَعَهُما لَيْلاً فَعَمِلوا مَعاً لِإِنْقاذِ حُقولِهِم. وَفي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ﭐلصَّباحِ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أَذابَتِ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ﭐبْتِسامَةُ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شَيْخٍ ما بَقِيَ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ﭐلضَّغينَةِ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وَعادَ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ﭐلتَّعايُشُ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بَيْنَهُما.</a:t>
            </a:r>
          </a:p>
        </p:txBody>
      </p:sp>
    </p:spTree>
    <p:extLst>
      <p:ext uri="{BB962C8B-B14F-4D97-AF65-F5344CB8AC3E}">
        <p14:creationId xmlns:p14="http://schemas.microsoft.com/office/powerpoint/2010/main" val="394622145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E107C-6741-B4C1-F7EE-69F5D84A4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83F21B8F-BD65-95B1-3D93-8D3798D1C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19" y="784117"/>
            <a:ext cx="7338261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حصلت على ملخص من 35 كلمة فقط. من يقرأ؟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A5D58E5-5148-BBE0-8BFC-8D1F99973C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3D92174-FAB5-2024-246D-CA65F4B17581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DD93B5-25A7-D6DA-449C-2972654C3C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3D9B63-6E9B-66EE-CDB7-92F3CAB5F6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7F0C9C-CFA4-DF58-35DD-807857BA9D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3DE6FB-537A-1DCD-9C87-E11BAE76CD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C8D7377-0913-A849-8061-7D962D026A60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41489E-7311-7694-9563-DF9B040E0054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5999F5-8B8F-321E-9279-4B256D16B0FB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44652F0-8179-ABCE-563B-F8BE9712C5CB}"/>
              </a:ext>
            </a:extLst>
          </p:cNvPr>
          <p:cNvSpPr txBox="1"/>
          <p:nvPr/>
        </p:nvSpPr>
        <p:spPr>
          <a:xfrm>
            <a:off x="598584" y="2226021"/>
            <a:ext cx="7850986" cy="3847862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kern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تَجاوَرَتْ قَرْيَتانِ كانَتا تَتَقاسَمانِ نَبْعَ مَاءٍ،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فَــﭐخْتَلَفَتا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عَلَيْهِ حينَ شَحَّ فِي ﭐلصَّيْفِ وَوُضِعَتِ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ﭐلْحِجارَةُ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بَيْنَهُما. لَكِنَّ فَيَضاناً جَمَعَهُما لَيْلاً فَعَمِلوا مَعاً لِإِنْقاذِ حُقولِهِم. وَفي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ﭐلصَّباحِ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أَذابَتِ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ﭐبْتِسامَةُ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شَيْخٍ ما بَقِيَ مِنَ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ﭐلضَّغينَةِ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وَعادَ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ﭐلتَّعايُشُ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بَيْنَهُما.</a:t>
            </a:r>
          </a:p>
        </p:txBody>
      </p:sp>
    </p:spTree>
    <p:extLst>
      <p:ext uri="{BB962C8B-B14F-4D97-AF65-F5344CB8AC3E}">
        <p14:creationId xmlns:p14="http://schemas.microsoft.com/office/powerpoint/2010/main" val="333527336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0C0A1-4017-22D7-20A4-22E3BC35B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B5C02D-78E8-AB14-090C-222DD3D39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خطوات التلخيص التي تعرفنا عليها؟ </a:t>
            </a:r>
            <a:endParaRPr lang="fr-FR" sz="2400" dirty="0"/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BE271475-FE40-2E4D-C90F-AB39450D2E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B1287F5C-79D7-6D90-6121-54AF8F5DE25A}"/>
              </a:ext>
            </a:extLst>
          </p:cNvPr>
          <p:cNvGrpSpPr/>
          <p:nvPr/>
        </p:nvGrpSpPr>
        <p:grpSpPr>
          <a:xfrm>
            <a:off x="1734751" y="1688187"/>
            <a:ext cx="5400675" cy="4572000"/>
            <a:chOff x="1734751" y="1688187"/>
            <a:chExt cx="5400675" cy="4572000"/>
          </a:xfrm>
        </p:grpSpPr>
        <p:pic>
          <p:nvPicPr>
            <p:cNvPr id="19" name="Espace réservé pour une image  2">
              <a:extLst>
                <a:ext uri="{FF2B5EF4-FFF2-40B4-BE49-F238E27FC236}">
                  <a16:creationId xmlns:a16="http://schemas.microsoft.com/office/drawing/2014/main" id="{F54F0901-FEE7-AE18-5761-6762F52048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25" b="427"/>
            <a:stretch/>
          </p:blipFill>
          <p:spPr>
            <a:xfrm>
              <a:off x="1734751" y="1688187"/>
              <a:ext cx="5400675" cy="4572000"/>
            </a:xfrm>
            <a:prstGeom prst="roundRect">
              <a:avLst>
                <a:gd name="adj" fmla="val 3460"/>
              </a:avLst>
            </a:prstGeom>
          </p:spPr>
        </p:pic>
        <p:sp>
          <p:nvSpPr>
            <p:cNvPr id="20" name="Google Shape;1697;p99">
              <a:extLst>
                <a:ext uri="{FF2B5EF4-FFF2-40B4-BE49-F238E27FC236}">
                  <a16:creationId xmlns:a16="http://schemas.microsoft.com/office/drawing/2014/main" id="{8204B300-F78C-8F48-3C5E-0A6D9D514DC1}"/>
                </a:ext>
              </a:extLst>
            </p:cNvPr>
            <p:cNvSpPr txBox="1"/>
            <p:nvPr/>
          </p:nvSpPr>
          <p:spPr>
            <a:xfrm>
              <a:off x="2395843" y="2598044"/>
              <a:ext cx="2965819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800" b="1" kern="0" dirty="0">
                  <a:solidFill>
                    <a:schemeClr val="bg1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  <a:sym typeface="Calibri"/>
                </a:rPr>
                <a:t>اَلتَّلْخيصُ</a:t>
              </a:r>
              <a:endParaRPr lang="ar-SA" sz="4800" b="1" kern="0" dirty="0">
                <a:solidFill>
                  <a:schemeClr val="bg1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3BB85EE8-713C-A4F8-FF0D-DA0AB19569CE}"/>
              </a:ext>
            </a:extLst>
          </p:cNvPr>
          <p:cNvSpPr>
            <a:spLocks/>
          </p:cNvSpPr>
          <p:nvPr/>
        </p:nvSpPr>
        <p:spPr>
          <a:xfrm>
            <a:off x="6364050" y="14573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22BE8D-E0CA-80FA-CFE4-B78843011343}"/>
              </a:ext>
            </a:extLst>
          </p:cNvPr>
          <p:cNvSpPr>
            <a:spLocks/>
          </p:cNvSpPr>
          <p:nvPr/>
        </p:nvSpPr>
        <p:spPr>
          <a:xfrm>
            <a:off x="610750" y="13875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B07C1C2-23C6-1548-6029-7C737A1C44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71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042394F-7EF7-4017-E6BA-4D5032E0D3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52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ECACFB-3264-58D5-0610-D2A35B36C12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640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19559EA-290C-CE16-4472-29E1EB82F9F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31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2994F0F-C2C7-1AEE-C2C8-F14324469221}"/>
              </a:ext>
            </a:extLst>
          </p:cNvPr>
          <p:cNvSpPr>
            <a:spLocks/>
          </p:cNvSpPr>
          <p:nvPr/>
        </p:nvSpPr>
        <p:spPr>
          <a:xfrm>
            <a:off x="4120724" y="131772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1C0642-DEEF-07A9-F0DF-95DF27A549F6}"/>
              </a:ext>
            </a:extLst>
          </p:cNvPr>
          <p:cNvSpPr>
            <a:spLocks/>
          </p:cNvSpPr>
          <p:nvPr/>
        </p:nvSpPr>
        <p:spPr>
          <a:xfrm>
            <a:off x="2358916" y="121558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261962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36DE0-2070-1D93-DC5B-49FD23EBE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BA9C302-0B93-D3DA-AC6E-5A0A2F96E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094" y="1382402"/>
            <a:ext cx="3569812" cy="5475598"/>
          </a:xfrm>
          <a:prstGeom prst="rect">
            <a:avLst/>
          </a:prstGeom>
        </p:spPr>
      </p:pic>
      <p:sp>
        <p:nvSpPr>
          <p:cNvPr id="14" name="Titre 13">
            <a:extLst>
              <a:ext uri="{FF2B5EF4-FFF2-40B4-BE49-F238E27FC236}">
                <a16:creationId xmlns:a16="http://schemas.microsoft.com/office/drawing/2014/main" id="{B46C730D-E086-5588-1FF4-CD7524CBB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38" y="755359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– الصفحة 73  من يقرأ خطوات تلخيص نص مقروء؟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7">
            <a:extLst>
              <a:ext uri="{FF2B5EF4-FFF2-40B4-BE49-F238E27FC236}">
                <a16:creationId xmlns:a16="http://schemas.microsoft.com/office/drawing/2014/main" id="{8CDB343E-BFAE-A086-E97F-6EB86F43F2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7EC0E94-2BC4-1100-D8E2-063BBBA8DBB2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7F4E0AE-03B8-E6CF-8772-A46BDBFD52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DB8273-9B7F-8914-7945-A9DFF3E86E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EC57BB8-4437-6A46-286A-EB700B96FB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3BD0163-7BE1-F5D7-0385-13BF33BCE02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E81EC40-604A-5EDB-6DBF-BEB668941AC2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FE7561-2A75-4F77-E55A-1A33328DDA0C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C6368E0-0045-466D-B9D8-95E430D24DB8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19C4110-1005-3758-18AF-FE36D50BF47F}"/>
              </a:ext>
            </a:extLst>
          </p:cNvPr>
          <p:cNvSpPr/>
          <p:nvPr/>
        </p:nvSpPr>
        <p:spPr>
          <a:xfrm>
            <a:off x="3051653" y="1903445"/>
            <a:ext cx="3040694" cy="1413587"/>
          </a:xfrm>
          <a:prstGeom prst="roundRect">
            <a:avLst>
              <a:gd name="adj" fmla="val 8256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833696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D1596-5E6A-1F32-0264-9CC13D357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7218F5DE-DCE9-126E-4DBC-D42E3626B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01" y="732768"/>
            <a:ext cx="7214905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كراساتكم، في مجموعات ثنائية أجيبوا عن التالي.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6">
            <a:extLst>
              <a:ext uri="{FF2B5EF4-FFF2-40B4-BE49-F238E27FC236}">
                <a16:creationId xmlns:a16="http://schemas.microsoft.com/office/drawing/2014/main" id="{C5A3DAB4-56E0-81FB-C4BE-AE63E52097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4E1B4DA-EEA3-14F7-E8C0-105F1AA3BE79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F1385A-C7AD-8330-23F9-C3C4610D58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0735D2-8132-8166-D8AB-CE9BB96456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5F9FC34-B141-F49C-DF65-65FD811407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8CE638C-9512-7A42-813C-9C218367E1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028B66A-12BE-167C-3D23-6664EE1E84A2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2BA6A0-DEA8-BA83-4AD3-C20796CB40DB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AA5801-F7D7-6D1E-259A-46409EA3B6A0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FDB8D8C-1213-8230-27F4-915C884D19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2441" y="1854014"/>
            <a:ext cx="7479117" cy="475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82401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87416-8E7B-D0BA-730D-618662901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C8B7F2D3-3404-5697-41A6-193458E74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01" y="732768"/>
            <a:ext cx="7214905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6">
            <a:extLst>
              <a:ext uri="{FF2B5EF4-FFF2-40B4-BE49-F238E27FC236}">
                <a16:creationId xmlns:a16="http://schemas.microsoft.com/office/drawing/2014/main" id="{61A78923-37E6-7519-612A-7EAC8EFAEC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69CCA4-3E5B-F607-3013-AADE1087A555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9A78B3-7070-AF4A-F32C-BD97B337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5CC15E-81A4-FE25-9E63-D4DEE8529D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DA6E6F5-56EC-54FD-A4AF-FB336320F5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27CFF78-873B-E3B2-058A-C979EB8225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67731EB-F9F2-D777-5503-B729413A415E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21F2A5-B449-6368-896B-009A11E885FC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AC63E76-71B1-6B36-D4A4-698BB86F575E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38A8BB-57BA-2323-6CDE-B2B00869DB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2441" y="1854014"/>
            <a:ext cx="7479117" cy="475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58269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A0134-4A7B-028D-528C-D3D37D1CD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CA9C195-F455-E66F-4A10-8742B65B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5124"/>
            <a:ext cx="7246107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ما العبارات التي تعد فكرة أساسية؟ وما العبارات التي يمكن حذفها هل أنتم متفقون ؟ لماذا؟</a:t>
            </a:r>
          </a:p>
        </p:txBody>
      </p:sp>
      <p:pic>
        <p:nvPicPr>
          <p:cNvPr id="8" name="Espace réservé pour une image  17">
            <a:extLst>
              <a:ext uri="{FF2B5EF4-FFF2-40B4-BE49-F238E27FC236}">
                <a16:creationId xmlns:a16="http://schemas.microsoft.com/office/drawing/2014/main" id="{36292E6D-A3B6-0AFC-1BB1-3204948DDD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04CE8BB-B277-FCFE-F697-2E5BB137A1E0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343500-838A-F326-1EAF-4955CA0309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986AC7-FEE8-6B91-910B-031A6AB8BE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7E4259-03F1-FF9E-6A1E-2E2E7A7572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2AE184F-2911-67F9-8595-064883C48B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E9461AF-986E-5AF6-6810-9D15278348DA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358E8F-2535-A36E-A6B7-7C96376DF242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14F32D-75D7-5E1E-D2F2-1A8C3DB437D7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862E70-EF4C-62E0-9813-DDCDF25442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2441" y="1854014"/>
            <a:ext cx="7479117" cy="475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3108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1F0C3-4CC9-CCDA-07B9-0E8EE6737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3C286D6-A3B1-6188-A1D8-868815C56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45124"/>
            <a:ext cx="7246107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8" name="Espace réservé pour une image  17">
            <a:extLst>
              <a:ext uri="{FF2B5EF4-FFF2-40B4-BE49-F238E27FC236}">
                <a16:creationId xmlns:a16="http://schemas.microsoft.com/office/drawing/2014/main" id="{B86EFA42-2DCF-CAA4-D74B-38471884BE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F866758-BB0C-1A1A-C9A9-F7FE6314351E}"/>
              </a:ext>
            </a:extLst>
          </p:cNvPr>
          <p:cNvSpPr>
            <a:spLocks/>
          </p:cNvSpPr>
          <p:nvPr/>
        </p:nvSpPr>
        <p:spPr>
          <a:xfrm>
            <a:off x="598584" y="11659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08B2473-0FAE-03BD-FA6E-85E6493617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113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888DBD-F054-389E-1C4A-7646671D9E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E807C5-9423-9714-7DC2-FAE7B6C3D0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35958B-171F-DFAA-3E27-4B22E11E27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EBAC075-094F-EAD6-4DDC-0609F8A1FB73}"/>
              </a:ext>
            </a:extLst>
          </p:cNvPr>
          <p:cNvSpPr>
            <a:spLocks/>
          </p:cNvSpPr>
          <p:nvPr/>
        </p:nvSpPr>
        <p:spPr>
          <a:xfrm>
            <a:off x="4739843" y="121558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8C13DA-6ACC-4F52-9835-4BDCA8E82690}"/>
              </a:ext>
            </a:extLst>
          </p:cNvPr>
          <p:cNvSpPr>
            <a:spLocks/>
          </p:cNvSpPr>
          <p:nvPr/>
        </p:nvSpPr>
        <p:spPr>
          <a:xfrm>
            <a:off x="2638374" y="126524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41D9F6-BAFE-153F-77DC-366F889450A0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FCD8C1-4067-C676-5A33-80B19188EE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2441" y="1854014"/>
            <a:ext cx="7479117" cy="475103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766456A-965C-775B-19F7-243B6D20801D}"/>
              </a:ext>
            </a:extLst>
          </p:cNvPr>
          <p:cNvSpPr txBox="1"/>
          <p:nvPr/>
        </p:nvSpPr>
        <p:spPr>
          <a:xfrm>
            <a:off x="2638374" y="266033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X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E49CB1B-208C-E215-42A3-2C8B8F22E62C}"/>
              </a:ext>
            </a:extLst>
          </p:cNvPr>
          <p:cNvSpPr txBox="1"/>
          <p:nvPr/>
        </p:nvSpPr>
        <p:spPr>
          <a:xfrm>
            <a:off x="1380824" y="3055335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X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40CA280-CBC4-37AC-684E-39D2928F054A}"/>
              </a:ext>
            </a:extLst>
          </p:cNvPr>
          <p:cNvSpPr txBox="1"/>
          <p:nvPr/>
        </p:nvSpPr>
        <p:spPr>
          <a:xfrm>
            <a:off x="2638374" y="350516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X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84FA0E3-7039-069F-958D-0A6A486ABAD0}"/>
              </a:ext>
            </a:extLst>
          </p:cNvPr>
          <p:cNvSpPr txBox="1"/>
          <p:nvPr/>
        </p:nvSpPr>
        <p:spPr>
          <a:xfrm>
            <a:off x="1380824" y="387642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X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7D51AEE-0429-B175-2D88-F30DD850CFAB}"/>
              </a:ext>
            </a:extLst>
          </p:cNvPr>
          <p:cNvSpPr txBox="1"/>
          <p:nvPr/>
        </p:nvSpPr>
        <p:spPr>
          <a:xfrm>
            <a:off x="2734791" y="422952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X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5C1B74C-2A00-E59D-7579-F77C4A7B4660}"/>
              </a:ext>
            </a:extLst>
          </p:cNvPr>
          <p:cNvSpPr txBox="1"/>
          <p:nvPr/>
        </p:nvSpPr>
        <p:spPr>
          <a:xfrm>
            <a:off x="1380824" y="4638961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X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871DD99-2FD0-B1A5-9A97-4576DDFB8661}"/>
              </a:ext>
            </a:extLst>
          </p:cNvPr>
          <p:cNvSpPr txBox="1"/>
          <p:nvPr/>
        </p:nvSpPr>
        <p:spPr>
          <a:xfrm>
            <a:off x="1380824" y="500153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X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572528F-9FE0-7BB2-E699-0B800DBB4E60}"/>
              </a:ext>
            </a:extLst>
          </p:cNvPr>
          <p:cNvSpPr txBox="1"/>
          <p:nvPr/>
        </p:nvSpPr>
        <p:spPr>
          <a:xfrm>
            <a:off x="2638374" y="5417287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X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7522A84-575D-268B-5304-B672CB31AAFE}"/>
              </a:ext>
            </a:extLst>
          </p:cNvPr>
          <p:cNvSpPr txBox="1"/>
          <p:nvPr/>
        </p:nvSpPr>
        <p:spPr>
          <a:xfrm>
            <a:off x="2638374" y="579313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X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C7A5EEE-6826-D5AF-AA09-057C8A6BC85A}"/>
              </a:ext>
            </a:extLst>
          </p:cNvPr>
          <p:cNvSpPr txBox="1"/>
          <p:nvPr/>
        </p:nvSpPr>
        <p:spPr>
          <a:xfrm>
            <a:off x="1391962" y="617130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X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48358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3101C6-BF6B-2F71-435A-2D0B8F53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4" y="161665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3224807"/>
            <a:ext cx="5436000" cy="140587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1855803" y="3725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468E97-2950-BF8B-CD72-E2C70C14C13C}"/>
              </a:ext>
            </a:extLst>
          </p:cNvPr>
          <p:cNvSpPr txBox="1"/>
          <p:nvPr/>
        </p:nvSpPr>
        <p:spPr>
          <a:xfrm>
            <a:off x="5166585" y="3335822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F75FD-98CC-570D-8915-62D13C5D4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55BBC94F-7F8A-5637-5D3D-6BAAD55D0EE7}"/>
              </a:ext>
            </a:extLst>
          </p:cNvPr>
          <p:cNvSpPr txBox="1"/>
          <p:nvPr/>
        </p:nvSpPr>
        <p:spPr>
          <a:xfrm>
            <a:off x="499812" y="829308"/>
            <a:ext cx="7036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تلخيص نص؟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9F97B6D-2C4E-F69B-71B0-3FA97880EA1D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0578C14A-BF7F-8431-16F8-6ABA5CB08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17E6D0D-1F6A-AEA5-4817-22BB6136EE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2D95B47-1810-04D1-613F-47FE391386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B73A7C3-A055-28B7-0B3C-53ECABCCD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3A07FCA-1D83-24D4-3494-E1796CA620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32411D-695D-8D4E-753D-105FAB37B6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-1-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FAAEEDE-AF45-AD2E-891E-1B871F8940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7F3892-0399-48A9-22EB-0F21080FDC7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 -2-</a:t>
            </a:r>
          </a:p>
        </p:txBody>
      </p:sp>
      <p:pic>
        <p:nvPicPr>
          <p:cNvPr id="8" name="Espace réservé pour une image  16">
            <a:extLst>
              <a:ext uri="{FF2B5EF4-FFF2-40B4-BE49-F238E27FC236}">
                <a16:creationId xmlns:a16="http://schemas.microsoft.com/office/drawing/2014/main" id="{DB5A5E0F-F226-CE55-5075-EF67FE58E6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724DC5-4879-71EC-2B8C-4E8DF6EC24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5338" y="2399874"/>
            <a:ext cx="8235681" cy="362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62618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E2B95-D62E-EAE8-0FA6-0BA84FB2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D85C788-938A-E78E-0742-DB3DD9CBF471}"/>
              </a:ext>
            </a:extLst>
          </p:cNvPr>
          <p:cNvSpPr/>
          <p:nvPr/>
        </p:nvSpPr>
        <p:spPr>
          <a:xfrm>
            <a:off x="410359" y="28482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7F2B0B-8353-8BA5-0EFF-45FE3AB5D8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A58CDF5-8907-D98C-9A51-BDA359FAE5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8729CD8-6732-C5BA-47E1-75D581751C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528EE44-9117-664F-EFFB-B914912C57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D651A7-5C2D-4DF7-6405-17340F0E3F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B61159-17FF-CC60-4737-7282691CA6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0EA6DC-F010-0833-2004-A04B69FFD04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B485BAD-7004-A7E4-E9F9-DD5405C81C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</a:t>
            </a:r>
          </a:p>
        </p:txBody>
      </p:sp>
      <p:sp>
        <p:nvSpPr>
          <p:cNvPr id="3" name="Titre 6">
            <a:extLst>
              <a:ext uri="{FF2B5EF4-FFF2-40B4-BE49-F238E27FC236}">
                <a16:creationId xmlns:a16="http://schemas.microsoft.com/office/drawing/2014/main" id="{594AC566-250E-D6A1-75BD-E1E0F26D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سجلوا الواجب المنزلي – أنشطة المعجم</a:t>
            </a:r>
            <a:endParaRPr lang="fr-MA" sz="1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683BA7-129E-74CF-3020-F9A91D0F74BC}"/>
              </a:ext>
            </a:extLst>
          </p:cNvPr>
          <p:cNvSpPr txBox="1"/>
          <p:nvPr/>
        </p:nvSpPr>
        <p:spPr>
          <a:xfrm>
            <a:off x="7373966" y="1841683"/>
            <a:ext cx="1450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الصفحة 73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6">
            <a:extLst>
              <a:ext uri="{FF2B5EF4-FFF2-40B4-BE49-F238E27FC236}">
                <a16:creationId xmlns:a16="http://schemas.microsoft.com/office/drawing/2014/main" id="{18BC8569-F40A-0DEE-C03C-0216558C78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35D168-C41F-4574-D8E5-0AD1172BD9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6081" y="1511979"/>
            <a:ext cx="6782388" cy="182895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922CDBA-1509-0972-23AF-592BA0902C1B}"/>
              </a:ext>
            </a:extLst>
          </p:cNvPr>
          <p:cNvSpPr txBox="1"/>
          <p:nvPr/>
        </p:nvSpPr>
        <p:spPr>
          <a:xfrm>
            <a:off x="7339754" y="4841706"/>
            <a:ext cx="1450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الصفحة 74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24B23D9-3BC7-753D-BB08-7338523878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6081" y="3423253"/>
            <a:ext cx="6706292" cy="31268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E84730E-5DD1-6AEE-7D01-462FEF9EED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05" y="1364116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84895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FFBB3A4-E47E-0A1F-4EDF-48C3A0DDFB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B57754-DFDB-CE0F-14D3-C09141D4E063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679D44B-2F03-A5A1-4632-57EFF90551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3687" y="1265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A50C01-1562-54BD-4D8E-08DD1A0A5A1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82CB5F5-6D7A-8F7A-C874-FF540ABF4C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1DF8BF7-8656-64FA-27FB-80CD095B2DC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221A9-A41C-C904-623D-67635D6C3761}"/>
              </a:ext>
            </a:extLst>
          </p:cNvPr>
          <p:cNvSpPr>
            <a:spLocks/>
          </p:cNvSpPr>
          <p:nvPr/>
        </p:nvSpPr>
        <p:spPr>
          <a:xfrm>
            <a:off x="4739843" y="14168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8D4C91-8131-E6D7-9CF0-241DCA351245}"/>
              </a:ext>
            </a:extLst>
          </p:cNvPr>
          <p:cNvSpPr>
            <a:spLocks/>
          </p:cNvSpPr>
          <p:nvPr/>
        </p:nvSpPr>
        <p:spPr>
          <a:xfrm>
            <a:off x="2639229" y="14168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A1F74B-0C1D-5905-EE83-61D65363C1E1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8E94-55AD-263E-48C3-ABC7565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715AF14-1EF2-15C2-E76B-FA03D66C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07E2D7E6-3EAF-0006-7B3B-1B980B35F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F55583-AF08-C2B5-6383-6599C8ED6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2373" y="6241000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05F5E7-A446-A764-A157-6DDA0013F1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992" y="690243"/>
            <a:ext cx="847392" cy="84739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94E76-FFF6-A7F5-98FF-E3CE1869E91B}"/>
              </a:ext>
            </a:extLst>
          </p:cNvPr>
          <p:cNvSpPr>
            <a:spLocks/>
          </p:cNvSpPr>
          <p:nvPr/>
        </p:nvSpPr>
        <p:spPr>
          <a:xfrm>
            <a:off x="552763" y="14168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7B390E-8946-022B-4F69-FC3C54DAD3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3687" y="126523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357C04A-4539-2706-8EEE-8A4FFB93904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68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B7FCAD-5366-82AA-B7F9-F2064347A99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3309" y="1364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0506097-4852-CF2A-9A84-F3EA8384C9B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439" y="12652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513D2DE-EEF7-81F3-9DB1-C63F559B246B}"/>
              </a:ext>
            </a:extLst>
          </p:cNvPr>
          <p:cNvSpPr>
            <a:spLocks/>
          </p:cNvSpPr>
          <p:nvPr/>
        </p:nvSpPr>
        <p:spPr>
          <a:xfrm>
            <a:off x="4739843" y="141681"/>
            <a:ext cx="13278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</a:t>
            </a:r>
            <a:endParaRPr lang="ar-MA"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7CA233-1277-1F01-6DD0-A959CFF26118}"/>
              </a:ext>
            </a:extLst>
          </p:cNvPr>
          <p:cNvSpPr>
            <a:spLocks/>
          </p:cNvSpPr>
          <p:nvPr/>
        </p:nvSpPr>
        <p:spPr>
          <a:xfrm>
            <a:off x="2639229" y="141681"/>
            <a:ext cx="13440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</a:t>
            </a:r>
            <a:r>
              <a:rPr lang="fr-FR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D1AADC-4471-19B7-BEA9-95E44E27D011}"/>
              </a:ext>
            </a:extLst>
          </p:cNvPr>
          <p:cNvSpPr>
            <a:spLocks/>
          </p:cNvSpPr>
          <p:nvPr/>
        </p:nvSpPr>
        <p:spPr>
          <a:xfrm>
            <a:off x="6573113" y="1364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28019176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ورشة الكتاب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الصـــرف والتحوي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21103</TotalTime>
  <Words>3120</Words>
  <Application>Microsoft Office PowerPoint</Application>
  <PresentationFormat>Affichage à l'écran (4:3)</PresentationFormat>
  <Paragraphs>383</Paragraphs>
  <Slides>55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55</vt:i4>
      </vt:variant>
    </vt:vector>
  </HeadingPairs>
  <TitlesOfParts>
    <vt:vector size="83" baseType="lpstr">
      <vt:lpstr>Sakkal Majalla</vt:lpstr>
      <vt:lpstr>Modern Love</vt:lpstr>
      <vt:lpstr>Dosis SemiBold</vt:lpstr>
      <vt:lpstr>Dosis ExtraBold</vt:lpstr>
      <vt:lpstr>Wingdings</vt:lpstr>
      <vt:lpstr>Dosis</vt:lpstr>
      <vt:lpstr>Microsoft Uighur</vt:lpstr>
      <vt:lpstr>Calibri</vt:lpstr>
      <vt:lpstr>Dosis Medium</vt:lpstr>
      <vt:lpstr>Calibri Light</vt:lpstr>
      <vt:lpstr>Arial</vt:lpstr>
      <vt:lpstr>2_Thème Office</vt:lpstr>
      <vt:lpstr>2_05- افتتاح الحصة</vt:lpstr>
      <vt:lpstr>01- نشاط اعتيادي</vt:lpstr>
      <vt:lpstr>1_01- نشاط اعتيادي</vt:lpstr>
      <vt:lpstr>04- قراءة/ كتابة</vt:lpstr>
      <vt:lpstr>1_04- قراءة/ كتابة</vt:lpstr>
      <vt:lpstr>1_05- اختتام الحصة</vt:lpstr>
      <vt:lpstr>3_Env-Enseignant</vt:lpstr>
      <vt:lpstr>00_Env-Enseignant</vt:lpstr>
      <vt:lpstr>3_01- نشاط اعتيادي</vt:lpstr>
      <vt:lpstr>1_Env-Enseignant</vt:lpstr>
      <vt:lpstr>1_Thème Office</vt:lpstr>
      <vt:lpstr>2_01- نشاط اعتيادي</vt:lpstr>
      <vt:lpstr>2_05- اختتام الحصة</vt:lpstr>
      <vt:lpstr>Thème Office</vt:lpstr>
      <vt:lpstr>ورشة الكتابة nv</vt:lpstr>
      <vt:lpstr>1_الصـــرف والتحويل</vt:lpstr>
      <vt:lpstr>Présentation PowerPoint</vt:lpstr>
      <vt:lpstr>Présentation PowerPoint</vt:lpstr>
      <vt:lpstr>تنظيم حصص الأسبوع الأول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على الطاولة ، الكراسة والدفتر والمقلمة في القمطر.</vt:lpstr>
      <vt:lpstr>سنواصل تحدي الطلاقة. سأسحب 4 بطاقات تحمل أسماء 4 متعلمين.  سأنادي على المتعلم الأول ليقرأ النص بطلاقة.</vt:lpstr>
      <vt:lpstr>سحب بطاقتين من علبة فئة D    و بطاقتين من علبة الفئة C و يقرأ صاحب كل بطاقة تباعا</vt:lpstr>
      <vt:lpstr>أنادي على التلميذ الأول: .................................. .</vt:lpstr>
      <vt:lpstr>الفائزون بنجمة الطلاقة هم ...........................................................................</vt:lpstr>
      <vt:lpstr>ورشة القراءة – الحصة 1 </vt:lpstr>
      <vt:lpstr> سنقرأ نصا بعنوان النبتة العجيبة . في نظركم، لماذا اختار الكاتب هذا العنوان للنص؟</vt:lpstr>
      <vt:lpstr>قبل قراءة النص سنتعرف على مفردات تفيدنا في فهم النص. سأقرأ أولاً. من يقرأ مثلي؟</vt:lpstr>
      <vt:lpstr>الآن، سنربط كل كلمة بالتعريف المناسب لها . تجود؟ الشدائد؟ الطمع؟ الشجن؟ </vt:lpstr>
      <vt:lpstr> لاحظوا عنوان النص و المشاهد. لتتوقعوا مضمون النص. </vt:lpstr>
      <vt:lpstr>سأسجل بعض أجابتكم و توقعاتكم على السبورة لكي نتحقق منها بعد قراءة النص.</vt:lpstr>
      <vt:lpstr>خدوا كراساتكم . ستقرؤون النص قراءة صامتة لتحققوا من توقعاتكم.</vt:lpstr>
      <vt:lpstr>من توقع ما جاء في النص؟ أين  قرأت ذلك في النص؟</vt:lpstr>
      <vt:lpstr>انتبهوا سنتعرف معا على محتوى النص. من يقرأ السؤال؟ من منكم يجيب؟</vt:lpstr>
      <vt:lpstr>من يقرأ السؤال الثاني ؟ من منكم يجيب؟</vt:lpstr>
      <vt:lpstr>سأقرأ النص ؛ تابعوا معي ؛ سطروا على مفردات المعجم التي تعلمناها عندما نصل إليها : تجود/ الشدائد/ الطمع/ الشجن </vt:lpstr>
      <vt:lpstr>ورشة القراءة – الحصة 2</vt:lpstr>
      <vt:lpstr>الان سيقرأ كل واحد منكم  فقرة مع احترام قواعد القراءة السليمة. الآخرون يتتبعون. من يقرأ؟</vt:lpstr>
      <vt:lpstr>سوف نتعلم  خلال هذه  الحصة تلخيص نص مقروء.</vt:lpstr>
      <vt:lpstr>تعلمتم كيف تحددون الأفكار الرئيسة لنص مقروء.  من يذكرنا بالخطوات التي نقوم بها؟</vt:lpstr>
      <vt:lpstr>لتلخيص نص نعيد صياغة أفكاره الرئيسة بأسلوب موجز دون تغيير معناه. انتبهوا لتعرف خطوات التلخيص.</vt:lpstr>
      <vt:lpstr>سنحاول معا تلخيص هذا النص الذي يتكون من 125 كلمة.  سأقرأ بتمعن. من يقرأ مثلي؟</vt:lpstr>
      <vt:lpstr>بعد ذلك أحدد أفكار النص الرئيسة و المهمة. لذلك أجيب عن الأسئلة التالية. من يقرأ الأسئلة؟</vt:lpstr>
      <vt:lpstr>سنجيب معا عن السؤال الأول. من يقترح جوابا؟ هل أنتم متفقون.</vt:lpstr>
      <vt:lpstr>من يقرأ الجواب؟</vt:lpstr>
      <vt:lpstr>سنجيب الآن عن السؤال الثاني. من يقترح جوابا؟ هل أنتم متفقون. </vt:lpstr>
      <vt:lpstr>من يقرأ الجواب؟</vt:lpstr>
      <vt:lpstr>سنجيب الآن عن السؤال الثالث. من يقترح جوابا؟ هل أنتم متفقون. سأدونه على السبورة.</vt:lpstr>
      <vt:lpstr>من يقرأ الجواب؟</vt:lpstr>
      <vt:lpstr>سنجيب الآن عن السؤال الأخير. من يقترح جوابا؟ هل أنتم متفقون. سأدونه على السبورة.</vt:lpstr>
      <vt:lpstr>من يقرأ الجواب؟</vt:lpstr>
      <vt:lpstr>سنستبعد الآن التفاصيل الإضافية . ما التفاصيل التي تبدو لكم غير مهمة و يمكن حذفها؟</vt:lpstr>
      <vt:lpstr>قبل الحذف : أطرح دائما سؤالا : لو حذفت هذه الجملة او العبارة هل سيتغير معنى النص؟</vt:lpstr>
      <vt:lpstr>سنحذف أوصاف الأشخاص والأماكن و المشاعر و الأحداث الجانبية و الأفكار المتكررة و الأسماء والأرقام  غير الضرورية </vt:lpstr>
      <vt:lpstr>في الأخير أصوغ ملخصا بأسلوبي الخاص مستعينا بأدوات الربط  بين الأفكار الرئيسة للنص . </vt:lpstr>
      <vt:lpstr>حصلت على ملخص من 35 كلمة فقط. من يقرأ؟</vt:lpstr>
      <vt:lpstr>ما خطوات التلخيص التي تعرفنا عليها؟ </vt:lpstr>
      <vt:lpstr> خذوا كراساتكم – الصفحة 73  من يقرأ خطوات تلخيص نص مقروء؟</vt:lpstr>
      <vt:lpstr>على كراساتكم، في مجموعات ثنائية أجيبوا عن التالي.</vt:lpstr>
      <vt:lpstr>سأمر بين الصفوف لمساعدتكم.</vt:lpstr>
      <vt:lpstr>نصحح ما العبارات التي تعد فكرة أساسية؟ وما العبارات التي يمكن حذفها هل أنتم متفقون ؟ لماذا؟</vt:lpstr>
      <vt:lpstr>صححوا.</vt:lpstr>
      <vt:lpstr>Présentation PowerPoint</vt:lpstr>
      <vt:lpstr>Présentation PowerPoint</vt:lpstr>
      <vt:lpstr>سجلوا الواجب المنزلي – أنشطة المعجم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173</cp:revision>
  <dcterms:created xsi:type="dcterms:W3CDTF">2023-09-20T21:35:22Z</dcterms:created>
  <dcterms:modified xsi:type="dcterms:W3CDTF">2026-03-23T20:02:28Z</dcterms:modified>
</cp:coreProperties>
</file>