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</p:sldMasterIdLst>
  <p:notesMasterIdLst>
    <p:notesMasterId r:id="rId36"/>
  </p:notesMasterIdLst>
  <p:sldIdLst>
    <p:sldId id="2147482885" r:id="rId10"/>
    <p:sldId id="2147482886" r:id="rId11"/>
    <p:sldId id="2147482814" r:id="rId12"/>
    <p:sldId id="2147482879" r:id="rId13"/>
    <p:sldId id="2147482760" r:id="rId14"/>
    <p:sldId id="2147482618" r:id="rId15"/>
    <p:sldId id="2147482880" r:id="rId16"/>
    <p:sldId id="2147482762" r:id="rId17"/>
    <p:sldId id="2147482763" r:id="rId18"/>
    <p:sldId id="2147482888" r:id="rId19"/>
    <p:sldId id="2147482774" r:id="rId20"/>
    <p:sldId id="2147482881" r:id="rId21"/>
    <p:sldId id="2147482882" r:id="rId22"/>
    <p:sldId id="2147482883" r:id="rId23"/>
    <p:sldId id="2147482884" r:id="rId24"/>
    <p:sldId id="2147482887" r:id="rId25"/>
    <p:sldId id="2147482773" r:id="rId26"/>
    <p:sldId id="2147482877" r:id="rId27"/>
    <p:sldId id="2147482878" r:id="rId28"/>
    <p:sldId id="2147482769" r:id="rId29"/>
    <p:sldId id="2147482764" r:id="rId30"/>
    <p:sldId id="2147482766" r:id="rId31"/>
    <p:sldId id="2147482768" r:id="rId32"/>
    <p:sldId id="2147482776" r:id="rId33"/>
    <p:sldId id="2147482771" r:id="rId34"/>
    <p:sldId id="2147482616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F48"/>
    <a:srgbClr val="424D7C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99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65" y="48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heme" Target="theme/theme1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10/03/2026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250D9D-3FB4-D615-BE77-6BB3752E4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8" b="371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8254B7-6381-AE4F-C5F4-8733F2C2E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910" y="3331029"/>
            <a:ext cx="2291356" cy="79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922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44280" y="2038799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1 -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51710" y="3484561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- 2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456839" y="2038799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lang="a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- 4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35351" y="5023288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- 3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6FEB0AD-CA34-873E-F9C2-B8642C7566DE}"/>
              </a:ext>
            </a:extLst>
          </p:cNvPr>
          <p:cNvGrpSpPr/>
          <p:nvPr/>
        </p:nvGrpSpPr>
        <p:grpSpPr>
          <a:xfrm>
            <a:off x="431129" y="3442799"/>
            <a:ext cx="3831420" cy="1382716"/>
            <a:chOff x="577229" y="1951508"/>
            <a:chExt cx="3831420" cy="1382716"/>
          </a:xfrm>
        </p:grpSpPr>
        <p:pic>
          <p:nvPicPr>
            <p:cNvPr id="28" name="Image 27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BEC6D4D8-A159-D282-7008-6D8276560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7229" y="1972212"/>
              <a:ext cx="3831420" cy="1362012"/>
            </a:xfrm>
            <a:prstGeom prst="rect">
              <a:avLst/>
            </a:prstGeom>
          </p:spPr>
        </p:pic>
        <p:sp>
          <p:nvSpPr>
            <p:cNvPr id="30" name="Organigramme : Terminateur 29">
              <a:extLst>
                <a:ext uri="{FF2B5EF4-FFF2-40B4-BE49-F238E27FC236}">
                  <a16:creationId xmlns:a16="http://schemas.microsoft.com/office/drawing/2014/main" id="{5E67F533-0003-670A-8653-7D0C6E21111B}"/>
                </a:ext>
              </a:extLst>
            </p:cNvPr>
            <p:cNvSpPr/>
            <p:nvPr/>
          </p:nvSpPr>
          <p:spPr>
            <a:xfrm>
              <a:off x="2952000" y="1951508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- 5</a:t>
              </a:r>
            </a:p>
          </p:txBody>
        </p:sp>
        <p:sp>
          <p:nvSpPr>
            <p:cNvPr id="49" name="Espace réservé du texte 25">
              <a:extLst>
                <a:ext uri="{FF2B5EF4-FFF2-40B4-BE49-F238E27FC236}">
                  <a16:creationId xmlns:a16="http://schemas.microsoft.com/office/drawing/2014/main" id="{BFA1D6E0-8215-9912-4645-47469A888AEE}"/>
                </a:ext>
              </a:extLst>
            </p:cNvPr>
            <p:cNvSpPr txBox="1">
              <a:spLocks/>
            </p:cNvSpPr>
            <p:nvPr/>
          </p:nvSpPr>
          <p:spPr>
            <a:xfrm>
              <a:off x="835260" y="2426866"/>
              <a:ext cx="3420000" cy="792000"/>
            </a:xfrm>
            <a:prstGeom prst="roundRect">
              <a:avLst/>
            </a:prstGeom>
            <a:noFill/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269875" lvl="0" indent="-269875" algn="r" defTabSz="914400" rtl="1">
                <a:lnSpc>
                  <a:spcPct val="100000"/>
                </a:lnSpc>
                <a:spcBef>
                  <a:spcPts val="0"/>
                </a:spcBef>
                <a:buClr>
                  <a:srgbClr val="424D7B"/>
                </a:buClr>
                <a:buFont typeface="Courier New" panose="02070309020205020404" pitchFamily="49" charset="0"/>
                <a:buChar char="o"/>
                <a:defRPr sz="160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 marL="685800" indent="-228600" defTabSz="9144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269875" marR="0" lvl="0" indent="-269875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a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Wingdings" panose="05000000000000000000" pitchFamily="2" charset="2"/>
                </a:rPr>
                <a:t>تقويم  المعجم – الفهم القرائي – الظواهر اللغوية</a:t>
              </a:r>
            </a:p>
            <a:p>
              <a:pPr marL="269875" marR="0" lvl="0" indent="-269875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a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Wingdings" panose="05000000000000000000" pitchFamily="2" charset="2"/>
                </a:rPr>
                <a:t>تقويم فهم المسموع – الإنتاج الكتابي. </a:t>
              </a:r>
            </a:p>
          </p:txBody>
        </p:sp>
      </p:grp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43258" y="247882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– الفهم القرائي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 - الصرف و التحويل 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55741" y="3887085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المراجعة – الأساليب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المراجعة – التراكيب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4951631" y="545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– الإملاء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أنشطة المراجعة – الإنتاج الكتابي </a:t>
            </a: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1B4541E7-275D-FE33-6F08-B4570F456D75}"/>
              </a:ext>
            </a:extLst>
          </p:cNvPr>
          <p:cNvSpPr txBox="1">
            <a:spLocks/>
          </p:cNvSpPr>
          <p:nvPr/>
        </p:nvSpPr>
        <p:spPr>
          <a:xfrm>
            <a:off x="792000" y="5473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تقويم  المعجم – الفهم – الظواهر اللغوية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تقويم فهم المسموع – الإنتاج الكتابي. </a:t>
            </a: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E5C8DD89-9EF1-E038-86F8-BA417E2FE21B}"/>
              </a:ext>
            </a:extLst>
          </p:cNvPr>
          <p:cNvSpPr txBox="1">
            <a:spLocks/>
          </p:cNvSpPr>
          <p:nvPr/>
        </p:nvSpPr>
        <p:spPr>
          <a:xfrm>
            <a:off x="656190" y="24707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– الإنتاج الكتابي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– وضعية تدريبية </a:t>
            </a:r>
          </a:p>
        </p:txBody>
      </p:sp>
    </p:spTree>
    <p:extLst>
      <p:ext uri="{BB962C8B-B14F-4D97-AF65-F5344CB8AC3E}">
        <p14:creationId xmlns:p14="http://schemas.microsoft.com/office/powerpoint/2010/main" val="25704681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الخامس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DF8F647-501E-95C3-4FA3-FF3649755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1801921"/>
            <a:ext cx="5525521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704E328-2126-BE30-D2F2-5F9F3225D97C}"/>
              </a:ext>
            </a:extLst>
          </p:cNvPr>
          <p:cNvSpPr txBox="1">
            <a:spLocks/>
          </p:cNvSpPr>
          <p:nvPr/>
        </p:nvSpPr>
        <p:spPr>
          <a:xfrm>
            <a:off x="2039392" y="23023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مكتسبات المرحلة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82DDE1-8513-1820-F660-5ADBB4A95AC4}"/>
              </a:ext>
            </a:extLst>
          </p:cNvPr>
          <p:cNvSpPr txBox="1"/>
          <p:nvPr/>
        </p:nvSpPr>
        <p:spPr>
          <a:xfrm>
            <a:off x="4206966" y="1938565"/>
            <a:ext cx="2337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المعجم والفهم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القرائي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6F2958-34BA-5592-52D6-51EC0FC294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74341" y="1988850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561EBEB-E000-2DD6-1857-875FB31358BD}"/>
              </a:ext>
            </a:extLst>
          </p:cNvPr>
          <p:cNvSpPr txBox="1">
            <a:spLocks/>
          </p:cNvSpPr>
          <p:nvPr/>
        </p:nvSpPr>
        <p:spPr>
          <a:xfrm>
            <a:off x="3527254" y="649369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3727724" y="3058837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الظواهر اللغوية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89C160-C112-9F5D-6066-E8A9C2D77169}"/>
              </a:ext>
            </a:extLst>
          </p:cNvPr>
          <p:cNvSpPr txBox="1">
            <a:spLocks/>
          </p:cNvSpPr>
          <p:nvPr/>
        </p:nvSpPr>
        <p:spPr>
          <a:xfrm>
            <a:off x="2075249" y="464867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4747769" y="4284931"/>
            <a:ext cx="18325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الفهم السماعي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514A9A2-D036-A6E6-D122-B9C5246CA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143" y="5317695"/>
            <a:ext cx="5597233" cy="1405870"/>
          </a:xfrm>
          <a:prstGeom prst="rect">
            <a:avLst/>
          </a:prstGeom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A787FE5C-508C-6EC4-9AD2-FEF462422222}"/>
              </a:ext>
            </a:extLst>
          </p:cNvPr>
          <p:cNvSpPr txBox="1">
            <a:spLocks/>
          </p:cNvSpPr>
          <p:nvPr/>
        </p:nvSpPr>
        <p:spPr>
          <a:xfrm>
            <a:off x="2133062" y="580969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4536BC0-A415-BDC1-38BD-C256DAC940EB}"/>
              </a:ext>
            </a:extLst>
          </p:cNvPr>
          <p:cNvSpPr txBox="1"/>
          <p:nvPr/>
        </p:nvSpPr>
        <p:spPr>
          <a:xfrm>
            <a:off x="3817100" y="5412636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الإنتاج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70EEFDA-9F40-5A5A-4D33-2B0FED625A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8142" y="5480630"/>
            <a:ext cx="536339" cy="54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D1B62D-FDF4-5417-196A-3A3F0E33E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352" y="3831377"/>
            <a:ext cx="846079" cy="97343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2F1B01C-6DCC-E245-B513-146D435C5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033" y="1451848"/>
            <a:ext cx="846078" cy="97343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A891329-3D3E-4A96-D1F4-5B00AF4E7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458" y="2624002"/>
            <a:ext cx="846078" cy="97343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0CC2AA-7484-3159-6856-935CEB6D8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751" y="5015769"/>
            <a:ext cx="846078" cy="973434"/>
          </a:xfrm>
          <a:prstGeom prst="rect">
            <a:avLst/>
          </a:prstGeom>
        </p:spPr>
      </p:pic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8DCA64B2-5855-CAC7-4806-74EE06AA45A8}"/>
              </a:ext>
            </a:extLst>
          </p:cNvPr>
          <p:cNvSpPr txBox="1">
            <a:spLocks/>
          </p:cNvSpPr>
          <p:nvPr/>
        </p:nvSpPr>
        <p:spPr>
          <a:xfrm>
            <a:off x="2057319" y="34626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مكتسبات المرحلة 3</a:t>
            </a:r>
          </a:p>
        </p:txBody>
      </p:sp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8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3" grpId="0"/>
      <p:bldP spid="15" grpId="0"/>
      <p:bldP spid="11" grpId="0"/>
      <p:bldP spid="14" grpId="0"/>
      <p:bldP spid="18" grpId="0"/>
      <p:bldP spid="19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المعجم والفهم القرائي 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6ADDC57D-4BE2-FA1E-DFC0-97A2FA3B89F5}"/>
              </a:ext>
            </a:extLst>
          </p:cNvPr>
          <p:cNvSpPr txBox="1">
            <a:spLocks/>
          </p:cNvSpPr>
          <p:nvPr/>
        </p:nvSpPr>
        <p:spPr>
          <a:xfrm>
            <a:off x="1399593" y="25091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النص مرتين قبل البدء في الرائز؛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0412EB1C-FEB4-A109-7359-0F465DACFDBF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حصة المعجم وفهم المقروء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735F8160-37A9-1442-4C69-27E4BAB948D4}"/>
              </a:ext>
            </a:extLst>
          </p:cNvPr>
          <p:cNvSpPr txBox="1">
            <a:spLocks/>
          </p:cNvSpPr>
          <p:nvPr/>
        </p:nvSpPr>
        <p:spPr>
          <a:xfrm>
            <a:off x="1399593" y="174345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2400" dirty="0"/>
              <a:t> </a:t>
            </a:r>
            <a:r>
              <a:rPr lang="ar-MA" sz="2400" dirty="0"/>
              <a:t>يمرر رائز المعجم وفهم المقروء بشكل جماعي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5D124FA-5450-4E1D-0C37-D4E46B0725A3}"/>
              </a:ext>
            </a:extLst>
          </p:cNvPr>
          <p:cNvSpPr txBox="1">
            <a:spLocks/>
          </p:cNvSpPr>
          <p:nvPr/>
        </p:nvSpPr>
        <p:spPr>
          <a:xfrm>
            <a:off x="1399593" y="3342927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 على أسئلة المعجم وفهم المقروء </a:t>
            </a:r>
            <a:r>
              <a:rPr lang="ar-MA" sz="2400" dirty="0"/>
              <a:t>في الحيز المخصص للجواب مباشرة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6AA8B99-C3E8-C9ED-2671-18B5F1AC93C9}"/>
              </a:ext>
            </a:extLst>
          </p:cNvPr>
          <p:cNvSpPr txBox="1">
            <a:spLocks/>
          </p:cNvSpPr>
          <p:nvPr/>
        </p:nvSpPr>
        <p:spPr>
          <a:xfrm>
            <a:off x="1399593" y="417670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تتم قراءة جميع الأسئلة دفعة واحدة من طرف الأستاذ(ة) و تتم الإجابة بنفس الطريقة؛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60C1227F-1FB4-371B-4C92-2A343D136607}"/>
              </a:ext>
            </a:extLst>
          </p:cNvPr>
          <p:cNvSpPr txBox="1">
            <a:spLocks/>
          </p:cNvSpPr>
          <p:nvPr/>
        </p:nvSpPr>
        <p:spPr>
          <a:xfrm>
            <a:off x="1399593" y="5010477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الإنجازات بناء على عناصر الإجابة و سلم التنقيط؛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B91A9AB9-FCA2-380D-8804-82280076AFCF}"/>
              </a:ext>
            </a:extLst>
          </p:cNvPr>
          <p:cNvSpPr txBox="1">
            <a:spLocks/>
          </p:cNvSpPr>
          <p:nvPr/>
        </p:nvSpPr>
        <p:spPr>
          <a:xfrm>
            <a:off x="1399593" y="58442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1449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تمرير رائز المعجم وفهم المقروء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60DB34-9CEB-7880-A3DF-9A094272D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030" y="4067650"/>
            <a:ext cx="1441939" cy="16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17B2-43AA-57FF-4253-0027940E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9DDC1-F5F6-E669-D2CF-B025AA458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الظواهر اللغوية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921004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22A72-8229-5A9B-F4E9-005D25057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98B6F3FD-F9B0-F134-6204-0AEBB9E9E97F}"/>
              </a:ext>
            </a:extLst>
          </p:cNvPr>
          <p:cNvSpPr txBox="1">
            <a:spLocks/>
          </p:cNvSpPr>
          <p:nvPr/>
        </p:nvSpPr>
        <p:spPr>
          <a:xfrm>
            <a:off x="1702835" y="1437127"/>
            <a:ext cx="6116216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حصة الظواهر اللغوية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BDEF6F3A-FAFD-6176-BB87-E9266344156B}"/>
              </a:ext>
            </a:extLst>
          </p:cNvPr>
          <p:cNvSpPr txBox="1">
            <a:spLocks/>
          </p:cNvSpPr>
          <p:nvPr/>
        </p:nvSpPr>
        <p:spPr>
          <a:xfrm>
            <a:off x="1324949" y="23999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رائز الظواهر اللغوية والإملائية بشكل جماعي؛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50E3DE6-F20B-0880-DCEB-83B75FE44694}"/>
              </a:ext>
            </a:extLst>
          </p:cNvPr>
          <p:cNvSpPr txBox="1">
            <a:spLocks/>
          </p:cNvSpPr>
          <p:nvPr/>
        </p:nvSpPr>
        <p:spPr>
          <a:xfrm>
            <a:off x="1324949" y="31220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تتم قراءة جميع الأسئلة دفعة واحدة من طرف الأستاذ(ة) و تتم الإجابة بنفس الطريقة؛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512378A-4D1C-3D13-87C8-012EA30DD918}"/>
              </a:ext>
            </a:extLst>
          </p:cNvPr>
          <p:cNvSpPr txBox="1">
            <a:spLocks/>
          </p:cNvSpPr>
          <p:nvPr/>
        </p:nvSpPr>
        <p:spPr>
          <a:xfrm>
            <a:off x="1324949" y="456619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الإنجازات بناء على عناصر الإجابة و سلم التنقيط؛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F28A6044-696F-0025-410F-B261B3169BEC}"/>
              </a:ext>
            </a:extLst>
          </p:cNvPr>
          <p:cNvSpPr txBox="1">
            <a:spLocks/>
          </p:cNvSpPr>
          <p:nvPr/>
        </p:nvSpPr>
        <p:spPr>
          <a:xfrm>
            <a:off x="1324949" y="528828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DB86E1C9-C893-9FFE-320B-1271686DECD4}"/>
              </a:ext>
            </a:extLst>
          </p:cNvPr>
          <p:cNvSpPr txBox="1">
            <a:spLocks/>
          </p:cNvSpPr>
          <p:nvPr/>
        </p:nvSpPr>
        <p:spPr>
          <a:xfrm>
            <a:off x="1324949" y="39103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 على أسئلة الظواهر اللغوية والإملائية </a:t>
            </a:r>
            <a:r>
              <a:rPr lang="ar-MA" sz="2400" dirty="0"/>
              <a:t>في الحيز المخصص للجواب مباشرة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207073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3CBCE-95E7-97CC-AA62-086E43FB6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3E3171-8336-6437-D1DA-0ABC8418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1449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تمرير رائز ال</a:t>
            </a:r>
            <a:r>
              <a:rPr lang="ar-MA" sz="3200" dirty="0">
                <a:solidFill>
                  <a:srgbClr val="424D7B"/>
                </a:solidFill>
              </a:rPr>
              <a:t>ظواهر اللغوية والإملائية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7280B7-9D5C-45B8-4F6A-83C1F05D9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030" y="4067650"/>
            <a:ext cx="1441939" cy="16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88563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83124-F863-14F9-9263-103D1E056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342A423-1DBF-6660-25E3-A9ACDF296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655" y="2845501"/>
            <a:ext cx="7886700" cy="720000"/>
          </a:xfrm>
        </p:spPr>
        <p:txBody>
          <a:bodyPr/>
          <a:lstStyle/>
          <a:p>
            <a:pPr rtl="1"/>
            <a:r>
              <a:rPr lang="ar-MA" sz="6600" dirty="0">
                <a:solidFill>
                  <a:srgbClr val="424D7B"/>
                </a:solidFill>
              </a:rPr>
              <a:t>استراحة</a:t>
            </a:r>
            <a:endParaRPr lang="fr-MA" sz="66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0397383-39AC-9E16-D723-7155BDAE4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46" y="1112706"/>
            <a:ext cx="1173878" cy="135057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A4E0E4C-10AE-F72B-E64A-15096DAD9506}"/>
              </a:ext>
            </a:extLst>
          </p:cNvPr>
          <p:cNvSpPr txBox="1">
            <a:spLocks/>
          </p:cNvSpPr>
          <p:nvPr/>
        </p:nvSpPr>
        <p:spPr>
          <a:xfrm>
            <a:off x="658645" y="490437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2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يُحتفظ بالمتعلمين داخل الفصل الدراسي</a:t>
            </a:r>
          </a:p>
        </p:txBody>
      </p:sp>
    </p:spTree>
    <p:extLst>
      <p:ext uri="{BB962C8B-B14F-4D97-AF65-F5344CB8AC3E}">
        <p14:creationId xmlns:p14="http://schemas.microsoft.com/office/powerpoint/2010/main" val="79613725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39D3E-9176-35CE-6C95-03C8661A7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7C9E3-FD6C-0E5B-91B9-E805BE55F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985951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6ADDC57D-4BE2-FA1E-DFC0-97A2FA3B89F5}"/>
              </a:ext>
            </a:extLst>
          </p:cNvPr>
          <p:cNvSpPr txBox="1">
            <a:spLocks/>
          </p:cNvSpPr>
          <p:nvPr/>
        </p:nvSpPr>
        <p:spPr>
          <a:xfrm>
            <a:off x="1324947" y="307549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يسمع الأستاذ(ة) النص السماعي الموافق للنموذج  مرتين لجماعة الفصل؛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0412EB1C-FEB4-A109-7359-0F465DACFDBF}"/>
              </a:ext>
            </a:extLst>
          </p:cNvPr>
          <p:cNvSpPr txBox="1">
            <a:spLocks/>
          </p:cNvSpPr>
          <p:nvPr/>
        </p:nvSpPr>
        <p:spPr>
          <a:xfrm>
            <a:off x="1730827" y="923191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حصة تقويم فهم المسموع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735F8160-37A9-1442-4C69-27E4BAB948D4}"/>
              </a:ext>
            </a:extLst>
          </p:cNvPr>
          <p:cNvSpPr txBox="1">
            <a:spLocks/>
          </p:cNvSpPr>
          <p:nvPr/>
        </p:nvSpPr>
        <p:spPr>
          <a:xfrm>
            <a:off x="1324948" y="169582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رائز فهم المسموع بشكل جماعي؛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5D124FA-5450-4E1D-0C37-D4E46B0725A3}"/>
              </a:ext>
            </a:extLst>
          </p:cNvPr>
          <p:cNvSpPr txBox="1">
            <a:spLocks/>
          </p:cNvSpPr>
          <p:nvPr/>
        </p:nvSpPr>
        <p:spPr>
          <a:xfrm>
            <a:off x="1296955" y="456036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 على أسئلة فهم المسموع في الحيز المخصص لذلك مباشرة؛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6AA8B99-C3E8-C9ED-2671-18B5F1AC93C9}"/>
              </a:ext>
            </a:extLst>
          </p:cNvPr>
          <p:cNvSpPr txBox="1">
            <a:spLocks/>
          </p:cNvSpPr>
          <p:nvPr/>
        </p:nvSpPr>
        <p:spPr>
          <a:xfrm>
            <a:off x="1296955" y="385463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تتم قراءة جميع الأسئلة دفعة واحدة من طرف الأستاذ(ة) و تتم الإجابة بنفس الطريقة؛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60C1227F-1FB4-371B-4C92-2A343D136607}"/>
              </a:ext>
            </a:extLst>
          </p:cNvPr>
          <p:cNvSpPr txBox="1">
            <a:spLocks/>
          </p:cNvSpPr>
          <p:nvPr/>
        </p:nvSpPr>
        <p:spPr>
          <a:xfrm>
            <a:off x="1324948" y="523430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الإنجازات بناء على عناصر الإجابة و سلم التنقيط؛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B91A9AB9-FCA2-380D-8804-82280076AFCF}"/>
              </a:ext>
            </a:extLst>
          </p:cNvPr>
          <p:cNvSpPr txBox="1">
            <a:spLocks/>
          </p:cNvSpPr>
          <p:nvPr/>
        </p:nvSpPr>
        <p:spPr>
          <a:xfrm>
            <a:off x="1296955" y="594004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44B3BA1-F850-AC44-05A4-6003226CA130}"/>
              </a:ext>
            </a:extLst>
          </p:cNvPr>
          <p:cNvSpPr txBox="1">
            <a:spLocks/>
          </p:cNvSpPr>
          <p:nvPr/>
        </p:nvSpPr>
        <p:spPr>
          <a:xfrm>
            <a:off x="1324947" y="2369757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يخصص نص </a:t>
            </a:r>
            <a:r>
              <a:rPr lang="ar-MA" sz="2400" dirty="0">
                <a:solidFill>
                  <a:srgbClr val="C00000"/>
                </a:solidFill>
              </a:rPr>
              <a:t>"عازف الناي" للنموذج 1 </a:t>
            </a:r>
            <a:r>
              <a:rPr lang="ar-MA" sz="2400" dirty="0"/>
              <a:t>بينما يخصص نص </a:t>
            </a:r>
            <a:r>
              <a:rPr lang="ar-MA" sz="2400" dirty="0">
                <a:solidFill>
                  <a:srgbClr val="C00000"/>
                </a:solidFill>
              </a:rPr>
              <a:t>:"صديق الألوان" للنموذج 3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449032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1449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تمرير رائز فهم المسموع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16AFFD-7421-3BDE-960A-F258C8590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922" y="3352553"/>
            <a:ext cx="1593983" cy="183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649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CFB4F-9A17-4250-4263-48C2B07CB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>
            <a:extLst>
              <a:ext uri="{FF2B5EF4-FFF2-40B4-BE49-F238E27FC236}">
                <a16:creationId xmlns:a16="http://schemas.microsoft.com/office/drawing/2014/main" id="{EFF42596-2347-EA36-253E-C9CE3A115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94893"/>
            <a:ext cx="7886700" cy="1334341"/>
          </a:xfrm>
        </p:spPr>
        <p:txBody>
          <a:bodyPr/>
          <a:lstStyle/>
          <a:p>
            <a:pPr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</a:rPr>
              <a:t>نص فهم المسموع </a:t>
            </a:r>
            <a:b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</a:rPr>
            </a:br>
            <a:r>
              <a:rPr lang="ar-MA" sz="2800" dirty="0">
                <a:solidFill>
                  <a:srgbClr val="1E3F48"/>
                </a:solidFill>
                <a:latin typeface="Microsoft Uighur" panose="02000000000000000000" pitchFamily="2" charset="-78"/>
              </a:rPr>
              <a:t> يتم تسميعه مرتين</a:t>
            </a:r>
            <a:endParaRPr lang="fr-MA" sz="2800" dirty="0">
              <a:solidFill>
                <a:srgbClr val="1E3F48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946893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146B7-4C74-7802-6772-784D5278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74C3721-B7D9-7EDB-A08B-1F6C99FBC739}"/>
              </a:ext>
            </a:extLst>
          </p:cNvPr>
          <p:cNvSpPr txBox="1"/>
          <p:nvPr/>
        </p:nvSpPr>
        <p:spPr>
          <a:xfrm>
            <a:off x="248382" y="594481"/>
            <a:ext cx="8647235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(النموذج 1 )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                            </a:t>
            </a:r>
            <a:r>
              <a:rPr lang="ar-S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عَازِفُ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ّ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ايِ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لَمْ يَنْتَبِهِ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ٱلْكِبارُ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إِلى ذَلِكَ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ٱللَّحْنِ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ٱلْوَديعِ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ٱلَّذِي تَسَلَّلَ مَعَ نَسَماتِ ٱلْمَساءِ، لَكِنَّ ٱلصِّغارَ أَدْرَكوا سَريعا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أَنَّ مَحْمودا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عادَ لِيُجاوِرَ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ّ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اقِيَةَ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كَعادَتِهِ، وَيَبُثَّ في نايِهِ أَنْغامَهُ ٱلْعَذْبَةَ. كانَ فَتى رَقيقَ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ٱلطَّبْعِ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دائِمَ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ٱلصَّمْتِ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وَقَدْ جَعَلَ مِنْ ثُقوبِ قَصَبَتِهِ لُغَةً بَديلَةً تُعَبِّرُ عَنْ خَلَجاتِ نَفْسِهِ حينَ يَعْجُزُ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ٱللِّسانُ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ا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نْطَلَقَتِ ٱلْموسيقى مُنْسابَةً، تَبوحُ بِما يَعْتَمِلُ في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ٱلْوِجْدانِ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 فَتارَةً تَتَدَفَّقُ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ٱلْأَلْحَانُ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رَشِيقَةً مُبْهِجَةً، فَتُوقِظُ فِي رِفاقِهِ رَغْبَةً عَفْوِيَّةً في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ٱلْمَرَحِ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وَٱلتَّصْفيقِ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وَتارَةً تَخْبو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ٱلنَّغَماتُ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وَتَتَهادَى بِبُطْءٍ شَجِيٍّ، فَيُدْرِكونَ أَنَّ صَديقَهُمْ يَنْشُدُ ٱلْوَحْدَةَ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وَٱلسَّكينَةَ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لَمْ يَكُنْ عَزْفُ مَحْمودٍ مَحْضَ هِوايَةٍ، بَلْ شَغَفا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عَميقا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وَعَمَ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دَؤوبا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يُمَهِّدُ لِحُلْمِهِ ٱلْكَبيرِ: أَنْ تُعانِقَ أَلْحانُهُ يَوْمًا إِحْدى مَنَص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ّ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اتِ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ٱلْمَد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نَةِ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وَمَعَ مُرورِ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ٱلْأَي</a:t>
            </a:r>
            <a:r>
              <a:rPr kumimoji="0" lang="ar-M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ّ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امِ، غَدا ذَلِكَ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ٱلشَّدْوُ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ٱلْمَسائِيُّ</a:t>
            </a:r>
            <a:r>
              <a:rPr kumimoji="0" lang="ar-SA" sz="32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بَصْمَةً فَريدَةً، أَعْلَنَ بِها طِفْلٌ في مُقْتَبَلِ ٱلْعُمْرِ أَنَّهُ وَجَدَ أَخيرًا وَسيلَتَهُ ٱلْفَريدَةَ لِفَهْمِ وَمُخاطَبَةِ ٱلْعالَمِ.</a:t>
            </a:r>
          </a:p>
        </p:txBody>
      </p:sp>
    </p:spTree>
    <p:extLst>
      <p:ext uri="{BB962C8B-B14F-4D97-AF65-F5344CB8AC3E}">
        <p14:creationId xmlns:p14="http://schemas.microsoft.com/office/powerpoint/2010/main" val="25994770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AF769-96B3-FDC8-FEA7-61831B39D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8FE54EF-AC07-F83A-CC81-C30A11945341}"/>
              </a:ext>
            </a:extLst>
          </p:cNvPr>
          <p:cNvSpPr txBox="1"/>
          <p:nvPr/>
        </p:nvSpPr>
        <p:spPr>
          <a:xfrm>
            <a:off x="183067" y="599505"/>
            <a:ext cx="8647235" cy="6104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النموذج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)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                                          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صَديقُ ٱلْأَلْوانِ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مُنْذُ صِغَرِهِ، اِتَّخَذَ سَامي مِنَ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ٱلْأَوْراقِ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وَٱلر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ّ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يشَةِ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أَصْدِقاءَ أَوْفِياءَ ل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يُفارِقونَهُ. فَكانَ يَسْكُنُ إِلَيْهِمْ كُلَّما ضَجَّ ٱلْعالَمُ مِنْ حَوْلِهِ، لِيَرْسُمَ ما تَلْتَقِطُهُ عَيْناهُ. فَتارَةً تَراهُ يُلاحِقُ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بِٱهْتِمامٍ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أَسْرابَ ٱلطُّيورِ ٱلْبَعيدَةِ، وَتارَةً يُطيلُ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ٱلنَّظَرَ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ٱنْكِسارِ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ٱلظِّلالِ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لِيَفْهَمَ كَيْفَ يَصْنَعُ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ٱلضَّوْءُ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أَشْكالَ ٱلْأَشْياءِ وَيُظْهِرُ تَفاصيلَها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ٱلْخَفِيَّةَ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حينَ يَغْمُرُهُ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ٱلْفَرَحُ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يَرْسُمُ نَهْرا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أَزْرَقَ يَمْتَدُّ بَيْنَ ٱلسُّهولِ ٱلْخَضْراءِ، وَحينَ يَشْتَدُّ حُزْنُهُ، يَخُطُّ بِمِرْسَمِهِ مِصْباحا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مُنيرا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يُبَدِّدُ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ٱلْعَتَمَةَ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وَإِذا داهَمَهُ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ٱلْحَنينُ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إِلى جَدَّتِهِ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ٱلْغالِيَةِ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أَعَدَّ لَها رَسْمَةَ زُهورٍ زاهِيَةٍ، وَكَتَبَ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ٱسْمَها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S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ٱلْأَسْفَلِ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بِخَطٍّ بَديعٍ.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سَأَلَهُ صَديقُهُ أَنْوَرٌ يَوْمًا: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لِماذا تَرْسُمُ دائِما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ً</a:t>
            </a: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يا سامي؟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أَجابَ في ثِقَةٍ: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لِأَنَّني أَجِدُ في الرَّسْمِ أَصْدَقَ وَسيلَةٍ لِلتَّعْبيرِ عَنْ مَشاعِري وَأَفْكاري!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فَما أَجْمَلَ أَنْ تَتَحَوَّلَ ٱلْأَلْوانُ إِلى لُغَةٍ تُتَرْجِمُ ما تَعْجُزُ عَنْهُ ٱلْكَلِماتُ!</a:t>
            </a:r>
          </a:p>
        </p:txBody>
      </p:sp>
    </p:spTree>
    <p:extLst>
      <p:ext uri="{BB962C8B-B14F-4D97-AF65-F5344CB8AC3E}">
        <p14:creationId xmlns:p14="http://schemas.microsoft.com/office/powerpoint/2010/main" val="278874432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017559-10C8-6124-95E2-4B6257089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36620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22A72-8229-5A9B-F4E9-005D25057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98B6F3FD-F9B0-F134-6204-0AEBB9E9E97F}"/>
              </a:ext>
            </a:extLst>
          </p:cNvPr>
          <p:cNvSpPr txBox="1">
            <a:spLocks/>
          </p:cNvSpPr>
          <p:nvPr/>
        </p:nvSpPr>
        <p:spPr>
          <a:xfrm>
            <a:off x="1702835" y="1022027"/>
            <a:ext cx="6116216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حصة الإنتاج الكتابي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BDEF6F3A-FAFD-6176-BB87-E9266344156B}"/>
              </a:ext>
            </a:extLst>
          </p:cNvPr>
          <p:cNvSpPr txBox="1">
            <a:spLocks/>
          </p:cNvSpPr>
          <p:nvPr/>
        </p:nvSpPr>
        <p:spPr>
          <a:xfrm>
            <a:off x="1324949" y="217598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رائز الإنتاج الكتابي بشكل جماعي؛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6196E845-5B57-7498-163B-32A23A38D821}"/>
              </a:ext>
            </a:extLst>
          </p:cNvPr>
          <p:cNvSpPr txBox="1">
            <a:spLocks/>
          </p:cNvSpPr>
          <p:nvPr/>
        </p:nvSpPr>
        <p:spPr>
          <a:xfrm>
            <a:off x="1324949" y="378160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 على أسئلة الإنتاج الكتابي في الحيز المخصص للجواب مباشرة؛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50E3DE6-F20B-0880-DCEB-83B75FE44694}"/>
              </a:ext>
            </a:extLst>
          </p:cNvPr>
          <p:cNvSpPr txBox="1">
            <a:spLocks/>
          </p:cNvSpPr>
          <p:nvPr/>
        </p:nvSpPr>
        <p:spPr>
          <a:xfrm>
            <a:off x="1324949" y="2978797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تتم قراءة وضعيتي الإنتاج دفعة واحدة من طرف الأستاذ(ة) و تتم الإجابة بنفس الطريقة؛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512378A-4D1C-3D13-87C8-012EA30DD918}"/>
              </a:ext>
            </a:extLst>
          </p:cNvPr>
          <p:cNvSpPr txBox="1">
            <a:spLocks/>
          </p:cNvSpPr>
          <p:nvPr/>
        </p:nvSpPr>
        <p:spPr>
          <a:xfrm>
            <a:off x="1324949" y="458441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الإنجازات بناء على عناصر الإجابة و سلم التنقيط؛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F28A6044-696F-0025-410F-B261B3169BEC}"/>
              </a:ext>
            </a:extLst>
          </p:cNvPr>
          <p:cNvSpPr txBox="1">
            <a:spLocks/>
          </p:cNvSpPr>
          <p:nvPr/>
        </p:nvSpPr>
        <p:spPr>
          <a:xfrm>
            <a:off x="1324949" y="538723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086073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3CBCE-95E7-97CC-AA62-086E43FB6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3E3171-8336-6437-D1DA-0ABC8418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1449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تمرير رائزا الإنتاج الكتابي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BFF597-9871-4749-AECD-611E1CB39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030" y="4067650"/>
            <a:ext cx="1441939" cy="16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125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C9E7F-B023-8CA0-79EA-95A39A93F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93D3A807-9E24-5A4F-B2F3-BADECB86400C}"/>
              </a:ext>
            </a:extLst>
          </p:cNvPr>
          <p:cNvSpPr txBox="1">
            <a:spLocks/>
          </p:cNvSpPr>
          <p:nvPr/>
        </p:nvSpPr>
        <p:spPr>
          <a:xfrm>
            <a:off x="1320281" y="3155156"/>
            <a:ext cx="6321490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التصحيح</a:t>
            </a:r>
            <a:endParaRPr kumimoji="0" lang="fr-MA" sz="7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441625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A9E41-C167-54FC-6A66-E2A8F877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C8775501-5415-4A82-53D0-45A98178EBBD}"/>
              </a:ext>
            </a:extLst>
          </p:cNvPr>
          <p:cNvSpPr txBox="1">
            <a:spLocks/>
          </p:cNvSpPr>
          <p:nvPr/>
        </p:nvSpPr>
        <p:spPr>
          <a:xfrm>
            <a:off x="951723" y="1384962"/>
            <a:ext cx="6358812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المعجم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947F141-208D-0641-0989-4F4B8DF5E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373813"/>
              </p:ext>
            </p:extLst>
          </p:nvPr>
        </p:nvGraphicFramePr>
        <p:xfrm>
          <a:off x="1054360" y="2475753"/>
          <a:ext cx="7019927" cy="2290572"/>
        </p:xfrm>
        <a:graphic>
          <a:graphicData uri="http://schemas.openxmlformats.org/drawingml/2006/table">
            <a:tbl>
              <a:tblPr rtl="1" firstRow="1" firstCol="1" bandRow="1"/>
              <a:tblGrid>
                <a:gridCol w="1430891">
                  <a:extLst>
                    <a:ext uri="{9D8B030D-6E8A-4147-A177-3AD203B41FA5}">
                      <a16:colId xmlns:a16="http://schemas.microsoft.com/office/drawing/2014/main" val="184875742"/>
                    </a:ext>
                  </a:extLst>
                </a:gridCol>
                <a:gridCol w="1772816">
                  <a:extLst>
                    <a:ext uri="{9D8B030D-6E8A-4147-A177-3AD203B41FA5}">
                      <a16:colId xmlns:a16="http://schemas.microsoft.com/office/drawing/2014/main" val="149829896"/>
                    </a:ext>
                  </a:extLst>
                </a:gridCol>
                <a:gridCol w="3816220">
                  <a:extLst>
                    <a:ext uri="{9D8B030D-6E8A-4147-A177-3AD203B41FA5}">
                      <a16:colId xmlns:a16="http://schemas.microsoft.com/office/drawing/2014/main" val="4230907409"/>
                    </a:ext>
                  </a:extLst>
                </a:gridCol>
              </a:tblGrid>
              <a:tr h="572643"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المعجم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V1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2.5ن لكل جواب صحيح (النموذج1)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293066"/>
                  </a:ext>
                </a:extLst>
              </a:tr>
              <a:tr h="572643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 لكل جواب صحيح (النموذج3)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3307280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V2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2.5ن لكل جواب صحيح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384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73854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EEA77-CFCE-5978-2105-786AF49E5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148D47D-8898-C95B-F7F8-D857F4205EC8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6321490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فهم المقروء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5D0F9DB-6040-54C4-29BD-E077F1785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296686"/>
              </p:ext>
            </p:extLst>
          </p:nvPr>
        </p:nvGraphicFramePr>
        <p:xfrm>
          <a:off x="492369" y="1469478"/>
          <a:ext cx="8205350" cy="5102987"/>
        </p:xfrm>
        <a:graphic>
          <a:graphicData uri="http://schemas.openxmlformats.org/drawingml/2006/table">
            <a:tbl>
              <a:tblPr rtl="1" firstRow="1" firstCol="1" bandRow="1"/>
              <a:tblGrid>
                <a:gridCol w="1347350">
                  <a:extLst>
                    <a:ext uri="{9D8B030D-6E8A-4147-A177-3AD203B41FA5}">
                      <a16:colId xmlns:a16="http://schemas.microsoft.com/office/drawing/2014/main" val="4146776001"/>
                    </a:ext>
                  </a:extLst>
                </a:gridCol>
                <a:gridCol w="1125415">
                  <a:extLst>
                    <a:ext uri="{9D8B030D-6E8A-4147-A177-3AD203B41FA5}">
                      <a16:colId xmlns:a16="http://schemas.microsoft.com/office/drawing/2014/main" val="1943776575"/>
                    </a:ext>
                  </a:extLst>
                </a:gridCol>
                <a:gridCol w="5732585">
                  <a:extLst>
                    <a:ext uri="{9D8B030D-6E8A-4147-A177-3AD203B41FA5}">
                      <a16:colId xmlns:a16="http://schemas.microsoft.com/office/drawing/2014/main" val="759011844"/>
                    </a:ext>
                  </a:extLst>
                </a:gridCol>
              </a:tblGrid>
              <a:tr h="989045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kumimoji="0" lang="a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فهم المقروء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32497" marR="32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LC1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32497" marR="32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1: 5ن لكل جواب صحيح</a:t>
                      </a: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</a:t>
                      </a: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تام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السؤال2 :  5ن لكل جواب صحيح تام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32497" marR="32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76613"/>
                  </a:ext>
                </a:extLst>
              </a:tr>
              <a:tr h="637159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LC2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32497" marR="32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أ: 5ن لكل جواب صحيح</a:t>
                      </a:r>
                      <a:r>
                        <a:rPr kumimoji="0" lang="fr-FR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تام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ب :  5ن لكل جواب صحيح تام</a:t>
                      </a:r>
                      <a:endParaRPr kumimoji="0" lang="fr-MA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32497" marR="32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821114"/>
                  </a:ext>
                </a:extLst>
              </a:tr>
              <a:tr h="480841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LC3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32497" marR="32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السؤال1: 1,5 ن لكل عنصر مرتب ترتيبا صحيحا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السؤال2: 4 نقط لكل فكرة مناسبة مصاغة بشكل صحيح.</a:t>
                      </a:r>
                    </a:p>
                  </a:txBody>
                  <a:tcPr marL="32497" marR="32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705008"/>
                  </a:ext>
                </a:extLst>
              </a:tr>
              <a:tr h="264492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LC4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32497" marR="32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1   : إجابة سليمة: 2ن – التبرير3 ن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 2  :2,5 ن لكل :  جملة (النموذج1) / وصف للمشاعر  (النموذج 3)</a:t>
                      </a:r>
                    </a:p>
                  </a:txBody>
                  <a:tcPr marL="32497" marR="32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633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69448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93ADF-13AB-7876-E96B-ED336BAE4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CA7B94CB-BA89-AFD8-9312-2F4FAE2ECBED}"/>
              </a:ext>
            </a:extLst>
          </p:cNvPr>
          <p:cNvSpPr txBox="1">
            <a:spLocks/>
          </p:cNvSpPr>
          <p:nvPr/>
        </p:nvSpPr>
        <p:spPr>
          <a:xfrm>
            <a:off x="391884" y="1145184"/>
            <a:ext cx="8173617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الظواهر اللغوية والإملائية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4044869-B74C-119E-A6FF-5DB7EF5D1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717656"/>
              </p:ext>
            </p:extLst>
          </p:nvPr>
        </p:nvGraphicFramePr>
        <p:xfrm>
          <a:off x="1008185" y="1692871"/>
          <a:ext cx="7127629" cy="4253966"/>
        </p:xfrm>
        <a:graphic>
          <a:graphicData uri="http://schemas.openxmlformats.org/drawingml/2006/table">
            <a:tbl>
              <a:tblPr rtl="1" firstRow="1" firstCol="1" bandRow="1"/>
              <a:tblGrid>
                <a:gridCol w="1172306">
                  <a:extLst>
                    <a:ext uri="{9D8B030D-6E8A-4147-A177-3AD203B41FA5}">
                      <a16:colId xmlns:a16="http://schemas.microsoft.com/office/drawing/2014/main" val="3918306234"/>
                    </a:ext>
                  </a:extLst>
                </a:gridCol>
                <a:gridCol w="1563619">
                  <a:extLst>
                    <a:ext uri="{9D8B030D-6E8A-4147-A177-3AD203B41FA5}">
                      <a16:colId xmlns:a16="http://schemas.microsoft.com/office/drawing/2014/main" val="1257484772"/>
                    </a:ext>
                  </a:extLst>
                </a:gridCol>
                <a:gridCol w="4391704">
                  <a:extLst>
                    <a:ext uri="{9D8B030D-6E8A-4147-A177-3AD203B41FA5}">
                      <a16:colId xmlns:a16="http://schemas.microsoft.com/office/drawing/2014/main" val="317017303"/>
                    </a:ext>
                  </a:extLst>
                </a:gridCol>
              </a:tblGrid>
              <a:tr h="2372036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الظواهر اللغوية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6593" marR="1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OL1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6593" marR="1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السؤال 1  :  1 ن ×2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2  :  1ن × 4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3  :  1 ن ×2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4  :  .   0.25 ن ×8</a:t>
                      </a:r>
                    </a:p>
                  </a:txBody>
                  <a:tcPr marL="16593" marR="1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453220"/>
                  </a:ext>
                </a:extLst>
              </a:tr>
              <a:tr h="1861794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OL2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6593" marR="1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شكل الجملة:       0.5×14=    7ن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الإعراب:              1ن×3=         3  ن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6593" marR="1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68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2181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899EA7E-500D-C413-1D84-53DDE677C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189689"/>
              </p:ext>
            </p:extLst>
          </p:nvPr>
        </p:nvGraphicFramePr>
        <p:xfrm>
          <a:off x="691662" y="1854429"/>
          <a:ext cx="7437194" cy="2914015"/>
        </p:xfrm>
        <a:graphic>
          <a:graphicData uri="http://schemas.openxmlformats.org/drawingml/2006/table">
            <a:tbl>
              <a:tblPr rtl="1" firstRow="1" firstCol="1" bandRow="1"/>
              <a:tblGrid>
                <a:gridCol w="1306025">
                  <a:extLst>
                    <a:ext uri="{9D8B030D-6E8A-4147-A177-3AD203B41FA5}">
                      <a16:colId xmlns:a16="http://schemas.microsoft.com/office/drawing/2014/main" val="184875742"/>
                    </a:ext>
                  </a:extLst>
                </a:gridCol>
                <a:gridCol w="1383324">
                  <a:extLst>
                    <a:ext uri="{9D8B030D-6E8A-4147-A177-3AD203B41FA5}">
                      <a16:colId xmlns:a16="http://schemas.microsoft.com/office/drawing/2014/main" val="149829896"/>
                    </a:ext>
                  </a:extLst>
                </a:gridCol>
                <a:gridCol w="4747845">
                  <a:extLst>
                    <a:ext uri="{9D8B030D-6E8A-4147-A177-3AD203B41FA5}">
                      <a16:colId xmlns:a16="http://schemas.microsoft.com/office/drawing/2014/main" val="4230907409"/>
                    </a:ext>
                  </a:extLst>
                </a:gridCol>
              </a:tblGrid>
              <a:tr h="22098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فهم المسموع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CO1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1:      2ن × 3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2:      4 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293066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CO2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1. 1,25ن لكل جواب صحيح (النموذج1)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   1ن لكل جواب صحيح (النموذج 3)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2. 1ن×5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384606"/>
                  </a:ext>
                </a:extLst>
              </a:tr>
            </a:tbl>
          </a:graphicData>
        </a:graphic>
      </p:graphicFrame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0CC579BD-6778-E5CC-1BD9-20D57A1F10B0}"/>
              </a:ext>
            </a:extLst>
          </p:cNvPr>
          <p:cNvSpPr txBox="1">
            <a:spLocks/>
          </p:cNvSpPr>
          <p:nvPr/>
        </p:nvSpPr>
        <p:spPr>
          <a:xfrm>
            <a:off x="391884" y="1145184"/>
            <a:ext cx="8173617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</a:t>
            </a:r>
            <a:r>
              <a:rPr lang="ar-MA" sz="3200" b="1" dirty="0">
                <a:solidFill>
                  <a:srgbClr val="424D7C"/>
                </a:solidFill>
              </a:rPr>
              <a:t>فهم المسموع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887973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A98F56E-5C71-BB52-3469-A13D487F6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152888"/>
              </p:ext>
            </p:extLst>
          </p:nvPr>
        </p:nvGraphicFramePr>
        <p:xfrm>
          <a:off x="515814" y="1363481"/>
          <a:ext cx="8010553" cy="4807429"/>
        </p:xfrm>
        <a:graphic>
          <a:graphicData uri="http://schemas.openxmlformats.org/drawingml/2006/table">
            <a:tbl>
              <a:tblPr rtl="1" firstRow="1" firstCol="1" bandRow="1"/>
              <a:tblGrid>
                <a:gridCol w="988429">
                  <a:extLst>
                    <a:ext uri="{9D8B030D-6E8A-4147-A177-3AD203B41FA5}">
                      <a16:colId xmlns:a16="http://schemas.microsoft.com/office/drawing/2014/main" val="184875742"/>
                    </a:ext>
                  </a:extLst>
                </a:gridCol>
                <a:gridCol w="959856">
                  <a:extLst>
                    <a:ext uri="{9D8B030D-6E8A-4147-A177-3AD203B41FA5}">
                      <a16:colId xmlns:a16="http://schemas.microsoft.com/office/drawing/2014/main" val="149829896"/>
                    </a:ext>
                  </a:extLst>
                </a:gridCol>
                <a:gridCol w="6062268">
                  <a:extLst>
                    <a:ext uri="{9D8B030D-6E8A-4147-A177-3AD203B41FA5}">
                      <a16:colId xmlns:a16="http://schemas.microsoft.com/office/drawing/2014/main" val="4230907409"/>
                    </a:ext>
                  </a:extLst>
                </a:gridCol>
              </a:tblGrid>
              <a:tr h="251685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الإنتاج الكتابي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</a:t>
                      </a: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PE1</a:t>
                      </a:r>
                      <a:endParaRPr kumimoji="0" lang="a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كتابة عناصر الإعلان :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موضوع الحدث (2ن) - الجهة المنظمة (2ن) - مكان الحدث (2ن) - تاريخ الحدث (2ن) - معلومات تكميلية (1ن) - سلامة اللغة (1ن)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293066"/>
                  </a:ext>
                </a:extLst>
              </a:tr>
              <a:tr h="1707679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PE2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كتابة نص إخباري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(2ن) - التصميم (2ن) - أدوات الربط (2ن) - الانسجام (2ن) -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سلامة لغوية (1ن) - مقروئية الخط (1ن)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384606"/>
                  </a:ext>
                </a:extLst>
              </a:tr>
            </a:tbl>
          </a:graphicData>
        </a:graphic>
      </p:graphicFrame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EEC0ECC3-7C20-D166-E93C-4DB72ABACFFB}"/>
              </a:ext>
            </a:extLst>
          </p:cNvPr>
          <p:cNvSpPr txBox="1">
            <a:spLocks/>
          </p:cNvSpPr>
          <p:nvPr/>
        </p:nvSpPr>
        <p:spPr>
          <a:xfrm>
            <a:off x="515814" y="815794"/>
            <a:ext cx="8173617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الإنتاج الكتابي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271932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17496</TotalTime>
  <Words>1150</Words>
  <Application>Microsoft Office PowerPoint</Application>
  <PresentationFormat>Affichage à l'écran (4:3)</PresentationFormat>
  <Paragraphs>143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26</vt:i4>
      </vt:variant>
    </vt:vector>
  </HeadingPairs>
  <TitlesOfParts>
    <vt:vector size="46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Présentation PowerPoint</vt:lpstr>
      <vt:lpstr>تنظيم حصص الأسبوع السادس</vt:lpstr>
      <vt:lpstr>هيكلة حصة اليوم الخامس</vt:lpstr>
      <vt:lpstr>رائز المعجم والفهم القرائي </vt:lpstr>
      <vt:lpstr>Présentation PowerPoint</vt:lpstr>
      <vt:lpstr>تمرير رائز المعجم وفهم المقروء</vt:lpstr>
      <vt:lpstr>رائز الظواهر اللغوية</vt:lpstr>
      <vt:lpstr>Présentation PowerPoint</vt:lpstr>
      <vt:lpstr>تمرير رائز الظواهر اللغوية والإملائية</vt:lpstr>
      <vt:lpstr>استراحة</vt:lpstr>
      <vt:lpstr>رائز فهم المسموع</vt:lpstr>
      <vt:lpstr>Présentation PowerPoint</vt:lpstr>
      <vt:lpstr>تمرير رائز فهم المسموع</vt:lpstr>
      <vt:lpstr>نص فهم المسموع   يتم تسميعه مرتين</vt:lpstr>
      <vt:lpstr>Présentation PowerPoint</vt:lpstr>
      <vt:lpstr>Présentation PowerPoint</vt:lpstr>
      <vt:lpstr>رائز الإنتاج الكتابي</vt:lpstr>
      <vt:lpstr>Présentation PowerPoint</vt:lpstr>
      <vt:lpstr>تمرير رائزا الإنتاج الكتابي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249</cp:revision>
  <cp:lastPrinted>2025-11-10T15:58:57Z</cp:lastPrinted>
  <dcterms:created xsi:type="dcterms:W3CDTF">2023-09-20T21:35:22Z</dcterms:created>
  <dcterms:modified xsi:type="dcterms:W3CDTF">2026-03-11T18:05:45Z</dcterms:modified>
</cp:coreProperties>
</file>