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59"/>
  </p:notesMasterIdLst>
  <p:sldIdLst>
    <p:sldId id="2147482973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783" r:id="rId21"/>
    <p:sldId id="2147482974" r:id="rId22"/>
    <p:sldId id="2147482975" r:id="rId23"/>
    <p:sldId id="2147482976" r:id="rId24"/>
    <p:sldId id="2147482977" r:id="rId25"/>
    <p:sldId id="2147482978" r:id="rId26"/>
    <p:sldId id="2147482979" r:id="rId27"/>
    <p:sldId id="2147482980" r:id="rId28"/>
    <p:sldId id="2147482981" r:id="rId29"/>
    <p:sldId id="2147482966" r:id="rId30"/>
    <p:sldId id="2147482938" r:id="rId31"/>
    <p:sldId id="2147482940" r:id="rId32"/>
    <p:sldId id="2147482982" r:id="rId33"/>
    <p:sldId id="2147482983" r:id="rId34"/>
    <p:sldId id="2147482984" r:id="rId35"/>
    <p:sldId id="2147482986" r:id="rId36"/>
    <p:sldId id="2147482985" r:id="rId37"/>
    <p:sldId id="2147482987" r:id="rId38"/>
    <p:sldId id="2147482988" r:id="rId39"/>
    <p:sldId id="2147482990" r:id="rId40"/>
    <p:sldId id="2147482989" r:id="rId41"/>
    <p:sldId id="2147482991" r:id="rId42"/>
    <p:sldId id="2147482992" r:id="rId43"/>
    <p:sldId id="2147482993" r:id="rId44"/>
    <p:sldId id="2147482994" r:id="rId45"/>
    <p:sldId id="2147482996" r:id="rId46"/>
    <p:sldId id="2147482995" r:id="rId47"/>
    <p:sldId id="2147482616" r:id="rId48"/>
    <p:sldId id="2147482891" r:id="rId49"/>
    <p:sldId id="2147482835" r:id="rId50"/>
    <p:sldId id="2147482879" r:id="rId51"/>
    <p:sldId id="2147482807" r:id="rId52"/>
    <p:sldId id="2147482808" r:id="rId53"/>
    <p:sldId id="2147482760" r:id="rId54"/>
    <p:sldId id="2147482892" r:id="rId55"/>
    <p:sldId id="2147482758" r:id="rId56"/>
    <p:sldId id="2147482805" r:id="rId57"/>
    <p:sldId id="2147482618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9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3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5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6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microsoft.com/office/2007/relationships/hdphoto" Target="../media/hdphoto15.wdp"/><Relationship Id="rId4" Type="http://schemas.openxmlformats.org/officeDocument/2006/relationships/image" Target="../media/image47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1BED42-54E2-CF51-9261-893776340C36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F2C7F46-55CC-AF9E-38E8-19D29D7DF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" b="3432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EF3512F-0EEE-31AA-D4BA-C00D81B9F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3910" y="3331029"/>
              <a:ext cx="2291356" cy="793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5834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عند الحاجة، يتم تمرير روائز الطلاقة و التحدث في نهاية حصص المراجعة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</a:t>
            </a:r>
            <a:r>
              <a:rPr lang="ar-MA" sz="3200" b="1" dirty="0">
                <a:solidFill>
                  <a:srgbClr val="424D7C"/>
                </a:solidFill>
              </a:rPr>
              <a:t>السادس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</a:t>
            </a:r>
            <a:r>
              <a:rPr lang="fr-MA" sz="2400" dirty="0"/>
              <a:t>  </a:t>
            </a:r>
            <a:r>
              <a:rPr lang="fr-FR" sz="2400" dirty="0"/>
              <a:t>1-2-3-4</a:t>
            </a:r>
            <a:r>
              <a:rPr lang="ar-MA" sz="2400" dirty="0"/>
              <a:t>  للمراجعة استعدادا للتقويم الكتابي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عددا محدودا من المتعلمين خلال كل حصة بما يضمن استكمال التمرير خلال 3 حصص؛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فرديا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2168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3490775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978840" y="34861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44280" y="2038799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34611" y="5013599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اليوم3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30031" y="3933598"/>
            <a:ext cx="3420000" cy="792000"/>
          </a:xfrm>
          <a:prstGeom prst="roundRect">
            <a:avLst/>
          </a:prstGeom>
          <a:noFill/>
          <a:ln>
            <a:noFill/>
          </a:ln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أنشطة</a:t>
            </a:r>
            <a:r>
              <a:rPr lang="ar-MA" dirty="0">
                <a:sym typeface="Wingdings" panose="05000000000000000000" pitchFamily="2" charset="2"/>
              </a:rPr>
              <a:t> </a:t>
            </a:r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المراجعة – الأساليب </a:t>
            </a:r>
          </a:p>
          <a:p>
            <a:r>
              <a:rPr lang="ar-MA" sz="1400" dirty="0">
                <a:solidFill>
                  <a:srgbClr val="424D7B"/>
                </a:solidFill>
                <a:sym typeface="Wingdings" panose="05000000000000000000" pitchFamily="2" charset="2"/>
              </a:rPr>
              <a:t>أنشطة المراجعة – التراكيب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43258" y="247882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أنشطة المراجعة – الفهم القرائي</a:t>
            </a:r>
          </a:p>
          <a:p>
            <a:r>
              <a:rPr lang="ar-MA" dirty="0"/>
              <a:t>أنشطة المراجعة  - الصرف و التحويل 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30031" y="5442851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الإملاء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الإنتاج الكتابي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864280" y="2376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1B4541E7-275D-FE33-6F08-B4570F456D75}"/>
              </a:ext>
            </a:extLst>
          </p:cNvPr>
          <p:cNvSpPr txBox="1">
            <a:spLocks/>
          </p:cNvSpPr>
          <p:nvPr/>
        </p:nvSpPr>
        <p:spPr>
          <a:xfrm>
            <a:off x="792000" y="5473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 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فهم المسموع – الإنتاج الكتابي. 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E5C8DD89-9EF1-E038-86F8-BA417E2FE21B}"/>
              </a:ext>
            </a:extLst>
          </p:cNvPr>
          <p:cNvSpPr txBox="1">
            <a:spLocks/>
          </p:cNvSpPr>
          <p:nvPr/>
        </p:nvSpPr>
        <p:spPr>
          <a:xfrm>
            <a:off x="828000" y="3914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فهم المسموع – الإنتاج الكتابي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الثاني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383887" y="4284931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الأساليب : أسلوب التشبيه.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التراكيب :  الحال مفردة – النعت الحقيقي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DBB85E-223E-749F-494B-3E9C5E333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40" y="2744829"/>
            <a:ext cx="617042" cy="7103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8D6473-1318-D4D4-DEE4-794E1ECAE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90" y="3943582"/>
            <a:ext cx="574736" cy="6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02E13F1-B26E-1182-1295-ADD1A54EAE2F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D924333-0AF9-1863-96BA-A7A7BDA1E72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DCEA54A-F12A-B9C2-3BCE-6CAFC7EBB31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EB03EF-788B-885E-C4B6-ADA868E0211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CD4C715-EC0D-4016-57E9-13BED609B09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DB375521-A7DC-E6B4-C3D2-5C1D5F13BE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39CFDB0C-2EEC-FE6A-993E-6877A0BED3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BB46E114-6BF8-FC57-4805-FE463531AA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D84B382-2003-C632-BA05-5AEF5966D5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3" name="Google Shape;1246;p5">
                <a:extLst>
                  <a:ext uri="{FF2B5EF4-FFF2-40B4-BE49-F238E27FC236}">
                    <a16:creationId xmlns:a16="http://schemas.microsoft.com/office/drawing/2014/main" id="{A498B6BB-E7BB-63A0-A8B9-37BBCF46DDB1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0F809CD-3E2D-7AB4-E13F-3F75AAA966EB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84" y="88156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61965C2-FFB9-646A-36ED-5C2CEC57DD52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3E0DC59-8D86-8C86-5C43-18D32177167D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72C56181-9E40-85EF-52E1-CCEE2B7BEB9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CB30C24-0F45-36EA-382F-BC8925E08BE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2F2BEF4-6A8B-58A5-19D2-403E4246210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B4926FB4-A318-ADD1-04EC-37E32C617A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6DF9DBC8-6F3A-64A8-BC9D-472360BE92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802FD1A3-DE1A-3AB3-E407-4E1D116D29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A55AA49-6438-25A8-C629-2384E5444F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3C773E72-F973-8A09-FFBD-76F61F117433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8441256-9083-D550-4A80-2BE2A357F5F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016582" y="1720336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noProof="0" dirty="0">
                <a:cs typeface="Microsoft Uighur" panose="02000000000000000000" pitchFamily="2" charset="-78"/>
              </a:rPr>
              <a:t>أسلوب التشبيه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A7420F-DC52-FF2F-2975-C26C00FB4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3" y="1278699"/>
            <a:ext cx="1015021" cy="11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يركب جملة بأسلوب تشبيه؟ ما هي عناصر أسلوب التشبيه؟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78C88D-24AA-86E8-6F1E-7958D5694CE0}"/>
              </a:ext>
            </a:extLst>
          </p:cNvPr>
          <p:cNvSpPr txBox="1"/>
          <p:nvPr/>
        </p:nvSpPr>
        <p:spPr>
          <a:xfrm>
            <a:off x="2342683" y="2614742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أُسْلوبُ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ٱلتَّشْبيهِ.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43788B-21E0-E6B8-0E12-0EC3C6A0CA2C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EC6B80E-44DB-55F1-7AEB-182A80C9FBCE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FC730E2-7491-88CA-C779-8E5ED0CE84C5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A85D8A9B-B1CD-80F0-D5E6-0D51B17A19E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CA26F40-4926-5905-33C7-E21D6F0B63A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7" name="Google Shape;1245;p5">
                  <a:extLst>
                    <a:ext uri="{FF2B5EF4-FFF2-40B4-BE49-F238E27FC236}">
                      <a16:creationId xmlns:a16="http://schemas.microsoft.com/office/drawing/2014/main" id="{C25E4F01-624C-5966-9C48-66AEC68959B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1244;p5">
                  <a:extLst>
                    <a:ext uri="{FF2B5EF4-FFF2-40B4-BE49-F238E27FC236}">
                      <a16:creationId xmlns:a16="http://schemas.microsoft.com/office/drawing/2014/main" id="{96192272-ADC8-3F77-E06F-00BB03DB1E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243A88EF-7B03-1214-2D94-32026590C2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1ABE644-2A8F-5DAD-32B9-62B2838E8E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20" name="Google Shape;1246;p5">
                <a:extLst>
                  <a:ext uri="{FF2B5EF4-FFF2-40B4-BE49-F238E27FC236}">
                    <a16:creationId xmlns:a16="http://schemas.microsoft.com/office/drawing/2014/main" id="{B86E9422-D2B0-33A9-4C54-561CC22289D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095502-9E15-F624-FDE9-684E11D10DAB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EE63-3D2D-C9D1-5F14-490B82DC9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8D57F17-8E1D-D207-E718-C2F4C74E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النص الوارد في  الصفحة 65 من كراساتكم.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149CAB-8B79-AC1F-5524-EAD8AE9ED6C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6D172DD-690E-5F59-008D-3B6E0ED86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6F571D-9751-FB4E-1135-3B259A5BF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9617" y="1470340"/>
            <a:ext cx="4749722" cy="510086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B9D786C-099C-E8A8-1C16-E52EBB41DB9C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E701A60-9FEE-42F8-D0A2-B709EF3484B2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256247C-D47D-3483-46D8-F986470B4CF1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FF1B3B5-ECA1-2069-0F05-DDC0B7C9C51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0365559-0864-C50A-CCF6-9539F68926A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995465C9-725C-20B6-61B9-3B68707760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44030201-D9D4-746D-2136-9A09900A8FA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0B5DF6B7-B4C1-53B7-6BE1-627D32A668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E7CC4C7-21B7-67E3-B947-9F200978FC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E0265A7-1013-849C-8941-53E7C8F14CD8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980D6B-E409-36E1-B0A8-4712618FE3E9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37853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AE6C-D6AD-BED2-1F46-6F705804F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258E9C-AE86-C9FC-2BEC-46096D21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أبحثوا عن جملة تتضمن أسلوب تشبيه وحددوا عناصره. (5 دقائق للإجابة)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3B8E69-C61D-18ED-6163-69C0B05D37A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585058B2-3D32-CED7-EF27-9FFAB3A341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D497F8C-79B2-C130-1EBD-357781020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43824"/>
              </p:ext>
            </p:extLst>
          </p:nvPr>
        </p:nvGraphicFramePr>
        <p:xfrm>
          <a:off x="540749" y="3225431"/>
          <a:ext cx="8143876" cy="13876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E1AA8B63-E3EE-B619-A021-3A288BBFD22B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1C6F25C-ADCD-3FFC-C8BB-AD09CD093C71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D96385F-6C46-8C07-E5EC-FA10D856539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BA56392-75DE-DADF-E8A5-C616AA633EB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00BC6DD-766F-78F0-0AF9-36CE101F134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69FFBAB9-EDB3-97B7-BEFB-5337500FE1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D5AD9661-EEC4-AF6F-47DB-EC5279D6926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F9E83DD5-F38E-CD7A-0937-AA4A9906AC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20E1391-9826-A275-D6B9-CE49AF59E0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621E5F0-BB0A-E6D2-44A5-8D4BB17AD6F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9D7094-69D3-0072-6D51-D623DDBF6982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4249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A8706-0E49-A51C-F7B7-836A322D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4F289E7-5A8A-7D44-0E6C-B51906533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F95E39D-FB08-3DCE-0A5E-A647D768D06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67C11125-733D-3F96-9FD0-0AA74FC168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EA19866-0252-49D7-8CAF-892CFEB7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512627"/>
              </p:ext>
            </p:extLst>
          </p:nvPr>
        </p:nvGraphicFramePr>
        <p:xfrm>
          <a:off x="540749" y="3225431"/>
          <a:ext cx="8143876" cy="13876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67B57AFF-C80B-B380-C77C-68056A1107E5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42D735D-A64E-2C4B-BA0A-7ED4BDA7F40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5319B5A-928A-E14C-D756-90E553A5942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9650C16-24D2-4491-DFC7-DA5C51DADB5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1F4C116-9E59-BDF0-18B7-976D4DA8113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60C2DDE8-9151-0752-089F-D307A7BA89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6710D2CA-3232-D988-68BD-8C80C7829C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E1ACB44C-3C30-8BE3-973A-6AD3CCBF47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518F6B7-815F-971A-DEE9-A3B10FF7C5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7C7AB079-E892-8EF8-43C3-B9307483C152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4B96FEE-AABE-AE3F-FCBC-E9F1DC630E0A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80736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FDCCC-8E41-9802-39BF-FA15ADB7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0ECAD1-609C-73B2-9A69-3D25CA128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يقرأ جوابه؟ هل انتم متفقون؟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A03F7D-AB3C-A2D3-5B0F-13D5E96849A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EF34069-DD60-9577-A86A-4921A2CE9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F508E06-75D3-B92F-EE45-5E98BFEB3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840068"/>
              </p:ext>
            </p:extLst>
          </p:nvPr>
        </p:nvGraphicFramePr>
        <p:xfrm>
          <a:off x="540749" y="3225431"/>
          <a:ext cx="8143876" cy="13876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92B47FAC-DC21-B7BE-C874-798D7938D3F0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94DD880-41FC-69E1-111D-A82749916D3F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5FA9DB3-E42B-70CE-A375-C95DF6C7B5CE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1D0F5217-80C1-2530-5DC0-D5960CEA386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54AAB44-ADB2-78D0-2D68-0B0F778994D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2D6058F9-B3B3-FE1B-617F-05EC7ACBA9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E5E3FF1F-6C61-B800-483B-F7D5F2363B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A87A50F-53A8-F5A8-A578-3A05B9475B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CD1DBCC-E677-C55B-F125-87132A84F0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CBC0000B-E4EE-66EB-31E4-1E2B8217B7F1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FCEC03-F145-FFAD-2261-FCA5F14B3F03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92122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A9BDE-D545-0C8C-466F-116F90F47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E2B1EB7-5451-F64D-B27A-3D8E7C0D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6AD6698-FDFE-C675-6C88-5E9B37AE06D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A5F8E6BA-934E-B9C1-C386-275B4B56A6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778BDF9-776E-834B-7EC7-0EF9F767C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649445"/>
              </p:ext>
            </p:extLst>
          </p:nvPr>
        </p:nvGraphicFramePr>
        <p:xfrm>
          <a:off x="475087" y="2880198"/>
          <a:ext cx="8193826" cy="27005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704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</a:t>
                      </a: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pPr algn="ctr" rtl="1"/>
                      <a:r>
                        <a:rPr kumimoji="0" lang="ar-MA" sz="3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كَـــــ</a:t>
                      </a:r>
                      <a:endParaRPr kumimoji="0" lang="fr-MA" sz="3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نافِذَةٌ مَفْتوحَةٌ</a:t>
                      </a:r>
                    </a:p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kumimoji="0" lang="ar-M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اَللَّوْحَةُ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عِنْدَما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ٱكْتَمَلَتِ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ٱللَّوْحَةُ، كانَتْ تَبْدو كَنافِذَةٍ مَفْتوحَةٍ عَلى عالَمٍ مَليءٍ </a:t>
                      </a:r>
                      <a:r>
                        <a:rPr kumimoji="0" lang="ar-MA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بِٱلْحَياةِ</a:t>
                      </a:r>
                      <a:r>
                        <a:rPr kumimoji="0" lang="ar-M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B8EED800-5A7C-4274-4CDE-AAF2ABCD5D5F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8BE2436-6412-DD1A-21D1-63EDC54A0C5E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946DD1C-3467-5508-7354-E0BACCDCEE0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DA1BC62-F8E1-1ECC-B17B-39AB4B28D1B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1647C9B-A60B-E9C4-A36C-556A5ACC7A2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C30A7EF9-01ED-CABF-4E7D-A15E3C8C6C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0BFAAD3B-07C6-D4D5-F7E6-EE5E7C2235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70C9BCB9-DA12-705B-4A92-E02EDC2BD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C81C95-B69D-CC4E-FEFC-461FD17A49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CC1B3AB3-3BDC-01A2-D186-B29C988F8458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662545-40FA-F94B-586F-F665D7F962FE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801410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79991-4DAB-3FA2-557B-E40056159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13095E-F3B9-966D-384F-3E726ABF5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حددوا عناصر كل جملة. أجيبوا على دفاتركم.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5C3D9F2-7343-D7F6-B2C9-FEC08F7D0AB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11DEF70F-997A-8D0A-85FC-8369CF2EDE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2638F80-7A8B-C04E-0355-8DCA93441C5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63F654F-F7BE-BA6C-BB99-87843C26D335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3908CA7-B467-ED59-3859-5E855E810F0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685CC62-55FD-61FF-6CEC-BD3F131F67D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A287F33-7607-8BC4-7B2E-BADE9CD065B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55E73E6D-E332-CFBF-E330-27FE1BF9A2B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4475AC73-5791-0591-79AC-4F0920BAE7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0BF395EA-D3A8-ADD8-8D98-CA41EA5FA5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6ECB41-1A75-209A-5A89-F74BE60A29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2EF7785D-8CFA-3B7D-8334-D15DDE45E47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C1AC7F-AAB8-4B1F-0ECE-3CD0FC8939AF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F28DF2-C7FC-8F09-24F9-CBFEEEA50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088985"/>
              </p:ext>
            </p:extLst>
          </p:nvPr>
        </p:nvGraphicFramePr>
        <p:xfrm>
          <a:off x="593368" y="1962035"/>
          <a:ext cx="8143876" cy="4588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اَلْكِتَابُ مِثْلُ ٱلْبَحْرِ لَا تَنْضُبُ كُنُوزُهُ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إنّ ٱلْكَلِمَةَ ٱلطَّيِّبَة تُشْبِهُ ٱلْمَطَرِ فَهِيَ تُحْيِي ٱلْقُلوبَ ٱلْجافَّةَ.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47891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ظَهَرَ بَطَلُ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ٱلْمَسْرَحِيَّةِ</a:t>
                      </a:r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كَأَنَّهُ  أَسَدٌ شُجاعٌ  لا يَهَابُ ٱلصِّعابَ.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92377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يَنْسابُ ٱلنَّهْرُ كَٱلثَّعْبَانِ يَتَلَوَّى بَيْنَ ٱلْجِبَالِ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799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3571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B8039-EDD7-D38D-ED7E-A2244AB97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8D70F1-8F1D-73FA-AFA4-528168658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696145-F65F-ED53-16DF-C97B072D60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B401ACC7-77A7-DA45-B9CC-7110E4010B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1BD28CC-409E-B7AB-EE80-C60C9FF7A841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F3F582-5969-8026-61BC-74D40CB7192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19EBA34-C98E-EABC-7E76-060701621EB1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1955184-D843-35EF-D5E0-C9DCF82B14C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2B57506-1BB6-02B1-E030-922A5BCD9D3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7D5DA6D1-25CC-8AD7-1AF3-3422B51F53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9181E7D2-246E-92A4-DA8A-87E4D5F846F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8A11C53-A95F-DDD7-4785-D402845704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B66766B-1265-8B71-670B-C3EBBC8722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D0542EE4-D3E1-90DD-0E82-FC6423430942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11F2A1-4453-14FF-0EDE-133EB5EF5A0D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7B2F8C-322F-79C0-8472-9BC56EE9B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47059"/>
              </p:ext>
            </p:extLst>
          </p:nvPr>
        </p:nvGraphicFramePr>
        <p:xfrm>
          <a:off x="593368" y="1962035"/>
          <a:ext cx="8143876" cy="4588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اَلْكِتَابُ مِثْلُ ٱلْبَحْرِ لَا تَنْضُبُ كُنُوزُهُ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إنّ ٱلْكَلِمَةَ ٱلطَّيِّبَة تُشْبِهُ ٱلْمَطَرِ فَهِيَ تُحْيِي ٱلْقُلوبَ ٱلْجافَّةَ.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47891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ظَهَرَ بَطَلُ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ٱلْمَسْرَحِيَّةِ</a:t>
                      </a:r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كَأَنَّهُ  أَسَدٌ شُجاعٌ  لا يَهَابُ ٱلصِّعابَ.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92377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يَنْسابُ ٱلنَّهْرُ كَٱلثَّعْبَانِ يَتَلَوَّى بَيْنَ ٱلْجِبَالِ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799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21423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B5071-61BB-9318-8DF1-00692673B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0A817-BA97-FFD5-15DB-D4012334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الجمل. ما عناصر التشبيه فيها. هل انتم متفقون؟ تصحيح تفاعلي.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C371B5-55BD-C3C2-FD39-DE293FE991E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B9CAD9B2-60E8-EC16-BBE3-F310F6E9D4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F10664D-011A-A926-1D18-F7FC178D29C3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E653B39-7D5E-474C-2A69-3DA3AAECF573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C76BBF5-0F63-C866-BAD8-9C7F7644782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C05FF11-A985-BF55-CF52-E7F0B2CAFF1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B9D997B-5E51-1EC0-6EEB-81EDF9D5B65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DF76215F-1895-F637-A0D4-3DC8BE3F03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264E3C6E-D31F-BE1D-81ED-72E87296DE6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698644FA-D6C2-20BC-D033-6601880EF3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AF57687-8C32-4D5C-255F-521D70FB07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798ABCCA-22D6-AFE3-25F5-0C45BBD4A5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2EA3D4-B7D0-FA6C-BE1C-D1FDD9302C7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6CD7F31-4E74-3A97-0C5B-D5F757172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71611"/>
              </p:ext>
            </p:extLst>
          </p:nvPr>
        </p:nvGraphicFramePr>
        <p:xfrm>
          <a:off x="593368" y="1962035"/>
          <a:ext cx="8143876" cy="4588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ٱلتَّشْبيهِ</a:t>
                      </a:r>
                      <a:endParaRPr lang="a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اَلْكِتَابُ مِثْلُ ٱلْبَحْرِ لَا تَنْضُبُ كُنُوزُهُ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3200" b="1" kern="120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إنّ ٱلْكَلِمَةَ ٱلطَّيِّبَة تُشْبِهُ ٱلْمَطَرِ فَهِيَ تُحْيِي ٱلْقُلوبَ ٱلْجافَّةَ.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47891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ظَهَرَ بَطَلُ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ٱلْمَسْرَحِيَّةِ</a:t>
                      </a:r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كَأَنَّهُ  أَسَدٌ شُجاعٌ  لا يَهَابُ ٱلصِّعابَ.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92377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يَنْسابُ ٱلنَّهْرُ كَٱلثَّعْبَانِ يَتَلَوَّى بَيْنَ ٱلْجِبَالِ</a:t>
                      </a:r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799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6764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99449-A1FD-C963-6DA2-26BCA784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5E960F-5045-45EC-8BFD-6A01BED1F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3C4391-C4A1-7EBD-F868-30ACC5F9BD5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1BA8CCE8-A064-FC2E-6D1D-A8E7522A51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92C8947-019E-A5FD-23F3-3C9236ABD1D5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EB51BB-51E5-01E1-5F0D-1209A5E06A31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61B23B7-4046-4362-9F13-3E8BF3828DB5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6C6B133-4F9C-7E64-6306-EE1EF379A77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37B4C83-6B91-08A3-E98D-914D6F12E3A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5" name="Google Shape;1245;p5">
                  <a:extLst>
                    <a:ext uri="{FF2B5EF4-FFF2-40B4-BE49-F238E27FC236}">
                      <a16:creationId xmlns:a16="http://schemas.microsoft.com/office/drawing/2014/main" id="{46334C35-1C19-5ADF-5285-5B3F939FD6B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1244;p5">
                  <a:extLst>
                    <a:ext uri="{FF2B5EF4-FFF2-40B4-BE49-F238E27FC236}">
                      <a16:creationId xmlns:a16="http://schemas.microsoft.com/office/drawing/2014/main" id="{48478A15-9FF0-EB49-358C-973EF6EB900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8401E293-6A18-4ADC-C1D2-D75FEDF860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6A767CE-AAF2-3BD8-5C86-144D988808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C8794827-9975-F5B7-04AF-06C18C4F45A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1A4452-93FF-2F5B-A60C-192889C84959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88848A6-BEAC-EA77-5881-06345DB2D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226206"/>
              </p:ext>
            </p:extLst>
          </p:nvPr>
        </p:nvGraphicFramePr>
        <p:xfrm>
          <a:off x="593368" y="1962035"/>
          <a:ext cx="8143876" cy="4588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092">
                  <a:extLst>
                    <a:ext uri="{9D8B030D-6E8A-4147-A177-3AD203B41FA5}">
                      <a16:colId xmlns:a16="http://schemas.microsoft.com/office/drawing/2014/main" val="2856239435"/>
                    </a:ext>
                  </a:extLst>
                </a:gridCol>
                <a:gridCol w="1407808">
                  <a:extLst>
                    <a:ext uri="{9D8B030D-6E8A-4147-A177-3AD203B41FA5}">
                      <a16:colId xmlns:a16="http://schemas.microsoft.com/office/drawing/2014/main" val="2905610123"/>
                    </a:ext>
                  </a:extLst>
                </a:gridCol>
                <a:gridCol w="1509883">
                  <a:extLst>
                    <a:ext uri="{9D8B030D-6E8A-4147-A177-3AD203B41FA5}">
                      <a16:colId xmlns:a16="http://schemas.microsoft.com/office/drawing/2014/main" val="2505687368"/>
                    </a:ext>
                  </a:extLst>
                </a:gridCol>
                <a:gridCol w="3539093">
                  <a:extLst>
                    <a:ext uri="{9D8B030D-6E8A-4147-A177-3AD203B41FA5}">
                      <a16:colId xmlns:a16="http://schemas.microsoft.com/office/drawing/2014/main" val="3780289591"/>
                    </a:ext>
                  </a:extLst>
                </a:gridCol>
              </a:tblGrid>
              <a:tr h="808803"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أَدَاةُ ٱلتَّشْبيهِ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بِهِ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اَلْمُشَبَّهُ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اَلْجُمْلَةُ 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37393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مِثْلُ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اَلْبَحْرُ 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اَلْكِتَابُ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اَلْكِتَابُ مِثْلُ ٱلْبَحْرِ لَا تَنْضُبُ كُنُوزُهُ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33120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تُشْبِهُ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اَلْمَطَرُ 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اَلْكَلِمَةُ ٱلطَّيِّبَةُ 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إنّ ٱلْكَلِمَةَ ٱلطَّيِّبَةَ تُشْبِهُ ٱلْمَطَرِ فَهِيَ تُحْيِي ٱلْقُلوبَ ٱلْجافَّةَ.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47891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كَأَنَّ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أَسَدٌ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بَطَلُ </a:t>
                      </a:r>
                      <a:r>
                        <a:rPr kumimoji="0" lang="ar-MA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ٱلْمَسْرَحِيَّةِ</a:t>
                      </a:r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ظَهَرَ بَطَلُ </a:t>
                      </a:r>
                      <a:r>
                        <a:rPr lang="ar-MA" sz="3200" b="1" kern="1200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ٱلْمَسْرَحِيَّةِ</a:t>
                      </a:r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كَأَنَّهُ  أَسَدٌ شُجاعٌ  لا يَهَابُ ٱلصِّعابَ.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92377"/>
                  </a:ext>
                </a:extLst>
              </a:tr>
              <a:tr h="57885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كَــــ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اَلثَّعْبَانُ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اَلنَّهْرُ 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3200" b="1" kern="12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يَنْسابُ ٱلنَّهْرُ كَٱلثَّعْبَانِ يَتَلَوَّى بَيْنَ ٱلْجِبَالِ.</a:t>
                      </a:r>
                      <a:endParaRPr lang="fr-MA" sz="3200" b="1" kern="12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799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05592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4C3E-C039-04C4-7140-03155D30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88CDBA6-55E7-F1A6-B557-2B5BA73EF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التراكيب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606E341-412B-9259-26C6-8C12C0C7B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A85EFFB-1FA1-5519-8E57-0F6C1774599A}"/>
              </a:ext>
            </a:extLst>
          </p:cNvPr>
          <p:cNvSpPr txBox="1"/>
          <p:nvPr/>
        </p:nvSpPr>
        <p:spPr>
          <a:xfrm>
            <a:off x="6071083" y="1720336"/>
            <a:ext cx="960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FA2FF21-EAC3-E0A7-E7CC-FC9E71E19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193A57-886E-4BD8-5F2C-99C70B80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91E54565-2EFD-A10D-DF81-E78AE1C95CE4}"/>
              </a:ext>
            </a:extLst>
          </p:cNvPr>
          <p:cNvSpPr txBox="1">
            <a:spLocks/>
          </p:cNvSpPr>
          <p:nvPr/>
        </p:nvSpPr>
        <p:spPr>
          <a:xfrm>
            <a:off x="1921945" y="3100877"/>
            <a:ext cx="530011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الحال مفردة/ النعت الحقيقي.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727332-BC1E-361B-A337-A0B29FFDD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71" y="1244061"/>
            <a:ext cx="1047615" cy="120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02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FACF9-9153-81BB-1742-E2149AEA9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41DE25-6C76-40C2-742C-940F5921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سنراجع ما تعلمتم بخصوص  الحال المفردة و النعت الحقيقي.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D7F637-C86B-F9F8-7CD7-C3D8CE6A39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EF9E12B-A432-05B8-F2AD-45398FAD9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FA27122-972A-E527-77B4-48CEBA379D4B}"/>
              </a:ext>
            </a:extLst>
          </p:cNvPr>
          <p:cNvSpPr txBox="1"/>
          <p:nvPr/>
        </p:nvSpPr>
        <p:spPr>
          <a:xfrm>
            <a:off x="2288171" y="2484245"/>
            <a:ext cx="2959487" cy="146423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اَلْحالُ مُفْرَدَةً.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اَلنَّعْتُ ٱلْحَقيقِيُّ</a:t>
            </a:r>
            <a:endParaRPr lang="fr-FR" sz="4000" b="1" dirty="0">
              <a:solidFill>
                <a:prstClr val="white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C26EBDC7-0D41-6367-02EC-B905630E5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F5C4C99-2DD0-0D1A-F8AA-8329605D9B4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C09876E-4205-FBC5-7F91-2331CF207B6A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22713B5E-672E-9EE7-4318-129BD8D873D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08386F9-1B68-C81F-666E-FDB010255C5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80BD0CF3-E43B-B11E-F919-F5DBDD22C36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6" name="Google Shape;1245;p5">
                  <a:extLst>
                    <a:ext uri="{FF2B5EF4-FFF2-40B4-BE49-F238E27FC236}">
                      <a16:creationId xmlns:a16="http://schemas.microsoft.com/office/drawing/2014/main" id="{1FE9E826-AB37-6465-FE73-C96CF9DACC4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7" name="Google Shape;1244;p5">
                  <a:extLst>
                    <a:ext uri="{FF2B5EF4-FFF2-40B4-BE49-F238E27FC236}">
                      <a16:creationId xmlns:a16="http://schemas.microsoft.com/office/drawing/2014/main" id="{824854F8-EA5F-85F7-75E0-1777E5150E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680BE856-2296-FFB0-EBBE-AC973A1E20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E2AD74D-7382-5FE9-EDA7-EA505B2D7B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9" name="Google Shape;1246;p5">
                <a:extLst>
                  <a:ext uri="{FF2B5EF4-FFF2-40B4-BE49-F238E27FC236}">
                    <a16:creationId xmlns:a16="http://schemas.microsoft.com/office/drawing/2014/main" id="{71EF14B9-A4F3-7C31-6DD3-F33FF8F231BE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2DF6E1-A36A-F023-781C-F7189EB8D15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29921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B3CC-F480-861B-482A-D7910738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88CC935-9398-39BB-187A-ACEAEE408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يركب جملة تتضمن حالا مفردة؟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4F6F5C-4700-E72E-71A7-F619197278B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2A879894-6BF5-296A-C9B3-94AFEC446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29DBB5A-3938-7040-BD3D-20FC857E071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4E91341-895C-F944-78F0-5EEDD8D3E049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D7861A3-5CF3-FC9B-1879-094460FD76F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F3E28A1-FC60-0D49-61C7-4BFDABAFE6A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55F87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AFCCCF4-1417-1008-1E02-CA16E51E20C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7AF71C01-B013-A95F-B2B2-EA3037AA3E3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B458313B-C75A-95DE-676E-7EF3EDA18F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77101447-AD79-E8C3-7A26-C47F918DE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D008EF3-69BC-CE0C-BD91-B787FE9899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8897794D-C33C-583F-5C67-3FB9AC7FB78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ECA18E-70D1-512C-35A0-B1FDB3F08C68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4BC8C4A3-010B-4984-3C57-00445EDFC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7" y="2185810"/>
            <a:ext cx="8304245" cy="38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052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A0124-9F62-B84B-387C-A5B8E78ED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EB75878-B53B-419F-27FD-C604BCC7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تتضمن نعتا حقيقيا؟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5C63840-17EE-1B13-B109-E7BE04AF6BB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B23301F3-D43C-723B-A9AD-8678EF15D7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43DCEC0-720D-4DDC-E9CA-D7FDC9CCFAD2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12ED091-2A1D-2661-1477-0CD0CE018761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974782A-2160-589B-782E-1A892A9F1FF8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900AFA4-C052-F1B1-53F9-3A55993AB48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CFA8421-BC99-255F-CFF0-149465DA544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5A44399D-343C-2892-8AB0-618FCBFB8B1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8F57D453-2D58-E63A-3D8C-5FF5EDE9E2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8EB350F9-F0E0-2A17-BA52-5AAD642ED1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E0C1C45-5539-58B7-9BEA-4AD5C9F2EE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56F4E428-1F45-CBCF-FF72-8ADD2382296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23A2A0-7AC0-F37F-0AEA-4552B468EB8E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E835179-93FD-F930-5672-BDE7A2807F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539" y="2402653"/>
            <a:ext cx="8266922" cy="291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2137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E0B88-E209-0C4D-B2DA-C7DDA3BC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F5B1F6-2896-11C3-70B2-18B4541D5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الفقرتين الثانية و الثالثة من نص "الابداع في عيوننا"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ED8D49-432D-C92B-9327-9A26B8F0DE1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E5CBDFD-EE0C-414C-0AB8-75D661A93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3E3C8F1-EF17-0437-2C5B-B06655B718A8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2DAF411-4509-5686-F13E-7EB6AE5B675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50592292-91AF-A802-FD1C-25ACB83911C6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4B6E328-C1AE-0A03-831D-95D4BDF7749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6E986E3-5AAA-6CA0-5F94-56FBC02BDC9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54EEF7EA-254A-69FD-93C5-A16240B5BF8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3C8D257A-EDEE-E3C4-55A9-DD0EF45EB5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53382AE5-CD92-25D4-7188-AA9F03EA8F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B78BABD-3DB5-FFF9-2922-8A88DD036A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B9A6FF52-3C0E-2645-C04E-09F2300480FC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CFEFE1-A114-2D31-4C50-A463D0ADC531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BC9AD2D-828A-B04F-EC1F-23EABE1A3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9816" y="1419198"/>
            <a:ext cx="4958862" cy="522449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18A1A-8DE5-8BBE-6FE1-6AF2DBD0A194}"/>
              </a:ext>
            </a:extLst>
          </p:cNvPr>
          <p:cNvSpPr/>
          <p:nvPr/>
        </p:nvSpPr>
        <p:spPr>
          <a:xfrm>
            <a:off x="2098431" y="2977662"/>
            <a:ext cx="4841630" cy="1887415"/>
          </a:xfrm>
          <a:prstGeom prst="roundRect">
            <a:avLst>
              <a:gd name="adj" fmla="val 672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850045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AE09E-9435-9069-85B3-B03BAC508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29D429-211E-A0A4-CC7F-C4CE4EEA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باستعمال قلم الرصاص، احيطوا بخط الحال المفردة و سطروا تحت النعت الحقيقي.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21CFC9-1CA8-A5A9-8586-9EA79C78811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0D440A59-BD00-D2F1-7E1C-6423CAFFAA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D392B30-56F0-F717-3A3D-D93BEFA84B2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D4A5C8-4537-2ABC-A39F-5547F1979437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989EA14-9B15-8564-A0BC-1F69FFB115D2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F35A76B-538C-81C8-9F1C-ACA2E321457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B826723-10B9-66B9-AED2-4344343BBD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643CA6F6-E6B8-58E4-3105-C19C17F0C5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C2948BD8-552A-D15C-3DED-868AFB8BBA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C92B616B-EFA9-6EA3-55B8-2FE04F85F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8AA13D9-B813-2180-9531-2984D69ACB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5716F8E1-F7B3-6EC8-9FBA-779FEAA9EA0A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76A3A0-94CC-D891-83B9-546F6D32D295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01FAFC1-6A73-E549-BE70-2E3E16B56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167" y="2520462"/>
            <a:ext cx="8233618" cy="350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723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90C5-08B1-113B-69ED-2E29236D8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BD3DED-23F8-C449-C941-2ABD7A7D2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333" y="827873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8B04A08-FF27-9AAD-8A75-AE0300879C7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EAB18F51-6D06-1C66-D599-C4F7E92A63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2A512AA-1B8B-81BA-406A-F8EFA3456C63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7B4BD3E-64DD-B21E-2871-FB45A002A9E0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33FD1F0-6072-8961-0EB9-B398C6B0EE73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E03F8B6-4D38-1EF4-7E12-DFD60785621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FCB0F13B-7718-41A0-7911-9E418D94710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1A5D8E6E-07B8-7D86-8693-12027E80B6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1B2FD361-86CA-0217-C5D5-63F2707247C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8E03F85-5848-0EAE-BA15-B75BA8C4F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11F213B-D4F1-88FD-A145-C930762671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C33B7F07-D885-6220-B6BB-B611E8BD652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003ECD-0329-1DCE-66E0-619D75929409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7B707F6-048D-8B07-7565-66E2734CBF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167" y="2520462"/>
            <a:ext cx="8233618" cy="350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35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9EB8-0A8D-5B83-4560-874958C0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CA2008-A36A-1627-7AC8-E72C4DEF1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يحدد حالا مفردة في الفقرتين ؟ هل أنتم متفقون؟ من يحدد نعتا حقيقيا ؟...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7C5B48-0BDE-72DD-8DAD-B771E754286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254ADD5E-7940-899B-BF0C-B3BCD9CDA0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E85564-56F4-6562-B1F8-7898DF4DB8DF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34978B-3CD3-2F05-39C2-36ADBC282DAA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A674506-7416-FF50-B497-EE15C4A982CD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0A44F2B-36EB-6595-56FA-1AB0866EE5A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00451E2-C54F-6EA9-DE81-5B1BB1AB876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3F4CE115-E922-5D13-4872-D1CFDDF4AB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3DEC3419-C24C-56AE-01DE-6BB31262A4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6BB5A32D-86CD-F312-20FF-8243794CF0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1E2FC79-8E65-4B83-3897-397F467370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BF86D9B3-6698-48E4-558C-C5D690FE7271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9A8B6C-761B-D5C4-1DCB-8CDD6B6DD300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2B87608-6257-EF44-05A1-22FD88B49B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167" y="2520462"/>
            <a:ext cx="8233618" cy="350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4774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A977E-CF59-C768-84EF-E74B21964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2B20488-5AB5-AC96-6126-681D694D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0C8113-C594-4E73-04EC-7796899807D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43A1B1BD-9F92-7FE4-D2E9-8F2DDBEAAF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6B26C1A-FFE0-9322-35BB-A34B1268EC29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7FB259-8FC7-E085-C4F2-19EACB78383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379DF9F-D23B-4ABB-906B-168E0E9CC8D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D7CE8A7-3521-F7B9-125E-C123F7C64E3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F501A76-FC27-99F9-320B-F0FE0E52B44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D0CB3801-9128-8325-8039-64C36517EE6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EFB1D93D-EF68-5D0B-0E55-5AEBC55144F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DF37C46E-8ACD-E953-0ED1-43DD44A270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F01836-D23C-3920-94C8-5A47BB404C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5B6A717-09F6-2B9D-E5D7-3D43A2128B0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CF0A46-DA80-FB73-998B-85983F4B92B1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D121ACF-376E-7367-E483-3F724BEE68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167" y="2520462"/>
            <a:ext cx="8233618" cy="350966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1449FC-A117-9C0D-BB12-91C18D13822E}"/>
              </a:ext>
            </a:extLst>
          </p:cNvPr>
          <p:cNvSpPr/>
          <p:nvPr/>
        </p:nvSpPr>
        <p:spPr>
          <a:xfrm>
            <a:off x="3751385" y="4067908"/>
            <a:ext cx="721155" cy="33996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94F3BF8-017B-C9D0-2D89-A604108236C9}"/>
              </a:ext>
            </a:extLst>
          </p:cNvPr>
          <p:cNvCxnSpPr>
            <a:cxnSpLocks/>
          </p:cNvCxnSpPr>
          <p:nvPr/>
        </p:nvCxnSpPr>
        <p:spPr>
          <a:xfrm flipH="1">
            <a:off x="4364856" y="2872154"/>
            <a:ext cx="40643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AD3098A-4FB0-D358-09DB-95504243164D}"/>
              </a:ext>
            </a:extLst>
          </p:cNvPr>
          <p:cNvCxnSpPr>
            <a:cxnSpLocks/>
          </p:cNvCxnSpPr>
          <p:nvPr/>
        </p:nvCxnSpPr>
        <p:spPr>
          <a:xfrm flipH="1">
            <a:off x="6442986" y="3429000"/>
            <a:ext cx="40643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157B1CD-B245-13FC-F875-A9A19069DA5C}"/>
              </a:ext>
            </a:extLst>
          </p:cNvPr>
          <p:cNvCxnSpPr>
            <a:cxnSpLocks/>
          </p:cNvCxnSpPr>
          <p:nvPr/>
        </p:nvCxnSpPr>
        <p:spPr>
          <a:xfrm flipH="1">
            <a:off x="4572000" y="3429000"/>
            <a:ext cx="55098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0CDEA88-18D7-0ECD-D2EE-D7D9AA43786B}"/>
              </a:ext>
            </a:extLst>
          </p:cNvPr>
          <p:cNvCxnSpPr>
            <a:cxnSpLocks/>
          </p:cNvCxnSpPr>
          <p:nvPr/>
        </p:nvCxnSpPr>
        <p:spPr>
          <a:xfrm flipH="1">
            <a:off x="1785779" y="3429000"/>
            <a:ext cx="51194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CB626E9-9DFD-6813-903F-01024B17E7F7}"/>
              </a:ext>
            </a:extLst>
          </p:cNvPr>
          <p:cNvCxnSpPr>
            <a:cxnSpLocks/>
          </p:cNvCxnSpPr>
          <p:nvPr/>
        </p:nvCxnSpPr>
        <p:spPr>
          <a:xfrm flipH="1">
            <a:off x="6849422" y="3903785"/>
            <a:ext cx="60990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377DBD7-C3FB-86EA-382C-654BFAFCD52F}"/>
              </a:ext>
            </a:extLst>
          </p:cNvPr>
          <p:cNvCxnSpPr>
            <a:cxnSpLocks/>
          </p:cNvCxnSpPr>
          <p:nvPr/>
        </p:nvCxnSpPr>
        <p:spPr>
          <a:xfrm flipH="1">
            <a:off x="8187199" y="5931877"/>
            <a:ext cx="46443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431775A-4649-0318-8C67-E96FDED072A9}"/>
              </a:ext>
            </a:extLst>
          </p:cNvPr>
          <p:cNvCxnSpPr>
            <a:cxnSpLocks/>
          </p:cNvCxnSpPr>
          <p:nvPr/>
        </p:nvCxnSpPr>
        <p:spPr>
          <a:xfrm flipH="1">
            <a:off x="6967379" y="5994958"/>
            <a:ext cx="40643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36161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A3865-4DA7-2DFF-B611-5E4F35AC7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C57ECC-9015-5ACC-753E-BC3C2B8D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سنقرا نماذج الإعراب التي تعرفتم عليها.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89C240-2326-8E23-8040-DF588A0A2AE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7FE1013B-1A03-4CE0-92F1-AE8810AE18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5912F97-6EF2-F1F5-9CC8-DE76451F410B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82D2B6E-19D5-706C-48FE-5EE6B5FEF3D4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8DD578A-6F0A-23FA-5E81-DA6EE3A5F1A1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3C78F79-CC02-7123-3D62-6F34DC8AE75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DFDAB63-750E-800D-BB5B-5ABC59309A1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00187D40-B726-A428-671A-411E488594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D2EF6F44-F8F8-7D06-E3FD-B5408AFA737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D2F8400-8346-CDA3-32E3-F512484CFF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5F8EEFF-3B4C-6BC7-25BA-2A343DC214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AB6C3EB4-34FC-F486-91C7-183AD1BDF46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AAA115-DF18-1A3E-D954-84072EA6027F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5B87DE9-59B1-AEBD-9422-DC8173629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614" y="1735148"/>
            <a:ext cx="7097591" cy="21292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29B7F-768C-860B-8CC0-A117F73ED5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853" y="4159700"/>
            <a:ext cx="7595947" cy="2335069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B4A3A7F-B6B0-F5D9-43E6-41A3A701501D}"/>
              </a:ext>
            </a:extLst>
          </p:cNvPr>
          <p:cNvCxnSpPr/>
          <p:nvPr/>
        </p:nvCxnSpPr>
        <p:spPr>
          <a:xfrm flipH="1">
            <a:off x="1582615" y="4032738"/>
            <a:ext cx="50057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75147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BD9CF-5C95-AAA1-7359-EDF83317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B330DC-3FC8-0AFB-BE24-34D1F69B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دفاتركم، أعربوا الكلمات المكتوبة بالأحمر في الجمل التالية إعرابا تاما 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AC8993-B622-BC5A-F0B7-60BF76AE728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D750E224-6C70-4793-3819-0B9A7509F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9822880-5282-0E61-CC64-FA281260947B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6D3B03-749F-595F-3F72-BF2B342AC250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6B1630A-D84D-92E2-B7D0-D3DFDFBA445A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0A64E9A-0E7B-39FC-B588-F718F479F29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306BCE9-67C9-D455-D803-C8A58157596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3E5DA1DC-BF58-09D5-2033-DCBF6D5F75C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F592E38F-60C5-6DB9-C5F7-6380182FE6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5580B2F5-8AC0-DF90-20CF-527A2D509D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2A97F23-0A77-9299-374B-AB24911ABE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5DEC3BF4-7EC2-5FFD-58F0-0E7E5E5CE2A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B10FA3-DFF8-E0B2-98B4-3EB31C88E94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107E0A5-D9CA-39FB-C3DC-6BBAA14BBE93}"/>
              </a:ext>
            </a:extLst>
          </p:cNvPr>
          <p:cNvSpPr txBox="1"/>
          <p:nvPr/>
        </p:nvSpPr>
        <p:spPr>
          <a:xfrm>
            <a:off x="592778" y="2264360"/>
            <a:ext cx="793617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بَدَأَ ٱلْمُهَرِّجُ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ٱلصَّغيرُ ٱلعَرْضَ ضاحِكاً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جَلَسَ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ٱلْفَنّانُ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ٱلْبارِعُ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صامِتاً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شَجَّعَ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ٱلْجُمْهورُ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ٱلْمُمَثِّلينَ ٱلْمَسْرَحِيّينَ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199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2BB8C-23B7-746D-2315-760A9CEC6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7A8E6E-933C-D5D4-1B75-42ED212F2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10 دقائق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F61AC3-1B08-9B6A-EA12-5E9AE86BC39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49C77FFB-11E8-976C-C883-DEEB942805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A37F4D1-5E12-1C1C-8F6F-B2E7BBC666C9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9305EEE-B604-DE8A-A042-D57AF25A6F58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6602C21-1843-96DE-E38C-446A0EF1D1F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0508956-DBDB-58DA-E972-21F8F019706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7A685C3-2DE6-A50F-DCD9-B12D472AF18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22F92B8F-5424-BE58-7AAC-C45421D890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51C64733-E304-850C-571C-60724DCDC2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533CFC92-6156-CE57-139E-04656D3F3D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740A838-7C00-F192-7C2F-05586045B4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34AC040A-6BCA-F02A-CA60-5F8778C8235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91DF75-7CFB-AA70-078A-875D56BAF534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1A97A86-FEEB-0C93-910A-D6AD759406E5}"/>
              </a:ext>
            </a:extLst>
          </p:cNvPr>
          <p:cNvSpPr txBox="1"/>
          <p:nvPr/>
        </p:nvSpPr>
        <p:spPr>
          <a:xfrm>
            <a:off x="592778" y="2264360"/>
            <a:ext cx="793617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بَدَأَ ٱلْمُهَرِّجُ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ٱلصَّغيرُ ٱلعَرْضَ ضاحِكاً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جَلَسَ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ٱلْفَنّانُ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ٱلْبارِعُ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صامِتاً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شَجَّعَ </a:t>
            </a:r>
            <a:r>
              <a:rPr lang="ar-MA" sz="48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ٱلْجُمْهورُ</a:t>
            </a: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ٱلْمُمَثِّلينَ ٱلْمَسْرَحِيّينَ</a:t>
            </a: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22818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1AFE-1552-22BE-B3AB-12C3D9D4E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3150689-115E-E516-070C-761F70F1A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يقوم للسبورة لإعراب كلمات الجملة الأولى ؟ هل انتم متفقون؟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8D7434D-DA79-D897-59A3-FBE19809680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9E17BCA1-273E-E438-175E-74C80B85D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F0A5CB7-DFE7-C4F3-8431-0C7F6ADEEC25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D17355-4B30-7FC7-3CF9-700C5368E227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9104E8F-95A1-0320-F69E-076C46F7674F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26B425B-5EE2-22A7-21DC-B95CDD5B177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3FBC610-90B7-6CD7-910B-6B4EE026E19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32109354-C93D-3CD9-CD9F-51ED95005A6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183817E5-CC39-CC2C-1FA3-C42D176AA9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88641EB2-9BCA-4017-A935-2F9F1E6481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9D119C-52DA-7BA5-27A8-F8819D1D9B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27F2F51-D9EB-0FD5-F7C6-BFA009A7DAC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BFE0FB3-3292-8898-6E32-A96F3C6ECE03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F587688-2957-3E91-A32A-78DD2059F3F5}"/>
              </a:ext>
            </a:extLst>
          </p:cNvPr>
          <p:cNvSpPr txBox="1"/>
          <p:nvPr/>
        </p:nvSpPr>
        <p:spPr>
          <a:xfrm>
            <a:off x="603913" y="2150623"/>
            <a:ext cx="793617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بَدَأَ ٱلْمُهَرِّجُ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ٱلصَّغيرُ ٱلعَرْضَ ضاحِكاً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اَلصَّغيرُ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.....................................................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685800" marR="0" lvl="0" indent="-6858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اَلْعَرْضَ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......................................................</a:t>
            </a:r>
          </a:p>
          <a:p>
            <a:pPr marL="685800" marR="0" lvl="0" indent="-6858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ضاحكا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34369384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E68CE-1427-5505-3C93-6E4712D5E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AD54528-86E3-3526-A7DB-5D0F40BB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56B91B-3BB7-8AB3-29BA-7CDB956C109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CDF732F5-BAB6-0C0C-39BA-CA7B8B56B2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4641144-1EDD-ADA4-E896-B929A8E9F4B1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CEEB421-E542-066A-AA36-1FD57D2969DA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1BEFCB7-37E2-8588-3A6E-B31D7681AD6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7C45891-0FC2-AA9D-CAF1-BDF80F33354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829E833-8847-A63E-F26E-DFD5767A29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D39E19C6-D5AB-97E0-6BB7-EF622CC8B3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2638D077-C3B8-8BDC-65E3-4E76DEA30F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89EDE8DC-CB23-8C87-95F3-FE5AF98712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3A09141-8BC7-5592-C796-B55CC37AD0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A634C38B-2AC9-A103-1838-C5571F0A56DA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BD664E-2A8D-B4D8-D0ED-A52685D816C6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62FDF82-D132-4EFA-C123-5A458A6035E2}"/>
              </a:ext>
            </a:extLst>
          </p:cNvPr>
          <p:cNvSpPr txBox="1"/>
          <p:nvPr/>
        </p:nvSpPr>
        <p:spPr>
          <a:xfrm>
            <a:off x="472127" y="1962035"/>
            <a:ext cx="824984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بَدَأَ ٱلْمُهَرِّجُ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ٱلصَّغيرُ ٱلعَرْضَ ضاحِكاً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اَلصَّغيرُ : </a:t>
            </a:r>
            <a:r>
              <a:rPr lang="ar-MA" sz="44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نَعْتٌ تابِعٌ لِمَنْعوتِهِ في ٱلرَّفْعِ</a:t>
            </a:r>
            <a:r>
              <a:rPr lang="ar-MA" sz="4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اَلْعَرْضَ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مَفْعولٌ بِهِ مَنْصوبٌ وَعَلامَةُ نَصْبِهِ ٱلْفَتْحَةُ ٱلظّاهِرَةُ في آخِرِهِ.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ضاحكا : </a:t>
            </a:r>
            <a:r>
              <a:rPr lang="ar-MA" sz="44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حَالٌ مَنْصُوبٌ وَعَلَامَةُ نَصْبِهِ ٱلْفَتْحَةُ ٱلظَّاهِرَةُ في آخِرِهِ. 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200054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372C-0864-9F50-5A5F-52FAB57C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37860B-CFE8-3082-2BF5-EF43B006F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لإعراب كلمات الجملة الثانية ؟ هل انتم متفقون؟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9410C0C-ED10-BA96-CD55-F79947EC3B8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4032685D-D854-DF82-47F5-E4CA6805B9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2228D6B-8F11-D0BB-EC21-C9F7497B47D4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6DEBC5-9E1B-3ECA-D5D9-3A61537982DC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2D85DA7-3FEE-56D4-637C-F115E49FC929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18587E7-614F-2216-5231-339A5016833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AF5809B-DA7F-0E03-EF3F-8E46713CB25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5C1287FF-C86F-40FA-A9A5-A7CDC297E3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4C925BBE-A1C6-F1D5-89F4-B45F11A7D7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189C43B2-A104-884B-2D49-F817A775F7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9EF987-6418-E7B9-76B1-71013400D5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4503BF4-A5A3-D0BD-2781-3FACCD77A11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08481B-2072-4619-43CD-4C2D2F1DCB10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CB552C3-E9FF-7539-2FF9-77A73AA3E42B}"/>
              </a:ext>
            </a:extLst>
          </p:cNvPr>
          <p:cNvSpPr txBox="1"/>
          <p:nvPr/>
        </p:nvSpPr>
        <p:spPr>
          <a:xfrm>
            <a:off x="438682" y="1962035"/>
            <a:ext cx="81660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جَلَسَ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ٱلْفَنّانُ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ٱلْبارِعُ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صامِتاً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اَلْفَنّانُ : ................................................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اَلْبارِعُ :..................................................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صامِتاً : ..................................................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38850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B5823-90F0-D83D-371B-E5FC92BE2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1A33F8-4E26-8DB1-0509-5FF8830F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BE8557-4EA7-7224-B0B0-22806A52F9D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8BFE5FDF-DB20-4BC8-3FF7-19AED457D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CE3D1EE-3B3D-1A22-1032-0772EEB95D09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0E56A80-CE2D-2977-C6A7-4D4C837D7903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0170CEE7-85F1-FDE6-306C-668FB76A04A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DE5C348-4085-82E5-FDB4-5C558BAB0C5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0DE0BBC-8692-424C-4929-678075012DE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D5B2491D-479F-350B-7CA4-C389C85837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00EC7A34-4F2E-2205-8A4F-E25854B680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9638C238-EC9C-09F4-C105-BB0CE673A1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F096474-9442-D3DA-6F65-233196CE1B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0B1E7810-01D9-762D-165F-D1735DEDCB91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134A04-F0A2-38AD-88BA-AC9B25383E11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21749B6-4AAD-C7B6-A02B-FEC96ACCDD76}"/>
              </a:ext>
            </a:extLst>
          </p:cNvPr>
          <p:cNvSpPr txBox="1"/>
          <p:nvPr/>
        </p:nvSpPr>
        <p:spPr>
          <a:xfrm>
            <a:off x="438682" y="1962035"/>
            <a:ext cx="816605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جَلَسَ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ٱلْفَنّانُ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ٱلْبارِعُ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صامِتاً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اَلْفَنّانُ : </a:t>
            </a:r>
            <a:r>
              <a:rPr lang="ar-MA" sz="4400" b="1" dirty="0">
                <a:solidFill>
                  <a:srgbClr val="C00000"/>
                </a:solidFill>
                <a:latin typeface="Dosis SemiBold" pitchFamily="2" charset="0"/>
                <a:cs typeface="Microsoft Uighur" panose="02000000000000000000" pitchFamily="2" charset="-78"/>
              </a:rPr>
              <a:t>فاعِلٌ مَرْفوعٌ وَعَلامَةُ رَفْعِهِ ٱلضَّمَّةُ ٱلظّاهِرَةُ في آخِرِهِ</a:t>
            </a: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اَلْبارِعُ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نَعْتٌ تابِعٌ لِمَنْعوتِهِ في ٱلرَّفْعِ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685800" marR="0" lvl="0" indent="-68580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صامِتاً :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حَالٌ مَنْصُوبٌ وَعَلَامَةُ نَصْبِهِ ٱلْفَتْحَةُ ٱلظَّاهِرَةُ في آخِرِهِ.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625488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2B09A-0D14-0816-DB33-5D6E673C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8AE9E0-3979-AAF4-94A4-297D607A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للسبورة لإعراب كلمات الجملة الثالثة ؟ هل انتم متفقون؟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D2124C-8694-7735-7C88-4E18E80170F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8C237B03-8D5F-45DD-013E-92B8B4951D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00E6E7B-D720-55E7-73F4-1E805F0BC835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79C5074-3B39-2F69-618C-19F8F8C9BC40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5024F1B-4593-0F91-22A9-CB906AB8E173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1D62978-8E71-C970-6847-3A41FF50D7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F6A9466-FB72-1E36-95D6-4B2FA79F12F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4EC0AB05-90CF-D295-A272-378A66B3A5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58897C57-2D04-C43B-4FED-DB5428CE13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D2569AAC-A6E1-B924-20BD-A0080B78BD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BCFB2F2-FC68-88D7-6CEC-6B38EA8F4A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47D92EBB-C992-A97F-7CDA-B213534D2CF4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F3B6DD6-81E6-8812-3B63-4EED03C17346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5AC6C91-B0FB-C3D4-4544-590766162D88}"/>
              </a:ext>
            </a:extLst>
          </p:cNvPr>
          <p:cNvSpPr txBox="1"/>
          <p:nvPr/>
        </p:nvSpPr>
        <p:spPr>
          <a:xfrm>
            <a:off x="412958" y="2372342"/>
            <a:ext cx="81660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شَجَّعَ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ٱلْجُمْهورُ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ٱلْمُمَثِّلينَ ٱلْمَسْرَحِيّينَ </a:t>
            </a:r>
          </a:p>
          <a:p>
            <a:pPr marR="0" lvl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 اَ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لْمُمَثِّلينَ : .....................................................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ٱلْمَسْرَحِيّينَ :..................................................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93276472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0555A-DD2C-1B5D-B951-5F89F241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1198-3CDE-46B8-5899-2A60F15F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7" y="827874"/>
            <a:ext cx="6907164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ADC384-D474-79BA-AE6F-2FF08971AB8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Espace réservé pour une image  33">
            <a:extLst>
              <a:ext uri="{FF2B5EF4-FFF2-40B4-BE49-F238E27FC236}">
                <a16:creationId xmlns:a16="http://schemas.microsoft.com/office/drawing/2014/main" id="{8631C1CC-C0A5-4425-207A-77D95ECA49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99E7A11-A77E-7E96-02FD-CA53511784DD}"/>
              </a:ext>
            </a:extLst>
          </p:cNvPr>
          <p:cNvGrpSpPr/>
          <p:nvPr/>
        </p:nvGrpSpPr>
        <p:grpSpPr>
          <a:xfrm>
            <a:off x="1104333" y="162164"/>
            <a:ext cx="6935333" cy="315777"/>
            <a:chOff x="1156155" y="88227"/>
            <a:chExt cx="6935333" cy="31577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4905D4A-48D4-B289-A644-EF16BF1062DB}"/>
                </a:ext>
              </a:extLst>
            </p:cNvPr>
            <p:cNvGrpSpPr/>
            <p:nvPr/>
          </p:nvGrpSpPr>
          <p:grpSpPr>
            <a:xfrm>
              <a:off x="1156155" y="88227"/>
              <a:ext cx="6935333" cy="315777"/>
              <a:chOff x="1156155" y="88227"/>
              <a:chExt cx="6935333" cy="315777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692C006-A6D6-BB43-AE31-903CE42BDADC}"/>
                  </a:ext>
                </a:extLst>
              </p:cNvPr>
              <p:cNvGrpSpPr/>
              <p:nvPr/>
            </p:nvGrpSpPr>
            <p:grpSpPr>
              <a:xfrm>
                <a:off x="3014266" y="88227"/>
                <a:ext cx="5077222" cy="315013"/>
                <a:chOff x="2831463" y="153202"/>
                <a:chExt cx="5077222" cy="315013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F45EC15-C14D-1716-46D3-9293CF3BF79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31463" y="178176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التراكيب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A5AC856-A9E9-CB39-CAEE-F600F6F6D77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 الحصة</a:t>
                  </a:r>
                </a:p>
              </p:txBody>
            </p:sp>
            <p:pic>
              <p:nvPicPr>
                <p:cNvPr id="24" name="Google Shape;1245;p5">
                  <a:extLst>
                    <a:ext uri="{FF2B5EF4-FFF2-40B4-BE49-F238E27FC236}">
                      <a16:creationId xmlns:a16="http://schemas.microsoft.com/office/drawing/2014/main" id="{79FA3EBE-7640-7924-A6B4-B359192FE2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/>
                <a:srcRect/>
                <a:stretch/>
              </p:blipFill>
              <p:spPr>
                <a:xfrm>
                  <a:off x="4086936" y="17252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5" name="Google Shape;1244;p5">
                  <a:extLst>
                    <a:ext uri="{FF2B5EF4-FFF2-40B4-BE49-F238E27FC236}">
                      <a16:creationId xmlns:a16="http://schemas.microsoft.com/office/drawing/2014/main" id="{3B6F9FAC-3105-3A41-76D3-2B6EB453B19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5593785" y="19014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6928C43-24DE-A811-3AC5-21CF89781B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30616" y="181497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480FE74-8B9F-03FE-0299-BF7A7227FE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6155" y="116004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7" name="Google Shape;1246;p5">
                <a:extLst>
                  <a:ext uri="{FF2B5EF4-FFF2-40B4-BE49-F238E27FC236}">
                    <a16:creationId xmlns:a16="http://schemas.microsoft.com/office/drawing/2014/main" id="{8A5F5DB9-F57F-30A3-9D79-0C1252FE5C02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1456" y="118617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0ACF4C-3D76-819E-B17C-3849B9AF12A7}"/>
                </a:ext>
              </a:extLst>
            </p:cNvPr>
            <p:cNvSpPr>
              <a:spLocks/>
            </p:cNvSpPr>
            <p:nvPr/>
          </p:nvSpPr>
          <p:spPr>
            <a:xfrm>
              <a:off x="4612687" y="10173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أساليب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0B870C8-5B83-5207-9D8A-3521B6BB4BC8}"/>
              </a:ext>
            </a:extLst>
          </p:cNvPr>
          <p:cNvSpPr txBox="1"/>
          <p:nvPr/>
        </p:nvSpPr>
        <p:spPr>
          <a:xfrm>
            <a:off x="412958" y="2372342"/>
            <a:ext cx="816605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شَجَّعَ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ٱلْجُمْهورُ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ٱلْمُمَثِّلينَ ٱلْمَسْرَحِيّينَ. </a:t>
            </a:r>
          </a:p>
          <a:p>
            <a:pPr marL="685800" marR="0" lvl="0" indent="-6858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لْمُمَثِّلينَ 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مَفْعولٌ بِهِ مَنْصوبٌ .</a:t>
            </a:r>
          </a:p>
          <a:p>
            <a:pPr marL="685800" marR="0" lvl="0" indent="-6858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ٱلْمَسْرَحِيّينَ : 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نَعْتٌ تابِعٌ لِمَنْعوتِهِ في ٱلنَّصْبِ.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77783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B"/>
                </a:solidFill>
              </a:rPr>
              <a:t>اختتام الحصة </a:t>
            </a:r>
            <a:endParaRPr lang="fr-MA" sz="6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8" y="2479496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تمرير رائزي الطلاقة والتحدث.</a:t>
            </a:r>
            <a:endParaRPr lang="fr-MA" dirty="0"/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AE0DABF3-C5BC-08FD-9957-692934A460A1}"/>
              </a:ext>
            </a:extLst>
          </p:cNvPr>
          <p:cNvSpPr txBox="1">
            <a:spLocks/>
          </p:cNvSpPr>
          <p:nvPr/>
        </p:nvSpPr>
        <p:spPr>
          <a:xfrm>
            <a:off x="628650" y="4078141"/>
            <a:ext cx="7886700" cy="13258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solidFill>
                  <a:srgbClr val="C00000"/>
                </a:solidFill>
              </a:rPr>
              <a:t>يتم فصل الحاسوب عن </a:t>
            </a:r>
            <a:r>
              <a:rPr lang="ar-MA" sz="2800" dirty="0" err="1">
                <a:solidFill>
                  <a:srgbClr val="C00000"/>
                </a:solidFill>
              </a:rPr>
              <a:t>المسلاط</a:t>
            </a:r>
            <a:endParaRPr lang="f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780266"/>
            <a:ext cx="7795846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287485" y="906843"/>
            <a:ext cx="856903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يَكُنْ في بَيْتِ مَجْدٍ أَلْعابٌ كَثيرَةٌ، غَيْرَ أَنَّ أَصابِعَهُ كانَتْ تَصْنَعُ ما تَعْجِزُ عَنْهُ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ٱلْأَلْعابُ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كُلُّها. عَلَّمَهُ عَمُّهُ كَيْفَ يَطْوي وَرَقَةً وَيُحَوِّلُها إِلى طائِرَةٍ تَشُقُّ ٱلْهَواءَ. كانَ يَجْلِسُ عَلى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ٱلطّاوِلَةِ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وَيَطْوي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بِدِقَّةٍ وَصَبْرٍ. تارَةً يَصْنَعُ طائِراتٍ ضَخْمَةً حينَ تَتَّسِعُ آفاقُهُ وَطُمُوحاتُهُ، وَتارَةً يَصْنَعُ طائِراتٍ صَغيرَةً حينَ يَشْتاقُ إِلى مَكانِهِ. وَمَعَ ٱلْأَيّامِ، صارَ سَقْفُ غُرْفَتِهِ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ٱلْمُزَيَّنِ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بِٱلطّائِراتِ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خَريطَةً لِأَحْلامِهِ تَتَأَرْجَحُ فيهِ دونَ أَنْ تَسْقُطَ.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930232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من مساعدة أخيه 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الامتنان للأخ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856357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كُنْتَ تَتَأَخَّرُ كَثيراً في ٱلْقِراءَةِ وَكانَتِ ٱلْكَلِماتُ تَصْعُبُ عَلَيْكَ. حينَ لاحَظَ أَخوكَ ٱلْكَبيرُ ذَلِكَ خَصَّصَ لَكَ وَقْتاً كُلَّ مَساءٍ وَجَلَسَ مَعَكَ يُدَرِّبُكَ عَلى ٱلْقِراءَةِ بِصَبْرٍ وَتَشْجيعٍ وَقالَ لَكَ: "تَعالَ يا أَخي، سَنَقْرَأُ مَعاً كُلَّ يَوْمٍ حَتّى تُصْبِحَ أَحْسَنَ قارِئٍ في ٱلْقَسَمِ.</a:t>
            </a:r>
          </a:p>
          <a:p>
            <a:pPr algn="just" rtl="1"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عَنْ أَخيكَ: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شَعَرْتَ حينَ رَأَيْتَ ما فَعَلَهُ أَخوكَ؟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جُمَلٍ)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لِأَخيكَ عَنْ شُكْرِكَ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وَٱمْتِنانِكَ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(3 عِبَارَاتٍ)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22983</TotalTime>
  <Words>1611</Words>
  <Application>Microsoft Office PowerPoint</Application>
  <PresentationFormat>Affichage à l'écran (4:3)</PresentationFormat>
  <Paragraphs>379</Paragraphs>
  <Slides>48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48</vt:i4>
      </vt:variant>
    </vt:vector>
  </HeadingPairs>
  <TitlesOfParts>
    <vt:vector size="69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الثاني</vt:lpstr>
      <vt:lpstr>  افتتاح الحصة</vt:lpstr>
      <vt:lpstr>مرحبا بكم ، سنبدأ  حصة اللغة العربية.</vt:lpstr>
      <vt:lpstr>ضعوا اللوحة والكراسة في القمطر</vt:lpstr>
      <vt:lpstr> الأساليب</vt:lpstr>
      <vt:lpstr>من منكم يركب جملة بأسلوب تشبيه؟ ما هي عناصر أسلوب التشبيه؟</vt:lpstr>
      <vt:lpstr>خذوا النص الوارد في  الصفحة 65 من كراساتكم. </vt:lpstr>
      <vt:lpstr>على دفاتركم. أبحثوا عن جملة تتضمن أسلوب تشبيه وحددوا عناصره. (5 دقائق للإجابة)</vt:lpstr>
      <vt:lpstr>سامر بين الصفوف لمساعدتكم.</vt:lpstr>
      <vt:lpstr>نصحح.  من يقرأ جوابه؟ هل انتم متفقون؟</vt:lpstr>
      <vt:lpstr>صححوا.</vt:lpstr>
      <vt:lpstr>الآن، حددوا عناصر كل جملة. أجيبوا على دفاتركم. </vt:lpstr>
      <vt:lpstr>سامر بين الصفوف لمساعدتكم.</vt:lpstr>
      <vt:lpstr>نصحح الجمل. ما عناصر التشبيه فيها. هل انتم متفقون؟ تصحيح تفاعلي.</vt:lpstr>
      <vt:lpstr>صححوا.</vt:lpstr>
      <vt:lpstr> التراكيب</vt:lpstr>
      <vt:lpstr>سنراجع ما تعلمتم بخصوص  الحال المفردة و النعت الحقيقي.</vt:lpstr>
      <vt:lpstr>من يقرأ؟ من يركب جملة تتضمن حالا مفردة؟</vt:lpstr>
      <vt:lpstr>من يقرأ؟ من يركب جملة تتضمن نعتا حقيقيا؟</vt:lpstr>
      <vt:lpstr>خذوا الفقرتين الثانية و الثالثة من نص "الابداع في عيوننا" من يقرأ؟</vt:lpstr>
      <vt:lpstr>باستعمال قلم الرصاص، احيطوا بخط الحال المفردة و سطروا تحت النعت الحقيقي.</vt:lpstr>
      <vt:lpstr>سامر بين الصفوف لمساعدتكم. </vt:lpstr>
      <vt:lpstr>لنصحح. من يحدد حالا مفردة في الفقرتين ؟ هل أنتم متفقون؟ من يحدد نعتا حقيقيا ؟...</vt:lpstr>
      <vt:lpstr>صححوا.</vt:lpstr>
      <vt:lpstr>الان سنقرا نماذج الإعراب التي تعرفتم عليها. من يقرأ؟</vt:lpstr>
      <vt:lpstr>في دفاتركم، أعربوا الكلمات المكتوبة بالأحمر في الجمل التالية إعرابا تاما .</vt:lpstr>
      <vt:lpstr>سأمر بين الصفوف لمساعدتكم. معكم 10 دقائق </vt:lpstr>
      <vt:lpstr>نصحح. من يقوم للسبورة لإعراب كلمات الجملة الأولى ؟ هل انتم متفقون؟ </vt:lpstr>
      <vt:lpstr>صححوا. من يقرأ؟ </vt:lpstr>
      <vt:lpstr>من يقوم للسبورة لإعراب كلمات الجملة الثانية ؟ هل انتم متفقون؟ </vt:lpstr>
      <vt:lpstr>صححوا . من يقرأ؟</vt:lpstr>
      <vt:lpstr>من يقوم للسبورة لإعراب كلمات الجملة الثالثة ؟ هل انتم متفقون؟ </vt:lpstr>
      <vt:lpstr>صححوا . من يقرأ؟</vt:lpstr>
      <vt:lpstr>اختتام الحصة </vt:lpstr>
      <vt:lpstr>تمرير رائزي الطلاقة والتحدث.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261</cp:revision>
  <cp:lastPrinted>2025-11-10T15:58:57Z</cp:lastPrinted>
  <dcterms:created xsi:type="dcterms:W3CDTF">2023-09-20T21:35:22Z</dcterms:created>
  <dcterms:modified xsi:type="dcterms:W3CDTF">2026-03-08T19:58:52Z</dcterms:modified>
</cp:coreProperties>
</file>