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64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783" r:id="rId21"/>
    <p:sldId id="2147482937" r:id="rId22"/>
    <p:sldId id="2147482941" r:id="rId23"/>
    <p:sldId id="2147482948" r:id="rId24"/>
    <p:sldId id="2147482949" r:id="rId25"/>
    <p:sldId id="2147482950" r:id="rId26"/>
    <p:sldId id="2147482951" r:id="rId27"/>
    <p:sldId id="2147482952" r:id="rId28"/>
    <p:sldId id="2147482953" r:id="rId29"/>
    <p:sldId id="2147482954" r:id="rId30"/>
    <p:sldId id="2147482955" r:id="rId31"/>
    <p:sldId id="2147482956" r:id="rId32"/>
    <p:sldId id="2147482957" r:id="rId33"/>
    <p:sldId id="2147482958" r:id="rId34"/>
    <p:sldId id="2147482947" r:id="rId35"/>
    <p:sldId id="2147482959" r:id="rId36"/>
    <p:sldId id="2147482960" r:id="rId37"/>
    <p:sldId id="2147482961" r:id="rId38"/>
    <p:sldId id="2147482962" r:id="rId39"/>
    <p:sldId id="2147482963" r:id="rId40"/>
    <p:sldId id="2147482964" r:id="rId41"/>
    <p:sldId id="2147482965" r:id="rId42"/>
    <p:sldId id="2147482966" r:id="rId43"/>
    <p:sldId id="2147482938" r:id="rId44"/>
    <p:sldId id="2147482940" r:id="rId45"/>
    <p:sldId id="2147482888" r:id="rId46"/>
    <p:sldId id="2147482967" r:id="rId47"/>
    <p:sldId id="2147482968" r:id="rId48"/>
    <p:sldId id="2147482969" r:id="rId49"/>
    <p:sldId id="2147482970" r:id="rId50"/>
    <p:sldId id="2147482971" r:id="rId51"/>
    <p:sldId id="2147482972" r:id="rId52"/>
    <p:sldId id="2147482616" r:id="rId53"/>
    <p:sldId id="2147482891" r:id="rId54"/>
    <p:sldId id="2147482835" r:id="rId55"/>
    <p:sldId id="2147482879" r:id="rId56"/>
    <p:sldId id="2147482807" r:id="rId57"/>
    <p:sldId id="2147482808" r:id="rId58"/>
    <p:sldId id="2147482760" r:id="rId59"/>
    <p:sldId id="2147482892" r:id="rId60"/>
    <p:sldId id="2147482758" r:id="rId61"/>
    <p:sldId id="2147482805" r:id="rId62"/>
    <p:sldId id="2147482618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8" y="18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46.jpe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3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E58DCBA-E7DF-EAAE-5F40-C58B8BD1B81C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A952CF8-DAE8-8D8B-8C1E-9D4F70D82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9" b="333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  <a:noFill/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DC786A8-DA68-ABE7-7B04-A1DF9AF5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910" y="3331029"/>
              <a:ext cx="2291356" cy="793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8770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>
                <a:solidFill>
                  <a:srgbClr val="FF0000"/>
                </a:solidFill>
              </a:rPr>
              <a:t>عند الحاجة</a:t>
            </a:r>
            <a:r>
              <a:rPr lang="ar-MA" sz="2400" dirty="0"/>
              <a:t>، يتم</a:t>
            </a:r>
            <a:r>
              <a:rPr lang="fr-FR" sz="2400" dirty="0"/>
              <a:t> </a:t>
            </a:r>
            <a:r>
              <a:rPr lang="ar-MA" sz="2400" dirty="0"/>
              <a:t> استكمال تمرير روائز الطلاقة و التحدث في نهاية حصص المراجعة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</a:t>
            </a:r>
            <a:r>
              <a:rPr lang="ar-MA" sz="3200" b="1" dirty="0">
                <a:solidFill>
                  <a:srgbClr val="424D7C"/>
                </a:solidFill>
              </a:rPr>
              <a:t>السادس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</a:t>
            </a:r>
            <a:r>
              <a:rPr lang="fr-MA" sz="2400" dirty="0"/>
              <a:t>  </a:t>
            </a:r>
            <a:r>
              <a:rPr lang="fr-FR" sz="2400" dirty="0"/>
              <a:t>1-2-3-</a:t>
            </a:r>
            <a:r>
              <a:rPr lang="ar-MA" sz="2400" dirty="0"/>
              <a:t>  للمراجعة استعدادا للتقويم الكتابي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عددا محدودا من المتعلمين خلال كل حصة بما يضمن استكمال التمرير خلال 3 حصص؛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فرديا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2168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3191" y="1913988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990031" y="190933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34693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34611" y="5013599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اليوم3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0611" y="387727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ym typeface="Wingdings" panose="05000000000000000000" pitchFamily="2" charset="2"/>
              </a:rPr>
              <a:t>أنشطة المراجعة – الأساليب </a:t>
            </a:r>
          </a:p>
          <a:p>
            <a:r>
              <a:rPr lang="ar-MA" dirty="0">
                <a:sym typeface="Wingdings" panose="05000000000000000000" pitchFamily="2" charset="2"/>
              </a:rPr>
              <a:t>أنشطة المراجعة – التراكيب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815451" y="235796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الفهم القرائي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 - الصرف و التحويل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30031" y="5442851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الإملاء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الإنتاج الكتابي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864280" y="2376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الإنتاج الكتابي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1B4541E7-275D-FE33-6F08-B4570F456D75}"/>
              </a:ext>
            </a:extLst>
          </p:cNvPr>
          <p:cNvSpPr txBox="1">
            <a:spLocks/>
          </p:cNvSpPr>
          <p:nvPr/>
        </p:nvSpPr>
        <p:spPr>
          <a:xfrm>
            <a:off x="792000" y="5473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 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فهم المسموع – الإنتاج الكتابي. 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E5C8DD89-9EF1-E038-86F8-BA417E2FE21B}"/>
              </a:ext>
            </a:extLst>
          </p:cNvPr>
          <p:cNvSpPr txBox="1">
            <a:spLocks/>
          </p:cNvSpPr>
          <p:nvPr/>
        </p:nvSpPr>
        <p:spPr>
          <a:xfrm>
            <a:off x="828000" y="3914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فهم المسموع – الإنتاج الكتابي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الأول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383887" y="4284931"/>
            <a:ext cx="219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الفهم القرائي.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A10DDF-7DDD-ED20-2BA0-395F57604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1" y="2756703"/>
            <a:ext cx="584339" cy="67229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49D8BA0-51B3-31CF-4062-992111A6B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95" y="4000913"/>
            <a:ext cx="584339" cy="672297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الصرف والتحويل :  جمع المذكر السالم – جمع المؤنث السالم</a:t>
            </a:r>
          </a:p>
        </p:txBody>
      </p:sp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E104A4-5A63-92CF-CEDB-08700F722EC2}"/>
              </a:ext>
            </a:extLst>
          </p:cNvPr>
          <p:cNvGrpSpPr/>
          <p:nvPr/>
        </p:nvGrpSpPr>
        <p:grpSpPr>
          <a:xfrm>
            <a:off x="1674464" y="136738"/>
            <a:ext cx="6234221" cy="322828"/>
            <a:chOff x="1674464" y="136738"/>
            <a:chExt cx="6234221" cy="32282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194E61-FEA4-EC5F-CE10-A70C30C6790E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67CC5B-0B3E-08EA-BA64-E6373FB53EA8}"/>
                </a:ext>
              </a:extLst>
            </p:cNvPr>
            <p:cNvSpPr>
              <a:spLocks/>
            </p:cNvSpPr>
            <p:nvPr/>
          </p:nvSpPr>
          <p:spPr>
            <a:xfrm>
              <a:off x="3886512" y="145567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الظواهر اللغوية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BA09D1-49E7-CC2A-C6F0-6210005BC3AA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C00092D4-24B4-4BA5-0824-201E49E61DF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244;p5">
              <a:extLst>
                <a:ext uri="{FF2B5EF4-FFF2-40B4-BE49-F238E27FC236}">
                  <a16:creationId xmlns:a16="http://schemas.microsoft.com/office/drawing/2014/main" id="{B3460023-E5D5-2D00-2AA6-4BD17A23E36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FD90AAE-D5C5-66F1-BB50-559A7FD55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84" y="88156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736716-22BE-6CB7-C741-98155CFB52DF}"/>
              </a:ext>
            </a:extLst>
          </p:cNvPr>
          <p:cNvSpPr>
            <a:spLocks/>
          </p:cNvSpPr>
          <p:nvPr/>
        </p:nvSpPr>
        <p:spPr>
          <a:xfrm>
            <a:off x="4612687" y="10173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 القرائي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79E9FD-E32D-13B4-0069-5F5FC8AF1555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E814472-87B6-1B80-48C5-8A8976E84A95}"/>
                </a:ext>
              </a:extLst>
            </p:cNvPr>
            <p:cNvGrpSpPr/>
            <p:nvPr/>
          </p:nvGrpSpPr>
          <p:grpSpPr>
            <a:xfrm>
              <a:off x="3014266" y="88227"/>
              <a:ext cx="5077222" cy="315013"/>
              <a:chOff x="2831463" y="153202"/>
              <a:chExt cx="5077222" cy="315013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91B6840-00C9-1500-342B-636C737714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31463" y="17817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الصرف والتحويل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F883258-6FB8-557A-2CD8-B7FE0EF108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9" name="Google Shape;1245;p5">
                <a:extLst>
                  <a:ext uri="{FF2B5EF4-FFF2-40B4-BE49-F238E27FC236}">
                    <a16:creationId xmlns:a16="http://schemas.microsoft.com/office/drawing/2014/main" id="{56D40783-8D16-D336-6BF3-014F652F127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4086936" y="172524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D6BBA92F-91E0-0DAD-4A09-48F877215C5D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5593785" y="19014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ABA2B2F-7693-23B9-06D4-092D4EA57A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30616" y="181497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779BC85-2397-DB6F-24F4-20F16B7EC32F}"/>
                </a:ext>
              </a:extLst>
            </p:cNvPr>
            <p:cNvSpPr>
              <a:spLocks/>
            </p:cNvSpPr>
            <p:nvPr/>
          </p:nvSpPr>
          <p:spPr>
            <a:xfrm>
              <a:off x="1156155" y="1160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6" name="Google Shape;1246;p5">
              <a:extLst>
                <a:ext uri="{FF2B5EF4-FFF2-40B4-BE49-F238E27FC236}">
                  <a16:creationId xmlns:a16="http://schemas.microsoft.com/office/drawing/2014/main" id="{D2A2ACDF-FF9D-C9CF-FA36-3DE8D1F6D764}"/>
                </a:ext>
              </a:extLst>
            </p:cNvPr>
            <p:cNvPicPr preferRelativeResize="0"/>
            <p:nvPr/>
          </p:nvPicPr>
          <p:blipFill rotWithShape="1">
            <a:blip r:embed="rId9">
              <a:alphaModFix amt="20000"/>
            </a:blip>
            <a:srcRect/>
            <a:stretch/>
          </p:blipFill>
          <p:spPr>
            <a:xfrm>
              <a:off x="2461456" y="11861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الفهم القرائي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4932951" y="1720336"/>
            <a:ext cx="2098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استراتيجيات الفهم: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F08B13-2394-EE8D-5DB7-073BA59116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47" y="1402856"/>
            <a:ext cx="960979" cy="1105631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921945" y="3100877"/>
            <a:ext cx="530011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الإبداع في عيوننا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سنعبد استثمار استراتيجيات الفهم التي تعلمتم.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297501" y="2717510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إسْتراتيجِيّاتُ ٱلْفَهْمِ.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7C60D9FE-85AA-1F56-D37D-6E01A645E871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92BF6D-B045-D4FA-4A89-876150FECC91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B69A31E7-BAF8-4F19-5268-1142C455448E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E16C2A0-DD31-7FF7-69DD-6DF44500D4E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CBE96CE-7683-7F18-D90C-0BD2C9245C3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5" name="Google Shape;1245;p5">
                  <a:extLst>
                    <a:ext uri="{FF2B5EF4-FFF2-40B4-BE49-F238E27FC236}">
                      <a16:creationId xmlns:a16="http://schemas.microsoft.com/office/drawing/2014/main" id="{877A6D3C-01E9-14B6-32E4-FCCD8869D9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244;p5">
                  <a:extLst>
                    <a:ext uri="{FF2B5EF4-FFF2-40B4-BE49-F238E27FC236}">
                      <a16:creationId xmlns:a16="http://schemas.microsoft.com/office/drawing/2014/main" id="{269C0418-5D7A-BA99-55F7-50B9C505B58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E8A82577-99AF-B28C-6D33-449C846730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B146477-344E-6A69-9FC8-E6259CA194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78CB1269-4305-B0EB-FD5B-904631AFEEC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EF0969-372A-5973-EB34-7FB62FBAEDC5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EE63-3D2D-C9D1-5F14-490B82DC9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D57F17-8E1D-D207-E718-C2F4C74EF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65 من كراساتكم.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149CAB-8B79-AC1F-5524-EAD8AE9ED6C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6D172DD-690E-5F59-008D-3B6E0ED86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C21CE6-4945-F630-DF76-8AA6C135F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5284" y="1577954"/>
            <a:ext cx="3490262" cy="495342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A6BE857-6303-8895-C589-EE76D98E1DD6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A5707C6-4D0A-8F87-DDF4-7026BC68C53F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C0B8F61-3D4C-D7E1-0A97-3B9AA628CE43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879BFBB-462B-2148-51CA-CC1C2BEDC1E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A6E47647-7CBB-9736-7B84-ECEF8CBB7FF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60888EBC-4ABD-F323-43DE-203E10D38C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DDB944E0-F75F-A03D-8FF5-7D00A160A70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B455B7FC-5E06-C850-7FBC-47D3A5D8AC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205BE9B-7B6C-7EC6-151F-1319B3C265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57A83762-793A-3D72-C558-773C8E16FE85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87C18C-D016-885D-D291-5655E080A497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3785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9898-0294-B607-4E0B-3D3B4D94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0CD1F6-2957-BCCD-7079-FFC1085AC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أقرؤوا النص قراءات هامسة. معكم 5 دقائق. بعدها ستجيبون عن بعض الأسئلة.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9BB3B0D-A5F1-084D-C15E-B6ECB8EA887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7F3A236A-8963-E377-26F0-328773C942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02C03-3867-41DE-3FB3-4093B8C28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9617" y="1470340"/>
            <a:ext cx="4749722" cy="510086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17069A5-2173-43A3-A7DE-7BF2AC443DA6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69B9497-3E65-A184-8D19-F8DF82311B35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F9D1AFF-2029-C6F9-91C9-02A9A2A8AD9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F709636-956F-9D2F-C9EF-519A9FDD486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2A94D48-8600-35C3-F92F-E28186B7EE8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750A6363-1D52-4CF8-8707-447EEB0FE70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9F021537-0892-8AA4-EB5D-2D4A269AA97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79C6BB9B-A156-BD77-6092-C6CFC8F53B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89055DE-532C-42C0-9820-7EFF2766B8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0EE3383F-D952-4222-9DFB-B0A4060F555F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6401F9-F12D-210C-975D-6A5FE78D2663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415759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6C48-9BCA-E3A9-E4B7-6AB0E1F2B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A73C9A4-8B56-73AC-7A36-79DA8F33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دفاتركم.  أجيبوا عن الأسئلة التالية. معكم 10 دقائق للإجابة.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F580AC-540E-E7E4-E9B1-48C6A5E3E23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7D422994-FADF-13B9-92FD-49370FB190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3194260-74C3-7F7F-DD0B-391C48BCFA6E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6981ADB-0D9B-FEDE-1B8F-741612E7A3CE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7AA8A323-8C5E-310A-3926-1AB24E62EABA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F37D4B4-CDF6-7536-8A7E-C71C5B797C1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F5BD2D40-0791-9895-377C-ED264E5F4A7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364AF69E-7986-E8CE-ED63-7778E2CB9C9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151AF99F-1045-1403-2DBC-5218AAD4D1D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E7EE806E-D3DC-8D23-D86B-E6005FAD0F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C018758-6323-D020-7138-2432ECFF97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946A3994-DA5D-8BFB-8714-EB645EE0F35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387A09-4C15-6EEF-1AAD-3647C442555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3994E6C-DECE-A5C3-C89A-1030A13B07DE}"/>
              </a:ext>
            </a:extLst>
          </p:cNvPr>
          <p:cNvSpPr txBox="1"/>
          <p:nvPr/>
        </p:nvSpPr>
        <p:spPr>
          <a:xfrm>
            <a:off x="257908" y="1834897"/>
            <a:ext cx="8420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1. أَيْنَ كانَ ياسينُ يَذْهَبُ كُلَّ يَوْمٍ بَعْدَ ٱلْمَدْرَسَةِ؟ لِماذا؟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E426D7-E5E9-5F76-28DD-7B8EC06260E7}"/>
              </a:ext>
            </a:extLst>
          </p:cNvPr>
          <p:cNvSpPr txBox="1"/>
          <p:nvPr/>
        </p:nvSpPr>
        <p:spPr>
          <a:xfrm>
            <a:off x="1086719" y="2549714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2. ماذا كانَ ياسينُ يَفْعَلُ تَحْتَ ٱلشَّجَرَةِ؟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057ACF-E7B1-D18C-183A-8F22C14F78C9}"/>
              </a:ext>
            </a:extLst>
          </p:cNvPr>
          <p:cNvSpPr txBox="1"/>
          <p:nvPr/>
        </p:nvSpPr>
        <p:spPr>
          <a:xfrm>
            <a:off x="1086719" y="3239231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3. ما ٱلْأَشْياءُ ٱلَّتي رَسَمَها ياسينُ في لَوْحَتِهِ؟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D3B2172-0EC3-4719-0E0B-BA61DCFBBE73}"/>
              </a:ext>
            </a:extLst>
          </p:cNvPr>
          <p:cNvSpPr txBox="1"/>
          <p:nvPr/>
        </p:nvSpPr>
        <p:spPr>
          <a:xfrm>
            <a:off x="257908" y="3954048"/>
            <a:ext cx="85670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4. ماذا يَقْصِدُ ٱلْكاتِبُ </a:t>
            </a:r>
            <a:r>
              <a:rPr lang="ar-MA" sz="48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بِٱلْعِباراتِ</a:t>
            </a:r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ٱلّتالِيَّةِ:</a:t>
            </a:r>
          </a:p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أ </a:t>
            </a:r>
            <a:r>
              <a:rPr lang="ar-MA" sz="44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-   لَوْحَةَ ياسينَ كانَتْ كَنافِذَةٍ مَفْتوحَةٍ عَلى عالَمٍ مَليءٍ </a:t>
            </a:r>
            <a:r>
              <a:rPr lang="ar-MA" sz="44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بِٱلْحَياةِ</a:t>
            </a:r>
            <a:r>
              <a:rPr lang="ar-MA" sz="44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ب- اَلْإِبْداعُ هُوَ أَنْ تَرى ٱلْعالَمَ بِعَيْنَيْ قَلْبِكَ.</a:t>
            </a:r>
            <a:endParaRPr lang="fr-MA" sz="44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126633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1F1CE-1F8C-C120-10F6-58B7DC1C2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9AA3CA-0391-96EA-E22A-11050408C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2455B0-D1D0-6C62-4915-A226AB12553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190AE625-044F-6F68-AFB8-BE4860AF31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D616BBF-B4FB-D12E-C3E4-000A2C5862B1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819F5B0-5696-25DD-D063-499B499B9BE7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4B527A4-60A5-403D-5DD2-38A517E0C1E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7A166D6-572F-4FDB-99D8-D6783491AF7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668EDD1A-B663-222E-4CF9-39AB2BA3C0B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F33CA109-620E-C41F-6C37-9B33D1F5FBF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DB50B15F-6BD4-1F12-B8BE-7ABA5EF4C06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06FE8ACB-B267-A0E9-7564-452E2B7EB0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C1DD2CD-87A8-9F36-EA22-47A2102FDB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2FF3BDDD-B259-2053-2C75-D7E179ED9F5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4B8E464-3667-7348-DD94-2A30D703D6C6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C0FE9425-369A-48F6-86D8-0FE3BCF42BEF}"/>
              </a:ext>
            </a:extLst>
          </p:cNvPr>
          <p:cNvSpPr txBox="1"/>
          <p:nvPr/>
        </p:nvSpPr>
        <p:spPr>
          <a:xfrm>
            <a:off x="1086719" y="2549714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ماذا كانَ ياسينُ يَفْعَلُ تَحْتَ ٱلشَّجَرَةِ؟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41799B-335E-EC83-5366-06BA5FCF3D7E}"/>
              </a:ext>
            </a:extLst>
          </p:cNvPr>
          <p:cNvSpPr txBox="1"/>
          <p:nvPr/>
        </p:nvSpPr>
        <p:spPr>
          <a:xfrm>
            <a:off x="1086719" y="3239231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ما ٱلْأَشْياءُ ٱلَّتي رَسَمَها ياسينُ في لَوْحَتِهِ؟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A661D5-96A2-1B4E-92F0-182B644508CA}"/>
              </a:ext>
            </a:extLst>
          </p:cNvPr>
          <p:cNvSpPr txBox="1"/>
          <p:nvPr/>
        </p:nvSpPr>
        <p:spPr>
          <a:xfrm>
            <a:off x="257908" y="3954048"/>
            <a:ext cx="85670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ماذا يَقْصِدُ ٱلْكاتِبُ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بِٱلْعِباراتِ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ٱلّتالِيَّةِ: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 لَوْحَةَ ياسينَ كانَتْ كَنافِذَةٍ مَفْتوحَةٍ عَلى عالَمٍ مَليءٍ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بِٱلْحَياةِ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ب- اَلْإِبْداعُ هُوَ أَنْ تَرى ٱلْعالَمَ بِعَيْنَيْ قَلْبِكَ.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9A2F670-137F-3877-75CD-9F84EFFBA2EC}"/>
              </a:ext>
            </a:extLst>
          </p:cNvPr>
          <p:cNvSpPr txBox="1"/>
          <p:nvPr/>
        </p:nvSpPr>
        <p:spPr>
          <a:xfrm>
            <a:off x="257908" y="1834897"/>
            <a:ext cx="8420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1. أَيْنَ كانَ ياسينُ يَذْهَبُ كُلَّ يَوْمٍ بَعْدَ ٱلْمَدْرَسَةِ؟ لِماذا؟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2905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D460C-8DAB-1A0D-3BA2-44AEB0F5D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1765489-2860-D361-234D-91A566595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4936003-BC64-A8CE-9C12-7301D004091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3676D363-0CBB-26B6-CA59-B6873B4DC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43B3945-2B52-E005-4A79-20502CD06E9C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DBBF141-A8E2-630D-F5E6-C8FFB0B2D73A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FE5B497-0444-6D4F-DFAF-DD117001F021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9885AC4-CD06-7378-B927-9CEB0BF0E65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A7D713C-2847-9F15-1F9E-AA9824415C6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08ABB431-EAB6-DA85-9895-A94E0B854FE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AF79CA0C-BCBF-F5EC-1369-4B8474A2731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0F2AD025-3DED-B64B-052C-75C2C8EE51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D3B5CF2-2702-7B4E-8C1F-1EA65B15D4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66E198FF-0D69-1821-8901-0E1B2D65366E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8FB3D9B-AB8E-FFC0-8343-E61FEC9C35D8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2095223-E1BA-8FC4-C70D-E256EE66C8F3}"/>
              </a:ext>
            </a:extLst>
          </p:cNvPr>
          <p:cNvSpPr txBox="1"/>
          <p:nvPr/>
        </p:nvSpPr>
        <p:spPr>
          <a:xfrm>
            <a:off x="236466" y="2807912"/>
            <a:ext cx="8420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1. أَيْنَ كانَ ياسينُ يَذْهَبُ كُلَّ يَوْمٍ بَعْدَ ٱلْمَدْرَسَةِ؟ لِماذا؟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77879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40CD2-A4A6-2B18-2CA0-0C7004CCF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7A3899-97A1-EB35-5EC1-18CA2555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225460A-3CB2-6B57-04FC-8A4940BA3E7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2136A0EF-685A-ECAE-AA8C-1FF748984D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9427CD8-D200-FB85-6ED2-A6A2B6E8CB64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D02A75C-8568-78D5-C38C-694622803E8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333845A-0230-3CFA-1068-4980EA2C4474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A583051-CD0F-18A7-A969-1B72F11A5E1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F671A80-5674-F044-2199-549363D5E00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21F77FCF-D6B2-598B-6108-BF282757836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9140A552-21F0-476C-1190-1ED1573AB0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92D93963-B755-4C12-91E5-FDF3C23AF5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3DA6606-2B43-0AD3-412F-C60C7A37BB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1404CD07-3ADC-E2B8-830D-796F0473D69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5AA437-ECEC-2F6A-E86F-10B57DD54E73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2267F2FE-F214-D720-F133-37C3337906AD}"/>
              </a:ext>
            </a:extLst>
          </p:cNvPr>
          <p:cNvSpPr txBox="1"/>
          <p:nvPr/>
        </p:nvSpPr>
        <p:spPr>
          <a:xfrm>
            <a:off x="597877" y="4122826"/>
            <a:ext cx="79247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ياسينُ يَذْهَبُ كُلَّ يَوْمٍ لِيَجْلِسَ تَحْتَ شَجَرَةِ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ٱلزَّيْتونِ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ٱلْقَديمَةِ، لِأَنَّها تُريحُهُ وَتُعْطيهِ أَفْكاراً جَميلَةً لِلرَّسْمِ.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7FC426-0C69-8AAE-9B29-37A8DBC13C86}"/>
              </a:ext>
            </a:extLst>
          </p:cNvPr>
          <p:cNvSpPr txBox="1"/>
          <p:nvPr/>
        </p:nvSpPr>
        <p:spPr>
          <a:xfrm>
            <a:off x="236466" y="2668654"/>
            <a:ext cx="8420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1. أَيْنَ كانَ ياسينُ يَذْهَبُ كُلَّ يَوْمٍ بَعْدَ ٱلْمَدْرَسَةِ؟ لِماذا؟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07126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AC1D-6A78-C762-2D9F-EF8C8FF1F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656531F-06C0-953B-157C-5B655CEC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2DBF5C-DEDB-C4A8-AA63-CEFF8F71651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3C87B976-ED79-5641-E765-E052D575E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24701F6-5E9A-1FF6-33D1-F585FDC08333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663BCA6-898A-545A-F988-0E7ACEE7FAC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959CF6F-CDA7-F7C4-E168-28A9B26A451A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004D737-84A7-CAC2-DDD1-717F54AE6A4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DB38939-C547-CA7C-879A-47A786B0746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6DAF4FBD-CA91-F64C-25D9-5BA8EE080A0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7D6F0934-7CF0-2090-A815-0B147DEB22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1F184AE6-36B8-7104-D333-ECC0A440FA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71E268B-356C-AD64-6E23-0E6FA377EC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741B367A-5FE5-0BE9-B56C-CE559C605DF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4DC1220-3C73-9FC2-3A7E-D73C44BE14DE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0787DD2-4A71-9BEE-9648-18D0DA1B3AAA}"/>
              </a:ext>
            </a:extLst>
          </p:cNvPr>
          <p:cNvSpPr txBox="1"/>
          <p:nvPr/>
        </p:nvSpPr>
        <p:spPr>
          <a:xfrm>
            <a:off x="946042" y="2598003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ماذا كانَ ياسينُ يَفْعَلُ تَحْتَ ٱلشَّجَرَةِ؟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818145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A7EE7-566D-F782-C398-BD108083D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FC0765A-C510-F4AB-204B-052ACAC23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5AAF9F-1A45-CF53-46AD-334E8C7C4BC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972BF626-178C-AE9C-322E-B240723368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358B8DF-6747-5D54-BFFA-45BBD3668158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6E1D178-6FF8-4F26-5E40-ADD9C612C7A1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65D24B0F-84CD-D78B-801A-E27DD7502C38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611B05C-32BC-6E80-7D6D-2E1D255CCDB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BBAA538-E145-3685-CA29-1CA9F4B786B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06AD7CB6-BBF2-B67E-28DF-DB53FD8A8E1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29625AD1-9CCF-B170-2777-ED1561E4BC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E2B6F9A9-D6C0-A4F3-D164-6C764C0ADB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EE303E-E96D-76C2-E88C-34A03B17879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03D51B31-6E96-E642-8328-4DA5CBE49E7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7C1F54-CDA5-9C5C-CDB2-924ED92FCB21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CDC08-AD22-AFEE-977C-A2792D9EC78D}"/>
              </a:ext>
            </a:extLst>
          </p:cNvPr>
          <p:cNvSpPr txBox="1"/>
          <p:nvPr/>
        </p:nvSpPr>
        <p:spPr>
          <a:xfrm>
            <a:off x="946042" y="2598003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ماذا كانَ ياسينُ يَفْعَلُ تَحْتَ ٱلشَّجَرَةِ؟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9593B9-EBCA-0E09-B98D-34153F443FFC}"/>
              </a:ext>
            </a:extLst>
          </p:cNvPr>
          <p:cNvSpPr txBox="1"/>
          <p:nvPr/>
        </p:nvSpPr>
        <p:spPr>
          <a:xfrm>
            <a:off x="597877" y="4122826"/>
            <a:ext cx="79247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ياسينُ يَفْتَحُ دَفْتَرَهُ وَيَرْسُمُ كُلَّ مَا يَراهُ مِنْ حَوْلِهِ، وَيُحَوِّلُهُ إِلى لَوْحاتٍ جَميلَةٍ.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932973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9B45E-A427-BDF2-6FC0-4BE86CAC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C763C6-D7E9-687B-DE64-4F46B1015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D64B45-2B3A-91EC-9151-6FA324DC961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8F95BFFF-FC8D-40A8-5116-679E87671F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956B7D4-1C68-36A7-2838-2FDB7B6A8264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763B914-12CE-4985-740C-3E68061A0FD8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609A2BA5-4B7B-E261-A2A2-29683AE798E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0F38AC7-746D-391B-C4C8-44C5FA6C0DC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9CCAF75-27E4-053D-555C-E368E8466F2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8217F546-19E2-4C77-46CB-33E8298FAEF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7D11C230-B39C-5932-6E9F-BB22CB1804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052418EB-F649-B60A-8FEC-7FA134CC59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3A808F2-C6D5-C557-6746-29B5588A1A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66A72705-0849-2CBB-FFEF-70FF943131F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D2316B-9A79-C694-7839-AEB0E252811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2973DC9-BA90-61E8-A8A7-FB1B0F34E88F}"/>
              </a:ext>
            </a:extLst>
          </p:cNvPr>
          <p:cNvSpPr txBox="1"/>
          <p:nvPr/>
        </p:nvSpPr>
        <p:spPr>
          <a:xfrm>
            <a:off x="1086719" y="3239231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3. ما ٱلْأَشْياءُ ٱلَّتي رَسَمَها ياسينُ في لَوْحَتِهِ؟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06986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272E1-AC94-7EBA-2236-39F95F0EE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0E88D8-2423-CCAA-DD2E-E97C25E7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07F818-33A6-5F9A-8732-1BA50CF57AA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58B527D3-7E7F-5F95-0393-13F8FC5F14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9A02B44-25B0-E204-788C-1D0EE7A9A021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BA89A7F-D9DB-3EC9-4CB6-547EA8189B93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A3D8285F-5AA7-C677-489C-895948ADD2EA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3F55EAE-9720-0FF0-63B5-B47662B2EB5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850402C-09CF-CD76-AA9F-F3BB1D5FC4B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FF14281C-8685-FD02-C3F6-FFD2C89C92C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5D416F75-B479-0E07-13F6-56F5BF1157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093F47C3-EE48-66A0-A9EF-D4BA71E6D4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0C3D924-0077-E970-2364-6F3195D360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7C050531-D307-2A55-0275-78B5DB855FF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AB98E3-00B5-31E0-5D12-C18E293FB44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216AFF6-C6AB-4C38-C2A7-CF49A96658AE}"/>
              </a:ext>
            </a:extLst>
          </p:cNvPr>
          <p:cNvSpPr txBox="1"/>
          <p:nvPr/>
        </p:nvSpPr>
        <p:spPr>
          <a:xfrm>
            <a:off x="969488" y="2805477"/>
            <a:ext cx="7591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ما ٱلْأَشْياءُ ٱلَّتي رَسَمَها ياسينُ في لَوْحَتِهِ؟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5439B3-64A4-65A0-1637-E1B57AE7D01A}"/>
              </a:ext>
            </a:extLst>
          </p:cNvPr>
          <p:cNvSpPr txBox="1"/>
          <p:nvPr/>
        </p:nvSpPr>
        <p:spPr>
          <a:xfrm>
            <a:off x="597877" y="4122826"/>
            <a:ext cx="79247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 ياسِينُ ٱلسَّماءَ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وَٱلنَّهْرَ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وَٱلْأَشْجارَ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ٱلْخَضْراءَ وَٱلطُّيورَ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وَٱلزُّهورَ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ٱلْمُلَوَّنَةَ ٱلَّتي كانَ يَراهَا كُلَّ يَوْمٍ حَوْلَهُ.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942674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E39AA-5EC3-3E9E-7E31-646ACAB7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4DBA47A-0D4C-6ABB-BC38-9F216CD1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الرابع – العبارة الأولى.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79B7926-9F5F-2B7E-FF38-D0290C8269C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0E413480-CD3D-5485-6D9C-A35A7A184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5E630CD-CCF1-4AB6-C5AE-B54D80A637AE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6001ACB-E2C6-489E-1D25-904C201F94D3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65F71CBD-C820-6E16-061C-6549A9892375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4A34687C-E7C6-3DD4-B10C-6B546174FB8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AE5D6FD1-1B55-5996-4181-7CC9D18BCE5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68299F88-CC45-5317-356C-7DD3C403A93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47D245FA-5A8A-06D6-8F26-FF093592107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9EB92170-EC54-0D0B-5494-244B6D27B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0FD98C-F7F2-5B7D-5BF0-01F9F05961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5DB909FA-BC21-5C5F-9375-68413D7F381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2B33A3-BB20-DF32-246D-F86347D04B5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5845A10-4E12-94AC-F4F8-AF7F7B060E8A}"/>
              </a:ext>
            </a:extLst>
          </p:cNvPr>
          <p:cNvSpPr txBox="1"/>
          <p:nvPr/>
        </p:nvSpPr>
        <p:spPr>
          <a:xfrm>
            <a:off x="109729" y="2406602"/>
            <a:ext cx="8567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ماذا يَقْصِدُ ٱلْكاتِبُ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بِٱلْعِبارةِ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ٱلّتالِيَّةِ: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 لَوْحَةَ ياسينَ كانَتْ كَنافِذَةٍ مَفْتوحَةٍ عَلى عالَمٍ مَليءٍ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بِٱلْحَياةِ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576387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FB240-9271-2021-C6D0-F2C025A01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E004FD-D0B4-B18A-5C9E-ED5BCAB3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6750D1F-EDBE-4DF1-639D-550D0ADF38C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4EEC1367-59BD-B10A-7B1A-48D8148288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09FA165-72FC-1C81-D440-F29E1F550102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5DF372-07DA-2035-2308-2B25083248DF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3200D7A-0EF7-D232-FA26-26EDA53E942B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D837B47-6F57-8C84-1EFE-B98E8B7774C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FA0AD392-A40C-A510-91B7-2BCEDAC1663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DD77E2B0-5A27-E6F4-26A5-04555F9AC80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343554E5-A1BF-EB2D-0DA6-82675223E6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3C41AAAC-CD30-8024-8DB8-CDF0B0D7B7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3CAC98E-1737-A348-9088-C8CEB56E01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2725B7B8-170F-F84E-96F3-10E630454746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88E2C9-0CD3-20FD-8CE4-5206ABBECE45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0454E9B-0D2C-3C84-17C5-15DDDCC47373}"/>
              </a:ext>
            </a:extLst>
          </p:cNvPr>
          <p:cNvSpPr txBox="1"/>
          <p:nvPr/>
        </p:nvSpPr>
        <p:spPr>
          <a:xfrm>
            <a:off x="109729" y="2406602"/>
            <a:ext cx="8567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ماذا يَقْصِدُ ٱلْكاتِبُ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بِٱلْعِبارةِ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ٱلّتالِيَّةِ: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 لَوْحَةَ ياسينَ كانَتْ كَنافِذَةٍ مَفْتوحَةٍ عَلى عالَمٍ مَليءٍ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بِٱلْحَياةِ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0FA4F4-B2A3-5B8E-50E7-9A5ABB326590}"/>
              </a:ext>
            </a:extLst>
          </p:cNvPr>
          <p:cNvSpPr txBox="1"/>
          <p:nvPr/>
        </p:nvSpPr>
        <p:spPr>
          <a:xfrm>
            <a:off x="646425" y="4798539"/>
            <a:ext cx="74936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اَللَّوْحَةُ كانَتْ جَميلَةً جِدّاً وَكَأَنَّها تَأْخُذُكَ إِلى عالَمٍ آخَرَ.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534365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260F6-A611-69DF-3EB6-595DAA4C5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E1B7AD-6D3A-FC34-403B-DF67FD91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نتمم تصحيح السؤال الرابع – العبارة الثانية.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2D6959-BF3E-8287-5522-E9C9A61E22A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5E49156A-FC42-C7C4-3C64-89C5444706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48F0754-5D8A-1020-3F3E-6D165FAA0B4C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0731D54-D672-1400-53DF-FAAA5A27974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9D56E441-4C3B-9699-E609-AF047BCA5851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75FE2DD-F84B-8A65-3ABC-99409727C31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B069AAE-B24B-37A1-DA42-D51C888D8E2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1B5DD477-408A-4567-1992-C62E5443320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3EFAD68E-1DF0-C501-E1A1-0403AE3ED99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78A57575-F459-C95E-521E-C2BC3A240E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BA31419-D55D-7F2B-1989-E91F4F89F6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CF4DED53-2DD7-EF4F-F013-17B99577EC4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35861D-1511-9524-F05C-FBD35046B42F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B7FE827-09DE-D16C-4DB9-3F6F41DA61CD}"/>
              </a:ext>
            </a:extLst>
          </p:cNvPr>
          <p:cNvSpPr txBox="1"/>
          <p:nvPr/>
        </p:nvSpPr>
        <p:spPr>
          <a:xfrm>
            <a:off x="109729" y="2406602"/>
            <a:ext cx="8567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ماذا يَقْصِدُ ٱلْكاتِبُ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بِٱلْعِبارةِ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ٱلّتالِيَّةِ: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ب. اَلْإِبْداعُ هُوَ أَنْ تَرى ٱلْعالَمَ بِعَيْنَيْ قَلْبِكَ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207253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5A6B-2328-B905-142F-7EE86B6D6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23595E3-C88E-91C0-2A11-D5A0DB7A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D327BA-3FCD-CB78-31C1-D97CB6EAA62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A83BEACD-26BA-9908-805E-07BA9C1E8D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4C9E502-059F-2A0A-3F46-FD3E5412A2C3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E0335E0-4C36-EAD9-59A0-B18ED2A7897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BD6D1954-DA73-7222-C1DA-96633F3321A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3AFE4DE-4FD1-5F13-EDEF-569E8806BCD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E878113-66E1-2513-BDF8-8168E95EFC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869F1C10-0083-6F3B-BBFF-A2AEA7DB9C2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CC37D2AC-B07C-E77A-2F6F-9D07B0D3F2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55C4FD43-983F-1309-0D9D-75832A4C89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CDFAFA1-82E9-6108-3210-9364EA5A58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2FE77B8D-C7AE-2F62-D25B-979F1B53EC02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0E1D309-A5AF-6C04-0262-2F5EC0513ED5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16740C3-1DC1-B83A-DA1D-0CD91DC81989}"/>
              </a:ext>
            </a:extLst>
          </p:cNvPr>
          <p:cNvSpPr txBox="1"/>
          <p:nvPr/>
        </p:nvSpPr>
        <p:spPr>
          <a:xfrm>
            <a:off x="109729" y="2406602"/>
            <a:ext cx="8567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ماذا يَقْصِدُ ٱلْكاتِبُ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بِٱلْعِبارةِ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ٱلّتالِيَّةِ: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ب. اَلْإِبْداعُ هُوَ أَنْ تَرى ٱلْعالَمَ بِعَيْنَيْ قَلْبِكَ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FD190F-298D-4A2F-7002-AC2987297D13}"/>
              </a:ext>
            </a:extLst>
          </p:cNvPr>
          <p:cNvSpPr txBox="1"/>
          <p:nvPr/>
        </p:nvSpPr>
        <p:spPr>
          <a:xfrm>
            <a:off x="646425" y="4798539"/>
            <a:ext cx="77590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اَلشَّخْصَ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ٱلْمُبْدِعَ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يُحِسُّ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بِٱلْجَمالِ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بِقَلْبِهِ وَلَيْسَ بِعَيْنَيْهِ فَقَطْ.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201810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14D5D-8F60-05A1-7428-FD9720BF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FF71E2C-88A4-B8E6-7C66-C5E03058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أسئلة الفهم. أجيبوا عن الأسئلة التالية في دفاتركم.  معكم 10 دقائق 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4CE3B4-4B5F-F586-647F-238267C1554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0DE8177A-90B3-966E-0E45-2498C32485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8038A95-34C3-A4A4-D5A3-8B4747E3D7A5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971090A-E878-8D45-F891-421C3622360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B3B01844-062C-183E-A7A3-CA07E4F70F57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214F2FB-753E-5E6A-569F-90A618165FB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23B3746-FE2F-3EA2-24D1-5511A3D5C8E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71A988C2-2E54-9040-E6A5-067F54D716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8C8EA014-92C2-A5C1-D04F-7706E9646D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7F133957-EE79-C612-3B34-2DE78A258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656C9CA-9999-D6DC-3FD7-53BADB6F59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BA78AB8C-2493-730F-9247-C56716786F3C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83FF11-0808-39D9-251F-16CC07263AD9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68FB20C-EE9C-08EF-6374-CFE63AC17673}"/>
              </a:ext>
            </a:extLst>
          </p:cNvPr>
          <p:cNvSpPr txBox="1"/>
          <p:nvPr/>
        </p:nvSpPr>
        <p:spPr>
          <a:xfrm>
            <a:off x="457850" y="1720840"/>
            <a:ext cx="78707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رتِّبِ ٱلْأَحْداثَ ٱلتّالِيَةَ بِوَضْعِ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ٱلرَّقْمِ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ٱلْمُناسِبِ مِنْ 1 إِلى 5: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☐ عَرَضَ ياسينُ لَوْحَتَهُ أَمامَ زُمَلائِهِ وَمُدَرِّسيهِ.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☐ أَعْلَنَتِ ٱلْمَدْرَسَةُ عَنْ مُسابَقَةٍ فَنِّيَّةٍ.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☐ كانَ ياسينُ يَجْلِسُ كُلَّ يَوْمٍ تَحْتَ شَجَرَةِ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ٱلزَّيْتونِ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وَيَرْسُمُ.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☐ بَدَأَ ياسينُ يَرْسُمُ لَوْحَتَهُ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بِٱلْفُرْشاةِ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وَٱلْأَلْوانِ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☐ فازَ ياسينُ بِقُلوبِ ٱلْجَميعِ بِكَلامِهِ ٱلْجَميلِ عَنِ ٱلْإِبْداعِ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612233-CE4B-4821-5E45-D86D972D7985}"/>
              </a:ext>
            </a:extLst>
          </p:cNvPr>
          <p:cNvSpPr txBox="1"/>
          <p:nvPr/>
        </p:nvSpPr>
        <p:spPr>
          <a:xfrm>
            <a:off x="1845638" y="5137160"/>
            <a:ext cx="6376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لَوْ كُنْتَ مَكانَ ياسينَ ماذا كُنْتَ سَتَرْسُمُ؟ وَلِماذا</a:t>
            </a:r>
            <a:r>
              <a:rPr lang="ar-MA" dirty="0"/>
              <a:t>؟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763A460-B599-D3A8-E266-3EB4DF01B495}"/>
              </a:ext>
            </a:extLst>
          </p:cNvPr>
          <p:cNvSpPr txBox="1"/>
          <p:nvPr/>
        </p:nvSpPr>
        <p:spPr>
          <a:xfrm>
            <a:off x="3338188" y="5835442"/>
            <a:ext cx="487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ما ٱلشَّيْءُ الَّذي تَعَلَّمْتَهُ مِنْ قِصَّةِ ياسينَ؟</a:t>
            </a:r>
            <a:endParaRPr lang="fr-MA" sz="36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962637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42AC-2FB6-90F9-188D-41181E26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4CFF08-D5EE-7617-B34E-472A9C74E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8823959-5A01-ECF1-7D7D-BEDB188D9B2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BDD114A1-C163-01DD-8B5B-64079CE7DA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0AFE03E-2690-33B0-9367-9EC4D7CF24F6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8F752E4-1CE0-1944-41CB-BB55FBCFFEF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6C6D4EDE-E3E8-8E1D-3323-D67B7B39F135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2F4E35B-CF89-FC4B-FE1E-1321F1F0AE0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A19F397D-241F-3CC2-58F6-1AF8C8866B6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D0C3FCA6-2B55-57F4-A8C0-2607F89AE4A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153E0D9A-C501-B379-A53D-38850311CB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01E4346E-5111-7590-3D20-65E653C3BD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0933C4C-BCF9-0FE3-A274-0E95174371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97B942A6-4624-8D97-3640-BFAC2E544160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800E6E-A795-7201-3BA7-4F0D5D0BAD3E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63F43AF-4F7C-8BF4-26AD-C48B14915DDD}"/>
              </a:ext>
            </a:extLst>
          </p:cNvPr>
          <p:cNvSpPr txBox="1"/>
          <p:nvPr/>
        </p:nvSpPr>
        <p:spPr>
          <a:xfrm>
            <a:off x="457850" y="1720840"/>
            <a:ext cx="78707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رتِّبِ ٱلْأَحْداثَ ٱلتّالِيَةَ بِوَضْعِ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ٱلرَّقْمِ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ٱلْمُناسِبِ مِنْ 1 إِلى 5: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عَرَضَ ياسينُ لَوْحَتَهُ أَمامَ زُمَلائِهِ وَمُدَرِّسيهِ.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أَعْلَنَتِ ٱلْمَدْرَسَةُ عَنْ مُسابَقَةٍ فَنِّيَّةٍ.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كانَ ياسينُ يَجْلِسُ كُلَّ يَوْمٍ تَحْتَ شَجَرَةِ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ٱلزَّيْتونِ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وَيَرْسُمُ.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☐ بَدَأَ ياسينُ يَرْسُمُ لَوْحَتَهُ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بِٱلْفُرْشاةِ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وَٱلْأَلْوانِ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☐ فازَ ياسينُ بِقُلوبِ ٱلْجَميعِ بِكَلامِهِ ٱلْجَميلِ عَنِ ٱلْإِبْداعِ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A16ED1-E25A-20EA-25A7-5C1BA8B667CD}"/>
              </a:ext>
            </a:extLst>
          </p:cNvPr>
          <p:cNvSpPr txBox="1"/>
          <p:nvPr/>
        </p:nvSpPr>
        <p:spPr>
          <a:xfrm>
            <a:off x="1845638" y="5137160"/>
            <a:ext cx="6376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لَوْ كُنْتَ مَكانَ ياسينَ ماذا كُنْتَ سَتَرْسُمُ؟ وَلِماذا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E16D4D-55EE-C0F9-7ED9-B52811248E3E}"/>
              </a:ext>
            </a:extLst>
          </p:cNvPr>
          <p:cNvSpPr txBox="1"/>
          <p:nvPr/>
        </p:nvSpPr>
        <p:spPr>
          <a:xfrm>
            <a:off x="3338188" y="5835442"/>
            <a:ext cx="487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ما ٱلشَّيْءُ الَّذي تَعَلَّمْتَهُ مِنْ قِصَّةِ ياسينَ؟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54787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ADF59-827D-C436-6DCC-6FC5678D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9F6EA7-F3F4-023E-1676-035C5AB4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هل انتم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9F114A-1693-1D67-6127-1FCE7C09439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5B5494CD-168A-533B-CBDF-05EA5D1F48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2321D2E-0384-1025-8A4D-E924F7ADB4E7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5CF7E1F-3CE5-4D43-B623-2CF78DAB5072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B164CF78-AF30-D4A3-23F4-536193C5F95A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9CF9734-D4D8-16D9-0131-D0497284AB3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A7C93465-12A2-3E33-2D1F-9741153785C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A4DB13BF-D030-DEAC-CC72-383C7357C3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721F3FA3-04AB-8CFD-F402-FF346D1C22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DA2936C8-DFFA-23C4-D8ED-6749B31440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AAD796D-31A1-706E-801E-C5783F0B36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2CCD35BA-A6B8-827F-D40D-4B0E0223F99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4A9BEF-8CD4-BA0A-E532-903B359FFD23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B62B189-E792-800B-6C27-AFB68B7A2A82}"/>
              </a:ext>
            </a:extLst>
          </p:cNvPr>
          <p:cNvSpPr txBox="1"/>
          <p:nvPr/>
        </p:nvSpPr>
        <p:spPr>
          <a:xfrm>
            <a:off x="457850" y="2248378"/>
            <a:ext cx="78707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رتِّبِ ٱلْأَحْداثَ ٱلتّالِيَةَ بِوَضْعِ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ٱلرَّقْمِ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ٱلْمُناسِبِ مِنْ 1 إِلى 5: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عَرَضَ ياسينُ لَوْحَتَهُ أَمامَ زُمَلائِهِ وَمُدَرِّسيهِ.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أَعْلَنَتِ ٱلْمَدْرَسَةُ عَنْ مُسابَقَةٍ فَنِّيَّةٍ.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كانَ ياسينُ يَجْلِسُ كُلَّ يَوْمٍ تَحْتَ شَجَرَةِ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ٱلزَّيْتونِ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وَيَرْسُمُ.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☐ بَدَأَ ياسينُ يَرْسُمُ لَوْحَتَهُ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بِٱلْفُرْشاةِ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وَٱلْأَلْوانِ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☐ فازَ ياسينُ بِقُلوبِ ٱلْجَميعِ بِكَلامِهِ ٱلْجَميلِ عَنِ ٱلْإِبْداعِ</a:t>
            </a:r>
          </a:p>
        </p:txBody>
      </p:sp>
    </p:spTree>
    <p:extLst>
      <p:ext uri="{BB962C8B-B14F-4D97-AF65-F5344CB8AC3E}">
        <p14:creationId xmlns:p14="http://schemas.microsoft.com/office/powerpoint/2010/main" val="100308472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61824-36F7-03E2-A57C-25FB7CBD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C880D0-AA67-08FC-04A2-3D82A24C0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75BA96D-3500-0268-05C2-FAA90680D24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101B8D46-1021-DBB2-FABB-BDB9D1D8CE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4AE8DE4-5BAE-3421-FFF0-A1214F54E776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B1360C7-422D-AA7C-9E44-F3B8C67A521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317BAB22-FE94-6380-F2DC-526089C9211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1632662-1BE0-BE0E-D4AE-804DC455502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03C36D9-000D-01CF-B8F5-B501FBB04BD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2481133D-99FA-625E-953B-F7DAB0C520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C69D5EF4-B5CF-74B7-6C23-4FA2D8DFDD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D89BF815-B58E-63BD-0E6C-69CC8E26BF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365566B-C48E-EB66-00B4-A93248FF519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F3B146F0-BDF2-5C28-C364-BD2115B857AC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E81134-2C1E-0A29-8C32-8EE89AEC4F36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059752E-A631-95C3-E1ED-38A9B507EFA4}"/>
              </a:ext>
            </a:extLst>
          </p:cNvPr>
          <p:cNvSpPr txBox="1"/>
          <p:nvPr/>
        </p:nvSpPr>
        <p:spPr>
          <a:xfrm>
            <a:off x="457850" y="2248378"/>
            <a:ext cx="78707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رتِّبِ ٱلْأَحْداثَ ٱلتّالِيَةَ بِوَضْعِ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ٱلرَّقْمِ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ٱلْمُناسِبِ مِنْ 1 إِلى 5: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عَرَضَ ياسينُ لَوْحَتَهُ أَمامَ زُمَلائِهِ وَمُدَرِّسيهِ.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أَعْلَنَتِ ٱلْمَدْرَسَةُ عَنْ مُسابَقَةٍ فَنِّيَّةٍ.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☐ كانَ ياسينُ يَجْلِسُ كُلَّ يَوْمٍ تَحْتَ شَجَرَةِ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ٱلزَّيْتونِ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وَيَرْسُمُ.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☐ بَدَأَ ياسينُ يَرْسُمُ لَوْحَتَهُ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بِٱلْفُرْشاةِ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وَٱلْأَلْوانِ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☐ فازَ ياسينُ بِقُلوبِ ٱلْجَميعِ بِكَلامِهِ ٱلْجَميلِ عَنِ ٱلْإِبْداعِ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65A36A-41BC-A971-80C1-D9D3A7F9E9A4}"/>
              </a:ext>
            </a:extLst>
          </p:cNvPr>
          <p:cNvSpPr txBox="1"/>
          <p:nvPr/>
        </p:nvSpPr>
        <p:spPr>
          <a:xfrm>
            <a:off x="7873774" y="2904365"/>
            <a:ext cx="281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BA4FA5-C2A3-2C34-F599-6C684CECA93B}"/>
              </a:ext>
            </a:extLst>
          </p:cNvPr>
          <p:cNvSpPr txBox="1"/>
          <p:nvPr/>
        </p:nvSpPr>
        <p:spPr>
          <a:xfrm>
            <a:off x="7905933" y="3447882"/>
            <a:ext cx="281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18C43D-9261-0282-6C85-D97880E01556}"/>
              </a:ext>
            </a:extLst>
          </p:cNvPr>
          <p:cNvSpPr txBox="1"/>
          <p:nvPr/>
        </p:nvSpPr>
        <p:spPr>
          <a:xfrm>
            <a:off x="7905933" y="3991399"/>
            <a:ext cx="281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D8D3D5D-839D-4C1A-7AFD-BE016880BD3B}"/>
              </a:ext>
            </a:extLst>
          </p:cNvPr>
          <p:cNvSpPr txBox="1"/>
          <p:nvPr/>
        </p:nvSpPr>
        <p:spPr>
          <a:xfrm>
            <a:off x="7873774" y="4534916"/>
            <a:ext cx="281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0683FC0-2F3E-3AC7-2988-9D4C74657282}"/>
              </a:ext>
            </a:extLst>
          </p:cNvPr>
          <p:cNvSpPr txBox="1"/>
          <p:nvPr/>
        </p:nvSpPr>
        <p:spPr>
          <a:xfrm>
            <a:off x="7813419" y="5127484"/>
            <a:ext cx="281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544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16D3A-ACFF-B241-D8FB-C79702151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F57CF5C-C49D-2A36-2ECC-8C2ED1B6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 من له جواب آخر؟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EE56107-8CEA-67B8-3929-A536DF87282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C092B66C-B066-A42E-BEC2-C77EF0C32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4A65B1E-84EF-3B66-7FD9-03DE094D43B8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BB9D139-71FD-51B7-9B6B-0533D459A31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6CCF1D05-A114-366D-3EF4-083BB92ACE28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708443C-2EB4-A742-40AF-D70557076AB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F579E617-CDD2-473A-6833-5C681B49B79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A673BCBC-E889-82BA-3112-7E3342012C7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F0FA7E59-2BA4-6FCF-1D27-DEC72E1ECE6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8CC8A904-FEBB-ABC4-D8B3-7DCD3E4459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16081F3-D588-6338-D0F5-0009567FF3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278DDB60-C6EF-4C18-AC69-A155515661A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1D10E2-A4E2-A66E-8FB0-800B137BE14D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84FFFF5-19D0-81E7-F486-EFFD94E48163}"/>
              </a:ext>
            </a:extLst>
          </p:cNvPr>
          <p:cNvSpPr txBox="1"/>
          <p:nvPr/>
        </p:nvSpPr>
        <p:spPr>
          <a:xfrm>
            <a:off x="445477" y="2991326"/>
            <a:ext cx="79716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لَوْ كُنْتَ مَكانَ ياسينَ ماذا كُنْتَ سَتَرْسُمُ؟ وَلِماذا</a:t>
            </a:r>
            <a:r>
              <a:rPr lang="ar-MA" sz="48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708038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48B3-588A-898C-9937-090355362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4F7C2D-38FC-181A-C092-C073CDC0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55" y="828269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للجواب. 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9A515E3-A131-28C9-A10A-151B4F914AB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A3EA351-681B-BECB-AFE7-C56104722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5E10D4-0B64-AC2E-6B60-9C45BC1D8EBA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7A362BA-2784-C931-7A58-184C53E68A97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63485E4-1EF4-5534-4452-5BECC9497B62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A8BF02C-806B-5C86-84C4-98D105EBFA0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40AF238-C011-3655-80CF-074C8742CD4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DCBD8F14-40C1-225B-7042-0ABC98EE923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A52DB44F-55AA-B3DF-E2D9-783856E2DB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CB6C80AC-2C88-CF1E-2937-29E8E18213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662FDF8-240A-F290-8D55-C4FE3C28FB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54E588F3-62E5-1C69-0771-0B19EE227B46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E8B3FD-21ED-A498-1AD2-69AEBBF51C9C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7859CB8-A218-F60D-CEE4-D7E14D8DF4BD}"/>
              </a:ext>
            </a:extLst>
          </p:cNvPr>
          <p:cNvSpPr txBox="1"/>
          <p:nvPr/>
        </p:nvSpPr>
        <p:spPr>
          <a:xfrm>
            <a:off x="445477" y="2991326"/>
            <a:ext cx="79716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لَوْ كُنْتَ مَكانَ ياسينَ ماذا كُنْتَ سَتَرْسُمُ؟ وَلِماذا؟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2A8D8A-7969-950E-0139-56A4B9F9F86F}"/>
              </a:ext>
            </a:extLst>
          </p:cNvPr>
          <p:cNvSpPr txBox="1"/>
          <p:nvPr/>
        </p:nvSpPr>
        <p:spPr>
          <a:xfrm>
            <a:off x="561962" y="4303581"/>
            <a:ext cx="79716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كُنْتُ مَكانَ ياسينَ لَرَسَمْتُ .................. لِأَنَّ هَذا ٱلْأمْرَ يَجْعَلُني أَشْعُرُ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بِٱلْفَرَحِ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ٱلسَّعادَةِ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82121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F7A4-79DF-B042-6191-103186F67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AB4F6-4F5D-D18C-83CA-0F9479000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الثالث. من يقرأ جوابه؟  من له جواب آخر؟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35E318-3AE2-78AD-F09F-D426BB3A30D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9EB4889F-3427-B8BA-C6D8-C840CA4065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42CA0BF-5AFD-F746-98AD-A26CC4849867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9251CE0-43D4-8382-37F1-6925B87E564B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2F0EF77-E245-B4A3-EFB9-8EFA0973E18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62636EF-BB0E-C8BE-78EF-CAF31CE4C72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BDEF13D-7104-5B07-9B22-A4DCDAA3BB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9A501913-1161-3665-2484-7ABD4EA15B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25E828F6-C795-C46D-599C-D3B7E4DE89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CA0E03B7-E522-7027-82E3-7D3E018222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47142B8-2C77-3191-C7B0-3367640339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CF432C1F-7627-B5D7-F14B-20E1B8DC575A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09DAD6-5EF2-40D7-452B-02B09D14A785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989E0B6-35A6-69F5-E454-FE7438C8DF1A}"/>
              </a:ext>
            </a:extLst>
          </p:cNvPr>
          <p:cNvSpPr txBox="1"/>
          <p:nvPr/>
        </p:nvSpPr>
        <p:spPr>
          <a:xfrm>
            <a:off x="1086719" y="3105834"/>
            <a:ext cx="70047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ما ٱلشَّيْءُ الَّذي تَعَلَّمْتَهُ مِنْ قِصَّةِ ياسينَ؟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396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F622C-95BE-0ACB-AFD3-00AC689FD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49208A-F559-5A87-19CD-FC7C3A91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للجواب. 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7625FE5-231E-3A93-E55B-126E5A58F96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650DDAB-EA28-85C9-4844-214262D8A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AB4B1C7-CCD6-5F28-DC8E-5D6E837BE87A}"/>
              </a:ext>
            </a:extLst>
          </p:cNvPr>
          <p:cNvGrpSpPr/>
          <p:nvPr/>
        </p:nvGrpSpPr>
        <p:grpSpPr>
          <a:xfrm>
            <a:off x="1156155" y="88227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58FDEA1-F058-DF27-1BAF-2EF0CA926F4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BB739EFF-B66D-68A3-5BAA-BA0C922BEC34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B5A5426-AB15-468A-448D-AC0241CA548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4273FA3-B144-0259-B787-864E649E2B4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937CA64F-59AE-1E8C-3DEF-D4CE4E52401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A0736DCE-321C-D2D1-426C-6ED5FCAC7B4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4D820085-A700-725B-F1BC-161942AE83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C720B10-F906-E21D-9D51-0CD8848333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C786022A-7752-B938-D422-5FF5FD53F500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DAA085-6844-CFC0-E7A6-D11C10F59BC6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ACB6F5F-D622-2143-E21C-FCC32680C8AB}"/>
              </a:ext>
            </a:extLst>
          </p:cNvPr>
          <p:cNvSpPr txBox="1"/>
          <p:nvPr/>
        </p:nvSpPr>
        <p:spPr>
          <a:xfrm>
            <a:off x="1086719" y="3105834"/>
            <a:ext cx="70047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ما ٱلشَّيْءُ الَّذي تَعَلَّمْتَهُ مِنْ قِصَّةِ ياسينَ؟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8D43C2-F261-2D81-B04C-C2E24D78C11A}"/>
              </a:ext>
            </a:extLst>
          </p:cNvPr>
          <p:cNvSpPr txBox="1"/>
          <p:nvPr/>
        </p:nvSpPr>
        <p:spPr>
          <a:xfrm>
            <a:off x="554199" y="3936831"/>
            <a:ext cx="81169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تَعَلَّمْتُ مِنْ قِصَّةِ ياسينَ أَنَّ كُلَّ واحِدٍ مِنّا يَمْلِكُ مَوْهِبَةً خاصَّةً، وَأَنَّ أَجْمَلَ شَيْءٍ هُوَ أَنْ نَجِدَ ما نُحِبُّهُ وَنَقومَ بِهِ بِشَغَفٍ وَتَفانٍ.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156836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4C3E-C039-04C4-7140-03155D30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88CDBA6-55E7-F1A6-B557-2B5BA73EF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الصرف والتحويل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606E341-412B-9259-26C6-8C12C0C7B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A85EFFB-1FA1-5519-8E57-0F6C1774599A}"/>
              </a:ext>
            </a:extLst>
          </p:cNvPr>
          <p:cNvSpPr txBox="1"/>
          <p:nvPr/>
        </p:nvSpPr>
        <p:spPr>
          <a:xfrm>
            <a:off x="5080427" y="1720336"/>
            <a:ext cx="1951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FA2FF21-EAC3-E0A7-E7CC-FC9E71E19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193A57-886E-4BD8-5F2C-99C70B80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931846-E6B4-D3D2-41DB-53C6D98EE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47" y="1402856"/>
            <a:ext cx="960979" cy="1105631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91E54565-2EFD-A10D-DF81-E78AE1C95CE4}"/>
              </a:ext>
            </a:extLst>
          </p:cNvPr>
          <p:cNvSpPr txBox="1">
            <a:spLocks/>
          </p:cNvSpPr>
          <p:nvPr/>
        </p:nvSpPr>
        <p:spPr>
          <a:xfrm>
            <a:off x="1921945" y="3100877"/>
            <a:ext cx="530011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جمع المذكر السالم / جمع المؤنث السالم.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8702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FACF9-9153-81BB-1742-E2149AEA9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41DE25-6C76-40C2-742C-940F5921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سنراجع ما تعلمتم بخصوص  جمع المذكر السالم وجمع المؤنث السالم.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2D7F637-C86B-F9F8-7CD7-C3D8CE6A39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EF9E12B-A432-05B8-F2AD-45398FAD9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FA27122-972A-E527-77B4-48CEBA379D4B}"/>
              </a:ext>
            </a:extLst>
          </p:cNvPr>
          <p:cNvSpPr txBox="1"/>
          <p:nvPr/>
        </p:nvSpPr>
        <p:spPr>
          <a:xfrm>
            <a:off x="2288171" y="2484245"/>
            <a:ext cx="2959487" cy="146423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ٱلْمُذَكَّرِ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ٱلسّالِمُ.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ٱلْمُؤَنَّثِ ٱلسّالِمُ</a:t>
            </a:r>
            <a:endParaRPr lang="fr-FR" sz="4000" b="1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C26EBDC7-0D41-6367-02EC-B905630E5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785D37-9370-9DC7-65BC-661C27CF4C82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E0840E0-31A9-9E63-D74F-34B23B27E2D2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8DA7A1D-82CF-BD53-8C3F-79CBF41F780F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E54B72C-4B17-59AB-35E2-541CBA54028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305E6BA-47D5-494E-63F7-C9222D4E373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2" name="Google Shape;1245;p5">
                  <a:extLst>
                    <a:ext uri="{FF2B5EF4-FFF2-40B4-BE49-F238E27FC236}">
                      <a16:creationId xmlns:a16="http://schemas.microsoft.com/office/drawing/2014/main" id="{7976C71B-AC38-DEDC-B036-B337CAABC45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Google Shape;1244;p5">
                  <a:extLst>
                    <a:ext uri="{FF2B5EF4-FFF2-40B4-BE49-F238E27FC236}">
                      <a16:creationId xmlns:a16="http://schemas.microsoft.com/office/drawing/2014/main" id="{D00BD3C8-FA21-C501-17FF-DB33C92FD4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7263CA7A-F966-7899-556F-5C73E7F204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DB2179-3908-73FF-7DC4-A1DAB27928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4" name="Google Shape;1246;p5">
                <a:extLst>
                  <a:ext uri="{FF2B5EF4-FFF2-40B4-BE49-F238E27FC236}">
                    <a16:creationId xmlns:a16="http://schemas.microsoft.com/office/drawing/2014/main" id="{CFFA7F48-A1AE-BFA3-EE37-F010A3C8AE24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5A5215-87A5-C175-735D-C98733906A0E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29921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B3CC-F480-861B-482A-D7910738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88CC935-9398-39BB-187A-ACEAEE408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القاعدة التذكيرية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4F6F5C-4700-E72E-71A7-F619197278B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2A879894-6BF5-296A-C9B3-94AFEC446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2436199-DCCD-5A99-87DE-C991E61B2687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0F30624-390D-139A-D13C-25673584A328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FD58469-FBD5-4A85-303D-67FA2086A9BA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258B1F6-9666-9976-568C-6D9310882FE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10E2750-31AA-B88B-FF32-A88619E4309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54A0E1A8-9E9B-DD8A-EF24-F366DDD589D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DD346F8C-2357-C378-B0CE-74989962CE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408044F4-2A40-7301-A64E-81434DCB3C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782EB4D-8EC2-1348-29CE-CA69129B4D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37DE107A-B032-4C21-1D66-5D56D64FB18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597A65-D9DB-F0E1-402D-1DCA390C3AFD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DD167FA5-022C-DDE3-4CBB-D2B779AE5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243128"/>
              </p:ext>
            </p:extLst>
          </p:nvPr>
        </p:nvGraphicFramePr>
        <p:xfrm>
          <a:off x="498950" y="2280504"/>
          <a:ext cx="8206152" cy="3648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3942">
                  <a:extLst>
                    <a:ext uri="{9D8B030D-6E8A-4147-A177-3AD203B41FA5}">
                      <a16:colId xmlns:a16="http://schemas.microsoft.com/office/drawing/2014/main" val="1298355824"/>
                    </a:ext>
                  </a:extLst>
                </a:gridCol>
                <a:gridCol w="2004646">
                  <a:extLst>
                    <a:ext uri="{9D8B030D-6E8A-4147-A177-3AD203B41FA5}">
                      <a16:colId xmlns:a16="http://schemas.microsoft.com/office/drawing/2014/main" val="3314647169"/>
                    </a:ext>
                  </a:extLst>
                </a:gridCol>
                <a:gridCol w="1934308">
                  <a:extLst>
                    <a:ext uri="{9D8B030D-6E8A-4147-A177-3AD203B41FA5}">
                      <a16:colId xmlns:a16="http://schemas.microsoft.com/office/drawing/2014/main" val="4107083059"/>
                    </a:ext>
                  </a:extLst>
                </a:gridCol>
                <a:gridCol w="2433256">
                  <a:extLst>
                    <a:ext uri="{9D8B030D-6E8A-4147-A177-3AD203B41FA5}">
                      <a16:colId xmlns:a16="http://schemas.microsoft.com/office/drawing/2014/main" val="3390346939"/>
                    </a:ext>
                  </a:extLst>
                </a:gridCol>
              </a:tblGrid>
              <a:tr h="722272"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حَالَةُ </a:t>
                      </a:r>
                      <a:r>
                        <a:rPr kumimoji="0" lang="ar-MA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ٱلْجَرِّ</a:t>
                      </a:r>
                      <a:endParaRPr kumimoji="0" lang="f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حَالَةُ ٱلنَّصْبِ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حَالَةُ ٱلرَّفْعِ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الْجَمْعُ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517925"/>
                  </a:ext>
                </a:extLst>
              </a:tr>
              <a:tr h="722272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ياءٌ وَنونٌ: 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مُهَنْدِســــ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ين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kumimoji="0" lang="f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ياءٌ وَنونٌ: 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مُهَنْدِســــ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ين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واوٌ وَنونٌ: 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مُهَنْدِســـ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ون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جَمْعُ ٱلْمُذَكَّرِ ٱلسّالِمُ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388477"/>
                  </a:ext>
                </a:extLst>
              </a:tr>
              <a:tr h="722272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أَلِفٌ وَتاءٌ مَكْسورَةٌ: 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مُعَلِّمـــــــ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ات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ٍ</a:t>
                      </a:r>
                      <a:endParaRPr kumimoji="0" lang="f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أَلِفٌ وَتاءٌ مَكْسورَةٌ: 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مُعَلِّمـــــــ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ات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ٍ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أَلِفٌ وَتاءٌ مَضْمومَةٌ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: 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مُعَلِّم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ــــاتٌ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kumimoji="0" lang="a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kumimoji="0" lang="ar-MA" sz="36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ٱلْمُؤَنَّثِ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 ٱلسّالِمُ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33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7052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95DCC-55E1-6F68-1855-6D15951CF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742C36-3E9F-5841-AB68-395F1D94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سننجز النشاط التالي معا. يعبأ الجدول على السبورة. (نشاط تفاعلي جماعي)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06632E-44BE-C797-5EF4-2BD97339546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9F90E6C9-8BDF-5F80-45AC-8CF41FC6BE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B945292-7C80-B61B-10F5-8E0141736E13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5A5B986-F24A-3DCC-765B-2F0DF2C37E2F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5756A9F-F616-3540-FFBD-941CB776023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67EA2A3-954C-7EC1-49DC-23AAF5EFA45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047265B-20E7-AA09-4F99-30BD6932AC9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36286930-2FC7-E572-7A51-A2137E2F59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2" name="Google Shape;1244;p5">
                  <a:extLst>
                    <a:ext uri="{FF2B5EF4-FFF2-40B4-BE49-F238E27FC236}">
                      <a16:creationId xmlns:a16="http://schemas.microsoft.com/office/drawing/2014/main" id="{8853FA7E-6D53-118A-360B-7BFEE347A3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C00D4601-43A7-30D7-70F2-3DD477BEA6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B87343B-D40A-4D77-0D91-DC39191DC8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5" name="Google Shape;1246;p5">
                <a:extLst>
                  <a:ext uri="{FF2B5EF4-FFF2-40B4-BE49-F238E27FC236}">
                    <a16:creationId xmlns:a16="http://schemas.microsoft.com/office/drawing/2014/main" id="{19EC1430-B3EF-CD2B-C244-9AECE649FBFC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47BC07A-1B6E-DB5F-C90D-55CD02B37710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60F0C8B4-0C99-C434-9EF7-CC0AC6D8C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401518"/>
              </p:ext>
            </p:extLst>
          </p:nvPr>
        </p:nvGraphicFramePr>
        <p:xfrm>
          <a:off x="428788" y="1947836"/>
          <a:ext cx="7959969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5247">
                  <a:extLst>
                    <a:ext uri="{9D8B030D-6E8A-4147-A177-3AD203B41FA5}">
                      <a16:colId xmlns:a16="http://schemas.microsoft.com/office/drawing/2014/main" val="1512294663"/>
                    </a:ext>
                  </a:extLst>
                </a:gridCol>
                <a:gridCol w="2989384">
                  <a:extLst>
                    <a:ext uri="{9D8B030D-6E8A-4147-A177-3AD203B41FA5}">
                      <a16:colId xmlns:a16="http://schemas.microsoft.com/office/drawing/2014/main" val="2617938291"/>
                    </a:ext>
                  </a:extLst>
                </a:gridCol>
                <a:gridCol w="1975338">
                  <a:extLst>
                    <a:ext uri="{9D8B030D-6E8A-4147-A177-3AD203B41FA5}">
                      <a16:colId xmlns:a16="http://schemas.microsoft.com/office/drawing/2014/main" val="1391834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جَمْعُ </a:t>
                      </a:r>
                      <a:r>
                        <a:rPr kumimoji="0" lang="ar-MA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ٱلْمُؤَنَّثِ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 ٱلسّالِمُ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جَمْعُ ٱلْمُذَكَّرِ ٱلسّالِمُ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الْمُفْرَدُ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85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مُبْدِعــــ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ات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ٌ / مُبْدِعــ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ـات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ٍ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مُبْدِعــ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ون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َ / مُبْدِعــــ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ين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مُبْــــــدِعٌ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0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خائِفَةٌ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6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مُســـافِرٌ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29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عائِدَةٌ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1347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r" rtl="1"/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فَنّــــانٌ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16017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r" rtl="1"/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B"/>
                          </a:solidFill>
                          <a:effectLst/>
                          <a:uLnTx/>
                          <a:uFillTx/>
                          <a:latin typeface="Dosis SemiBold" pitchFamily="2" charset="0"/>
                          <a:ea typeface="+mn-ea"/>
                          <a:cs typeface="Microsoft Uighur" panose="02000000000000000000" pitchFamily="2" charset="-78"/>
                        </a:rPr>
                        <a:t>مَسْرورَةٌ 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B"/>
                        </a:solidFill>
                        <a:effectLst/>
                        <a:uLnTx/>
                        <a:uFillTx/>
                        <a:latin typeface="Dosis SemiBold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03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76898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89BE1-394A-6FBC-5E56-C82CCE821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3D7513A-B982-C11A-C876-6E525344D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أجيبوا عن الأسئلة التالية في دفاتركم.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B82E434-1C37-8C6B-79B5-3A942237EB2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F678644E-BACA-AB7D-CD9B-4F941A2057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8F4D4AE-7F31-CDA0-D319-2E39BE78D33E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F3E88CA-F36E-9ED5-618F-EE330BB16452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C834DAA-37DD-260F-A5BA-1E4AE5146CDE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9D7D50C-5A1A-168F-2CA2-136F73F7924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2C54647-23A9-72DF-6068-A6D35537391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C3621003-1E8E-43D3-7E9E-8B2DAE28B1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2D91094E-549D-3179-C7DD-6DEC8A95F3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1EBB1B2F-FC9D-8DE4-8BAE-31B833F61B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123679B-7973-936F-F187-3C789FC291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7D844A83-01F0-7068-9A31-24B1432C053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30D360-6391-6F0F-2535-163427FC1B3C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A2A751C-1BCB-DA74-69F4-77A13AA2E54A}"/>
              </a:ext>
            </a:extLst>
          </p:cNvPr>
          <p:cNvSpPr txBox="1"/>
          <p:nvPr/>
        </p:nvSpPr>
        <p:spPr>
          <a:xfrm>
            <a:off x="1258373" y="1599297"/>
            <a:ext cx="65788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latin typeface="Dosis SemiBold" pitchFamily="2" charset="0"/>
                <a:cs typeface="Microsoft Uighur" panose="02000000000000000000" pitchFamily="2" charset="-78"/>
              </a:rPr>
              <a:t>حَوِّلِ ٱلْجُمَلَ إلى ٱلْجَمْعِ ٱلْمَطْلوبِ .</a:t>
            </a:r>
            <a:endParaRPr lang="fr-MA" sz="4000" b="1" dirty="0"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5C9C90-88DF-93CA-39EF-2C30EB7CDE93}"/>
              </a:ext>
            </a:extLst>
          </p:cNvPr>
          <p:cNvSpPr txBox="1"/>
          <p:nvPr/>
        </p:nvSpPr>
        <p:spPr>
          <a:xfrm>
            <a:off x="633939" y="2388135"/>
            <a:ext cx="793617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1. فَازَ </a:t>
            </a:r>
            <a:r>
              <a:rPr lang="ar-MA" sz="40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ٱلْعازِفُ</a:t>
            </a:r>
            <a:r>
              <a:rPr lang="ar-MA" sz="4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بِٱلْجائِزَةِ</a:t>
            </a:r>
            <a:r>
              <a:rPr lang="ar-MA" sz="4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ٱلْأُولى.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جَمْعُ ٱلْمُذَكَّرِ</a:t>
            </a:r>
            <a:r>
              <a:rPr lang="ar-MA" sz="4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: 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:.................................................................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سَأَلَ ٱلْمُديرُ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ٱلْمُشارِكَ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عَنْ ٱللّوْحَةِ.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 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97152035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8B226-F3F6-584F-8618-FEF6ABF2F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165987-48B9-FAAB-9D0E-229B38E5F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10 دقائق.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3CCEF7-3A47-6D81-A806-9007819025A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79B7103B-AE37-9EF0-3700-88790D8FA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A5ACB0-962E-4429-AAA8-FD0B6E04970B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C253C87-2633-2A46-C318-AE46B0D1477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1793ED1C-48AA-9167-5E48-249FE4BBAB4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20D9AA-2800-A1AF-E207-C0DFC6AA5B2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516341C-3258-7973-FDDA-ED374DDF0A6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0F35568E-89F1-A895-1A9E-020F0A4A626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8B6E8EE8-4FE1-45E3-373C-A889F39071D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4DDF07E9-2F13-65F8-233E-5DBE2B848B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E744A8D-0955-180A-CC9E-AA2F141C83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58246B96-D2E9-3BEA-C7BD-CB21D6E3F96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84108C-A1DD-DB0C-9B5B-0FF576030E8A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9376D50-355E-4A93-9A03-9D65BD1D9258}"/>
              </a:ext>
            </a:extLst>
          </p:cNvPr>
          <p:cNvSpPr txBox="1"/>
          <p:nvPr/>
        </p:nvSpPr>
        <p:spPr>
          <a:xfrm>
            <a:off x="1258373" y="1599297"/>
            <a:ext cx="65788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حَوِّلِ ٱلْجُمَلَ إلى ٱلْجَمْعِ ٱلْمَطْلوبِ 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0C64C4-0568-9F8A-457E-E5AC2BD06C80}"/>
              </a:ext>
            </a:extLst>
          </p:cNvPr>
          <p:cNvSpPr txBox="1"/>
          <p:nvPr/>
        </p:nvSpPr>
        <p:spPr>
          <a:xfrm>
            <a:off x="633939" y="2388135"/>
            <a:ext cx="793617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1. فازَ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ٱلْعازِفُ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بِٱلْجائِزَةِ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ٱلْأُولى.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 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:.................................................................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سَأَلَ ٱلْمُديرُ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ٱلْمُشارِكَ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عَنْ ٱللّوْحَةِ.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 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57353684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12130-6D14-962A-75C5-385A0278F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09F784-AF29-3121-9C7B-70FDFA045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87171B8-B742-1971-9AD2-77C119E9FD9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C51A0808-102F-88A4-9C6B-022E16640D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013FA27-90B7-FEBF-179A-46D019BBC3AA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6EC9BA2-3F91-71DB-6135-EAC063107E5A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1DDCF434-8C52-4CA2-061F-46EB12BD85C6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7B95FEB-19B0-4DF3-BAFC-F0CAB72200E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F645449-FFAE-0E2C-831F-D13660DBA4D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AD6479A0-2B91-DB9A-0F2B-35F89E84A36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960E2F87-F72C-4CBF-5EF7-6D1B3ADE230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804BB58F-8575-69EE-DA4A-158D5CFA0F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DA4B4FD-ADD4-5BC0-98F4-7A3359CFBD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499A3EAB-E4F6-2A35-9D00-83F48EB2702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E643F89-DCF5-B559-301C-3B4D37412CB3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0A8E511-5808-873F-AB7E-117751D26542}"/>
              </a:ext>
            </a:extLst>
          </p:cNvPr>
          <p:cNvSpPr txBox="1"/>
          <p:nvPr/>
        </p:nvSpPr>
        <p:spPr>
          <a:xfrm>
            <a:off x="1258373" y="1599297"/>
            <a:ext cx="65788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حَوِّلِ ٱلْجُمَلَ إلى ٱلْجَمْعِ ٱلْمَطْلوبِ 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7E6D2D-4937-3518-7424-DF8C410BFC0D}"/>
              </a:ext>
            </a:extLst>
          </p:cNvPr>
          <p:cNvSpPr txBox="1"/>
          <p:nvPr/>
        </p:nvSpPr>
        <p:spPr>
          <a:xfrm>
            <a:off x="633939" y="2662944"/>
            <a:ext cx="79361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1. فازَ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ٱلْعازِفُ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بِٱلْجائِزَةِ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ٱلْأُولى.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ٱلْمُذَكَّرِ: 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32091731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5F2E1-41B0-A6BA-591E-391BCF45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2C47DD-2CFF-D370-0243-2391C1C12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4989A2-56A4-8205-3410-634BD05E749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82C55DD1-9222-156E-0AF4-5728D15EE5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F404F07-0F59-9227-86D9-E455E89DDDD7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F9023AC-2916-DCB9-6CA7-64A2EB39F0EB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1D5533E-46D8-185F-019B-20A47BFCF12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1717BA1-FFF2-3512-9AC6-5A85007F8B2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F89186F-0351-A972-F6A8-9DC17F1379C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BF1421AE-3529-E448-934A-C218D5DB67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2EA9A231-CD80-4447-3CE9-73010090908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30213C2C-CCA5-9800-36FB-4964CD3BE5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09BE356-F2E6-62FE-550B-478523B602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44435D73-B52F-C867-D902-AF749AEB7E8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ECDA830-F082-C549-949E-31D42F31EAFD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CE0D580-61BF-6FF1-33E2-F7D108D38DA8}"/>
              </a:ext>
            </a:extLst>
          </p:cNvPr>
          <p:cNvSpPr txBox="1"/>
          <p:nvPr/>
        </p:nvSpPr>
        <p:spPr>
          <a:xfrm>
            <a:off x="1258373" y="1599297"/>
            <a:ext cx="65788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حَوِّلِ ٱلْجُمَلَ إلى ٱلْجَمْعِ ٱلْمَطْلوبِ 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20E31A-F2DE-3D7F-67F4-52DBA0DA5AF3}"/>
              </a:ext>
            </a:extLst>
          </p:cNvPr>
          <p:cNvSpPr txBox="1"/>
          <p:nvPr/>
        </p:nvSpPr>
        <p:spPr>
          <a:xfrm>
            <a:off x="633939" y="2662944"/>
            <a:ext cx="79361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1. فازَ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ٱلْعازِفُ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بِٱلْجائِزَةِ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ٱلْأُولى.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ٱلْمُذَكَّرِ:                فازَ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ٱلْعازِفـــــ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ـون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بِٱلْجائِزَةِ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ٱلْأُولى.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:             فازَ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ٱلْعازِفـــــ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بِٱلْجائِزَةِ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ٱلْأُولى.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28016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2FF38-A7D2-4822-015D-FE0AE5652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FB8CB2-6B93-3DBC-5B3A-253B36FF4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هل أنتم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100C6A-1AB2-9DA4-2587-3EDD5469FE7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BC6D5AFA-CFE1-9FDA-E73B-D9F6197414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A2F88A2-DEA3-6E48-EDA8-98773202AD8D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AA7127D-D928-FDE6-17E7-9A8DAC1427B5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C7C479C-66A1-0714-C95A-E7E80FCEC432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08E526F-C2E1-4F38-CF02-084D0ED3B34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846B84D-CC32-4B80-31D6-63BD3F5BBFD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9B4B4C69-FC55-E47E-EA37-0124A3BFA9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08FD2986-487B-B45C-77E5-404AF8DAC3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9686A10B-DB3B-2E86-15A8-3409C22687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78578EF-A5B2-3442-6B9D-2DD874AD78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16722DC3-4C61-5641-C801-7975AA45BA8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4453DC-2871-E716-0D51-7B8FE64B3E34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342628E-40B3-833B-27BC-700EAB5390E1}"/>
              </a:ext>
            </a:extLst>
          </p:cNvPr>
          <p:cNvSpPr txBox="1"/>
          <p:nvPr/>
        </p:nvSpPr>
        <p:spPr>
          <a:xfrm>
            <a:off x="1258373" y="1599297"/>
            <a:ext cx="65788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حَوِّلِ ٱلْجُمَلَ إلى ٱلْجَمْعِ ٱلْمَطْلوبِ 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E831374-89C5-6366-51D0-A724217A2BB7}"/>
              </a:ext>
            </a:extLst>
          </p:cNvPr>
          <p:cNvSpPr txBox="1"/>
          <p:nvPr/>
        </p:nvSpPr>
        <p:spPr>
          <a:xfrm>
            <a:off x="633939" y="2662944"/>
            <a:ext cx="79361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سَأَلَ ٱلْمُديرُ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ٱلْمُشارِكَ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عَنْ ٱللّوْحَةِ.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ٱلْمُذَكَّرِ: 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5511275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56B80-DFE9-1C9D-77C3-97ACD2674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710C444-918D-B71B-194E-4DB0534D9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0792439-D90E-87F7-81E2-97A86107518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5684EE92-8668-AB62-FDD3-6D42BE581B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C1E6A6E-A59A-D70C-1A44-237F2266885F}"/>
              </a:ext>
            </a:extLst>
          </p:cNvPr>
          <p:cNvGrpSpPr/>
          <p:nvPr/>
        </p:nvGrpSpPr>
        <p:grpSpPr>
          <a:xfrm>
            <a:off x="1156155" y="88227"/>
            <a:ext cx="6935333" cy="327692"/>
            <a:chOff x="1156155" y="88227"/>
            <a:chExt cx="6935333" cy="3276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FBDCB8A-D3E9-B807-C97D-DED5B6737E52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B00E29F4-3F3F-8E07-8849-D857BA4855F2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57007DA-4A85-08A0-14BB-128CAF09B27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الصرف والتحويل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ABDB543-6C80-8D48-8D9B-4C1B656ED28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9" name="Google Shape;1245;p5">
                  <a:extLst>
                    <a:ext uri="{FF2B5EF4-FFF2-40B4-BE49-F238E27FC236}">
                      <a16:creationId xmlns:a16="http://schemas.microsoft.com/office/drawing/2014/main" id="{77A7E833-9EF2-73F0-6F08-2193A8CB2CA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Google Shape;1244;p5">
                  <a:extLst>
                    <a:ext uri="{FF2B5EF4-FFF2-40B4-BE49-F238E27FC236}">
                      <a16:creationId xmlns:a16="http://schemas.microsoft.com/office/drawing/2014/main" id="{358EC47B-6430-5925-7D11-41B61F84DF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24B188C1-AEFA-E012-DF6E-A9B65B90C6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705FD48-39B5-A611-50F4-C51AD96D7F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520A3C93-02DD-10F6-24AE-A17AD54F6F9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2353E1D-CC04-C6FF-0D35-47A8279FC3C3}"/>
                </a:ext>
              </a:extLst>
            </p:cNvPr>
            <p:cNvSpPr>
              <a:spLocks/>
            </p:cNvSpPr>
            <p:nvPr/>
          </p:nvSpPr>
          <p:spPr>
            <a:xfrm>
              <a:off x="4602026" y="12791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الفهم القرائي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7B05971-1EBD-83AB-D1CF-403E6B7232AF}"/>
              </a:ext>
            </a:extLst>
          </p:cNvPr>
          <p:cNvSpPr txBox="1"/>
          <p:nvPr/>
        </p:nvSpPr>
        <p:spPr>
          <a:xfrm>
            <a:off x="1258373" y="1599297"/>
            <a:ext cx="65788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حَوِّلِ ٱلْجُمَلَ إلى ٱلْجَمْعِ ٱلْمَطْلوبِ 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AFC71C-565E-CB06-ABDF-6E520EFF74AB}"/>
              </a:ext>
            </a:extLst>
          </p:cNvPr>
          <p:cNvSpPr txBox="1"/>
          <p:nvPr/>
        </p:nvSpPr>
        <p:spPr>
          <a:xfrm>
            <a:off x="480646" y="2662944"/>
            <a:ext cx="82061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سَأَلَ ٱلْمُديرُ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ٱلْمُشارِكَ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عَنْ ٱللّوْحَةِ.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ٱلْمُذَكَّرِ:         سَأَلَ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ٱلْمُدير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ون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ٱلْمُشارِكـــــ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ينَ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عَنْ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ٱللّوْحــ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:        سَأَلَتِ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ٱلْمُدير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اتُ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ٱلْمُشارِكـــــ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ٱللّوْحـ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093037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</a:rPr>
              <a:t>اختتام الحصة </a:t>
            </a:r>
            <a:endParaRPr lang="fr-MA" sz="6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88" y="2479496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تمرير رائزي الطلاقة والتحدث.</a:t>
            </a:r>
            <a:endParaRPr lang="fr-MA" dirty="0"/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AE0DABF3-C5BC-08FD-9957-692934A460A1}"/>
              </a:ext>
            </a:extLst>
          </p:cNvPr>
          <p:cNvSpPr txBox="1">
            <a:spLocks/>
          </p:cNvSpPr>
          <p:nvPr/>
        </p:nvSpPr>
        <p:spPr>
          <a:xfrm>
            <a:off x="628650" y="4078141"/>
            <a:ext cx="7886700" cy="13258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solidFill>
                  <a:srgbClr val="C00000"/>
                </a:solidFill>
              </a:rPr>
              <a:t>يتم فصل الحاسوب عن </a:t>
            </a:r>
            <a:r>
              <a:rPr lang="ar-MA" sz="2800" dirty="0" err="1">
                <a:solidFill>
                  <a:srgbClr val="C00000"/>
                </a:solidFill>
              </a:rPr>
              <a:t>المسلاط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9" y="780266"/>
            <a:ext cx="7795846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234462" y="883396"/>
            <a:ext cx="856903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حينَ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ٱنْتَقَلَتْ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أَسْماءُ مَعَ عائِلَتِها إِلى ٱلْبَيْتِ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لَمْ تَجِدْ فيهِ ما يُؤْنِسُها سِوى قِطْعَةِ أَرْضٍ صَغيرَةٍ في ٱلْحَديقَةِ. كانَتْ تَجْلِسُ عَلى رُكْبَتَيْها وَتَغْرِسُ ٱلْبُذورَ واحِدَةً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واحِدَةً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 تارَةً تَسْقي بِسَخاءٍ وَتَتَعَهَّدُ ٱلنَّباتاتِ بِعِنايَةٍ حينَ تَسْكُنُها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ٱلطُّمَأْنينَةُ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وَيَصْفو لَها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ٱلْبالُ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وَتارَةً تَجْلِسُ بِجانِبِ ٱلْأَرْضِ صامِتَةً تُحَدِّقُ في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حينَ يَعْتَريها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ٱلْحَنينُ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وَبِمُرورِ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ٱلْمَواسِمِ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تَحَوَّلَتْ تِلْكَ ٱلْحَديقَةُ إِلى كِتابٍ مَفْتوحٍ في كُلِّ زَهْرَةٍ مِنْهُ فَصْلٌ مِنْ حَياتِها.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956537"/>
              </p:ext>
            </p:extLst>
          </p:nvPr>
        </p:nvGraphicFramePr>
        <p:xfrm>
          <a:off x="697312" y="1809091"/>
          <a:ext cx="7549337" cy="404655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مشاعره حين ساعدته الأخت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الشكر و الامتنان للأخت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مناسبتين.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مناسبة.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856357"/>
            <a:ext cx="847219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كُنْتَ تَبْحَثُ عَنْ أَدَواتِكَ ٱلْمَدْرَسِيَّةِ قَبْلَ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ٱلذَّهابِ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إِلى ٱلْمَدْرَسَةِ وَلَمْ تَجِدْها. حينَ رَأَتْكَ أُخْتُكَ مُضْطَرِباً تَرَكَتْ كُلَّ مَا كانَتْ تَفْعَلُهُ وَساعَدَتْكَ في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ٱلْبَحْثِ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حَتّى وَجَدَتْها وَرَتَّبَتْ حَقيبَتَكَ وَقالَتْ لَكَ: "ها هِيَ يا أَخي، لا تَقْلَقْ بَعْدَ ٱلْيَوْمِ سَأُساعِدُكَ كُلَّ صَبَاحٍ."</a:t>
            </a:r>
          </a:p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تَحَدَّثْ عَنْ أُخْتِكَ: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بِماذا شَعَرْتَ حينَ رَأَيْتَ ما فَعَلَتْهُ أُخْتُكَ؟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(3 جُمَلٍ)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عَبِّرْ لِأُخْتِكَ عَنْ شُكْرِكَ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وَٱمْتِنانِكَ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(3 عِبَارَاتٍ)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22794</TotalTime>
  <Words>2285</Words>
  <Application>Microsoft Office PowerPoint</Application>
  <PresentationFormat>Affichage à l'écran (4:3)</PresentationFormat>
  <Paragraphs>429</Paragraphs>
  <Slides>53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53</vt:i4>
      </vt:variant>
    </vt:vector>
  </HeadingPairs>
  <TitlesOfParts>
    <vt:vector size="74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الأول</vt:lpstr>
      <vt:lpstr>  افتتاح الحصة</vt:lpstr>
      <vt:lpstr>مرحبا بكم ، سنبدأ  حصة اللغة العربية.</vt:lpstr>
      <vt:lpstr>ضعوا اللوحة والكراسة في القمطر</vt:lpstr>
      <vt:lpstr> الفهم القرائي</vt:lpstr>
      <vt:lpstr>خلال هذه الحصة سنعبد استثمار استراتيجيات الفهم التي تعلمتم.</vt:lpstr>
      <vt:lpstr>خذوا الصفحة 65 من كراساتكم.</vt:lpstr>
      <vt:lpstr>أقرؤوا النص قراءات هامسة. معكم 5 دقائق. بعدها ستجيبون عن بعض الأسئلة.</vt:lpstr>
      <vt:lpstr>في دفاتركم.  أجيبوا عن الأسئلة التالية. معكم 10 دقائق للإجابة.</vt:lpstr>
      <vt:lpstr>سأمر بين الصفوف لمساعدتكم.</vt:lpstr>
      <vt:lpstr>نصحح السؤال الأول. من يقرأ جوابه؟ هل أنتم متفقون؟</vt:lpstr>
      <vt:lpstr>صححوا.</vt:lpstr>
      <vt:lpstr>نصحح السؤال الثاني. من يقرأ جوابه؟ هل أنتم متفقون؟</vt:lpstr>
      <vt:lpstr>صححوا.</vt:lpstr>
      <vt:lpstr>نصحح السؤال الثالث. من يقرأ جوابه؟ هل أنتم متفقون؟</vt:lpstr>
      <vt:lpstr>صححوا.</vt:lpstr>
      <vt:lpstr>نصحح السؤال الرابع – العبارة الأولى. من يقرأ جوابه؟ هل أنتم متفقون؟</vt:lpstr>
      <vt:lpstr>صححوا. </vt:lpstr>
      <vt:lpstr>نتمم تصحيح السؤال الرابع – العبارة الثانية. من يقرأ جوابه؟ هل أنتم متفقون؟</vt:lpstr>
      <vt:lpstr>صححوا.</vt:lpstr>
      <vt:lpstr>نواصل أسئلة الفهم. أجيبوا عن الأسئلة التالية في دفاتركم.  معكم 10 دقائق .</vt:lpstr>
      <vt:lpstr>سأمر بين الصفوف لمساعدتكم.</vt:lpstr>
      <vt:lpstr>نصحح السؤال الأول. من يقرأ جوابه؟ هل انتم متفقون؟</vt:lpstr>
      <vt:lpstr>صححوا.</vt:lpstr>
      <vt:lpstr>نصحح السؤال الثاني. من يقرأ جوابه؟  من له جواب آخر؟</vt:lpstr>
      <vt:lpstr>إليكم اقتراحا للجواب. صححوا.</vt:lpstr>
      <vt:lpstr>نصحح السؤال الثالث. من يقرأ جوابه؟  من له جواب آخر؟</vt:lpstr>
      <vt:lpstr>إليكم اقتراحا للجواب. صححوا.</vt:lpstr>
      <vt:lpstr> الصرف والتحويل</vt:lpstr>
      <vt:lpstr>سنراجع ما تعلمتم بخصوص  جمع المذكر السالم وجمع المؤنث السالم.</vt:lpstr>
      <vt:lpstr>من يقرأ هذه القاعدة التذكيرية ؟ </vt:lpstr>
      <vt:lpstr>سننجز النشاط التالي معا. يعبأ الجدول على السبورة. (نشاط تفاعلي جماعي)</vt:lpstr>
      <vt:lpstr>الآن، أجيبوا عن الأسئلة التالية في دفاتركم. </vt:lpstr>
      <vt:lpstr>سامر بين الصفوف لمساعدتكم. معكم 10 دقائق. </vt:lpstr>
      <vt:lpstr>نصحح السؤال الأول. من يقرأ جوابه؟ هل أنتم متفقون؟</vt:lpstr>
      <vt:lpstr>صححوا. </vt:lpstr>
      <vt:lpstr>نصحح السؤال الثاني. من يقرأ جوابه؟ هل أنتم متفقون؟</vt:lpstr>
      <vt:lpstr>صححوا.</vt:lpstr>
      <vt:lpstr>اختتام الحصة </vt:lpstr>
      <vt:lpstr>تمرير رائزي الطلاقة والتحدث.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260</cp:revision>
  <cp:lastPrinted>2025-11-10T15:58:57Z</cp:lastPrinted>
  <dcterms:created xsi:type="dcterms:W3CDTF">2023-09-20T21:35:22Z</dcterms:created>
  <dcterms:modified xsi:type="dcterms:W3CDTF">2026-03-08T19:57:42Z</dcterms:modified>
</cp:coreProperties>
</file>