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52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887" r:id="rId18"/>
    <p:sldId id="2147482767" r:id="rId19"/>
    <p:sldId id="2147482975" r:id="rId20"/>
    <p:sldId id="2147482976" r:id="rId21"/>
    <p:sldId id="2147482977" r:id="rId22"/>
    <p:sldId id="2147482978" r:id="rId23"/>
    <p:sldId id="2147482979" r:id="rId24"/>
    <p:sldId id="2147482980" r:id="rId25"/>
    <p:sldId id="2147482974" r:id="rId26"/>
    <p:sldId id="2147482891" r:id="rId27"/>
    <p:sldId id="2147482835" r:id="rId28"/>
    <p:sldId id="2147482879" r:id="rId29"/>
    <p:sldId id="2147482807" r:id="rId30"/>
    <p:sldId id="2147482808" r:id="rId31"/>
    <p:sldId id="2147482760" r:id="rId32"/>
    <p:sldId id="2147482892" r:id="rId33"/>
    <p:sldId id="2147482758" r:id="rId34"/>
    <p:sldId id="2147482805" r:id="rId35"/>
    <p:sldId id="2147482618" r:id="rId36"/>
    <p:sldId id="2147482954" r:id="rId37"/>
    <p:sldId id="2147482981" r:id="rId38"/>
    <p:sldId id="2147482982" r:id="rId39"/>
    <p:sldId id="2147482983" r:id="rId40"/>
    <p:sldId id="2147482984" r:id="rId41"/>
    <p:sldId id="2147482985" r:id="rId42"/>
    <p:sldId id="2147482965" r:id="rId43"/>
    <p:sldId id="2147482986" r:id="rId44"/>
    <p:sldId id="2147482987" r:id="rId45"/>
    <p:sldId id="2147482988" r:id="rId46"/>
    <p:sldId id="2147482989" r:id="rId47"/>
    <p:sldId id="2147482990" r:id="rId48"/>
    <p:sldId id="2147482991" r:id="rId49"/>
    <p:sldId id="2147482992" r:id="rId50"/>
    <p:sldId id="2147482616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54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11" Type="http://schemas.microsoft.com/office/2007/relationships/hdphoto" Target="../media/hdphoto10.wdp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6.png"/><Relationship Id="rId7" Type="http://schemas.microsoft.com/office/2007/relationships/hdphoto" Target="../media/hdphoto1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microsoft.com/office/2007/relationships/hdphoto" Target="../media/hdphoto14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6.png"/><Relationship Id="rId7" Type="http://schemas.microsoft.com/office/2007/relationships/hdphoto" Target="../media/hdphoto1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microsoft.com/office/2007/relationships/hdphoto" Target="../media/hdphoto16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png"/><Relationship Id="rId7" Type="http://schemas.microsoft.com/office/2007/relationships/hdphoto" Target="../media/hdphoto1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microsoft.com/office/2007/relationships/hdphoto" Target="../media/hdphoto18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6.png"/><Relationship Id="rId7" Type="http://schemas.microsoft.com/office/2007/relationships/hdphoto" Target="../media/hdphoto1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11" Type="http://schemas.microsoft.com/office/2007/relationships/hdphoto" Target="../media/hdphoto21.wdp"/><Relationship Id="rId5" Type="http://schemas.openxmlformats.org/officeDocument/2006/relationships/image" Target="../media/image47.png"/><Relationship Id="rId10" Type="http://schemas.openxmlformats.org/officeDocument/2006/relationships/image" Target="../media/image65.png"/><Relationship Id="rId4" Type="http://schemas.openxmlformats.org/officeDocument/2006/relationships/image" Target="../media/image41.png"/><Relationship Id="rId9" Type="http://schemas.microsoft.com/office/2007/relationships/hdphoto" Target="../media/hdphoto20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11" Type="http://schemas.microsoft.com/office/2007/relationships/hdphoto" Target="../media/hdphoto10.wdp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microsoft.com/office/2007/relationships/hdphoto" Target="../media/hdphoto1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11" Type="http://schemas.microsoft.com/office/2007/relationships/hdphoto" Target="../media/hdphoto10.wdp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microsoft.com/office/2007/relationships/hdphoto" Target="../media/hdphoto11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11" Type="http://schemas.microsoft.com/office/2007/relationships/hdphoto" Target="../media/hdphoto10.wdp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microsoft.com/office/2007/relationships/hdphoto" Target="../media/hdphoto11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11" Type="http://schemas.microsoft.com/office/2007/relationships/hdphoto" Target="../media/hdphoto10.wdp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microsoft.com/office/2007/relationships/hdphoto" Target="../media/hdphoto11.wdp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C71170-5FA4-7F9B-B248-7D339ECF6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" b="380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b="1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/>
              <a:t>تخصص الحصص لأنشطة المراجعة والتوليف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800" b="1" dirty="0"/>
              <a:t>تمرر روائز الطلاقة و التحدث خلال جلسة واحدة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b="1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071" y="4978781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927491" y="496392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572071" y="3464353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- 5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189947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9350" y="500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23541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 -الإنتاج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تقويم  الطلاقة والتحدث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744033" y="39156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(الإنتاج الكتابي).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674912" y="544196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القراءة الإثرائية.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السادس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القراءة الإثرائية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5417823" y="4284931"/>
            <a:ext cx="1162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الإثرائية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حكاية الكلمة 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حكاية الكلمة - الفهم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AD0F1A-26EF-6EDE-24FD-1BF12351D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35" y="2713120"/>
            <a:ext cx="642937" cy="7401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2BFEA3-C726-EC0B-6174-0495AB9A91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22" y="3934723"/>
            <a:ext cx="642937" cy="7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BAF9BD-1363-77B3-7850-887EC0DA0B3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E104A4-5A63-92CF-CEDB-08700F722EC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3194E61-FEA4-EC5F-CE10-A70C30C67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67CC5B-0B3E-08EA-BA64-E6373FB53E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BA09D1-49E7-CC2A-C6F0-6210005BC3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C00092D4-24B4-4BA5-0824-201E49E61DF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B3460023-E5D5-2D00-2AA6-4BD17A23E36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FD90AAE-D5C5-66F1-BB50-559A7FD5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D78210-1B15-6F2F-8F7F-9FFEBE6B6F6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5" name="Google Shape;1246;p5">
              <a:extLst>
                <a:ext uri="{FF2B5EF4-FFF2-40B4-BE49-F238E27FC236}">
                  <a16:creationId xmlns:a16="http://schemas.microsoft.com/office/drawing/2014/main" id="{72557E25-5E29-B1B5-CCD1-E50C868A683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23172" y="1889289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5676745" y="1720336"/>
            <a:ext cx="1354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502228" y="3100877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noProof="0" dirty="0">
                <a:cs typeface="Microsoft Uighur" panose="02000000000000000000" pitchFamily="2" charset="-78"/>
              </a:rPr>
              <a:t>حكاية الكلمة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التوقع والتحقق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2637D-324D-D6F9-FED6-DD770E6CA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2" y="1335896"/>
            <a:ext cx="1031032" cy="118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سنشرع في قراءة نصوص إثرائية. خذوا كتيبات " نصوصي القرائية"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3A438A-B561-2080-B892-4E14602E4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618ED-CFF4-A143-2262-D80A89896273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BD2707B-E427-091B-1CE3-2F32457B11BC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5D4E2AD-A1D1-90B4-FEBD-2A19D22EBF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5DB687D-0276-7A44-AD87-8F1604A87C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BF1F9400-12A8-301A-64AE-72BBD769B9CB}"/>
                  </a:ext>
                </a:extLst>
              </p:cNvPr>
              <p:cNvPicPr preferRelativeResize="0"/>
              <p:nvPr/>
            </p:nvPicPr>
            <p:blipFill rotWithShape="1">
              <a:blip r:embed="rId5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0AF90DE-B745-C396-52D0-D226F17D8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68E745-B31F-885F-69ED-6D851DCE1646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2511E2D2-95E2-5109-CA15-A0DA768CEAA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6E09-38C2-6A7C-DB9A-50DC75381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BCA457F-6823-E01B-F509-96B0010B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أقصوصة "حكاية الكلمة"  قبل ذلك ستتوقعون أحداثها.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4464D14-61F1-6D27-271D-D95B2F9E02D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21587A9-386C-F391-6892-378248F902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45BA51-A2A9-9763-8503-57794CC06B94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8E34E777-55B9-8E36-CD2B-C7CDE84CACDA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991014E-C308-5ABB-9022-5D5BEC60FB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12F7639-5D94-700B-EFAC-53909DD185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26478EE-2ED9-1AE8-F426-90CF790F9B82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4E50C4E-FFF9-A8C2-0E57-BE2B502B43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54FCF38-2560-6C48-AC1E-08B9C3B46E82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FCD02D55-4E97-3D14-D4E0-335915EF025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AE942AE-767A-0296-F94B-3383027FBD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489" y="1439874"/>
            <a:ext cx="3475021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727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0443-BEC1-B76F-C902-F72D117F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45285C8-A2E0-8190-A473-B0EF63A05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 ما الأحداث التي تتوقعونها في هذه الحكاية. سأسجل بعضها على السبورة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69BDE1F-F474-5DA2-A39D-BBDE0345DFF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C0668E-355D-F783-80F1-88A210C9F9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6F60540-465A-FEA5-EFA7-A587608AA7F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D95CED8-0454-409E-A97A-19D2D6ECDE8A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773518C-8379-33A8-B445-4EA2708DF6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080B449-92FB-DE24-4068-497AED4A64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7574DD84-FD79-CFBD-2940-11FB72133C8D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2738D40-74A9-9F17-57F5-E0781F7340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E5B38AE-3DC9-7106-D3AB-38FD4F91A162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DE95EF64-FC28-49BC-26D3-3CCC416F4FD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AE377C4-AE92-B53A-E3B3-4F2CC05647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489" y="1439874"/>
            <a:ext cx="3475021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338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9F2AD-BEC4-124A-6A54-E5AF9B1E5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C117EB8-41FE-061D-1CE4-B420F8580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29" y="828269"/>
            <a:ext cx="73714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4 إلى ص7 واستعينوا بالصور المرفقة، وحاولوا التحقق من توقعاتكم. دقيقتين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10332AD-9502-D6E3-2B95-DE11B59AAFB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D19102C-974E-EAE8-A23C-4172F23956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54BD1BD-5837-CAA2-F1D7-BF426995A931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8CAB112-66BD-C1BD-1C51-E81E66E0E170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66B3D13-E994-55D8-D7C4-9FEFCA7611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FA2CD7E-3765-9751-2996-0D894F098C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8B82AD6-2A8A-967A-C039-6635BCDCC8B1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153E40A-BB0F-5967-0041-16117DA9F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93BCC4-0F5C-4052-DAA2-417061CABDF7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05EAAD15-A186-93F5-1B40-A0FFD95803C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FF5A9911-EBF3-EB8A-9831-106F72214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0A04C2-5394-42C7-FA32-1C1B1F65C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0112" y="1502665"/>
            <a:ext cx="3879664" cy="510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9009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0218-3952-11CC-DC97-EF72E2BE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8F719C-9984-8AE3-AEDB-9A8E8A05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29" y="828269"/>
            <a:ext cx="7371400" cy="612000"/>
          </a:xfrm>
        </p:spPr>
        <p:txBody>
          <a:bodyPr>
            <a:normAutofit/>
          </a:bodyPr>
          <a:lstStyle/>
          <a:p>
            <a:pPr lvl="0"/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في حالة عدم توفر الكتيب يمرر الأستاذ الشرائح المتضمنة للأقصوصة بالتتابع.)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25AF068-AC47-2E0B-9E32-42334D23CEC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B8570D0-937F-610D-EFB6-A64A5ADD9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DBC197-744E-E9CF-B808-3C35C80B3009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BC344AA-8575-8DAA-02BF-3C1C76FCCFAD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A6E7926-152B-AE89-E422-0B7A0BBA10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4140F0F-7F78-A844-11A9-9CCDF05EE9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533D77D7-8A9A-D652-007A-CFDE336B6CA7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A823A53-DED1-E7D1-93E8-7238B105C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84DC14-4D67-FDF6-C5F8-310E170878BD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39D144B0-828B-920E-E919-C7740E8759D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D75D0456-3E72-96A5-F5A3-9B2C5BF25A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6E69F-792D-E556-5D0E-5F55572046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9645" y="1468219"/>
            <a:ext cx="3883919" cy="52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67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4285B-A1B3-761C-E8AE-A1585EFBB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65C7392-5430-0A96-AA8A-C0B009DA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29" y="828269"/>
            <a:ext cx="7371400" cy="612000"/>
          </a:xfrm>
        </p:spPr>
        <p:txBody>
          <a:bodyPr>
            <a:normAutofit/>
          </a:bodyPr>
          <a:lstStyle/>
          <a:p>
            <a:pPr lvl="0"/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في حالة عدم توفر الكتيب يمرر الأستاذ الشرائح المتضمنة للأقصوصة بالتتابع.)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D5111B-19C2-1B5E-155A-78ADB21A12B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3BC82DAC-00B0-B6D6-17A1-3822235467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386403F-1F37-23DA-D6B7-B14CAC2B8943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12CA7A-0047-7144-06B5-49DEB3B0750A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503F8B0-45FC-782A-9C8C-7623984330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4821372-0511-6EA3-3646-F0F2C996C9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086995F0-4E38-93CF-AF38-388086AAFE2C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2A0EFBF-7B4D-A6EE-FF50-A6B835BFD8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C5279E-8E5E-1DB1-F253-7884FC1218D9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CEA4C736-9E03-D574-D64C-E02B6C0D713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1BCABE9B-15CF-394C-AF20-47DDCDA16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1C5473-5BF2-E765-3E7B-38C0075710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6835" y="1370596"/>
            <a:ext cx="3707071" cy="521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3075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CE45-99AE-E1F8-32A7-1619B209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9FB5A7-49C8-1BE7-3086-D4459868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تصفحكم  للأقصوصة. من كان توقعه صحيحا؟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79D386-F954-FB49-0D45-4F31F9344CA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EFB6C6F4-CA37-94F2-9112-0078C99344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EDA2603-C619-3EE7-D701-0D5159095583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A08EBD9-1DEF-56E3-1F02-95C7CE98D90A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60E9357-D7C4-1106-077D-DDAB099E23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D29742C-070D-0BF1-D0D2-62D19648D0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AE1D8D8-90EA-1A2D-555E-A793375032E8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9E16A5C-A5F8-9491-6983-371B3B54C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92E6FF-3FCA-A6F3-5933-890A8D6BFB25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F3426B0D-6BDE-989E-8485-08D66DC6A54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EADF9C-77B7-58E9-8D8B-6A8BEAB464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489" y="1439874"/>
            <a:ext cx="3475021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3650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1E271-D140-6B95-22F0-C3C4EDFCF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3CECC0-3C35-C9D9-410C-AA189A835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827874"/>
            <a:ext cx="6706296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ستقرؤون الحكاية قراءة صامتة بتركيز. معكم 20 دقيقة.  أثناء ذلك نواصل التقويم الشفوي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19F20D-51DE-6DBD-30FE-909FF0DF02F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E70CE488-FC9D-7008-328F-4DCBCF2426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8802A34-F4ED-9C21-5730-6BB3505F678D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4570779-1A26-3440-4D17-2A05321870B4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4091059-F035-BEC6-715B-4E7AE241184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7B185CA-17C0-0D8E-3DBF-500E480E2E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F0A017D-D686-83F4-7239-3D195BA4A5D6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B61F7F6A-A863-99ED-E74F-49D7FA9E9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95DA7C-25D4-7810-C42C-602084533831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7AEAFC13-2C6D-7D0A-44CB-414D3B65E4F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FDDDCBD-B5E0-E697-B5C0-4247FE401AF5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BD8163-E85C-0806-6F1F-189A630B0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F76140A-1206-8C00-9660-6C39D834B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74E051F-1E66-82B2-DD5F-37A9A10D6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051430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08BCCB-6919-7371-0D19-AECECEEAC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82" y="2337955"/>
            <a:ext cx="2785428" cy="320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8" y="998376"/>
            <a:ext cx="8621484" cy="56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149290" y="844335"/>
            <a:ext cx="8747448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بَياضِ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ٱلْفارِغَةِ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وَجَدَتْ نُورُ ما عَجَزَتْ عَنْ إِيجادِهِ في أَيِّ مَكانٍ آخَرَ. كانَتْ تُمْسِكُ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ٱلْفُرْشاةَ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فَتَتَحَوَّلُ مَشاعِرُها إِلى أَلْوانٍ وَخُطوطٍ تَقولُ عَنْها ما أَعْياها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ٱلْبَوْحُ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بِهِ. تارَةً تُغْرِقُ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ٱللَّوْحَةَ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بِدَرَجاتِ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ٱلْأَزْرَقِ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فَيَطْفو عَلَيْها هُدوءٌ وَسَكينَةٌ، وَتارَةً تَشُقُّ ٱلأَحْمَرَ بِجُرْأَةٍ فَيَفيضُ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ٱلرِّيشَةِ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شُعورٌ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بِٱلتَّوَتُّرِ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وَمَعَ تَراكُمِ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ٱللَّوْحاتِ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أَدْرَكَتْ أَنَّ ٱلرَّسْمَ لَيْسَ مُجَرَّدَ مَوْهِبَةٍ ، بَلْ هُوَ ٱلْفَضاءُ ٱلَّذي يَتَّسِعُ لِكُلِّ ما ضاقَتْ بِهِ نَفْسُها.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572644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نحو ما فعله الأب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الامتنان للأب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948432"/>
            <a:ext cx="847219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كُنْتَ تَجِدُ صُعوبَةً كَبيرَةً في حَلِّ تَمارينِ ٱلرِّياضِيّاتِ وَكِدْتَ تَيْأَسُ. حينَ رَآكَ أَبوكَ جَلَسَ بِجانِبِكَ بَعْدَ يَوْمٍ عَمَلٍ طَويلٍ وَشَرَحَ لَكَ كُلَّ ٱلتَّمارينِ بِصَبْرٍ وَحَنانٍ وَقالَ لَكَ: "تَعالَ يا بُنَيَّ، سَنَحُلُّها مَعاً وَلا شَيْءَ يَصْعُبُ عَلَيْنا."</a:t>
            </a:r>
          </a:p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عَنْ أَبيكَ: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شَعَرْتَ حينَ رَأَيْتَ ما فَعَلَهُ أَبوكَ؟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جُمَلٍ)</a:t>
            </a:r>
          </a:p>
          <a:p>
            <a:pPr marL="685800" indent="-68580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لِأَبيكَ عَنْ شُكْرِكَ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وَٱمْتِنانِكَ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عِباراتٍ)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8F3D-DF28-8D9A-E2A4-2A5E5274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3640BFF-D5D6-6A80-6EDA-3DDDFD2A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56B4EC6-2049-2781-390D-8F0407A29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3761E43-3A87-D2A2-6BCF-CFE27C885988}"/>
              </a:ext>
            </a:extLst>
          </p:cNvPr>
          <p:cNvSpPr txBox="1"/>
          <p:nvPr/>
        </p:nvSpPr>
        <p:spPr>
          <a:xfrm>
            <a:off x="5676745" y="1720336"/>
            <a:ext cx="1354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69C45C24-4D41-56F6-F045-426E82BE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455ADD-89AA-74A6-C50A-B446C7056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4517F33-DBD2-21DE-4890-44B5E7FF923C}"/>
              </a:ext>
            </a:extLst>
          </p:cNvPr>
          <p:cNvSpPr txBox="1">
            <a:spLocks/>
          </p:cNvSpPr>
          <p:nvPr/>
        </p:nvSpPr>
        <p:spPr>
          <a:xfrm>
            <a:off x="1758308" y="3045970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dirty="0">
                <a:cs typeface="Microsoft Uighur" panose="02000000000000000000" pitchFamily="2" charset="-78"/>
              </a:rPr>
              <a:t>حكاية الكلمة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 وفهم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2EE392-4EDE-5F1F-C676-6707A55DD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73" y="1323934"/>
            <a:ext cx="936431" cy="10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49D55-5FFA-9DC2-6ACF-35E3095EA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AF0B1-6342-1111-F14E-86B208E8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 الأقصوصة. سنركز خلال على الطلاقة. من يقرأ  الصفحة الأولى – الصفحة 4؟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C7670B3-97B6-62B9-F306-F069F02F0F9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8155445-DE92-7E21-E501-0AE6526AC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3FFA841-E0D1-331C-90AE-C28641ABB3B7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72AF0EA-79E7-693A-48B3-89274A42FA33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F30392E-1535-7C51-4370-3F515EC280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E4C0A5F-3063-9784-AD7D-3DE8ED11CA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53580367-43D0-90B2-0F8E-6AC823CB4378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5871B9D-8A60-1FCE-289F-F9EB4AD6A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956E4F-8C99-44AD-77C7-48DC74FF6DD0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A07A889D-01F2-8515-5B10-7209A886EE3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2D12CE6-A9B9-CF90-7DF4-0A992FC4DC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595" y="1417325"/>
            <a:ext cx="5746733" cy="52475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50F985-484E-20BB-5818-B4FBD1618E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0513" y="3165333"/>
            <a:ext cx="2320786" cy="218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4140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B1931-0AA1-0F2C-9735-B5F1FE14D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ABD36D7-2192-9208-174A-E7B86D6B6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 الصفحة الثانية – الصفحة 5؟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050830-A506-4272-E26F-1E104CAED5F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57FB6C9-DAE5-51F9-EB21-6AC2FCEE0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72AEB3D-60C7-61B7-D3AF-F9B83429A5B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3316CDA-AF20-1366-DB01-8B91CB8BB77E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9A848B-AE48-6B23-8F70-8DFA18502D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E29785D-4302-0D9E-BC7E-343E8EE20FC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DF89AC4-C345-FD4C-3EBF-B5BA1D8C8AF6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8E22F5B-0222-AFFE-B39F-3FA43E619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92D9E2-11D9-91A1-8F59-FCB1F30E502D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35996EF2-2BF9-4DD4-7004-F22D8F51183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DE11E16-7E1D-5A3A-AEB5-7F3B7B3331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094" y="1436442"/>
            <a:ext cx="5847123" cy="52284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F7AE43-81CD-00AA-B876-25EAA6AE9C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4929" y="2985247"/>
            <a:ext cx="2285368" cy="217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8000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14E9E-3052-1A9F-6C66-4F9C78778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3D8025-2A42-A923-B26A-1A3A0079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 الصفحة الثالثة – الصفحة 6؟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D9B0C69-2187-580A-E357-B964758114A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C4164DF-6254-87EB-2706-B8B371409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8C49911-7CA8-0DC9-0F30-4BD15F2532BD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530D636-610A-EA6D-A64F-36E454C754CB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F3733AA-48AF-5BEA-CDC6-DCC97391A4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C99EA0A-095D-89C9-7049-6E8F12CB970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DE35C0C5-9901-75BE-787C-7CEE7FA99275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44E1BA1-8E4D-C419-40A0-B46293470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5AD40E8-BF7F-DFE7-0C38-032466364F7E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35292E05-35CD-D3E6-40E0-49848F35059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117C997-D5E2-DAB0-120C-A697108FC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306" y="1454359"/>
            <a:ext cx="6188329" cy="52105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2C3266-2A02-A053-E9AC-87A92E7031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3408" y="3025588"/>
            <a:ext cx="2018058" cy="26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175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93BF0-74A1-216F-070E-47288A467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9EA0A0-9A90-7175-FC7A-0DC9347E7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 الصفحة الأخيرة – الصفحة 7؟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8CF9F91-C771-807F-6612-537E576B042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9249AD9-BDF4-E8F1-50DD-A3DE8EB3F9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8E37DF9-E5CE-E447-0349-A1120CDAC004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5B30CC-2DFC-6C4B-88CC-E1DD8927E47A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32BDDB-76E4-367C-79EF-AEA4FE26B6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8028D3F-7C5F-A7A4-D1CA-D6EC6B782E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B3B0374B-3B73-96B8-00C3-AAEF9A45E70C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909EA68-05FC-3768-74E6-2763F60C0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4749C1-F543-D4D5-0577-B1661ECE1576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A9E57A35-B31F-2B14-1D1A-F4C2D77F391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177BE2-4B4B-8703-A1E6-C43918BA292D}"/>
              </a:ext>
            </a:extLst>
          </p:cNvPr>
          <p:cNvGrpSpPr/>
          <p:nvPr/>
        </p:nvGrpSpPr>
        <p:grpSpPr>
          <a:xfrm>
            <a:off x="419587" y="1439874"/>
            <a:ext cx="5616428" cy="4934032"/>
            <a:chOff x="419587" y="1439874"/>
            <a:chExt cx="5616428" cy="428951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4BDFEFB-0980-9171-35FE-B026BCC74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9587" y="1439874"/>
              <a:ext cx="5616427" cy="294919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660EA2F-C3E7-E40D-411D-9AC6293D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9765" y="4571053"/>
              <a:ext cx="5526250" cy="115834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47BF163-4919-1CFA-48C5-AB4D52773A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3833" y="2716306"/>
            <a:ext cx="2540580" cy="265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3135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6F997-F810-95FC-BDF6-3FFAD1AFC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FC8CD3-F304-5746-5AD9-62D2D57CC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827874"/>
            <a:ext cx="6706296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قراءة الحكاية مرة ثانية. من يقرأ؟ انتبهوا ستجيبون عن بعض الأسئلة.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1AA06F5-E70A-3450-1A41-EB3D9D2047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A92D43E-F14A-5204-98F3-B797D7BEC7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58D0F44-570D-B54F-DDBB-75969A69AD0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550E502-CD7D-7EA4-A544-13FAB79D81A8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9231A94-1915-EF1A-5A77-7620EA10E7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CE8C6D0-F55A-ACA1-F855-937186C0C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144FC1AB-3A5D-ED2C-3381-2A7F2A172E58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7A07119-2D21-B3B0-E7C8-BA31DD04E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FE0F8C-FA06-BC0C-212D-88D993F10F4F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Google Shape;1246;p5">
              <a:extLst>
                <a:ext uri="{FF2B5EF4-FFF2-40B4-BE49-F238E27FC236}">
                  <a16:creationId xmlns:a16="http://schemas.microsoft.com/office/drawing/2014/main" id="{0FE1781F-A37B-DD9B-CBC6-954671DC252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6D8257-BC20-C87F-444B-800F86BE4AB1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EFEF9F-B68E-A02B-3687-CDB7178D7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F3282C4-6B5E-3D61-3ED7-30397781D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B06F464F-C485-7A7F-AFC1-C0DA59F84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29109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1A23-7059-8C86-464D-6687116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DAA752-26DA-6E33-9157-86F11F2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 من يجيب؟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DE4FD1-308C-12BF-6A1B-983B7F0618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31827F-DBB1-1C36-DEB3-DDAF8502E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D4BA41-7B0C-8428-7412-0A627876E9DD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ٱلْحِكايَةِ؟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17CABB6-9E7F-A3DD-C28C-5E59D4B1F7D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371892F-33DD-0EDE-7976-32356F8CC459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49F75B4-4794-48F0-16E1-8C2BE9BDA9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AE7FE8D-912F-8E00-B79F-B9E2FEA4B8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9FB15381-E922-4E75-17E5-B5ACE21C0EC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3EA65BEE-0290-152A-4231-8CE2BEC5C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3142B54-D69A-FCE8-8CE6-8C02B2BB61A6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04960F82-3A95-CFD9-7BD3-7591D5DB163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130898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9D3AC-97D6-8D88-94A6-936A7A56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C832AA3-E844-8260-62E0-7A2537E24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من يجيب؟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325332-F42F-EA0D-B317-BE4AAD63EB9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D259F29-C718-E297-5793-D09C71683E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565890-9EF7-DD19-F329-34CF3009398B}"/>
              </a:ext>
            </a:extLst>
          </p:cNvPr>
          <p:cNvSpPr txBox="1"/>
          <p:nvPr/>
        </p:nvSpPr>
        <p:spPr>
          <a:xfrm>
            <a:off x="1152000" y="3150215"/>
            <a:ext cx="6840000" cy="10215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ٱلَمَوْضوعُ ٱلَّذي تَتَناوَلُهُ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ٱلْحِكايَةِ؟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D834E2-3E54-49D9-0147-391CB989CB3B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24E91BC-8ADA-1EBF-2457-19A8309ED1DB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6FA405A-C81A-5534-C573-3485395302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2C2DFCC-26DE-2622-8717-8F9CC1D02A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ACC3AF07-5A38-3A77-EFB0-45E65C5B525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B0CD8332-20AD-E45B-7FCC-EBAB9E031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2A30A03-F451-D918-CC2B-D7EB4116C2FE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08743F72-F5F1-AE80-2D73-3955C286C81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9453702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F0307-ACCC-9147-BD03-E0EDFBA3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FC05C4-EF50-85C3-44CE-49CE093C0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الثالث؟  من يجيب؟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BE139D-20C9-700F-6824-CAC594B9899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DD2FDABF-7EFC-4CA8-0E12-4633E5F94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3D420E-BF70-39D8-BAD5-C27B2B110CD5}"/>
              </a:ext>
            </a:extLst>
          </p:cNvPr>
          <p:cNvSpPr txBox="1"/>
          <p:nvPr/>
        </p:nvSpPr>
        <p:spPr>
          <a:xfrm>
            <a:off x="1152000" y="3015744"/>
            <a:ext cx="6840000" cy="1940957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سَبَقَ أَنْ دَرَسْنا نَصّاً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قِرائِيّاً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يَتَناوَلُ نَفْسَ ٱلْمَوْضوعِ. مَنْ يُذَكِّرُنا بِعُنْوانِهِ؟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1CA0E6B-D494-EA6A-B4BA-B075ADD8A946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83F1281-CB23-C2FC-2C70-4C51A2E3CFFB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C7C19E4-2CE6-6229-17A0-6CDB9D8C21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A929CC1-29C5-0C47-C344-B9CDB51B43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375E0AD9-6CF7-67A1-35E0-FFBFA8E1BBF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5B085388-2F16-7E59-E74C-AD04D19A6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DC8D2E-CD98-6472-2966-42F4DA23738A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3368ED73-CD0B-332D-375F-6044129B3CB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5744949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3B48F-D3FE-8F28-5D78-878B8739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9DC2B0-138F-B7A5-B735-584955CB3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الرابع؟  من يجيب؟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6F363D4-5E7B-127E-3EAB-BF1975BDDA4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36E2A2FF-0D7A-21E7-8F98-C1112A7DA1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B268F-5F27-94FA-9C04-01946A937730}"/>
              </a:ext>
            </a:extLst>
          </p:cNvPr>
          <p:cNvSpPr txBox="1"/>
          <p:nvPr/>
        </p:nvSpPr>
        <p:spPr>
          <a:xfrm>
            <a:off x="1152000" y="3015744"/>
            <a:ext cx="6840000" cy="1940957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تَرى أَنَّ عُنْوانَ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"حِكايَةُ ٱلْكَلِمَةِ " مُناسِبٌ لِلنَّصِّ؟ لِماذا؟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6F81F76-1AA9-5DE3-122A-48859729144B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C96274B-B99D-BD5D-78C2-ED44336EEC09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351D57F-7539-3F72-D247-0017DFE08C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F2114F7-2B5A-FCAA-EB6B-86DE829C50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1A477872-0064-A671-3710-41400FE5695E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B7207D3D-6E87-ACD8-4966-9FB28D7AE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CCE30F-1324-9B3C-337D-15B53C990847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16D123E4-5259-D2B2-2D7B-40F6B4815F2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329113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AC778-2D68-3171-3474-79AE611E3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E0213C-6D12-B4C2-3CBE-F6F59D97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الخامس؟  من يجيب؟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75B7FB-3965-BA98-4624-918D60CF72E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789FC33-2690-CBF4-3014-3E799B180B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3FB103F-4D22-3E28-8E37-EB35668C1DD8}"/>
              </a:ext>
            </a:extLst>
          </p:cNvPr>
          <p:cNvSpPr txBox="1"/>
          <p:nvPr/>
        </p:nvSpPr>
        <p:spPr>
          <a:xfrm>
            <a:off x="1152000" y="3015744"/>
            <a:ext cx="6840000" cy="10215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ٱلنَّصُّ أَدَبِيٌّ أَمْ مَعْلوماتِيٌّ؟ لِماذا؟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1E53405-3215-F499-8B59-15E33A4C3E9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2A7D6F-975D-4FDD-BC4F-154FF341A5A4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4FFB4E1-C3E4-C1D1-D629-F26D75796C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5931CD1-B7E0-7A38-F185-A36D089B41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C6EF415C-AAC9-F2D3-B9D2-DB58C520D98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57AD6AFA-F640-0DC1-03AF-19420409F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5EECC6-CEAB-F935-492D-36EE1B36FA09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05690B18-9BC9-97BF-99EE-66957FDB5CF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70464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E403-DD6A-8E8B-AA54-55D386CAC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F4FEBD-3EEC-CB12-A334-2AB124D4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تحديد الأفكار الرئيسة للحكاية. عمل ثنائي.  سجلوا إجاباتكم على دفاتركم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739B3B-F3E3-4307-4FCE-262B0B007FF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8724219-B4B5-4283-D54D-6412CF31F3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34FAB52-9E2C-5889-2E8C-4ACA1F4949A1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8AB4F8-7250-5134-A55B-7C89CBE3D662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9EFA6C1-B325-CBE9-56B2-CD7F66AF4A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9C1FCCB-D4A0-52C7-DC66-B0AAD4CAA7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6399E2E6-FC9D-8ED3-FF40-53BE3CEA831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E90AD081-8440-1CA7-AB6C-B6D6C6CF4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52A291-2C54-E8D1-B887-B622DD2FAE7D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016FE2FE-16B8-FF48-BE79-FEF9D52B5A4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66F3F2-841F-A4F3-DC81-9041F178DC9B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A6888FB-CD11-B372-4C01-5254BBB5D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08FAA63-F9B2-24F9-A72B-98A47AE5B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1D9C2F-CE0F-6D5D-4904-0F4507E2E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604004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0FB2C-CC1D-1E64-CD62-9472D27D3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191AAB-B64A-42F5-A224-6FD943BD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112665-EC16-D478-838E-F603415A2D5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3767C96-5EEF-BA0B-9938-0477A4D27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C0805A6-E7F5-CA54-27B7-7C5DFB4D2D0F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11CC116-684F-1853-C6EB-34D5A28558DB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F24637-AA3C-C3A7-AB8F-88E6E9E69C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65BFF18-4678-C556-B1E1-ED2D129E1F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F9B73DA7-7A82-0807-A85D-D5DAB93F7779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17D006D-766B-2B3D-F5DF-ED20817F69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BB022D-388E-BD52-52AE-D523E74FCD78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23E82C92-90B6-F151-3279-1FD06EADF94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C78223-9D0D-8CEF-B096-5FB3DA6207DB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EE4A7B-4CD7-62CE-B3C0-8642D0235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6615A42-65E6-47D0-D87F-26647411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EEBDBE-FAD3-5D47-6705-8471B4D3F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145520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5A1BD-0D2F-B54B-F918-1513BD959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69A361E-4F2F-7B17-19E0-147AD07A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العمل في بيوتكم .  سنصحح خلال الحصة القادمة.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07EF8B-A39D-43EA-73F6-81943D4548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FB51DC0-52EC-52B2-D635-3269E06E29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7E91CC0-E284-8A42-9E10-DEDB19DCC9C7}"/>
              </a:ext>
            </a:extLst>
          </p:cNvPr>
          <p:cNvGrpSpPr/>
          <p:nvPr/>
        </p:nvGrpSpPr>
        <p:grpSpPr>
          <a:xfrm>
            <a:off x="1119046" y="153202"/>
            <a:ext cx="6571442" cy="322909"/>
            <a:chOff x="1348340" y="153202"/>
            <a:chExt cx="6342148" cy="32290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5DD7F8B-1E3A-22A7-5B90-91D049ACC862}"/>
                </a:ext>
              </a:extLst>
            </p:cNvPr>
            <p:cNvGrpSpPr/>
            <p:nvPr/>
          </p:nvGrpSpPr>
          <p:grpSpPr>
            <a:xfrm>
              <a:off x="3686805" y="153202"/>
              <a:ext cx="4003683" cy="317944"/>
              <a:chOff x="4194522" y="153202"/>
              <a:chExt cx="3522206" cy="31794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A8BC1C0-0310-714B-F8B0-1924A0A892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94522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قراءة إثرائية 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A0CA139-EA76-2A34-E67C-4809BB935D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E52DCD19-FFB3-4CCB-C03C-0D77CEDEA85D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5321560" y="18629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ED21A1EC-6798-5721-A2CA-7D77EA3FB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88A2C6-8B63-FDEE-0C1B-FB2A08243474}"/>
                </a:ext>
              </a:extLst>
            </p:cNvPr>
            <p:cNvSpPr>
              <a:spLocks/>
            </p:cNvSpPr>
            <p:nvPr/>
          </p:nvSpPr>
          <p:spPr>
            <a:xfrm>
              <a:off x="1348340" y="188111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Google Shape;1246;p5">
              <a:extLst>
                <a:ext uri="{FF2B5EF4-FFF2-40B4-BE49-F238E27FC236}">
                  <a16:creationId xmlns:a16="http://schemas.microsoft.com/office/drawing/2014/main" id="{29DF91AA-8721-5674-3B05-EE0BBA26F81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 amt="20000"/>
            </a:blip>
            <a:srcRect/>
            <a:stretch/>
          </p:blipFill>
          <p:spPr>
            <a:xfrm>
              <a:off x="2757021" y="193077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50CCCC9-BC81-C4B8-4ECF-D7070750933C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7AAA973-E888-D104-AEC4-6CC8A022E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0BC5D2-647C-1255-96E7-48FE56A0A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95A59C-B579-D052-C7C3-ED7C3BA69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622722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21612</TotalTime>
  <Words>1192</Words>
  <Application>Microsoft Office PowerPoint</Application>
  <PresentationFormat>Affichage à l'écran (4:3)</PresentationFormat>
  <Paragraphs>227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2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السادس</vt:lpstr>
      <vt:lpstr>  افتتاح الحصة</vt:lpstr>
      <vt:lpstr>مرحبا بكم ، سنبدأ  حصة اللغة العربية.</vt:lpstr>
      <vt:lpstr>قراءة إثرائية</vt:lpstr>
      <vt:lpstr>خلال هذه الحصة سنشرع في قراءة نصوص إثرائية. خذوا كتيبات " نصوصي القرائية"</vt:lpstr>
      <vt:lpstr>ستقرؤون أقصوصة "حكاية الكلمة"  قبل ذلك ستتوقعون أحداثها.</vt:lpstr>
      <vt:lpstr>في نظركم ما الأحداث التي تتوقعونها في هذه الحكاية. سأسجل بعضها على السبورة</vt:lpstr>
      <vt:lpstr>تصفحوا الأقصوصة من ص 4 إلى ص7 واستعينوا بالصور المرفقة، وحاولوا التحقق من توقعاتكم. دقيقتين ( في حالة عدم توفر الكتيب يمرر الأستاذ الشرائح المتضمنة للأقصوصة بالتتابع.)</vt:lpstr>
      <vt:lpstr>( في حالة عدم توفر الكتيب يمرر الأستاذ الشرائح المتضمنة للأقصوصة بالتتابع.)</vt:lpstr>
      <vt:lpstr>( في حالة عدم توفر الكتيب يمرر الأستاذ الشرائح المتضمنة للأقصوصة بالتتابع.)</vt:lpstr>
      <vt:lpstr>بعد تصفحكم  للأقصوصة. من كان توقعه صحيحا؟ </vt:lpstr>
      <vt:lpstr>الآن. ستقرؤون الحكاية قراءة صامتة بتركيز. معكم 20 دقيقة.  أثناء ذلك نواصل التقويم الشفوي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القراءة الإثرائية</vt:lpstr>
      <vt:lpstr>ستقرؤون الأقصوصة. سنركز خلال على الطلاقة. من يقرأ  الصفحة الأولى – الصفحة 4؟</vt:lpstr>
      <vt:lpstr>. من يقرأ  الصفحة الثانية – الصفحة 5؟</vt:lpstr>
      <vt:lpstr>. من يقرأ  الصفحة الثالثة – الصفحة 6؟</vt:lpstr>
      <vt:lpstr>. من يقرأ  الصفحة الأخيرة – الصفحة 7؟</vt:lpstr>
      <vt:lpstr>نعيد قراءة الحكاية مرة ثانية. من يقرأ؟ انتبهوا ستجيبون عن بعض الأسئلة.</vt:lpstr>
      <vt:lpstr>من يقرأ السؤال الأول؟  من يجيب؟</vt:lpstr>
      <vt:lpstr>من يقرأ السؤال الثاني؟  من يجيب؟</vt:lpstr>
      <vt:lpstr>من يقرأ السؤال الثالث؟  من يجيب؟</vt:lpstr>
      <vt:lpstr>من يقرأ السؤال الرابع؟  من يجيب؟</vt:lpstr>
      <vt:lpstr>من يقرأ السؤال الخامس؟  من يجيب؟</vt:lpstr>
      <vt:lpstr>الآن حاولوا تحديد الأفكار الرئيسة للحكاية. عمل ثنائي.  سجلوا إجاباتكم على دفاتركم</vt:lpstr>
      <vt:lpstr>سأمر بين الصفوف لمساعدتكم.  </vt:lpstr>
      <vt:lpstr>أكملوا العمل في بيوتكم .  سنصحح خلال الحصة القادمة.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265</cp:revision>
  <cp:lastPrinted>2025-11-10T15:58:57Z</cp:lastPrinted>
  <dcterms:created xsi:type="dcterms:W3CDTF">2023-09-20T21:35:22Z</dcterms:created>
  <dcterms:modified xsi:type="dcterms:W3CDTF">2026-03-06T06:53:19Z</dcterms:modified>
</cp:coreProperties>
</file>