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4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5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6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7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8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9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87" r:id="rId2"/>
    <p:sldMasterId id="2147483710" r:id="rId3"/>
    <p:sldMasterId id="2147483720" r:id="rId4"/>
    <p:sldMasterId id="2147483747" r:id="rId5"/>
    <p:sldMasterId id="2147483763" r:id="rId6"/>
    <p:sldMasterId id="2147483788" r:id="rId7"/>
    <p:sldMasterId id="2147483812" r:id="rId8"/>
    <p:sldMasterId id="2147483836" r:id="rId9"/>
    <p:sldMasterId id="2147483853" r:id="rId10"/>
  </p:sldMasterIdLst>
  <p:notesMasterIdLst>
    <p:notesMasterId r:id="rId49"/>
  </p:notesMasterIdLst>
  <p:sldIdLst>
    <p:sldId id="2147482920" r:id="rId11"/>
    <p:sldId id="2147482885" r:id="rId12"/>
    <p:sldId id="2147482604" r:id="rId13"/>
    <p:sldId id="2147482772" r:id="rId14"/>
    <p:sldId id="2147482814" r:id="rId15"/>
    <p:sldId id="2147482691" r:id="rId16"/>
    <p:sldId id="2147482463" r:id="rId17"/>
    <p:sldId id="2147482765" r:id="rId18"/>
    <p:sldId id="2147482887" r:id="rId19"/>
    <p:sldId id="2147482767" r:id="rId20"/>
    <p:sldId id="2147482941" r:id="rId21"/>
    <p:sldId id="2147482942" r:id="rId22"/>
    <p:sldId id="2147482966" r:id="rId23"/>
    <p:sldId id="2147482968" r:id="rId24"/>
    <p:sldId id="2147482969" r:id="rId25"/>
    <p:sldId id="2147482967" r:id="rId26"/>
    <p:sldId id="2147482970" r:id="rId27"/>
    <p:sldId id="2147482971" r:id="rId28"/>
    <p:sldId id="2147482943" r:id="rId29"/>
    <p:sldId id="2147482954" r:id="rId30"/>
    <p:sldId id="2147482946" r:id="rId31"/>
    <p:sldId id="2147482972" r:id="rId32"/>
    <p:sldId id="2147482973" r:id="rId33"/>
    <p:sldId id="2147482891" r:id="rId34"/>
    <p:sldId id="2147482835" r:id="rId35"/>
    <p:sldId id="2147482879" r:id="rId36"/>
    <p:sldId id="2147482807" r:id="rId37"/>
    <p:sldId id="2147482808" r:id="rId38"/>
    <p:sldId id="2147482760" r:id="rId39"/>
    <p:sldId id="2147482892" r:id="rId40"/>
    <p:sldId id="2147482758" r:id="rId41"/>
    <p:sldId id="2147482805" r:id="rId42"/>
    <p:sldId id="2147482618" r:id="rId43"/>
    <p:sldId id="2147482895" r:id="rId44"/>
    <p:sldId id="2147482963" r:id="rId45"/>
    <p:sldId id="2147482965" r:id="rId46"/>
    <p:sldId id="2147482964" r:id="rId47"/>
    <p:sldId id="2147482616" r:id="rId4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pos="4150" userDrawn="1">
          <p15:clr>
            <a:srgbClr val="A4A3A4"/>
          </p15:clr>
        </p15:guide>
        <p15:guide id="3" pos="3356" userDrawn="1">
          <p15:clr>
            <a:srgbClr val="A4A3A4"/>
          </p15:clr>
        </p15:guide>
        <p15:guide id="4" pos="2358" userDrawn="1">
          <p15:clr>
            <a:srgbClr val="A4A3A4"/>
          </p15:clr>
        </p15:guide>
        <p15:guide id="7" pos="113" userDrawn="1">
          <p15:clr>
            <a:srgbClr val="A4A3A4"/>
          </p15:clr>
        </p15:guide>
        <p15:guide id="8" orient="horz" pos="2818" userDrawn="1">
          <p15:clr>
            <a:srgbClr val="A4A3A4"/>
          </p15:clr>
        </p15:guide>
        <p15:guide id="9" orient="horz" pos="4110" userDrawn="1">
          <p15:clr>
            <a:srgbClr val="A4A3A4"/>
          </p15:clr>
        </p15:guide>
        <p15:guide id="10" orient="horz" pos="2228" userDrawn="1">
          <p15:clr>
            <a:srgbClr val="A4A3A4"/>
          </p15:clr>
        </p15:guide>
        <p15:guide id="11" pos="3243" userDrawn="1">
          <p15:clr>
            <a:srgbClr val="A4A3A4"/>
          </p15:clr>
        </p15:guide>
        <p15:guide id="12" pos="30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1E3F48"/>
    <a:srgbClr val="ECFEFC"/>
    <a:srgbClr val="00ACA4"/>
    <a:srgbClr val="555F87"/>
    <a:srgbClr val="7FB9BE"/>
    <a:srgbClr val="ECF8FB"/>
    <a:srgbClr val="F6F6F6"/>
    <a:srgbClr val="106585"/>
    <a:srgbClr val="D6E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354" autoAdjust="0"/>
    <p:restoredTop sz="94660"/>
  </p:normalViewPr>
  <p:slideViewPr>
    <p:cSldViewPr snapToGrid="0">
      <p:cViewPr varScale="1">
        <p:scale>
          <a:sx n="75" d="100"/>
          <a:sy n="75" d="100"/>
        </p:scale>
        <p:origin x="728" y="30"/>
      </p:cViewPr>
      <p:guideLst>
        <p:guide pos="4626"/>
        <p:guide pos="4150"/>
        <p:guide pos="3356"/>
        <p:guide pos="2358"/>
        <p:guide pos="113"/>
        <p:guide orient="horz" pos="2818"/>
        <p:guide orient="horz" pos="4110"/>
        <p:guide orient="horz" pos="2228"/>
        <p:guide pos="3243"/>
        <p:guide pos="306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8" Type="http://schemas.openxmlformats.org/officeDocument/2006/relationships/slideMaster" Target="slideMasters/slideMaster8.xml"/><Relationship Id="rId51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0.png"/><Relationship Id="rId5" Type="http://schemas.microsoft.com/office/2007/relationships/hdphoto" Target="../media/hdphoto6.wdp"/><Relationship Id="rId4" Type="http://schemas.openxmlformats.org/officeDocument/2006/relationships/image" Target="../media/image19.png"/><Relationship Id="rId9" Type="http://schemas.microsoft.com/office/2007/relationships/hdphoto" Target="../media/hdphoto5.wdp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6.png"/><Relationship Id="rId5" Type="http://schemas.microsoft.com/office/2007/relationships/hdphoto" Target="../media/hdphoto8.wdp"/><Relationship Id="rId4" Type="http://schemas.openxmlformats.org/officeDocument/2006/relationships/image" Target="../media/image25.png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1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microsoft.com/office/2007/relationships/hdphoto" Target="../media/hdphoto7.wdp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3448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9924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75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6782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306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8375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8765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243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8194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477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166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0765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21434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2875629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59733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26572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2919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194448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543865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02028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974080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86038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912940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6453445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1760025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2188833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08206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950559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56033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35561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51899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517342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72579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4322869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97155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20849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360151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99845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146603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5388385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5045558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2685019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832768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38212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089298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30050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33739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3056983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46598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2166873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515052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64527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3225365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767870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8935433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35298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25603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444966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770499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229055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98065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444334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8059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860857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85311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378164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976128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55664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23680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355957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84461749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93796982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60072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665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736617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1460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967158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155193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434249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33722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30655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279758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597059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34494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085459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26210462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87442020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68432702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54425349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13403197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3392311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563584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282646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4267374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854336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30128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56981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7959550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053986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815497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5532121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138184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34615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30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452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188559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47471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9419175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030481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2481900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222415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8818976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042993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193940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998162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1494250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132784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78315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6781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36542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506877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231460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82291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763788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8517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739338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35533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32654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65827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19541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127840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899938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125595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550069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792925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21310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26564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202327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92871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7820442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255065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69013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66287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662058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621206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8688410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987128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597192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78518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010925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698318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016164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561940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9105158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7867778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484324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40910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764036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2843015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322795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800463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7852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565123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723408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7235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8616630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664874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927454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188260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3971095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6398055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258500230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735883351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2222419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806496588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1706406643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936143202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0222108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887034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5570467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6312177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797678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6866001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0446756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255415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0891381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4527415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204460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17.xml"/><Relationship Id="rId21" Type="http://schemas.openxmlformats.org/officeDocument/2006/relationships/slideLayout" Target="../slideLayouts/slideLayout35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19" Type="http://schemas.openxmlformats.org/officeDocument/2006/relationships/slideLayout" Target="../slideLayouts/slideLayout33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Relationship Id="rId22" Type="http://schemas.openxmlformats.org/officeDocument/2006/relationships/slideLayout" Target="../slideLayouts/slideLayout3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10.png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48.xml"/><Relationship Id="rId21" Type="http://schemas.openxmlformats.org/officeDocument/2006/relationships/slideLayout" Target="../slideLayouts/slideLayout66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20" Type="http://schemas.openxmlformats.org/officeDocument/2006/relationships/slideLayout" Target="../slideLayouts/slideLayout65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55.xml"/><Relationship Id="rId19" Type="http://schemas.openxmlformats.org/officeDocument/2006/relationships/slideLayout" Target="../slideLayouts/slideLayout64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Relationship Id="rId22" Type="http://schemas.openxmlformats.org/officeDocument/2006/relationships/slideLayout" Target="../slideLayouts/slideLayout6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2" Type="http://schemas.openxmlformats.org/officeDocument/2006/relationships/slideLayout" Target="../slideLayouts/slideLayout69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8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26" Type="http://schemas.openxmlformats.org/officeDocument/2006/relationships/image" Target="../media/image21.jpg"/><Relationship Id="rId3" Type="http://schemas.openxmlformats.org/officeDocument/2006/relationships/slideLayout" Target="../slideLayouts/slideLayout84.xml"/><Relationship Id="rId21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5" Type="http://schemas.openxmlformats.org/officeDocument/2006/relationships/theme" Target="../theme/theme6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0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24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23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10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18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08.xml"/><Relationship Id="rId21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17" Type="http://schemas.openxmlformats.org/officeDocument/2006/relationships/slideLayout" Target="../slideLayouts/slideLayout122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07.xml"/><Relationship Id="rId16" Type="http://schemas.openxmlformats.org/officeDocument/2006/relationships/slideLayout" Target="../slideLayouts/slideLayout121.xml"/><Relationship Id="rId20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110.xml"/><Relationship Id="rId15" Type="http://schemas.openxmlformats.org/officeDocument/2006/relationships/slideLayout" Target="../slideLayouts/slideLayout120.xml"/><Relationship Id="rId23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15.xml"/><Relationship Id="rId19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Relationship Id="rId22" Type="http://schemas.openxmlformats.org/officeDocument/2006/relationships/slideLayout" Target="../slideLayouts/slideLayout12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13" Type="http://schemas.openxmlformats.org/officeDocument/2006/relationships/slideLayout" Target="../slideLayouts/slideLayout141.xml"/><Relationship Id="rId18" Type="http://schemas.openxmlformats.org/officeDocument/2006/relationships/slideLayout" Target="../slideLayouts/slideLayout146.xml"/><Relationship Id="rId3" Type="http://schemas.openxmlformats.org/officeDocument/2006/relationships/slideLayout" Target="../slideLayouts/slideLayout131.xml"/><Relationship Id="rId21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35.xml"/><Relationship Id="rId12" Type="http://schemas.openxmlformats.org/officeDocument/2006/relationships/slideLayout" Target="../slideLayouts/slideLayout140.xml"/><Relationship Id="rId17" Type="http://schemas.openxmlformats.org/officeDocument/2006/relationships/slideLayout" Target="../slideLayouts/slideLayout145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0.xml"/><Relationship Id="rId16" Type="http://schemas.openxmlformats.org/officeDocument/2006/relationships/slideLayout" Target="../slideLayouts/slideLayout144.xml"/><Relationship Id="rId20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33.xml"/><Relationship Id="rId15" Type="http://schemas.openxmlformats.org/officeDocument/2006/relationships/slideLayout" Target="../slideLayouts/slideLayout143.xml"/><Relationship Id="rId23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38.xml"/><Relationship Id="rId19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Relationship Id="rId14" Type="http://schemas.openxmlformats.org/officeDocument/2006/relationships/slideLayout" Target="../slideLayouts/slideLayout142.xml"/><Relationship Id="rId22" Type="http://schemas.openxmlformats.org/officeDocument/2006/relationships/slideLayout" Target="../slideLayouts/slideLayout15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13" Type="http://schemas.openxmlformats.org/officeDocument/2006/relationships/slideLayout" Target="../slideLayouts/slideLayout164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154.xml"/><Relationship Id="rId7" Type="http://schemas.openxmlformats.org/officeDocument/2006/relationships/slideLayout" Target="../slideLayouts/slideLayout158.xml"/><Relationship Id="rId12" Type="http://schemas.openxmlformats.org/officeDocument/2006/relationships/slideLayout" Target="../slideLayouts/slideLayout163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53.xml"/><Relationship Id="rId16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56.xml"/><Relationship Id="rId15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61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Relationship Id="rId14" Type="http://schemas.openxmlformats.org/officeDocument/2006/relationships/slideLayout" Target="../slideLayouts/slideLayout16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13" Type="http://schemas.openxmlformats.org/officeDocument/2006/relationships/slideLayout" Target="../slideLayouts/slideLayout180.xml"/><Relationship Id="rId18" Type="http://schemas.openxmlformats.org/officeDocument/2006/relationships/slideLayout" Target="../slideLayouts/slideLayout185.xml"/><Relationship Id="rId3" Type="http://schemas.openxmlformats.org/officeDocument/2006/relationships/slideLayout" Target="../slideLayouts/slideLayout170.xml"/><Relationship Id="rId21" Type="http://schemas.openxmlformats.org/officeDocument/2006/relationships/slideLayout" Target="../slideLayouts/slideLayout188.xml"/><Relationship Id="rId7" Type="http://schemas.openxmlformats.org/officeDocument/2006/relationships/slideLayout" Target="../slideLayouts/slideLayout174.xml"/><Relationship Id="rId12" Type="http://schemas.openxmlformats.org/officeDocument/2006/relationships/slideLayout" Target="../slideLayouts/slideLayout179.xml"/><Relationship Id="rId17" Type="http://schemas.openxmlformats.org/officeDocument/2006/relationships/slideLayout" Target="../slideLayouts/slideLayout184.xml"/><Relationship Id="rId2" Type="http://schemas.openxmlformats.org/officeDocument/2006/relationships/slideLayout" Target="../slideLayouts/slideLayout169.xml"/><Relationship Id="rId16" Type="http://schemas.openxmlformats.org/officeDocument/2006/relationships/slideLayout" Target="../slideLayouts/slideLayout183.xml"/><Relationship Id="rId20" Type="http://schemas.openxmlformats.org/officeDocument/2006/relationships/slideLayout" Target="../slideLayouts/slideLayout187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slideLayout" Target="../slideLayouts/slideLayout178.xml"/><Relationship Id="rId5" Type="http://schemas.openxmlformats.org/officeDocument/2006/relationships/slideLayout" Target="../slideLayouts/slideLayout172.xml"/><Relationship Id="rId15" Type="http://schemas.openxmlformats.org/officeDocument/2006/relationships/slideLayout" Target="../slideLayouts/slideLayout182.xml"/><Relationship Id="rId23" Type="http://schemas.openxmlformats.org/officeDocument/2006/relationships/image" Target="../media/image21.jpg"/><Relationship Id="rId10" Type="http://schemas.openxmlformats.org/officeDocument/2006/relationships/slideLayout" Target="../slideLayouts/slideLayout177.xml"/><Relationship Id="rId19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Relationship Id="rId14" Type="http://schemas.openxmlformats.org/officeDocument/2006/relationships/slideLayout" Target="../slideLayouts/slideLayout181.xml"/><Relationship Id="rId22" Type="http://schemas.openxmlformats.org/officeDocument/2006/relationships/theme" Target="../theme/theme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06/03/2026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4926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745" r:id="rId13"/>
    <p:sldLayoutId id="214748374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43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70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2234521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253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402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44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786" r:id="rId23"/>
    <p:sldLayoutId id="2147483787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913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  <p:sldLayoutId id="2147483805" r:id="rId17"/>
    <p:sldLayoutId id="2147483806" r:id="rId18"/>
    <p:sldLayoutId id="2147483807" r:id="rId19"/>
    <p:sldLayoutId id="2147483808" r:id="rId20"/>
    <p:sldLayoutId id="2147483809" r:id="rId21"/>
    <p:sldLayoutId id="2147483810" r:id="rId22"/>
    <p:sldLayoutId id="214748381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795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  <p:sldLayoutId id="2147483830" r:id="rId18"/>
    <p:sldLayoutId id="2147483831" r:id="rId19"/>
    <p:sldLayoutId id="2147483832" r:id="rId20"/>
    <p:sldLayoutId id="2147483833" r:id="rId21"/>
    <p:sldLayoutId id="2147483834" r:id="rId22"/>
    <p:sldLayoutId id="214748383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1425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Arial" panose="020B0604020202020204" pitchFamily="34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16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  <p:sldLayoutId id="2147483866" r:id="rId13"/>
    <p:sldLayoutId id="2147483867" r:id="rId14"/>
    <p:sldLayoutId id="2147483868" r:id="rId15"/>
    <p:sldLayoutId id="2147483869" r:id="rId16"/>
    <p:sldLayoutId id="2147483870" r:id="rId17"/>
    <p:sldLayoutId id="2147483871" r:id="rId18"/>
    <p:sldLayoutId id="2147483872" r:id="rId19"/>
    <p:sldLayoutId id="2147483873" r:id="rId20"/>
    <p:sldLayoutId id="2147483874" r:id="rId2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7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1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4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5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9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7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1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7.png"/><Relationship Id="rId5" Type="http://schemas.openxmlformats.org/officeDocument/2006/relationships/image" Target="../media/image41.png"/><Relationship Id="rId4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7.png"/><Relationship Id="rId5" Type="http://schemas.openxmlformats.org/officeDocument/2006/relationships/image" Target="../media/image41.png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7.png"/><Relationship Id="rId5" Type="http://schemas.openxmlformats.org/officeDocument/2006/relationships/image" Target="../media/image41.png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7.png"/><Relationship Id="rId5" Type="http://schemas.openxmlformats.org/officeDocument/2006/relationships/image" Target="../media/image41.png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7.png"/><Relationship Id="rId5" Type="http://schemas.openxmlformats.org/officeDocument/2006/relationships/image" Target="../media/image41.png"/><Relationship Id="rId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7.png"/><Relationship Id="rId5" Type="http://schemas.openxmlformats.org/officeDocument/2006/relationships/image" Target="../media/image41.png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7.png"/><Relationship Id="rId5" Type="http://schemas.openxmlformats.org/officeDocument/2006/relationships/image" Target="../media/image41.pn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7.png"/><Relationship Id="rId5" Type="http://schemas.openxmlformats.org/officeDocument/2006/relationships/image" Target="../media/image41.png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52.png"/><Relationship Id="rId7" Type="http://schemas.openxmlformats.org/officeDocument/2006/relationships/image" Target="../media/image4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microsoft.com/office/2007/relationships/hdphoto" Target="../media/hdphoto9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0.png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7.png"/><Relationship Id="rId5" Type="http://schemas.openxmlformats.org/officeDocument/2006/relationships/image" Target="../media/image41.png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45.png"/><Relationship Id="rId7" Type="http://schemas.openxmlformats.org/officeDocument/2006/relationships/image" Target="../media/image5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7.png"/><Relationship Id="rId5" Type="http://schemas.openxmlformats.org/officeDocument/2006/relationships/image" Target="../media/image41.png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7.png"/><Relationship Id="rId5" Type="http://schemas.openxmlformats.org/officeDocument/2006/relationships/image" Target="../media/image41.png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8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7.png"/><Relationship Id="rId5" Type="http://schemas.openxmlformats.org/officeDocument/2006/relationships/image" Target="../media/image41.png"/><Relationship Id="rId4" Type="http://schemas.openxmlformats.org/officeDocument/2006/relationships/image" Target="../media/image46.png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45.png"/><Relationship Id="rId7" Type="http://schemas.openxmlformats.org/officeDocument/2006/relationships/image" Target="../media/image5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7.png"/><Relationship Id="rId5" Type="http://schemas.openxmlformats.org/officeDocument/2006/relationships/image" Target="../media/image41.png"/><Relationship Id="rId4" Type="http://schemas.openxmlformats.org/officeDocument/2006/relationships/image" Target="../media/image4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7.png"/><Relationship Id="rId5" Type="http://schemas.openxmlformats.org/officeDocument/2006/relationships/image" Target="../media/image41.png"/><Relationship Id="rId4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D9C8912-499A-3F23-2090-6FC6A07DC0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8" b="369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582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BAD3C-E354-E267-E966-6D4AF01CC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37FBBBEC-229D-2861-1D45-AA1C61E96F39}"/>
              </a:ext>
            </a:extLst>
          </p:cNvPr>
          <p:cNvSpPr txBox="1">
            <a:spLocks/>
          </p:cNvSpPr>
          <p:nvPr/>
        </p:nvSpPr>
        <p:spPr>
          <a:xfrm>
            <a:off x="1399593" y="209193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2400" b="1" dirty="0"/>
              <a:t>بالموازاة مع انشغال المتعلمين بأنشطة المراجعة يتم تمرير روائز الطلاقة و التحدث فرديا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BF011419-769A-9532-22D0-8E1B06491EE5}"/>
              </a:ext>
            </a:extLst>
          </p:cNvPr>
          <p:cNvSpPr txBox="1">
            <a:spLocks/>
          </p:cNvSpPr>
          <p:nvPr/>
        </p:nvSpPr>
        <p:spPr>
          <a:xfrm>
            <a:off x="1730828" y="815794"/>
            <a:ext cx="5682343" cy="54768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تنظيمية لتدبير حصص الأسبوع الخامس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0F6411D6-DE9F-50FC-271A-9039BDC46879}"/>
              </a:ext>
            </a:extLst>
          </p:cNvPr>
          <p:cNvSpPr txBox="1">
            <a:spLocks/>
          </p:cNvSpPr>
          <p:nvPr/>
        </p:nvSpPr>
        <p:spPr>
          <a:xfrm>
            <a:off x="1399593" y="1388629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800" b="1" dirty="0"/>
              <a:t>تخصص الحصص لأنشطة المراجعة والتوليف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53D90E25-CEFC-661F-C78F-8C5A641F8E93}"/>
              </a:ext>
            </a:extLst>
          </p:cNvPr>
          <p:cNvSpPr txBox="1">
            <a:spLocks/>
          </p:cNvSpPr>
          <p:nvPr/>
        </p:nvSpPr>
        <p:spPr>
          <a:xfrm>
            <a:off x="1399593" y="2795239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يمرر الأستاذ(ة) 5 إلى 6 متعلمين خلال كل حصة بما يضمن استكمال التمرير خلال الأسبوع؛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10990AC9-E43E-8082-0456-144EB67F21B9}"/>
              </a:ext>
            </a:extLst>
          </p:cNvPr>
          <p:cNvSpPr txBox="1">
            <a:spLocks/>
          </p:cNvSpPr>
          <p:nvPr/>
        </p:nvSpPr>
        <p:spPr>
          <a:xfrm>
            <a:off x="1399593" y="349854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2800" b="1" dirty="0"/>
              <a:t>تمرر روائز الطلاقة و التحدث خلال جلسة واحدة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8640E755-4510-6303-13BE-E3AE20D1B51A}"/>
              </a:ext>
            </a:extLst>
          </p:cNvPr>
          <p:cNvSpPr txBox="1">
            <a:spLocks/>
          </p:cNvSpPr>
          <p:nvPr/>
        </p:nvSpPr>
        <p:spPr>
          <a:xfrm>
            <a:off x="1399593" y="493821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تصحح أنشطة المراجعة والتوليف بشكل جماعي؛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space réservé du texte 25">
            <a:extLst>
              <a:ext uri="{FF2B5EF4-FFF2-40B4-BE49-F238E27FC236}">
                <a16:creationId xmlns:a16="http://schemas.microsoft.com/office/drawing/2014/main" id="{2F9C63EB-6ABD-15C5-490B-9B354CBFF1D6}"/>
              </a:ext>
            </a:extLst>
          </p:cNvPr>
          <p:cNvSpPr txBox="1">
            <a:spLocks/>
          </p:cNvSpPr>
          <p:nvPr/>
        </p:nvSpPr>
        <p:spPr>
          <a:xfrm>
            <a:off x="1399593" y="4220511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2400" b="1" dirty="0"/>
              <a:t>بالنسبة للمتعلمين في وضعية إعاقة يكيف الأستاذ(ة) روائز الطلاقة و التحدث حسب نوع القصور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197E1457-D14C-BCE2-41CB-8D27D25925A1}"/>
              </a:ext>
            </a:extLst>
          </p:cNvPr>
          <p:cNvSpPr txBox="1">
            <a:spLocks/>
          </p:cNvSpPr>
          <p:nvPr/>
        </p:nvSpPr>
        <p:spPr>
          <a:xfrm>
            <a:off x="1399593" y="5658052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قبل الشروع في تقويم الطلاقة والتحدث يتم فصل الحاسوب عن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المسلاط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21686639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16CD5EB4-B221-37CD-1AF3-B7E28430254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السادس</a:t>
            </a:r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89804"/>
            <a:ext cx="3831420" cy="1362012"/>
          </a:xfrm>
          <a:prstGeom prst="rect">
            <a:avLst/>
          </a:prstGeom>
        </p:spPr>
      </p:pic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2932649" y="347494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5 -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634611" y="3469300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2 -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683930" y="1905804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75757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اليوم</a:t>
              </a:r>
              <a:r>
                <a:rPr lang="fr-MA" b="1" dirty="0">
                  <a:solidFill>
                    <a:srgbClr val="75757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1 - </a:t>
              </a:r>
              <a:endParaRPr lang="ar-MA" b="1" dirty="0">
                <a:solidFill>
                  <a:srgbClr val="757575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1899472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4699350" y="5003092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235417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 الطلاقة والتحدث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المراجعة والتوليف (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 -الإنتاج الكتابي). 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850611" y="3877276"/>
            <a:ext cx="3420000" cy="792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defPPr>
              <a:defRPr lang="en-US"/>
            </a:defPPr>
            <a:lvl1pPr marL="269875" lvl="0" indent="-269875" algn="r" defTabSz="914400" rtl="1">
              <a:lnSpc>
                <a:spcPct val="100000"/>
              </a:lnSpc>
              <a:spcBef>
                <a:spcPts val="0"/>
              </a:spcBef>
              <a:buClr>
                <a:srgbClr val="424D7B"/>
              </a:buClr>
              <a:buFont typeface="Courier New" panose="02070309020205020404" pitchFamily="49" charset="0"/>
              <a:buChar char="o"/>
              <a:defRPr sz="16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>
                <a:sym typeface="Wingdings" panose="05000000000000000000" pitchFamily="2" charset="2"/>
              </a:rPr>
              <a:t>تقويم  الطلاقة والتحدث</a:t>
            </a:r>
          </a:p>
          <a:p>
            <a:r>
              <a:rPr lang="ar-MA" dirty="0">
                <a:sym typeface="Wingdings" panose="05000000000000000000" pitchFamily="2" charset="2"/>
              </a:rPr>
              <a:t>أنشطة المراجعة والتوليف ( فهم المقروء)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 الطلاقة والتحدث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 الإثرائية.</a:t>
            </a:r>
            <a:endParaRPr kumimoji="0" lang="a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en-US"/>
            </a:defPPr>
            <a:lvl1pPr marL="266700" marR="0" lvl="0" indent="-266700" algn="r" defTabSz="914400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تقويم  الطلاقة والتحدث</a:t>
            </a:r>
          </a:p>
          <a:p>
            <a:r>
              <a:rPr lang="ar-MA" dirty="0"/>
              <a:t>أنشطة المراجعة والتوليف ( التراكيب والصرف والتحويل).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6319706-A3F7-DD3E-C2E6-DC33739FD8F8}"/>
              </a:ext>
            </a:extLst>
          </p:cNvPr>
          <p:cNvSpPr txBox="1">
            <a:spLocks/>
          </p:cNvSpPr>
          <p:nvPr/>
        </p:nvSpPr>
        <p:spPr>
          <a:xfrm>
            <a:off x="4879350" y="2335056"/>
            <a:ext cx="3420000" cy="792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Font typeface="Courier New" panose="02070309020205020404" pitchFamily="49" charset="0"/>
              <a:buChar char="o"/>
              <a:defRPr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</a:t>
            </a:r>
            <a:r>
              <a:rPr lang="fr-FR" sz="16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الطلاقة والتحدث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Font typeface="Courier New" panose="02070309020205020404" pitchFamily="49" charset="0"/>
              <a:buChar char="o"/>
              <a:defRPr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المراجعة والتوليف ( المعجم والأساليب</a:t>
            </a:r>
            <a:r>
              <a:rPr lang="ar-MA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endParaRPr lang="ar-MA" sz="1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3C6DAED7-AAEC-E13A-DF61-F29F7104EFB8}"/>
              </a:ext>
            </a:extLst>
          </p:cNvPr>
          <p:cNvSpPr txBox="1">
            <a:spLocks/>
          </p:cNvSpPr>
          <p:nvPr/>
        </p:nvSpPr>
        <p:spPr>
          <a:xfrm>
            <a:off x="680070" y="3952992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4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تقويم  الطلاقة والتحدث</a:t>
            </a:r>
          </a:p>
          <a:p>
            <a:r>
              <a:rPr lang="ar-MA" dirty="0"/>
              <a:t>أنشطة المراجعة والتوليف (الإنتاج الكتابي). </a:t>
            </a:r>
          </a:p>
        </p:txBody>
      </p:sp>
    </p:spTree>
    <p:extLst>
      <p:ext uri="{BB962C8B-B14F-4D97-AF65-F5344CB8AC3E}">
        <p14:creationId xmlns:p14="http://schemas.microsoft.com/office/powerpoint/2010/main" val="3930094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910A5-7D9F-84B3-C075-7ADF56251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A93389F-94C2-D315-E94D-788C61E49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295" y="1885373"/>
            <a:ext cx="7886700" cy="720000"/>
          </a:xfrm>
        </p:spPr>
        <p:txBody>
          <a:bodyPr/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 السادس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A18A53-D4D3-EE02-C84F-5A6C25FD1E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479" y="2963896"/>
            <a:ext cx="5525521" cy="140587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4D5FCA8-41B5-8A68-21F8-81EC14C4850B}"/>
              </a:ext>
            </a:extLst>
          </p:cNvPr>
          <p:cNvSpPr txBox="1"/>
          <p:nvPr/>
        </p:nvSpPr>
        <p:spPr>
          <a:xfrm>
            <a:off x="2369976" y="3058837"/>
            <a:ext cx="4115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01 -  أنشطة المراجعة والتوليف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8326B51-1B53-5563-1234-66AAB79835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28766" y="3126831"/>
            <a:ext cx="536339" cy="540000"/>
          </a:xfrm>
          <a:prstGeom prst="rect">
            <a:avLst/>
          </a:prstGeom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D9A8FDD-8D3F-2050-E7CE-15FA67E28C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479" y="4148287"/>
            <a:ext cx="5561378" cy="140587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06F5408A-DFBB-5509-F422-8BA787520300}"/>
              </a:ext>
            </a:extLst>
          </p:cNvPr>
          <p:cNvSpPr txBox="1"/>
          <p:nvPr/>
        </p:nvSpPr>
        <p:spPr>
          <a:xfrm>
            <a:off x="2817753" y="4284931"/>
            <a:ext cx="37625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02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المراجعة والتوليف / تقويم الطلاقة والتحدث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DF20408-1903-ACED-7998-17D1E60B3A8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10198" y="4335216"/>
            <a:ext cx="536339" cy="540000"/>
          </a:xfrm>
          <a:prstGeom prst="rect">
            <a:avLst/>
          </a:prstGeom>
        </p:spPr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684639C1-9C0A-BF84-DCF7-828C22E22207}"/>
              </a:ext>
            </a:extLst>
          </p:cNvPr>
          <p:cNvSpPr txBox="1">
            <a:spLocks/>
          </p:cNvSpPr>
          <p:nvPr/>
        </p:nvSpPr>
        <p:spPr>
          <a:xfrm>
            <a:off x="2117161" y="332483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 الإنتاج الكتابي : كتابة نص إخباري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CE80257-CC54-A056-95DD-7122F789D531}"/>
              </a:ext>
            </a:extLst>
          </p:cNvPr>
          <p:cNvSpPr txBox="1">
            <a:spLocks/>
          </p:cNvSpPr>
          <p:nvPr/>
        </p:nvSpPr>
        <p:spPr>
          <a:xfrm>
            <a:off x="2276660" y="46598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الإنتاج الكتابي :  كتابة نص إخباري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580ECDF-106F-04A6-891C-4C33B0CBE0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132" y="2718300"/>
            <a:ext cx="655987" cy="75517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F28145C-95F3-47C0-6AB5-1A138A84CB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283" y="3935939"/>
            <a:ext cx="655987" cy="755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5972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4" grpId="0"/>
      <p:bldP spid="6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B3DC6FA-0548-6F4B-393F-1221E5B989E6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8A3C84C-CC8C-BD52-176B-06B1445E18F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81134" y="2096321"/>
            <a:ext cx="5416041" cy="3973924"/>
          </a:xfrm>
          <a:prstGeom prst="roundRect">
            <a:avLst>
              <a:gd name="adj" fmla="val 11828"/>
            </a:avLst>
          </a:prstGeom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04E1872-8FA5-0C96-BFA2-70289C33D0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4BAF9BD-1363-77B3-7850-887EC0DA0B3F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6DE104A4-5A63-92CF-CEDB-08700F722EC2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33194E61-FEA4-EC5F-CE10-A70C30C6790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567CC5B-0B3E-08EA-BA64-E6373FB53EA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الإملاء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9BA09D1-49E7-CC2A-C6F0-6210005BC3A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 الحصة</a:t>
                </a:r>
              </a:p>
            </p:txBody>
          </p:sp>
          <p:pic>
            <p:nvPicPr>
              <p:cNvPr id="19" name="Google Shape;1245;p5">
                <a:extLst>
                  <a:ext uri="{FF2B5EF4-FFF2-40B4-BE49-F238E27FC236}">
                    <a16:creationId xmlns:a16="http://schemas.microsoft.com/office/drawing/2014/main" id="{C00092D4-24B4-4BA5-0824-201E49E61DFC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" name="Google Shape;1244;p5">
                <a:extLst>
                  <a:ext uri="{FF2B5EF4-FFF2-40B4-BE49-F238E27FC236}">
                    <a16:creationId xmlns:a16="http://schemas.microsoft.com/office/drawing/2014/main" id="{B3460023-E5D5-2D00-2AA6-4BD17A23E367}"/>
                  </a:ext>
                </a:extLst>
              </p:cNvPr>
              <p:cNvPicPr preferRelativeResize="0"/>
              <p:nvPr/>
            </p:nvPicPr>
            <p:blipFill rotWithShape="1">
              <a:blip r:embed="rId5">
                <a:alphaModFix amt="20000"/>
              </a:blip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5FD90AAE-D5C5-66F1-BB50-559A7FD553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CD78210-1B15-6F2F-8F7F-9FFEBE6B6F67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الحــصة</a:t>
              </a:r>
            </a:p>
          </p:txBody>
        </p:sp>
        <p:pic>
          <p:nvPicPr>
            <p:cNvPr id="5" name="Google Shape;1246;p5">
              <a:extLst>
                <a:ext uri="{FF2B5EF4-FFF2-40B4-BE49-F238E27FC236}">
                  <a16:creationId xmlns:a16="http://schemas.microsoft.com/office/drawing/2014/main" id="{72557E25-5E29-B1B5-CCD1-E50C868A6837}"/>
                </a:ext>
              </a:extLst>
            </p:cNvPr>
            <p:cNvPicPr preferRelativeResize="0"/>
            <p:nvPr/>
          </p:nvPicPr>
          <p:blipFill rotWithShape="1">
            <a:blip r:embed="rId7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663847085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39290-E317-6936-71FD-9D17379A8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83822B6-CC35-F05C-F005-BBBC0573D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F280B6D-05E8-49A2-91BA-52E74EBB76D4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1653AE7A-17D5-3768-7092-97E2289EDC7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  <p:pic>
        <p:nvPicPr>
          <p:cNvPr id="18" name="Espace réservé pour une image  46">
            <a:extLst>
              <a:ext uri="{FF2B5EF4-FFF2-40B4-BE49-F238E27FC236}">
                <a16:creationId xmlns:a16="http://schemas.microsoft.com/office/drawing/2014/main" id="{F134BEB8-EC53-9622-863D-02B02771EF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08253902-644B-C949-0929-6F9A4F68918B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7C9D6D0-343F-862B-6ADD-8B8F4301509A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E39C4BA-5058-B6C6-D3CF-8E10E321F95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2252703-4BD7-D9A3-CE39-5CEC7C8F1A9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FC617CC7-9FC5-A90D-E069-96199568C45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 الحصة</a:t>
                </a:r>
              </a:p>
            </p:txBody>
          </p:sp>
          <p:pic>
            <p:nvPicPr>
              <p:cNvPr id="16" name="Google Shape;1245;p5">
                <a:extLst>
                  <a:ext uri="{FF2B5EF4-FFF2-40B4-BE49-F238E27FC236}">
                    <a16:creationId xmlns:a16="http://schemas.microsoft.com/office/drawing/2014/main" id="{0B995D66-1BB4-CAF4-3BDD-37AE33002209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7" name="Google Shape;1244;p5">
                <a:extLst>
                  <a:ext uri="{FF2B5EF4-FFF2-40B4-BE49-F238E27FC236}">
                    <a16:creationId xmlns:a16="http://schemas.microsoft.com/office/drawing/2014/main" id="{EE764292-1346-129F-9454-B88707D40CE2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 amt="20000"/>
              </a:blip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" name="Image 21">
                <a:extLst>
                  <a:ext uri="{FF2B5EF4-FFF2-40B4-BE49-F238E27FC236}">
                    <a16:creationId xmlns:a16="http://schemas.microsoft.com/office/drawing/2014/main" id="{17B917F3-7C94-792B-D95E-3EA0BCB8DC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7B99F58-838F-7E22-A073-8C45D2E6099C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الحــصة</a:t>
              </a:r>
            </a:p>
          </p:txBody>
        </p:sp>
        <p:pic>
          <p:nvPicPr>
            <p:cNvPr id="9" name="Google Shape;1246;p5">
              <a:extLst>
                <a:ext uri="{FF2B5EF4-FFF2-40B4-BE49-F238E27FC236}">
                  <a16:creationId xmlns:a16="http://schemas.microsoft.com/office/drawing/2014/main" id="{77F6FB78-C31E-C580-51BE-CC7AF389CCD8}"/>
                </a:ext>
              </a:extLst>
            </p:cNvPr>
            <p:cNvPicPr preferRelativeResize="0"/>
            <p:nvPr/>
          </p:nvPicPr>
          <p:blipFill rotWithShape="1">
            <a:blip r:embed="rId9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600180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70878-4B73-C76B-8ABA-470FA4F72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115A95A9-97AB-BD07-4366-4AC080AE3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22345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lang="fr-MA" sz="4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9E7182A-38D5-8D4B-5088-8B6FD100B7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62943"/>
            <a:ext cx="7789894" cy="2830355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3302832B-2812-A92D-29A5-4CB4780B7C52}"/>
              </a:ext>
            </a:extLst>
          </p:cNvPr>
          <p:cNvSpPr txBox="1"/>
          <p:nvPr/>
        </p:nvSpPr>
        <p:spPr>
          <a:xfrm>
            <a:off x="5720025" y="1720336"/>
            <a:ext cx="13115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B0681415-4F83-FE42-BBD3-175D9CC78A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52453" y="1402857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A308FF-88B9-868A-765D-E7EC8C50047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42520" y="2012724"/>
            <a:ext cx="730771" cy="735759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05B582A-F2B8-09DB-9B7F-B8235456B21B}"/>
              </a:ext>
            </a:extLst>
          </p:cNvPr>
          <p:cNvSpPr txBox="1">
            <a:spLocks/>
          </p:cNvSpPr>
          <p:nvPr/>
        </p:nvSpPr>
        <p:spPr>
          <a:xfrm>
            <a:off x="1502228" y="3100877"/>
            <a:ext cx="5999583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3600" b="1" noProof="0" dirty="0">
                <a:cs typeface="Microsoft Uighur" panose="02000000000000000000" pitchFamily="2" charset="-78"/>
              </a:rPr>
              <a:t>كتابة نص إخباري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cs typeface="Microsoft Uighur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مراجعة وتوليف</a:t>
            </a:r>
            <a:endParaRPr kumimoji="0" lang="tzm-Arab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89136BE-5C7F-33F8-7679-667673A6B8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09" y="1282065"/>
            <a:ext cx="1009172" cy="1161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2982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03865-C6D8-69FA-5C12-D9CD3F0F7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9BB73FE-75FF-599C-B45C-8BEE40392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خلال هذه الحصة نتذكر مواضع كتابة الهمزة المتوسطة.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0520491-7D51-F110-4687-8CAF6036EC6F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E7EA31A-7AE8-0FE8-9D1D-9E4E5ACAAD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926" y="1665483"/>
            <a:ext cx="5739780" cy="4859141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3635987-4C09-677B-4891-0EB4C425FD8A}"/>
              </a:ext>
            </a:extLst>
          </p:cNvPr>
          <p:cNvSpPr txBox="1"/>
          <p:nvPr/>
        </p:nvSpPr>
        <p:spPr>
          <a:xfrm>
            <a:off x="2288171" y="2736171"/>
            <a:ext cx="2959487" cy="783193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اَلنَّصُّ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ٱلْإخْبارِيُّ.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9CDF2D3F-5A0A-A0BD-46FC-49F28B3EEF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3B70C467-D84D-1253-8499-D0AF1310CFCE}"/>
              </a:ext>
            </a:extLst>
          </p:cNvPr>
          <p:cNvGrpSpPr/>
          <p:nvPr/>
        </p:nvGrpSpPr>
        <p:grpSpPr>
          <a:xfrm>
            <a:off x="923731" y="153202"/>
            <a:ext cx="6766757" cy="363251"/>
            <a:chOff x="923731" y="153202"/>
            <a:chExt cx="6766757" cy="363251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D532F217-6E2B-1F79-A14D-31971F1293F5}"/>
                </a:ext>
              </a:extLst>
            </p:cNvPr>
            <p:cNvGrpSpPr/>
            <p:nvPr/>
          </p:nvGrpSpPr>
          <p:grpSpPr>
            <a:xfrm>
              <a:off x="923731" y="153202"/>
              <a:ext cx="6766757" cy="347904"/>
              <a:chOff x="1159840" y="153202"/>
              <a:chExt cx="6530648" cy="347904"/>
            </a:xfrm>
          </p:grpSpPr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6A2D2E1F-97CC-8F25-DC21-3C3181DFE449}"/>
                  </a:ext>
                </a:extLst>
              </p:cNvPr>
              <p:cNvGrpSpPr/>
              <p:nvPr/>
            </p:nvGrpSpPr>
            <p:grpSpPr>
              <a:xfrm>
                <a:off x="2603241" y="153202"/>
                <a:ext cx="5087247" cy="347904"/>
                <a:chOff x="3241266" y="153202"/>
                <a:chExt cx="4475462" cy="347904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28BD5EFD-BA4F-32F2-BEAF-D08C0161DACD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3241266" y="213106"/>
                  <a:ext cx="1247762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الإنتاج الكتابي</a:t>
                  </a: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38C71DF9-C940-D8E8-FF13-00EC00B0F2EE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>
                          <a:alpha val="20000"/>
                        </a:srgb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افتتاح</a:t>
                  </a: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55F87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 </a:t>
                  </a:r>
                  <a:r>
                    <a:rPr lang="ar-MA" sz="2000" b="1" dirty="0">
                      <a:solidFill>
                        <a:srgbClr val="565F88">
                          <a:alpha val="20000"/>
                        </a:srgb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الحصة</a:t>
                  </a:r>
                </a:p>
              </p:txBody>
            </p:sp>
            <p:pic>
              <p:nvPicPr>
                <p:cNvPr id="21" name="Google Shape;1245;p5">
                  <a:extLst>
                    <a:ext uri="{FF2B5EF4-FFF2-40B4-BE49-F238E27FC236}">
                      <a16:creationId xmlns:a16="http://schemas.microsoft.com/office/drawing/2014/main" id="{E48E5B6E-C83D-D10A-48E9-D67163B3DD6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 amt="20000"/>
                </a:blip>
                <a:srcRect/>
                <a:stretch/>
              </p:blipFill>
              <p:spPr>
                <a:xfrm>
                  <a:off x="4432965" y="201436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2" name="Google Shape;1244;p5">
                  <a:extLst>
                    <a:ext uri="{FF2B5EF4-FFF2-40B4-BE49-F238E27FC236}">
                      <a16:creationId xmlns:a16="http://schemas.microsoft.com/office/drawing/2014/main" id="{975E6244-03FF-6C1F-9036-0BF83E43299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/>
                <a:srcRect/>
                <a:stretch/>
              </p:blipFill>
              <p:spPr>
                <a:xfrm>
                  <a:off x="6033936" y="19307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3" name="Image 22">
                  <a:extLst>
                    <a:ext uri="{FF2B5EF4-FFF2-40B4-BE49-F238E27FC236}">
                      <a16:creationId xmlns:a16="http://schemas.microsoft.com/office/drawing/2014/main" id="{E66C8640-9DB3-0EA4-35CD-E243182664B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458688" y="213106"/>
                  <a:ext cx="258040" cy="25804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676BF66A-B6CD-4E03-7C42-2E8D180F167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9840" y="198936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اختــتام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الحــصة</a:t>
                </a:r>
              </a:p>
            </p:txBody>
          </p:sp>
          <p:pic>
            <p:nvPicPr>
              <p:cNvPr id="8" name="Google Shape;1246;p5">
                <a:extLst>
                  <a:ext uri="{FF2B5EF4-FFF2-40B4-BE49-F238E27FC236}">
                    <a16:creationId xmlns:a16="http://schemas.microsoft.com/office/drawing/2014/main" id="{A3830DC5-8EBB-72F4-9D29-EAD5C2B24106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 amt="20000"/>
              </a:blip>
              <a:srcRect/>
              <a:stretch/>
            </p:blipFill>
            <p:spPr>
              <a:xfrm>
                <a:off x="2465141" y="201549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E9C48257-C62D-AE90-7D30-DB306D5143E9}"/>
                </a:ext>
              </a:extLst>
            </p:cNvPr>
            <p:cNvSpPr>
              <a:spLocks/>
            </p:cNvSpPr>
            <p:nvPr/>
          </p:nvSpPr>
          <p:spPr>
            <a:xfrm>
              <a:off x="4357950" y="228453"/>
              <a:ext cx="146960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55F87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4714069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278C4-9D87-67EA-0AEB-F3D4E7DF3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3446F31-3D99-9F22-9708-2B5F9F0C5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لماذا نكتب نصا إخباريا؟ ما هي عناصره؟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A2084DF-4FA0-4BFE-B8D7-1C4D0520E040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70755A9C-ADFE-45D9-E856-621090162A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347F8A0D-9B29-80DC-B7DD-9A6533A62C90}"/>
              </a:ext>
            </a:extLst>
          </p:cNvPr>
          <p:cNvSpPr txBox="1"/>
          <p:nvPr/>
        </p:nvSpPr>
        <p:spPr>
          <a:xfrm>
            <a:off x="2960079" y="3128657"/>
            <a:ext cx="3512599" cy="919356"/>
          </a:xfrm>
          <a:prstGeom prst="roundRect">
            <a:avLst/>
          </a:prstGeom>
          <a:solidFill>
            <a:srgbClr val="D6E9EA">
              <a:alpha val="25098"/>
            </a:srgb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C"/>
                </a:solidFill>
                <a:sym typeface="Calibri"/>
              </a:rPr>
              <a:t>كِتابَةُ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b="1" kern="0" dirty="0">
                <a:solidFill>
                  <a:srgbClr val="424D7C"/>
                </a:solidFill>
                <a:sym typeface="Calibri"/>
              </a:rPr>
              <a:t>نَصٍّ إِخْبارِيٍّ</a:t>
            </a:r>
            <a:endParaRPr kumimoji="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D4F43DA-0ED1-D496-486C-4D5310B15C13}"/>
              </a:ext>
            </a:extLst>
          </p:cNvPr>
          <p:cNvGrpSpPr/>
          <p:nvPr/>
        </p:nvGrpSpPr>
        <p:grpSpPr>
          <a:xfrm>
            <a:off x="923731" y="153202"/>
            <a:ext cx="6766757" cy="363251"/>
            <a:chOff x="923731" y="153202"/>
            <a:chExt cx="6766757" cy="363251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1EFE4598-CED3-D27B-BCFF-51FC04893722}"/>
                </a:ext>
              </a:extLst>
            </p:cNvPr>
            <p:cNvGrpSpPr/>
            <p:nvPr/>
          </p:nvGrpSpPr>
          <p:grpSpPr>
            <a:xfrm>
              <a:off x="923731" y="153202"/>
              <a:ext cx="6766757" cy="347904"/>
              <a:chOff x="1159840" y="153202"/>
              <a:chExt cx="6530648" cy="347904"/>
            </a:xfrm>
          </p:grpSpPr>
          <p:grpSp>
            <p:nvGrpSpPr>
              <p:cNvPr id="16" name="Groupe 15">
                <a:extLst>
                  <a:ext uri="{FF2B5EF4-FFF2-40B4-BE49-F238E27FC236}">
                    <a16:creationId xmlns:a16="http://schemas.microsoft.com/office/drawing/2014/main" id="{E137C364-5302-734C-246D-72778D490976}"/>
                  </a:ext>
                </a:extLst>
              </p:cNvPr>
              <p:cNvGrpSpPr/>
              <p:nvPr/>
            </p:nvGrpSpPr>
            <p:grpSpPr>
              <a:xfrm>
                <a:off x="2603241" y="153202"/>
                <a:ext cx="5087247" cy="347904"/>
                <a:chOff x="3241266" y="153202"/>
                <a:chExt cx="4475462" cy="347904"/>
              </a:xfrm>
            </p:grpSpPr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C637B8EC-99A6-451C-29F8-6E78E5BE7BD6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3241266" y="213106"/>
                  <a:ext cx="1247762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الإنتاج الكتابي</a:t>
                  </a:r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78987B56-24BA-453B-5198-E93770BFBFF4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>
                          <a:alpha val="20000"/>
                        </a:srgb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افتتاح</a:t>
                  </a: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55F87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 </a:t>
                  </a:r>
                  <a:r>
                    <a:rPr lang="ar-MA" sz="2000" b="1" dirty="0">
                      <a:solidFill>
                        <a:srgbClr val="565F88">
                          <a:alpha val="20000"/>
                        </a:srgb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الحصة</a:t>
                  </a:r>
                </a:p>
              </p:txBody>
            </p:sp>
            <p:pic>
              <p:nvPicPr>
                <p:cNvPr id="28" name="Google Shape;1245;p5">
                  <a:extLst>
                    <a:ext uri="{FF2B5EF4-FFF2-40B4-BE49-F238E27FC236}">
                      <a16:creationId xmlns:a16="http://schemas.microsoft.com/office/drawing/2014/main" id="{4818C530-F008-23B5-F252-3DF33FF29A1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 amt="20000"/>
                </a:blip>
                <a:srcRect/>
                <a:stretch/>
              </p:blipFill>
              <p:spPr>
                <a:xfrm>
                  <a:off x="4432965" y="201436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9" name="Google Shape;1244;p5">
                  <a:extLst>
                    <a:ext uri="{FF2B5EF4-FFF2-40B4-BE49-F238E27FC236}">
                      <a16:creationId xmlns:a16="http://schemas.microsoft.com/office/drawing/2014/main" id="{26969519-C6D6-4870-B397-6576384F9E3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/>
                <a:srcRect/>
                <a:stretch/>
              </p:blipFill>
              <p:spPr>
                <a:xfrm>
                  <a:off x="6033936" y="19307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30" name="Image 29">
                  <a:extLst>
                    <a:ext uri="{FF2B5EF4-FFF2-40B4-BE49-F238E27FC236}">
                      <a16:creationId xmlns:a16="http://schemas.microsoft.com/office/drawing/2014/main" id="{A2A8C499-1356-A36F-6A21-DE45C3DB4E8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458688" y="213106"/>
                  <a:ext cx="258040" cy="25804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E879848-CFF7-FA9D-97B2-0A26A022717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9840" y="198936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اختــتام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الحــصة</a:t>
                </a:r>
              </a:p>
            </p:txBody>
          </p:sp>
          <p:pic>
            <p:nvPicPr>
              <p:cNvPr id="18" name="Google Shape;1246;p5">
                <a:extLst>
                  <a:ext uri="{FF2B5EF4-FFF2-40B4-BE49-F238E27FC236}">
                    <a16:creationId xmlns:a16="http://schemas.microsoft.com/office/drawing/2014/main" id="{F434CDBD-522F-2512-9814-F29AF7C1373F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5141" y="201549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B527FDC-DA31-5061-BACD-0AE07EF937FD}"/>
                </a:ext>
              </a:extLst>
            </p:cNvPr>
            <p:cNvSpPr>
              <a:spLocks/>
            </p:cNvSpPr>
            <p:nvPr/>
          </p:nvSpPr>
          <p:spPr>
            <a:xfrm>
              <a:off x="4357950" y="228453"/>
              <a:ext cx="146960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55F87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5642102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9D09C-22BA-F32D-467D-05EE12EE1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994C51B-79E7-256C-BAF3-0AAABD29B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 عناصر النص الإخباري؟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7B3AEF7-121D-4213-9C92-02FFEAA39C67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122710DD-D921-F1D5-C9B0-B43B9F765C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7CCE736-A43D-0829-528F-F59A457C0DFC}"/>
              </a:ext>
            </a:extLst>
          </p:cNvPr>
          <p:cNvGrpSpPr/>
          <p:nvPr/>
        </p:nvGrpSpPr>
        <p:grpSpPr>
          <a:xfrm>
            <a:off x="923731" y="153202"/>
            <a:ext cx="6766757" cy="363251"/>
            <a:chOff x="923731" y="153202"/>
            <a:chExt cx="6766757" cy="363251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95E170B2-A248-590D-DF4A-F83423F4B9F8}"/>
                </a:ext>
              </a:extLst>
            </p:cNvPr>
            <p:cNvGrpSpPr/>
            <p:nvPr/>
          </p:nvGrpSpPr>
          <p:grpSpPr>
            <a:xfrm>
              <a:off x="923731" y="153202"/>
              <a:ext cx="6766757" cy="347904"/>
              <a:chOff x="1159840" y="153202"/>
              <a:chExt cx="6530648" cy="347904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0EB81E99-F7B0-1685-3A92-93CB22D6C387}"/>
                  </a:ext>
                </a:extLst>
              </p:cNvPr>
              <p:cNvGrpSpPr/>
              <p:nvPr/>
            </p:nvGrpSpPr>
            <p:grpSpPr>
              <a:xfrm>
                <a:off x="2603241" y="153202"/>
                <a:ext cx="5087247" cy="347904"/>
                <a:chOff x="3241266" y="153202"/>
                <a:chExt cx="4475462" cy="347904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F996D149-8A1E-8B1D-5B8F-DA7F457B7400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3241266" y="213106"/>
                  <a:ext cx="1247762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الإنتاج الكتابي</a:t>
                  </a:r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A8CFD868-F33E-ABFB-2114-A9EA5CA38CC2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>
                          <a:alpha val="20000"/>
                        </a:srgb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افتتاح</a:t>
                  </a: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55F87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 </a:t>
                  </a:r>
                  <a:r>
                    <a:rPr lang="ar-MA" sz="2000" b="1" dirty="0">
                      <a:solidFill>
                        <a:srgbClr val="565F88">
                          <a:alpha val="20000"/>
                        </a:srgb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الحصة</a:t>
                  </a:r>
                </a:p>
              </p:txBody>
            </p:sp>
            <p:pic>
              <p:nvPicPr>
                <p:cNvPr id="17" name="Google Shape;1245;p5">
                  <a:extLst>
                    <a:ext uri="{FF2B5EF4-FFF2-40B4-BE49-F238E27FC236}">
                      <a16:creationId xmlns:a16="http://schemas.microsoft.com/office/drawing/2014/main" id="{9EF5A8B3-EF64-C4D9-AD74-5DD266066AF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 amt="20000"/>
                </a:blip>
                <a:srcRect/>
                <a:stretch/>
              </p:blipFill>
              <p:spPr>
                <a:xfrm>
                  <a:off x="4432965" y="201436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8" name="Google Shape;1244;p5">
                  <a:extLst>
                    <a:ext uri="{FF2B5EF4-FFF2-40B4-BE49-F238E27FC236}">
                      <a16:creationId xmlns:a16="http://schemas.microsoft.com/office/drawing/2014/main" id="{B506F2D6-BA21-B6F0-C3C0-B645DCAF0D3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/>
                <a:srcRect/>
                <a:stretch/>
              </p:blipFill>
              <p:spPr>
                <a:xfrm>
                  <a:off x="6033936" y="19307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9" name="Image 18">
                  <a:extLst>
                    <a:ext uri="{FF2B5EF4-FFF2-40B4-BE49-F238E27FC236}">
                      <a16:creationId xmlns:a16="http://schemas.microsoft.com/office/drawing/2014/main" id="{C1D67E4B-2536-FAE6-F997-5D698A22EED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458688" y="213106"/>
                  <a:ext cx="258040" cy="25804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F52CA5E-AF83-CA19-4E87-E7DE7FF7793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9840" y="198936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اختــتام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الحــصة</a:t>
                </a:r>
              </a:p>
            </p:txBody>
          </p:sp>
          <p:pic>
            <p:nvPicPr>
              <p:cNvPr id="8" name="Google Shape;1246;p5">
                <a:extLst>
                  <a:ext uri="{FF2B5EF4-FFF2-40B4-BE49-F238E27FC236}">
                    <a16:creationId xmlns:a16="http://schemas.microsoft.com/office/drawing/2014/main" id="{CB7D30E9-AAA3-E451-E56E-99AE3644F4D9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5141" y="201549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6AEC021-A390-2C89-B009-90B2157F979E}"/>
                </a:ext>
              </a:extLst>
            </p:cNvPr>
            <p:cNvSpPr>
              <a:spLocks/>
            </p:cNvSpPr>
            <p:nvPr/>
          </p:nvSpPr>
          <p:spPr>
            <a:xfrm>
              <a:off x="4357950" y="228453"/>
              <a:ext cx="146960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55F87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الإنتاج الكتابي</a:t>
              </a:r>
            </a:p>
          </p:txBody>
        </p:sp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815A7558-35BC-BA57-5EB8-F286E9833563}"/>
              </a:ext>
            </a:extLst>
          </p:cNvPr>
          <p:cNvSpPr txBox="1"/>
          <p:nvPr/>
        </p:nvSpPr>
        <p:spPr>
          <a:xfrm>
            <a:off x="2466611" y="2707273"/>
            <a:ext cx="48812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اَلْمَعْلوماتُ ٱلرَّئيسِيَّةُ عَنِ ٱلْحَدَثِ 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2FB3488B-7290-2EEF-86F1-C77E74A08995}"/>
              </a:ext>
            </a:extLst>
          </p:cNvPr>
          <p:cNvSpPr txBox="1"/>
          <p:nvPr/>
        </p:nvSpPr>
        <p:spPr>
          <a:xfrm>
            <a:off x="2578049" y="3974672"/>
            <a:ext cx="48812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تَفاصيلُ ٱلْحَدَثِ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EF14389-1EC4-A6F5-8839-B4AA9248F1E3}"/>
              </a:ext>
            </a:extLst>
          </p:cNvPr>
          <p:cNvSpPr txBox="1"/>
          <p:nvPr/>
        </p:nvSpPr>
        <p:spPr>
          <a:xfrm>
            <a:off x="2578049" y="5322240"/>
            <a:ext cx="48812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اِنْتِهاءُ  ٱلْحَدَثِ</a:t>
            </a:r>
          </a:p>
        </p:txBody>
      </p:sp>
    </p:spTree>
    <p:extLst>
      <p:ext uri="{BB962C8B-B14F-4D97-AF65-F5344CB8AC3E}">
        <p14:creationId xmlns:p14="http://schemas.microsoft.com/office/powerpoint/2010/main" val="17050197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E87CE4-1276-3D0D-2B49-18B6B3741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C9B7D73-1F68-803B-EB87-6D4831D85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ما الأسئلة التي نجيب عنها  لكتابة  المعلومات الرئيسية عن الحدث؟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5CBC21D-E635-8EC7-DD1E-E70B1E074F97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127CBBFC-A7E7-2CDA-15A7-06196B1082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7C277C9-EF39-A178-374D-6C3EBF33FB2B}"/>
              </a:ext>
            </a:extLst>
          </p:cNvPr>
          <p:cNvGrpSpPr/>
          <p:nvPr/>
        </p:nvGrpSpPr>
        <p:grpSpPr>
          <a:xfrm>
            <a:off x="923731" y="153202"/>
            <a:ext cx="6766757" cy="363251"/>
            <a:chOff x="923731" y="153202"/>
            <a:chExt cx="6766757" cy="363251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4B52CDA5-2D10-8901-46F1-21E71CD1B6FB}"/>
                </a:ext>
              </a:extLst>
            </p:cNvPr>
            <p:cNvGrpSpPr/>
            <p:nvPr/>
          </p:nvGrpSpPr>
          <p:grpSpPr>
            <a:xfrm>
              <a:off x="923731" y="153202"/>
              <a:ext cx="6766757" cy="347904"/>
              <a:chOff x="1159840" y="153202"/>
              <a:chExt cx="6530648" cy="347904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427AFEA4-0426-735B-7A4B-899E6CEEB8C4}"/>
                  </a:ext>
                </a:extLst>
              </p:cNvPr>
              <p:cNvGrpSpPr/>
              <p:nvPr/>
            </p:nvGrpSpPr>
            <p:grpSpPr>
              <a:xfrm>
                <a:off x="2603241" y="153202"/>
                <a:ext cx="5087247" cy="347904"/>
                <a:chOff x="3241266" y="153202"/>
                <a:chExt cx="4475462" cy="347904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50A9B293-52E1-5614-9680-2B8A9F9C9E1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3241266" y="213106"/>
                  <a:ext cx="1247762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الإنتاج الكتابي</a:t>
                  </a:r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09F4DEA0-9A0E-F310-79FC-33F50F35B43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</a:t>
                  </a: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55F87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 </a:t>
                  </a: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الحصة</a:t>
                  </a:r>
                </a:p>
              </p:txBody>
            </p:sp>
            <p:pic>
              <p:nvPicPr>
                <p:cNvPr id="17" name="Google Shape;1245;p5">
                  <a:extLst>
                    <a:ext uri="{FF2B5EF4-FFF2-40B4-BE49-F238E27FC236}">
                      <a16:creationId xmlns:a16="http://schemas.microsoft.com/office/drawing/2014/main" id="{DC87255C-0510-68B7-D09C-8404935D5AA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 amt="20000"/>
                </a:blip>
                <a:srcRect/>
                <a:stretch/>
              </p:blipFill>
              <p:spPr>
                <a:xfrm>
                  <a:off x="4432965" y="201436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8" name="Google Shape;1244;p5">
                  <a:extLst>
                    <a:ext uri="{FF2B5EF4-FFF2-40B4-BE49-F238E27FC236}">
                      <a16:creationId xmlns:a16="http://schemas.microsoft.com/office/drawing/2014/main" id="{93C017E8-57C4-F62C-C29F-CD4E10DF4D5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/>
                <a:srcRect/>
                <a:stretch/>
              </p:blipFill>
              <p:spPr>
                <a:xfrm>
                  <a:off x="6033936" y="19307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9" name="Image 18">
                  <a:extLst>
                    <a:ext uri="{FF2B5EF4-FFF2-40B4-BE49-F238E27FC236}">
                      <a16:creationId xmlns:a16="http://schemas.microsoft.com/office/drawing/2014/main" id="{F274A2F1-169A-0EA7-B364-3E49BC02E5D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458688" y="213106"/>
                  <a:ext cx="258040" cy="25804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97E1BBB-A576-5B9C-34EB-15F679686D2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9840" y="198936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8" name="Google Shape;1246;p5">
                <a:extLst>
                  <a:ext uri="{FF2B5EF4-FFF2-40B4-BE49-F238E27FC236}">
                    <a16:creationId xmlns:a16="http://schemas.microsoft.com/office/drawing/2014/main" id="{99B21B6C-D7B9-60A4-1982-17C05A808886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5141" y="201549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B1938D5-D27D-B633-6784-EB6F4D722AFB}"/>
                </a:ext>
              </a:extLst>
            </p:cNvPr>
            <p:cNvSpPr>
              <a:spLocks/>
            </p:cNvSpPr>
            <p:nvPr/>
          </p:nvSpPr>
          <p:spPr>
            <a:xfrm>
              <a:off x="4357950" y="228453"/>
              <a:ext cx="146960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</a:p>
          </p:txBody>
        </p:sp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E4CC76AE-72A2-FF45-1174-25617AB859DD}"/>
              </a:ext>
            </a:extLst>
          </p:cNvPr>
          <p:cNvSpPr txBox="1"/>
          <p:nvPr/>
        </p:nvSpPr>
        <p:spPr>
          <a:xfrm>
            <a:off x="2505288" y="3281082"/>
            <a:ext cx="48812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اَلْمَعْلوماتُ ٱلرَّئيسِيَّةُ عَنِ ٱلْحَدَثِ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22A5460-5EC1-B072-F7E9-3EAAADC0B9CF}"/>
              </a:ext>
            </a:extLst>
          </p:cNvPr>
          <p:cNvSpPr txBox="1"/>
          <p:nvPr/>
        </p:nvSpPr>
        <p:spPr>
          <a:xfrm>
            <a:off x="4257806" y="1831991"/>
            <a:ext cx="5636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dirty="0">
                <a:solidFill>
                  <a:srgbClr val="C00000"/>
                </a:solidFill>
              </a:rPr>
              <a:t>؟</a:t>
            </a:r>
            <a:endParaRPr lang="fr-MA" sz="5400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C1B7AEA-F2E6-6FC4-C52B-D5B1A709E31B}"/>
              </a:ext>
            </a:extLst>
          </p:cNvPr>
          <p:cNvSpPr txBox="1"/>
          <p:nvPr/>
        </p:nvSpPr>
        <p:spPr>
          <a:xfrm>
            <a:off x="7137672" y="2755321"/>
            <a:ext cx="5636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dirty="0">
                <a:solidFill>
                  <a:srgbClr val="C00000"/>
                </a:solidFill>
              </a:rPr>
              <a:t>؟</a:t>
            </a:r>
            <a:endParaRPr lang="fr-MA" sz="5400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45F408-12F1-366E-38B9-79B33B81DA0C}"/>
              </a:ext>
            </a:extLst>
          </p:cNvPr>
          <p:cNvSpPr txBox="1"/>
          <p:nvPr/>
        </p:nvSpPr>
        <p:spPr>
          <a:xfrm>
            <a:off x="6474848" y="4345178"/>
            <a:ext cx="5636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dirty="0">
                <a:solidFill>
                  <a:srgbClr val="C00000"/>
                </a:solidFill>
              </a:rPr>
              <a:t>؟</a:t>
            </a:r>
            <a:endParaRPr lang="fr-MA" sz="5400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1285465-3995-3031-3B23-1CCB87C338DF}"/>
              </a:ext>
            </a:extLst>
          </p:cNvPr>
          <p:cNvSpPr txBox="1"/>
          <p:nvPr/>
        </p:nvSpPr>
        <p:spPr>
          <a:xfrm>
            <a:off x="4336090" y="4959243"/>
            <a:ext cx="5636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dirty="0">
                <a:solidFill>
                  <a:srgbClr val="C00000"/>
                </a:solidFill>
              </a:rPr>
              <a:t>؟</a:t>
            </a:r>
            <a:endParaRPr lang="fr-MA" sz="5400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2248CE9-75C7-76DF-EADC-7D64B05C32D8}"/>
              </a:ext>
            </a:extLst>
          </p:cNvPr>
          <p:cNvSpPr txBox="1"/>
          <p:nvPr/>
        </p:nvSpPr>
        <p:spPr>
          <a:xfrm>
            <a:off x="1638141" y="4280648"/>
            <a:ext cx="5636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dirty="0">
                <a:solidFill>
                  <a:srgbClr val="C00000"/>
                </a:solidFill>
              </a:rPr>
              <a:t>؟</a:t>
            </a:r>
            <a:endParaRPr lang="fr-MA" sz="5400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C24D031-3863-1E81-72F5-05AB769F921A}"/>
              </a:ext>
            </a:extLst>
          </p:cNvPr>
          <p:cNvSpPr txBox="1"/>
          <p:nvPr/>
        </p:nvSpPr>
        <p:spPr>
          <a:xfrm>
            <a:off x="1941614" y="2433918"/>
            <a:ext cx="5636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dirty="0">
                <a:solidFill>
                  <a:srgbClr val="C00000"/>
                </a:solidFill>
              </a:rPr>
              <a:t>؟</a:t>
            </a:r>
            <a:endParaRPr lang="fr-MA" sz="5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108228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6E49-CCD9-CC79-9E25-86DD4F2C3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A25D6B7-2A41-C4C3-E88F-85C9A7D84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586F8CE-1AAB-41F9-AFFF-AE065AAFD934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7F02C6F8-2BDC-ED8A-1FE4-1809694F5D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7C6A79B-A703-7D75-EB0F-6B790F8E258E}"/>
              </a:ext>
            </a:extLst>
          </p:cNvPr>
          <p:cNvGrpSpPr/>
          <p:nvPr/>
        </p:nvGrpSpPr>
        <p:grpSpPr>
          <a:xfrm>
            <a:off x="923731" y="153202"/>
            <a:ext cx="6766757" cy="363251"/>
            <a:chOff x="923731" y="153202"/>
            <a:chExt cx="6766757" cy="363251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7026CFAF-BE34-F8B4-7D42-BF80B19C9F9D}"/>
                </a:ext>
              </a:extLst>
            </p:cNvPr>
            <p:cNvGrpSpPr/>
            <p:nvPr/>
          </p:nvGrpSpPr>
          <p:grpSpPr>
            <a:xfrm>
              <a:off x="923731" y="153202"/>
              <a:ext cx="6766757" cy="347904"/>
              <a:chOff x="1159840" y="153202"/>
              <a:chExt cx="6530648" cy="347904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2DCD421-7567-8CE0-BCC5-B02446865144}"/>
                  </a:ext>
                </a:extLst>
              </p:cNvPr>
              <p:cNvGrpSpPr/>
              <p:nvPr/>
            </p:nvGrpSpPr>
            <p:grpSpPr>
              <a:xfrm>
                <a:off x="2603241" y="153202"/>
                <a:ext cx="5087247" cy="347904"/>
                <a:chOff x="3241266" y="153202"/>
                <a:chExt cx="4475462" cy="347904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8985651D-184F-39EC-8C6D-A5B28E7C0D66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3241266" y="213106"/>
                  <a:ext cx="1247762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الإنتاج الكتابي</a:t>
                  </a:r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A11EE27E-D9D9-F612-8887-624D986838AB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</a:t>
                  </a: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55F87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 </a:t>
                  </a: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الحصة</a:t>
                  </a:r>
                </a:p>
              </p:txBody>
            </p:sp>
            <p:pic>
              <p:nvPicPr>
                <p:cNvPr id="17" name="Google Shape;1245;p5">
                  <a:extLst>
                    <a:ext uri="{FF2B5EF4-FFF2-40B4-BE49-F238E27FC236}">
                      <a16:creationId xmlns:a16="http://schemas.microsoft.com/office/drawing/2014/main" id="{759CFB64-53E3-D148-7100-5C0E6CCFC80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 amt="20000"/>
                </a:blip>
                <a:srcRect/>
                <a:stretch/>
              </p:blipFill>
              <p:spPr>
                <a:xfrm>
                  <a:off x="4432965" y="201436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8" name="Google Shape;1244;p5">
                  <a:extLst>
                    <a:ext uri="{FF2B5EF4-FFF2-40B4-BE49-F238E27FC236}">
                      <a16:creationId xmlns:a16="http://schemas.microsoft.com/office/drawing/2014/main" id="{F59CD4C5-C6FD-B841-5800-3AFDC34EEFB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/>
                <a:srcRect/>
                <a:stretch/>
              </p:blipFill>
              <p:spPr>
                <a:xfrm>
                  <a:off x="6033936" y="19307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9" name="Image 18">
                  <a:extLst>
                    <a:ext uri="{FF2B5EF4-FFF2-40B4-BE49-F238E27FC236}">
                      <a16:creationId xmlns:a16="http://schemas.microsoft.com/office/drawing/2014/main" id="{77D072C8-A9A7-C31C-01BF-FC30ED90E11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458688" y="213106"/>
                  <a:ext cx="258040" cy="25804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60D49109-7BFE-0286-890E-349D0E3AF78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9840" y="198936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8" name="Google Shape;1246;p5">
                <a:extLst>
                  <a:ext uri="{FF2B5EF4-FFF2-40B4-BE49-F238E27FC236}">
                    <a16:creationId xmlns:a16="http://schemas.microsoft.com/office/drawing/2014/main" id="{156745FC-6C77-9428-FF85-C4E0E28589EB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5141" y="201549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D8491EF-2615-D0DE-D8AE-40AC31C981EB}"/>
                </a:ext>
              </a:extLst>
            </p:cNvPr>
            <p:cNvSpPr>
              <a:spLocks/>
            </p:cNvSpPr>
            <p:nvPr/>
          </p:nvSpPr>
          <p:spPr>
            <a:xfrm>
              <a:off x="4357950" y="228453"/>
              <a:ext cx="146960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</a:p>
          </p:txBody>
        </p:sp>
      </p:grpSp>
      <p:sp>
        <p:nvSpPr>
          <p:cNvPr id="22" name="Google Shape;452;p158">
            <a:extLst>
              <a:ext uri="{FF2B5EF4-FFF2-40B4-BE49-F238E27FC236}">
                <a16:creationId xmlns:a16="http://schemas.microsoft.com/office/drawing/2014/main" id="{74C84FB0-7236-06D5-48A0-2C981C15CB6F}"/>
              </a:ext>
            </a:extLst>
          </p:cNvPr>
          <p:cNvSpPr txBox="1"/>
          <p:nvPr/>
        </p:nvSpPr>
        <p:spPr>
          <a:xfrm>
            <a:off x="236466" y="1985451"/>
            <a:ext cx="8671526" cy="4188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اَلْمَعْلوماتُ ٱلرَّئيسِيَّةُ عَنِ ٱلْحَدَثِ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حَدَثَ ؟: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حَفْلٌ – مُسابَقَةٌ – مَعْرِضٌ فَنّيٌّ – مَسْرَحِيَّةٌ ...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</a:rPr>
              <a:t>مَنْ يُنَظِّمُ ؟ </a:t>
            </a:r>
            <a:r>
              <a:rPr lang="ar-MA" sz="4000" b="1" dirty="0">
                <a:solidFill>
                  <a:srgbClr val="424D7C"/>
                </a:solidFill>
                <a:ea typeface="Calibri" panose="020F0502020204030204" pitchFamily="34" charset="0"/>
              </a:rPr>
              <a:t>اَلْمَدْرَسَةُ – نادي ٱلْفُنونِ – نادي ٱلْموسيقى – اَلْجَمْعِيَّةُ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</a:rPr>
              <a:t>مَتى حَدَثَ؟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يَوْمَ ....................... / مِنْ ................ إِلى ..............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</a:rPr>
              <a:t>أَيْنَ حَدَثَ ؟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في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ٱلْقاعَةِ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</a:t>
            </a:r>
            <a:r>
              <a:rPr lang="ar-MA" sz="4000" b="1" dirty="0">
                <a:solidFill>
                  <a:srgbClr val="424D7C"/>
                </a:solidFill>
                <a:ea typeface="Calibri" panose="020F0502020204030204" pitchFamily="34" charset="0"/>
              </a:rPr>
              <a:t>. / في ساحَةِ ........ / أَمامَ .........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rgbClr val="424D7C"/>
                </a:solidFill>
                <a:ea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</a:rPr>
              <a:t>مَنْ  شارَكَ في ٱلْحَدَثِ؟ :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ﭐلتّلاميذُ / ضُيوفٌ / اَلْآباءُ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وَٱلْأُمَّهاتُ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</a:t>
            </a:r>
            <a:endParaRPr kumimoji="0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8756513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DC9F70-ED20-5913-314D-9DCBB0A74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97EB33-082E-BD06-1188-C4849045E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ما الأسئلة التي نجيب عنها  لكتابة  تفاصيل عن الحدث؟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A47988C-D7F7-D65E-FB85-549B250D230A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6498282C-A994-BB4D-6E6F-54568C127C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FEA7D0A-0F47-1197-716C-6B4FBB394CE6}"/>
              </a:ext>
            </a:extLst>
          </p:cNvPr>
          <p:cNvGrpSpPr/>
          <p:nvPr/>
        </p:nvGrpSpPr>
        <p:grpSpPr>
          <a:xfrm>
            <a:off x="923731" y="153202"/>
            <a:ext cx="6766757" cy="363251"/>
            <a:chOff x="923731" y="153202"/>
            <a:chExt cx="6766757" cy="363251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12D3577-44B2-F028-60AC-57757A516DF8}"/>
                </a:ext>
              </a:extLst>
            </p:cNvPr>
            <p:cNvGrpSpPr/>
            <p:nvPr/>
          </p:nvGrpSpPr>
          <p:grpSpPr>
            <a:xfrm>
              <a:off x="923731" y="153202"/>
              <a:ext cx="6766757" cy="347904"/>
              <a:chOff x="1159840" y="153202"/>
              <a:chExt cx="6530648" cy="347904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58C71A09-49F4-F949-C269-EC1F15FB8259}"/>
                  </a:ext>
                </a:extLst>
              </p:cNvPr>
              <p:cNvGrpSpPr/>
              <p:nvPr/>
            </p:nvGrpSpPr>
            <p:grpSpPr>
              <a:xfrm>
                <a:off x="2603241" y="153202"/>
                <a:ext cx="5087247" cy="347904"/>
                <a:chOff x="3241266" y="153202"/>
                <a:chExt cx="4475462" cy="347904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FD5B6424-C77F-1C1D-E335-BB6BF95E64F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3241266" y="213106"/>
                  <a:ext cx="1247762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الإنتاج الكتابي</a:t>
                  </a:r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4597CB0E-68F3-EB5C-AA07-643440A55D2B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</a:t>
                  </a: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55F87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 </a:t>
                  </a: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الحصة</a:t>
                  </a:r>
                </a:p>
              </p:txBody>
            </p:sp>
            <p:pic>
              <p:nvPicPr>
                <p:cNvPr id="17" name="Google Shape;1245;p5">
                  <a:extLst>
                    <a:ext uri="{FF2B5EF4-FFF2-40B4-BE49-F238E27FC236}">
                      <a16:creationId xmlns:a16="http://schemas.microsoft.com/office/drawing/2014/main" id="{BB83B6B2-FF8D-91C9-5F45-31622B55410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 amt="20000"/>
                </a:blip>
                <a:srcRect/>
                <a:stretch/>
              </p:blipFill>
              <p:spPr>
                <a:xfrm>
                  <a:off x="4432965" y="201436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8" name="Google Shape;1244;p5">
                  <a:extLst>
                    <a:ext uri="{FF2B5EF4-FFF2-40B4-BE49-F238E27FC236}">
                      <a16:creationId xmlns:a16="http://schemas.microsoft.com/office/drawing/2014/main" id="{D0D28929-F468-A003-6326-7D0A6266195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/>
                <a:srcRect/>
                <a:stretch/>
              </p:blipFill>
              <p:spPr>
                <a:xfrm>
                  <a:off x="6033936" y="19307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9" name="Image 18">
                  <a:extLst>
                    <a:ext uri="{FF2B5EF4-FFF2-40B4-BE49-F238E27FC236}">
                      <a16:creationId xmlns:a16="http://schemas.microsoft.com/office/drawing/2014/main" id="{ECC21729-7941-EF94-B4FC-264272C2FD3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458688" y="213106"/>
                  <a:ext cx="258040" cy="25804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F661E5E-F48D-C302-8DE9-FAB952C1822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9840" y="198936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8" name="Google Shape;1246;p5">
                <a:extLst>
                  <a:ext uri="{FF2B5EF4-FFF2-40B4-BE49-F238E27FC236}">
                    <a16:creationId xmlns:a16="http://schemas.microsoft.com/office/drawing/2014/main" id="{30C2CBAE-FDCD-C537-EF3E-093B506224BB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5141" y="201549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9B11811-6294-B296-FE25-87BC7AE8F4B5}"/>
                </a:ext>
              </a:extLst>
            </p:cNvPr>
            <p:cNvSpPr>
              <a:spLocks/>
            </p:cNvSpPr>
            <p:nvPr/>
          </p:nvSpPr>
          <p:spPr>
            <a:xfrm>
              <a:off x="4357950" y="228453"/>
              <a:ext cx="146960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</a:p>
          </p:txBody>
        </p:sp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2C776AF3-49C6-C3D4-12D7-464DB9BF75F7}"/>
              </a:ext>
            </a:extLst>
          </p:cNvPr>
          <p:cNvSpPr txBox="1"/>
          <p:nvPr/>
        </p:nvSpPr>
        <p:spPr>
          <a:xfrm>
            <a:off x="2505288" y="3281082"/>
            <a:ext cx="48812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تَفاصيلُ ٱلْحَدَثِ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D1CFBA9-8461-84FF-AEB3-B46CF3764D69}"/>
              </a:ext>
            </a:extLst>
          </p:cNvPr>
          <p:cNvSpPr txBox="1"/>
          <p:nvPr/>
        </p:nvSpPr>
        <p:spPr>
          <a:xfrm>
            <a:off x="4257806" y="1831991"/>
            <a:ext cx="5636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5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0924448-5B0D-0299-B2A0-33C9EBA6E5D5}"/>
              </a:ext>
            </a:extLst>
          </p:cNvPr>
          <p:cNvSpPr txBox="1"/>
          <p:nvPr/>
        </p:nvSpPr>
        <p:spPr>
          <a:xfrm>
            <a:off x="7137672" y="2755321"/>
            <a:ext cx="5636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5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4E29684-7A38-068B-A2CE-AD1B116905C2}"/>
              </a:ext>
            </a:extLst>
          </p:cNvPr>
          <p:cNvSpPr txBox="1"/>
          <p:nvPr/>
        </p:nvSpPr>
        <p:spPr>
          <a:xfrm>
            <a:off x="6474848" y="4345178"/>
            <a:ext cx="5636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5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E7205CC-69DD-5646-7141-707041F9013A}"/>
              </a:ext>
            </a:extLst>
          </p:cNvPr>
          <p:cNvSpPr txBox="1"/>
          <p:nvPr/>
        </p:nvSpPr>
        <p:spPr>
          <a:xfrm>
            <a:off x="4336090" y="4959243"/>
            <a:ext cx="5636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5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522D4B0-87C3-3925-97BB-E77772C7CD7A}"/>
              </a:ext>
            </a:extLst>
          </p:cNvPr>
          <p:cNvSpPr txBox="1"/>
          <p:nvPr/>
        </p:nvSpPr>
        <p:spPr>
          <a:xfrm>
            <a:off x="1638141" y="4280648"/>
            <a:ext cx="5636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5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D939380-C040-BE1A-7932-E7B5E46E0C42}"/>
              </a:ext>
            </a:extLst>
          </p:cNvPr>
          <p:cNvSpPr txBox="1"/>
          <p:nvPr/>
        </p:nvSpPr>
        <p:spPr>
          <a:xfrm>
            <a:off x="1941614" y="2433918"/>
            <a:ext cx="5636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5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89656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429C4-7A86-C4F3-C8E0-037F4389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F0733F0-C341-DF02-E974-3514DBC76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619C77D-B530-F9A1-A5DB-305972D96539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7EA13B83-6784-CEAF-D526-FE6AA1409D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6CD4A2F-2EA5-A91E-E262-44F0C53C1C4D}"/>
              </a:ext>
            </a:extLst>
          </p:cNvPr>
          <p:cNvGrpSpPr/>
          <p:nvPr/>
        </p:nvGrpSpPr>
        <p:grpSpPr>
          <a:xfrm>
            <a:off x="923731" y="153202"/>
            <a:ext cx="6766757" cy="363251"/>
            <a:chOff x="923731" y="153202"/>
            <a:chExt cx="6766757" cy="363251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98908F4B-C127-81DF-C062-A63E315EF9D7}"/>
                </a:ext>
              </a:extLst>
            </p:cNvPr>
            <p:cNvGrpSpPr/>
            <p:nvPr/>
          </p:nvGrpSpPr>
          <p:grpSpPr>
            <a:xfrm>
              <a:off x="923731" y="153202"/>
              <a:ext cx="6766757" cy="347904"/>
              <a:chOff x="1159840" y="153202"/>
              <a:chExt cx="6530648" cy="347904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B74E11E5-4970-76A0-4B02-884653995C55}"/>
                  </a:ext>
                </a:extLst>
              </p:cNvPr>
              <p:cNvGrpSpPr/>
              <p:nvPr/>
            </p:nvGrpSpPr>
            <p:grpSpPr>
              <a:xfrm>
                <a:off x="2603241" y="153202"/>
                <a:ext cx="5087247" cy="347904"/>
                <a:chOff x="3241266" y="153202"/>
                <a:chExt cx="4475462" cy="347904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30EEF5B3-0B6C-A8BE-98F1-E3B1E2A0027F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3241266" y="213106"/>
                  <a:ext cx="1247762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الإنتاج الكتابي</a:t>
                  </a:r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9515F7FE-FECC-775D-4A2C-9FCE0C0FE854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</a:t>
                  </a: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55F87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 </a:t>
                  </a: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الحصة</a:t>
                  </a:r>
                </a:p>
              </p:txBody>
            </p:sp>
            <p:pic>
              <p:nvPicPr>
                <p:cNvPr id="17" name="Google Shape;1245;p5">
                  <a:extLst>
                    <a:ext uri="{FF2B5EF4-FFF2-40B4-BE49-F238E27FC236}">
                      <a16:creationId xmlns:a16="http://schemas.microsoft.com/office/drawing/2014/main" id="{4E7C23D0-DCEC-FB99-4170-A1FE98B3C62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 amt="20000"/>
                </a:blip>
                <a:srcRect/>
                <a:stretch/>
              </p:blipFill>
              <p:spPr>
                <a:xfrm>
                  <a:off x="4432965" y="201436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8" name="Google Shape;1244;p5">
                  <a:extLst>
                    <a:ext uri="{FF2B5EF4-FFF2-40B4-BE49-F238E27FC236}">
                      <a16:creationId xmlns:a16="http://schemas.microsoft.com/office/drawing/2014/main" id="{88DA4DC1-7CF4-E9FE-5ECF-CE32D5507D2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/>
                <a:srcRect/>
                <a:stretch/>
              </p:blipFill>
              <p:spPr>
                <a:xfrm>
                  <a:off x="6033936" y="19307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9" name="Image 18">
                  <a:extLst>
                    <a:ext uri="{FF2B5EF4-FFF2-40B4-BE49-F238E27FC236}">
                      <a16:creationId xmlns:a16="http://schemas.microsoft.com/office/drawing/2014/main" id="{B11CB0CB-93E5-E13F-CF95-478DBF53BE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458688" y="213106"/>
                  <a:ext cx="258040" cy="25804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C9BF578-5319-157C-2AE0-6E9035D3A3C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9840" y="198936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8" name="Google Shape;1246;p5">
                <a:extLst>
                  <a:ext uri="{FF2B5EF4-FFF2-40B4-BE49-F238E27FC236}">
                    <a16:creationId xmlns:a16="http://schemas.microsoft.com/office/drawing/2014/main" id="{18245750-8AF8-374F-65F8-8743950245CB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5141" y="201549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6BE811E-08A2-DA7B-CC29-8509BC99E35D}"/>
                </a:ext>
              </a:extLst>
            </p:cNvPr>
            <p:cNvSpPr>
              <a:spLocks/>
            </p:cNvSpPr>
            <p:nvPr/>
          </p:nvSpPr>
          <p:spPr>
            <a:xfrm>
              <a:off x="4357950" y="228453"/>
              <a:ext cx="146960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</a:p>
          </p:txBody>
        </p:sp>
      </p:grp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B7D6B227-9A79-E88D-1D9A-53E165BBD1FD}"/>
              </a:ext>
            </a:extLst>
          </p:cNvPr>
          <p:cNvSpPr txBox="1"/>
          <p:nvPr/>
        </p:nvSpPr>
        <p:spPr>
          <a:xfrm>
            <a:off x="276237" y="2199779"/>
            <a:ext cx="8548676" cy="350729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تَفاصيلُ ٱلْحَدَثِ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ٱلّذي مَيَّزَ ٱلْحَدَثَ؟ :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كَلِمَةٌ تَرْحيبِيَّةٌ مِنَ ٱلْمُديرِ - عَرْضُ مَسْرَحِيَّةٍ قَصيرَةٍ</a:t>
            </a:r>
            <a:r>
              <a:rPr lang="ar-MA" sz="4000" b="1" dirty="0">
                <a:solidFill>
                  <a:srgbClr val="424D7C"/>
                </a:solidFill>
                <a:ea typeface="Calibri" panose="020F0502020204030204" pitchFamily="34" charset="0"/>
              </a:rPr>
              <a:t> – لَوحاتٌ فَنِّيَّةٌ – حُضورٌ كَبيرٌ – بَرْنامَجٌ غَنِيٌّ ...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كَيْفَ مَرَّ الْحَدَثُ  ؟ 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نالَ إِعْجابَ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ﭐلْحاضِرينَ</a:t>
            </a:r>
            <a:r>
              <a:rPr lang="ar-MA" sz="4000" b="1" dirty="0">
                <a:solidFill>
                  <a:srgbClr val="424D7C"/>
                </a:solidFill>
                <a:ea typeface="Calibri" panose="020F0502020204030204" pitchFamily="34" charset="0"/>
              </a:rPr>
              <a:t> – عَرَفَ مُشارَكَةَ جَميعِ ٱلتَّلاميذِ ...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5419019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763E1-AED6-BBC7-4132-12E70524B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8A52CAF-1AB7-39E8-2F70-C137D8406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ما الأسئلة التي نجيب عنها  لكتابة  خاتمة للحدث؟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4BFE3D3-2838-61FF-98A3-EFFEA874621C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CE4BEDF3-5432-706B-7DDB-24C7919B85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2BB0BF0-60B0-93FE-3344-3068754AA847}"/>
              </a:ext>
            </a:extLst>
          </p:cNvPr>
          <p:cNvGrpSpPr/>
          <p:nvPr/>
        </p:nvGrpSpPr>
        <p:grpSpPr>
          <a:xfrm>
            <a:off x="923731" y="153202"/>
            <a:ext cx="6766757" cy="363251"/>
            <a:chOff x="923731" y="153202"/>
            <a:chExt cx="6766757" cy="363251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DD1464A9-F94A-9C7F-7E42-F29330E30E2C}"/>
                </a:ext>
              </a:extLst>
            </p:cNvPr>
            <p:cNvGrpSpPr/>
            <p:nvPr/>
          </p:nvGrpSpPr>
          <p:grpSpPr>
            <a:xfrm>
              <a:off x="923731" y="153202"/>
              <a:ext cx="6766757" cy="347904"/>
              <a:chOff x="1159840" y="153202"/>
              <a:chExt cx="6530648" cy="347904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44E6B5CC-6A1C-FE06-8574-E4A5FDBCA28F}"/>
                  </a:ext>
                </a:extLst>
              </p:cNvPr>
              <p:cNvGrpSpPr/>
              <p:nvPr/>
            </p:nvGrpSpPr>
            <p:grpSpPr>
              <a:xfrm>
                <a:off x="2603241" y="153202"/>
                <a:ext cx="5087247" cy="347904"/>
                <a:chOff x="3241266" y="153202"/>
                <a:chExt cx="4475462" cy="347904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9804B936-0714-BADE-73E8-34E81B639A71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3241266" y="213106"/>
                  <a:ext cx="1247762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الإنتاج الكتابي</a:t>
                  </a:r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78F78383-700F-60B0-F978-C50696378484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</a:t>
                  </a: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55F87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 </a:t>
                  </a: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الحصة</a:t>
                  </a:r>
                </a:p>
              </p:txBody>
            </p:sp>
            <p:pic>
              <p:nvPicPr>
                <p:cNvPr id="17" name="Google Shape;1245;p5">
                  <a:extLst>
                    <a:ext uri="{FF2B5EF4-FFF2-40B4-BE49-F238E27FC236}">
                      <a16:creationId xmlns:a16="http://schemas.microsoft.com/office/drawing/2014/main" id="{C2F4319C-4297-10EB-703C-F082707B8E0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 amt="20000"/>
                </a:blip>
                <a:srcRect/>
                <a:stretch/>
              </p:blipFill>
              <p:spPr>
                <a:xfrm>
                  <a:off x="4432965" y="201436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8" name="Google Shape;1244;p5">
                  <a:extLst>
                    <a:ext uri="{FF2B5EF4-FFF2-40B4-BE49-F238E27FC236}">
                      <a16:creationId xmlns:a16="http://schemas.microsoft.com/office/drawing/2014/main" id="{4D45D4CC-D890-A3A3-8880-A78B0B8E2B2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/>
                <a:srcRect/>
                <a:stretch/>
              </p:blipFill>
              <p:spPr>
                <a:xfrm>
                  <a:off x="6033936" y="19307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9" name="Image 18">
                  <a:extLst>
                    <a:ext uri="{FF2B5EF4-FFF2-40B4-BE49-F238E27FC236}">
                      <a16:creationId xmlns:a16="http://schemas.microsoft.com/office/drawing/2014/main" id="{8DADB080-A6F8-426D-6164-25CECB89295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458688" y="213106"/>
                  <a:ext cx="258040" cy="25804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7FA9F38-3284-3EE4-C653-33EBE816C39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9840" y="198936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8" name="Google Shape;1246;p5">
                <a:extLst>
                  <a:ext uri="{FF2B5EF4-FFF2-40B4-BE49-F238E27FC236}">
                    <a16:creationId xmlns:a16="http://schemas.microsoft.com/office/drawing/2014/main" id="{F121150B-9BCC-4ECE-56E9-A24A2DDF94FF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5141" y="201549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E3F8EC0-E22F-C77D-1375-A9596141469F}"/>
                </a:ext>
              </a:extLst>
            </p:cNvPr>
            <p:cNvSpPr>
              <a:spLocks/>
            </p:cNvSpPr>
            <p:nvPr/>
          </p:nvSpPr>
          <p:spPr>
            <a:xfrm>
              <a:off x="4357950" y="228453"/>
              <a:ext cx="146960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</a:p>
          </p:txBody>
        </p:sp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4C2E3CA9-0849-511C-2DEC-825B2D91CFFA}"/>
              </a:ext>
            </a:extLst>
          </p:cNvPr>
          <p:cNvSpPr txBox="1"/>
          <p:nvPr/>
        </p:nvSpPr>
        <p:spPr>
          <a:xfrm>
            <a:off x="2505288" y="3281082"/>
            <a:ext cx="48812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اِنْتِهاءُ ٱلْحَدَثِ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8548CAD-3B9A-C777-4E7B-D4C38EA4D863}"/>
              </a:ext>
            </a:extLst>
          </p:cNvPr>
          <p:cNvSpPr txBox="1"/>
          <p:nvPr/>
        </p:nvSpPr>
        <p:spPr>
          <a:xfrm>
            <a:off x="4257806" y="1831991"/>
            <a:ext cx="5636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5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348C478-94AF-F338-8C48-3E141C292321}"/>
              </a:ext>
            </a:extLst>
          </p:cNvPr>
          <p:cNvSpPr txBox="1"/>
          <p:nvPr/>
        </p:nvSpPr>
        <p:spPr>
          <a:xfrm>
            <a:off x="7137672" y="2755321"/>
            <a:ext cx="5636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5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8A5E3CE-783F-57D6-A86F-05B551F5CC14}"/>
              </a:ext>
            </a:extLst>
          </p:cNvPr>
          <p:cNvSpPr txBox="1"/>
          <p:nvPr/>
        </p:nvSpPr>
        <p:spPr>
          <a:xfrm>
            <a:off x="6474848" y="4345178"/>
            <a:ext cx="5636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5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56BECFB-B759-D338-CABB-A2A1C8FE3377}"/>
              </a:ext>
            </a:extLst>
          </p:cNvPr>
          <p:cNvSpPr txBox="1"/>
          <p:nvPr/>
        </p:nvSpPr>
        <p:spPr>
          <a:xfrm>
            <a:off x="4336090" y="4959243"/>
            <a:ext cx="5636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5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BD6299F-392B-35B4-879A-896268C36516}"/>
              </a:ext>
            </a:extLst>
          </p:cNvPr>
          <p:cNvSpPr txBox="1"/>
          <p:nvPr/>
        </p:nvSpPr>
        <p:spPr>
          <a:xfrm>
            <a:off x="1638141" y="4280648"/>
            <a:ext cx="5636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5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C593F19-0433-A099-F868-E470660EDC04}"/>
              </a:ext>
            </a:extLst>
          </p:cNvPr>
          <p:cNvSpPr txBox="1"/>
          <p:nvPr/>
        </p:nvSpPr>
        <p:spPr>
          <a:xfrm>
            <a:off x="1941614" y="2433918"/>
            <a:ext cx="5636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5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6441382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DEBCF-F0B5-6566-3F16-7E42FA4AB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1F2CE95-EF3B-6288-2154-63FEF848C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7943D8A-A23D-3A47-B537-02628730354B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F546F0F1-0694-63D5-02EC-68C196F73DD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CFE4670-DA44-D8FA-0DBC-4C56A68F1C02}"/>
              </a:ext>
            </a:extLst>
          </p:cNvPr>
          <p:cNvGrpSpPr/>
          <p:nvPr/>
        </p:nvGrpSpPr>
        <p:grpSpPr>
          <a:xfrm>
            <a:off x="923731" y="153202"/>
            <a:ext cx="6766757" cy="363251"/>
            <a:chOff x="923731" y="153202"/>
            <a:chExt cx="6766757" cy="363251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4C22E745-ACBD-3EF8-4EB3-ADA101E04BC4}"/>
                </a:ext>
              </a:extLst>
            </p:cNvPr>
            <p:cNvGrpSpPr/>
            <p:nvPr/>
          </p:nvGrpSpPr>
          <p:grpSpPr>
            <a:xfrm>
              <a:off x="923731" y="153202"/>
              <a:ext cx="6766757" cy="347904"/>
              <a:chOff x="1159840" y="153202"/>
              <a:chExt cx="6530648" cy="347904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8598C573-193C-BC59-4967-1796DC874916}"/>
                  </a:ext>
                </a:extLst>
              </p:cNvPr>
              <p:cNvGrpSpPr/>
              <p:nvPr/>
            </p:nvGrpSpPr>
            <p:grpSpPr>
              <a:xfrm>
                <a:off x="2603241" y="153202"/>
                <a:ext cx="5087247" cy="347904"/>
                <a:chOff x="3241266" y="153202"/>
                <a:chExt cx="4475462" cy="347904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52600240-E823-248C-0339-BD91C981F6E4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3241266" y="213106"/>
                  <a:ext cx="1247762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الإنتاج الكتابي</a:t>
                  </a:r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A99A1FCD-8F77-833D-C633-0A61A6997068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</a:t>
                  </a: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55F87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 </a:t>
                  </a: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الحصة</a:t>
                  </a:r>
                </a:p>
              </p:txBody>
            </p:sp>
            <p:pic>
              <p:nvPicPr>
                <p:cNvPr id="17" name="Google Shape;1245;p5">
                  <a:extLst>
                    <a:ext uri="{FF2B5EF4-FFF2-40B4-BE49-F238E27FC236}">
                      <a16:creationId xmlns:a16="http://schemas.microsoft.com/office/drawing/2014/main" id="{96459254-2CD8-25B7-7FA8-133286B78DB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 amt="20000"/>
                </a:blip>
                <a:srcRect/>
                <a:stretch/>
              </p:blipFill>
              <p:spPr>
                <a:xfrm>
                  <a:off x="4432965" y="201436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8" name="Google Shape;1244;p5">
                  <a:extLst>
                    <a:ext uri="{FF2B5EF4-FFF2-40B4-BE49-F238E27FC236}">
                      <a16:creationId xmlns:a16="http://schemas.microsoft.com/office/drawing/2014/main" id="{C5C2A78C-9E6D-4E5B-A920-F0FFDBF08FB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/>
                <a:srcRect/>
                <a:stretch/>
              </p:blipFill>
              <p:spPr>
                <a:xfrm>
                  <a:off x="6033936" y="19307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9" name="Image 18">
                  <a:extLst>
                    <a:ext uri="{FF2B5EF4-FFF2-40B4-BE49-F238E27FC236}">
                      <a16:creationId xmlns:a16="http://schemas.microsoft.com/office/drawing/2014/main" id="{B414AC87-DAB6-30DA-DB3F-D5454AA454E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458688" y="213106"/>
                  <a:ext cx="258040" cy="25804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A4CF5642-1A18-3190-1F8F-B74F1650036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9840" y="198936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8" name="Google Shape;1246;p5">
                <a:extLst>
                  <a:ext uri="{FF2B5EF4-FFF2-40B4-BE49-F238E27FC236}">
                    <a16:creationId xmlns:a16="http://schemas.microsoft.com/office/drawing/2014/main" id="{DA1BFA06-4B6B-1BB0-A8E2-F421FB8158E0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2465141" y="201549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9D216E7-A420-C789-7DD0-B0B2A4FD7134}"/>
                </a:ext>
              </a:extLst>
            </p:cNvPr>
            <p:cNvSpPr>
              <a:spLocks/>
            </p:cNvSpPr>
            <p:nvPr/>
          </p:nvSpPr>
          <p:spPr>
            <a:xfrm>
              <a:off x="4357950" y="228453"/>
              <a:ext cx="146960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</a:p>
          </p:txBody>
        </p:sp>
      </p:grpSp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ED324213-5083-7492-5FFD-05E93A1EC341}"/>
              </a:ext>
            </a:extLst>
          </p:cNvPr>
          <p:cNvSpPr txBox="1"/>
          <p:nvPr/>
        </p:nvSpPr>
        <p:spPr>
          <a:xfrm>
            <a:off x="275573" y="2814290"/>
            <a:ext cx="8548676" cy="214522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اِنْتِهاءُ  ٱلْحَدَثِ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بِماذا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ٱخْتُتِمَ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ٱلْحَدَثُ؟ :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تَكْريمُ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ٱلْمُتَفَوِّقينَ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-   تَوْزيعُ شَهاداتٍ تَقْديرِيَّةٍ وَجَوائِزَ... </a:t>
            </a:r>
          </a:p>
        </p:txBody>
      </p:sp>
    </p:spTree>
    <p:extLst>
      <p:ext uri="{BB962C8B-B14F-4D97-AF65-F5344CB8AC3E}">
        <p14:creationId xmlns:p14="http://schemas.microsoft.com/office/powerpoint/2010/main" val="3615007306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4F7B31-A6EE-D932-D6CE-8D99AF533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1E43716-5F60-8054-4FBF-F0D9D88E4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؟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F7E88A2-8D6E-6AB7-C04D-533C88D82169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AFBADB6E-2461-BB38-89BD-4BEEDEAE0A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1908FAC-1803-D3A8-7EDD-B06A442EF5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3345" y="2392471"/>
            <a:ext cx="8265597" cy="2696370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B9DEAD0F-AFB9-FC1B-7A61-2AB8F1A6FB64}"/>
              </a:ext>
            </a:extLst>
          </p:cNvPr>
          <p:cNvGrpSpPr/>
          <p:nvPr/>
        </p:nvGrpSpPr>
        <p:grpSpPr>
          <a:xfrm>
            <a:off x="923731" y="153202"/>
            <a:ext cx="6766757" cy="363251"/>
            <a:chOff x="923731" y="153202"/>
            <a:chExt cx="6766757" cy="363251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9CDA9B2-5FE9-DCBB-44BB-7571082683F1}"/>
                </a:ext>
              </a:extLst>
            </p:cNvPr>
            <p:cNvGrpSpPr/>
            <p:nvPr/>
          </p:nvGrpSpPr>
          <p:grpSpPr>
            <a:xfrm>
              <a:off x="923731" y="153202"/>
              <a:ext cx="6766757" cy="347904"/>
              <a:chOff x="1159840" y="153202"/>
              <a:chExt cx="6530648" cy="347904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CFD81A9-606F-5EB6-D46E-B48CD4D5B950}"/>
                  </a:ext>
                </a:extLst>
              </p:cNvPr>
              <p:cNvGrpSpPr/>
              <p:nvPr/>
            </p:nvGrpSpPr>
            <p:grpSpPr>
              <a:xfrm>
                <a:off x="2603241" y="153202"/>
                <a:ext cx="5087247" cy="347904"/>
                <a:chOff x="3241266" y="153202"/>
                <a:chExt cx="4475462" cy="347904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AB03094F-38E8-883A-D7F5-C8601B2F1353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3241266" y="213106"/>
                  <a:ext cx="1247762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الإنتاج الكتابي</a:t>
                  </a: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2C0C95D0-C9E6-1762-5515-58540399DE0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312005" y="153202"/>
                  <a:ext cx="1378966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افتتاح</a:t>
                  </a: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55F87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 </a:t>
                  </a: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الحصة</a:t>
                  </a:r>
                </a:p>
              </p:txBody>
            </p:sp>
            <p:pic>
              <p:nvPicPr>
                <p:cNvPr id="18" name="Google Shape;1245;p5">
                  <a:extLst>
                    <a:ext uri="{FF2B5EF4-FFF2-40B4-BE49-F238E27FC236}">
                      <a16:creationId xmlns:a16="http://schemas.microsoft.com/office/drawing/2014/main" id="{8672BBB2-D5AD-CA5F-EED2-AD817B93C7B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 amt="20000"/>
                </a:blip>
                <a:srcRect/>
                <a:stretch/>
              </p:blipFill>
              <p:spPr>
                <a:xfrm>
                  <a:off x="4432965" y="201436"/>
                  <a:ext cx="278069" cy="27806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9" name="Google Shape;1244;p5">
                  <a:extLst>
                    <a:ext uri="{FF2B5EF4-FFF2-40B4-BE49-F238E27FC236}">
                      <a16:creationId xmlns:a16="http://schemas.microsoft.com/office/drawing/2014/main" id="{2238D357-8895-1039-D421-31B73B26C89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/>
                <a:srcRect/>
                <a:stretch/>
              </p:blipFill>
              <p:spPr>
                <a:xfrm>
                  <a:off x="6033936" y="19307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0" name="Image 19">
                  <a:extLst>
                    <a:ext uri="{FF2B5EF4-FFF2-40B4-BE49-F238E27FC236}">
                      <a16:creationId xmlns:a16="http://schemas.microsoft.com/office/drawing/2014/main" id="{FB9A1B46-BD5D-C6F4-3B6A-AD7D1A2CC47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alphaModFix am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458688" y="213106"/>
                  <a:ext cx="258040" cy="25804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42FA7225-2E31-B1A4-5187-943F740A81B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9840" y="198936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اختــتام الحــصة</a:t>
                </a:r>
              </a:p>
            </p:txBody>
          </p:sp>
          <p:pic>
            <p:nvPicPr>
              <p:cNvPr id="11" name="Google Shape;1246;p5">
                <a:extLst>
                  <a:ext uri="{FF2B5EF4-FFF2-40B4-BE49-F238E27FC236}">
                    <a16:creationId xmlns:a16="http://schemas.microsoft.com/office/drawing/2014/main" id="{139D3DCB-65F9-D0E8-DBAF-A37D6598E596}"/>
                  </a:ext>
                </a:extLst>
              </p:cNvPr>
              <p:cNvPicPr preferRelativeResize="0"/>
              <p:nvPr/>
            </p:nvPicPr>
            <p:blipFill rotWithShape="1">
              <a:blip r:embed="rId8">
                <a:alphaModFix amt="20000"/>
              </a:blip>
              <a:srcRect/>
              <a:stretch/>
            </p:blipFill>
            <p:spPr>
              <a:xfrm>
                <a:off x="2465141" y="201549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8BFC959-82A9-8ABF-29F5-D6102E6C7FE1}"/>
                </a:ext>
              </a:extLst>
            </p:cNvPr>
            <p:cNvSpPr>
              <a:spLocks/>
            </p:cNvSpPr>
            <p:nvPr/>
          </p:nvSpPr>
          <p:spPr>
            <a:xfrm>
              <a:off x="4357950" y="228453"/>
              <a:ext cx="146960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الإنتاج الكتابي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5405241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B8F3D-DF28-8D9A-E2A4-2A5E52749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F3640BFF-D5D6-6A80-6EDA-3DDDFD2A0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22345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lang="fr-MA" sz="4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56B4EC6-2049-2781-390D-8F0407A29F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62943"/>
            <a:ext cx="7789894" cy="2830355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3761E43-3A87-D2A2-6BCF-CFE27C885988}"/>
              </a:ext>
            </a:extLst>
          </p:cNvPr>
          <p:cNvSpPr txBox="1"/>
          <p:nvPr/>
        </p:nvSpPr>
        <p:spPr>
          <a:xfrm>
            <a:off x="5720025" y="1720336"/>
            <a:ext cx="13115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69C45C24-4D41-56F6-F045-426E82BE61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52453" y="1402857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455ADD-89AA-74A6-C50A-B446C7056F0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42520" y="2012724"/>
            <a:ext cx="730771" cy="735759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D4517F33-DBD2-21DE-4890-44B5E7FF923C}"/>
              </a:ext>
            </a:extLst>
          </p:cNvPr>
          <p:cNvSpPr txBox="1">
            <a:spLocks/>
          </p:cNvSpPr>
          <p:nvPr/>
        </p:nvSpPr>
        <p:spPr>
          <a:xfrm>
            <a:off x="2640563" y="3036890"/>
            <a:ext cx="5999583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كتابة</a:t>
            </a:r>
            <a:r>
              <a:rPr kumimoji="0" lang="ar-MA" sz="3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إعلان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مراجعة وتوليف</a:t>
            </a:r>
            <a:endParaRPr kumimoji="0" lang="tzm-Arab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11D0EA8-7300-4FCC-78E9-32741D8E8F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987" y="1358836"/>
            <a:ext cx="1189554" cy="1369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116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BDAA50-7BCB-509B-135D-A24091852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89570E2-194A-CFFA-68DC-BD8D8CB0D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إليكم هذه الوضعية. من يقرأ؟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EAEE5E6-67F2-13DB-9F6E-8F11752042CB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6744AEAF-1BCD-9641-DF2B-57A52FF382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CB91DB95-2747-1AC2-FCE6-128FAA14F640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1D519357-8E19-C941-86CE-A4B7F686A6DD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7A46501C-1AB8-8970-1F30-F20F4F16CBE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460D80FD-4DD7-C839-F4CA-E1B6E078799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7CFA97C4-6594-A63C-1823-0EA6B3D8C56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5" name="Google Shape;1245;p5">
                <a:extLst>
                  <a:ext uri="{FF2B5EF4-FFF2-40B4-BE49-F238E27FC236}">
                    <a16:creationId xmlns:a16="http://schemas.microsoft.com/office/drawing/2014/main" id="{B6E20C8A-AD52-C71D-3118-19BC7B10EFCA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274B766F-BE98-4582-1260-71BE2F22614A}"/>
                  </a:ext>
                </a:extLst>
              </p:cNvPr>
              <p:cNvPicPr preferRelativeResize="0"/>
              <p:nvPr/>
            </p:nvPicPr>
            <p:blipFill rotWithShape="1">
              <a:blip r:embed="rId4"/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3EDEE740-249B-3EA4-CAAA-D0CB9DBA1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41AD533-7116-660A-B8CB-A10CD1F0481E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1" name="Google Shape;1246;p5">
              <a:extLst>
                <a:ext uri="{FF2B5EF4-FFF2-40B4-BE49-F238E27FC236}">
                  <a16:creationId xmlns:a16="http://schemas.microsoft.com/office/drawing/2014/main" id="{7F5C211A-27F1-A041-C1E9-DA61C6CE1C2B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D48B13A7-70EE-EACC-A450-32CFF6042C79}"/>
              </a:ext>
            </a:extLst>
          </p:cNvPr>
          <p:cNvSpPr txBox="1"/>
          <p:nvPr/>
        </p:nvSpPr>
        <p:spPr>
          <a:xfrm>
            <a:off x="374696" y="2514728"/>
            <a:ext cx="8394607" cy="3515398"/>
          </a:xfrm>
          <a:prstGeom prst="roundRect">
            <a:avLst>
              <a:gd name="adj" fmla="val 5418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بَعْدَ نِهايَةِ  ٱلْمَعْرِضِ ٱلْفَنِّيِّ ٱلَّذي نَظَّمَتْهُ مَدْرَسَتُكُمْ بِمُناسَبَةِ ٱلْأَيّامِ </a:t>
            </a:r>
            <a:r>
              <a:rPr lang="ar-MA" sz="5400" b="1" kern="0" dirty="0" err="1">
                <a:solidFill>
                  <a:srgbClr val="424D7C"/>
                </a:solidFill>
                <a:sym typeface="Calibri"/>
              </a:rPr>
              <a:t>ٱلرَّبيعِيَّةِ</a:t>
            </a: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.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طَلَبَ مِنْكَ </a:t>
            </a:r>
            <a:r>
              <a:rPr lang="ar-MA" sz="5400" b="1" kern="0" dirty="0" err="1">
                <a:solidFill>
                  <a:srgbClr val="424D7C"/>
                </a:solidFill>
                <a:sym typeface="Calibri"/>
              </a:rPr>
              <a:t>ٱلْأُسْتاذُ</a:t>
            </a: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 كِتابَةَ نَصٍّ إِخْبارِيٍّ حَوْلَ هَذا ٱلنَّشاطِ لِنَشْرِهِ عَلى </a:t>
            </a:r>
            <a:r>
              <a:rPr lang="ar-MA" sz="5400" b="1" kern="0" dirty="0" err="1">
                <a:solidFill>
                  <a:srgbClr val="424D7C"/>
                </a:solidFill>
                <a:sym typeface="Calibri"/>
              </a:rPr>
              <a:t>ٱلصَّفْحَةِ</a:t>
            </a: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 </a:t>
            </a:r>
            <a:r>
              <a:rPr lang="ar-MA" sz="5400" b="1" kern="0" dirty="0" err="1">
                <a:solidFill>
                  <a:srgbClr val="424D7C"/>
                </a:solidFill>
                <a:sym typeface="Calibri"/>
              </a:rPr>
              <a:t>ٱلْإِلِكْترونِيَّةِ</a:t>
            </a: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 لِلْمَدْرَسَةِ.</a:t>
            </a:r>
          </a:p>
        </p:txBody>
      </p:sp>
    </p:spTree>
    <p:extLst>
      <p:ext uri="{BB962C8B-B14F-4D97-AF65-F5344CB8AC3E}">
        <p14:creationId xmlns:p14="http://schemas.microsoft.com/office/powerpoint/2010/main" val="3795248117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B1F8E-8036-C216-0202-4583DA1709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56BC636-3CC6-27EA-604C-0E44D722D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البحث. والصفحة 57 من كراساتكم. استعينوا بالعبارات و أدوات الربط الواردة فيها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5DC24DF-04D7-0BDA-ACD0-464C089D508A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A3334CEC-2A3C-FCB0-BFF7-8E14DF2D3C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FDB5216D-9BAA-365C-F4A5-08B1DC432A5A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6C3F7743-50E8-3C00-336B-A9DE7E2712E1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B118F0F8-B421-7E65-3260-2830E5477C2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8FAC8ED-A086-2FB1-6F97-6DB702ED6FA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69FD094A-CB46-B2AC-E633-94250854631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5" name="Google Shape;1245;p5">
                <a:extLst>
                  <a:ext uri="{FF2B5EF4-FFF2-40B4-BE49-F238E27FC236}">
                    <a16:creationId xmlns:a16="http://schemas.microsoft.com/office/drawing/2014/main" id="{41441D7A-E128-0E06-54C7-2A3ECF824B81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8F9F5B07-2603-F28D-56E5-DE4C964DE5C3}"/>
                  </a:ext>
                </a:extLst>
              </p:cNvPr>
              <p:cNvPicPr preferRelativeResize="0"/>
              <p:nvPr/>
            </p:nvPicPr>
            <p:blipFill rotWithShape="1">
              <a:blip r:embed="rId4"/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63282F75-17BD-DDBA-BA27-E27A009BA7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47CE991-E844-8923-1F8B-D5E8E3FDB2F3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1" name="Google Shape;1246;p5">
              <a:extLst>
                <a:ext uri="{FF2B5EF4-FFF2-40B4-BE49-F238E27FC236}">
                  <a16:creationId xmlns:a16="http://schemas.microsoft.com/office/drawing/2014/main" id="{BE6D958F-DDD1-0310-AB72-1EDC9682F6FE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3E652C74-5F82-D006-614F-F4F66CAA10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3959" y="1788130"/>
            <a:ext cx="7353935" cy="478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432433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A4E17-757A-3E0E-3DEF-831039245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4FD349C-1422-83EC-6771-CC133442B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معكم 30 دقيقة للإنجاز. أثناء ذلك سأنادي على 6 منكم لمواصلة التقويم الشفوي.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8B8C7A5-646C-0F17-9652-17230DD855CC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9871FE1A-4AB2-BA47-DE45-A9596BA8F3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A89B4D27-E341-A04E-1DAA-53EAB96545E8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906C065B-1601-A964-A5E7-F0420DE0E580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3988155-E973-5639-3A73-AAD514DCB9C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1755F8A9-A079-6348-0D85-ED394284EAC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4D6C6867-19B5-0662-ABD4-DE2C27B3863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5" name="Google Shape;1245;p5">
                <a:extLst>
                  <a:ext uri="{FF2B5EF4-FFF2-40B4-BE49-F238E27FC236}">
                    <a16:creationId xmlns:a16="http://schemas.microsoft.com/office/drawing/2014/main" id="{4262BDD8-D90F-C55F-53FC-6B651CF5E6EB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D07F67A3-E14C-A947-5EB2-976B19704DB9}"/>
                  </a:ext>
                </a:extLst>
              </p:cNvPr>
              <p:cNvPicPr preferRelativeResize="0"/>
              <p:nvPr/>
            </p:nvPicPr>
            <p:blipFill rotWithShape="1">
              <a:blip r:embed="rId4"/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B247A13F-FBFB-C98E-D33A-37E8EFC6B5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557E0F1-3C86-DB51-6433-557285091C4F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1" name="Google Shape;1246;p5">
              <a:extLst>
                <a:ext uri="{FF2B5EF4-FFF2-40B4-BE49-F238E27FC236}">
                  <a16:creationId xmlns:a16="http://schemas.microsoft.com/office/drawing/2014/main" id="{CCC4302F-5D01-84C9-07C2-9C888A2AC692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D4861686-8F25-1EB5-C9B8-2FA9272995C6}"/>
              </a:ext>
            </a:extLst>
          </p:cNvPr>
          <p:cNvSpPr txBox="1"/>
          <p:nvPr/>
        </p:nvSpPr>
        <p:spPr>
          <a:xfrm>
            <a:off x="374696" y="2514728"/>
            <a:ext cx="8394607" cy="3515398"/>
          </a:xfrm>
          <a:prstGeom prst="roundRect">
            <a:avLst>
              <a:gd name="adj" fmla="val 5418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بَعْدَ نِهايَةِ  ٱلْمَعْرِضِ ٱلْفَنِّيِّ ٱلَّذي نَظَّمَتْهُ مَدْرَسَتُكُمْ بِمُناسَبَةِ ٱلْأَيّامِ 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ٱلرَّبيعِيَّةِ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طَلَبَ مِنْكَ 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ٱلْأُسْتاذُ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كِتابَةَ نَصٍّ إِخْبارِيٍّ حَوْلَ هَذا ٱلنَّشاطِ لِنَشْرِهِ عَلى 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ٱلصَّفْحَةِ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ٱلْإِلِكْترونِيَّةِ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لِلْمَدْرَسَةِ.</a:t>
            </a:r>
          </a:p>
        </p:txBody>
      </p:sp>
    </p:spTree>
    <p:extLst>
      <p:ext uri="{BB962C8B-B14F-4D97-AF65-F5344CB8AC3E}">
        <p14:creationId xmlns:p14="http://schemas.microsoft.com/office/powerpoint/2010/main" val="924897467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A4B2A-C5A4-B448-AFF9-652231775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6D383A0-2693-9E8C-2C5D-8255D174B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5" y="767927"/>
            <a:ext cx="7886700" cy="1325880"/>
          </a:xfrm>
        </p:spPr>
        <p:txBody>
          <a:bodyPr anchor="ctr">
            <a:normAutofit/>
          </a:bodyPr>
          <a:lstStyle/>
          <a:p>
            <a:pPr rtl="1"/>
            <a:r>
              <a:rPr lang="ar-MA" dirty="0"/>
              <a:t>يتم فصل جهاز الحاسوب عن المسلاط.</a:t>
            </a:r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06DAB40-C3E0-95B2-D0DD-C25D9A0AB1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251" y="2281784"/>
            <a:ext cx="2699382" cy="3107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775571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D0C98-7728-93D4-2FD8-1A7C75D62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 descr="Une image contenant texte, nombr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E04FD1A-54A8-0366-FE58-6225F583D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928" y="998376"/>
            <a:ext cx="8621484" cy="562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067207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727F5-5780-38E6-2F0A-2684B06D9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25A70F-A04E-DA22-E0AE-ABB18F1FF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96" y="2946624"/>
            <a:ext cx="7886700" cy="720000"/>
          </a:xfrm>
        </p:spPr>
        <p:txBody>
          <a:bodyPr>
            <a:noAutofit/>
          </a:bodyPr>
          <a:lstStyle/>
          <a:p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الطلاقة</a:t>
            </a:r>
            <a:endParaRPr lang="fr-MA" sz="4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29460338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929" y="907212"/>
            <a:ext cx="7886700" cy="720000"/>
          </a:xfrm>
        </p:spPr>
        <p:txBody>
          <a:bodyPr/>
          <a:lstStyle/>
          <a:p>
            <a:pPr rtl="1"/>
            <a:r>
              <a:rPr lang="ar-MA" sz="3200" dirty="0">
                <a:solidFill>
                  <a:srgbClr val="424D7B"/>
                </a:solidFill>
                <a:latin typeface="Microsoft Uighur" panose="02000000000000000000" pitchFamily="2" charset="-78"/>
              </a:rPr>
              <a:t>موجهات تمرير رائز الطلاقة</a:t>
            </a:r>
            <a:endParaRPr lang="fr-MA" sz="32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24DD5245-E56B-C444-6FE8-D784D57ECA3E}"/>
              </a:ext>
            </a:extLst>
          </p:cNvPr>
          <p:cNvSpPr txBox="1">
            <a:spLocks/>
          </p:cNvSpPr>
          <p:nvPr/>
        </p:nvSpPr>
        <p:spPr>
          <a:xfrm>
            <a:off x="1259634" y="1543531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يجلس المتعلم  في وضعية تمكنه من القراءة في الحاسوب؛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23140A71-F92D-DAFC-E26E-266464794BF6}"/>
              </a:ext>
            </a:extLst>
          </p:cNvPr>
          <p:cNvSpPr txBox="1">
            <a:spLocks/>
          </p:cNvSpPr>
          <p:nvPr/>
        </p:nvSpPr>
        <p:spPr>
          <a:xfrm>
            <a:off x="1259634" y="2881313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تمنح 30 ثانية للمتعلم للاطلاع على الفقرة قبل الانطلاق في القراءة؛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A3A61687-0DEC-2CC8-166A-AAA1B664DA79}"/>
              </a:ext>
            </a:extLst>
          </p:cNvPr>
          <p:cNvSpPr txBox="1">
            <a:spLocks/>
          </p:cNvSpPr>
          <p:nvPr/>
        </p:nvSpPr>
        <p:spPr>
          <a:xfrm>
            <a:off x="1259634" y="356492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إذا تدارك المتعلم (دون أي مساعدة) وصحح الكلمة، لا يحتسب خطأ؛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D2C90454-BA5D-B7DE-7053-67B7602CD8DC}"/>
              </a:ext>
            </a:extLst>
          </p:cNvPr>
          <p:cNvSpPr txBox="1">
            <a:spLocks/>
          </p:cNvSpPr>
          <p:nvPr/>
        </p:nvSpPr>
        <p:spPr>
          <a:xfrm>
            <a:off x="1259634" y="430277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تسجيل عدد الكلمات المقروءة وعدد الأخطاء التي ارتكبها المتعلم في المكان المناسب على شبكة التفريغ؛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25">
            <a:extLst>
              <a:ext uri="{FF2B5EF4-FFF2-40B4-BE49-F238E27FC236}">
                <a16:creationId xmlns:a16="http://schemas.microsoft.com/office/drawing/2014/main" id="{FC6681A5-724A-B6DC-7496-72330B3B9507}"/>
              </a:ext>
            </a:extLst>
          </p:cNvPr>
          <p:cNvSpPr txBox="1">
            <a:spLocks/>
          </p:cNvSpPr>
          <p:nvPr/>
        </p:nvSpPr>
        <p:spPr>
          <a:xfrm>
            <a:off x="1259634" y="567694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تسجل نتيجة المتعلم في الطلاقة مباشرة على الشبكة وفق معايير التصحيح؛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Espace réservé du texte 25">
            <a:extLst>
              <a:ext uri="{FF2B5EF4-FFF2-40B4-BE49-F238E27FC236}">
                <a16:creationId xmlns:a16="http://schemas.microsoft.com/office/drawing/2014/main" id="{66ACA18C-6A1E-0591-12E9-8251953FDABA}"/>
              </a:ext>
            </a:extLst>
          </p:cNvPr>
          <p:cNvSpPr txBox="1">
            <a:spLocks/>
          </p:cNvSpPr>
          <p:nvPr/>
        </p:nvSpPr>
        <p:spPr>
          <a:xfrm>
            <a:off x="1259634" y="504062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تنقيط الطلاقة وفق سلم تنقيط على 10؛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7DF579BA-9204-C07E-DD14-7E501DBA2EDA}"/>
              </a:ext>
            </a:extLst>
          </p:cNvPr>
          <p:cNvSpPr txBox="1">
            <a:spLocks/>
          </p:cNvSpPr>
          <p:nvPr/>
        </p:nvSpPr>
        <p:spPr>
          <a:xfrm>
            <a:off x="1259634" y="2185448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يظهر الأستاذ(ة) على شاشة الحاسوب فقرة القراءة (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mode diaporama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)؛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99180995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930" y="818663"/>
            <a:ext cx="7886700" cy="720000"/>
          </a:xfrm>
        </p:spPr>
        <p:txBody>
          <a:bodyPr>
            <a:normAutofit/>
          </a:bodyPr>
          <a:lstStyle/>
          <a:p>
            <a:r>
              <a:rPr lang="ar-MA" sz="32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معايير تصحيح الطلاقة</a:t>
            </a:r>
            <a:endParaRPr lang="fr-MA" sz="32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D337542-7F27-5D72-AFB2-67C4638CDFE7}"/>
              </a:ext>
            </a:extLst>
          </p:cNvPr>
          <p:cNvGraphicFramePr>
            <a:graphicFrameLocks noGrp="1"/>
          </p:cNvGraphicFramePr>
          <p:nvPr/>
        </p:nvGraphicFramePr>
        <p:xfrm>
          <a:off x="715108" y="1444879"/>
          <a:ext cx="766252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2">
                  <a:extLst>
                    <a:ext uri="{9D8B030D-6E8A-4147-A177-3AD203B41FA5}">
                      <a16:colId xmlns:a16="http://schemas.microsoft.com/office/drawing/2014/main" val="1279227380"/>
                    </a:ext>
                  </a:extLst>
                </a:gridCol>
                <a:gridCol w="5212932">
                  <a:extLst>
                    <a:ext uri="{9D8B030D-6E8A-4147-A177-3AD203B41FA5}">
                      <a16:colId xmlns:a16="http://schemas.microsoft.com/office/drawing/2014/main" val="3374680600"/>
                    </a:ext>
                  </a:extLst>
                </a:gridCol>
                <a:gridCol w="1488298">
                  <a:extLst>
                    <a:ext uri="{9D8B030D-6E8A-4147-A177-3AD203B41FA5}">
                      <a16:colId xmlns:a16="http://schemas.microsoft.com/office/drawing/2014/main" val="292869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قرأ الفقرة باسترسال تام مع احترام تام لعلامات الترقيم.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Dosis ExtraBold" pitchFamily="2" charset="0"/>
                          <a:ea typeface="+mj-ea"/>
                          <a:cs typeface="Microsoft Uighur" panose="02000000000000000000" pitchFamily="2" charset="-78"/>
                        </a:rPr>
                        <a:t>الاسترسال</a:t>
                      </a:r>
                      <a:r>
                        <a:rPr lang="ar-MA" dirty="0">
                          <a:solidFill>
                            <a:srgbClr val="424D7C"/>
                          </a:solidFill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73829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قرأ الفقرة باسترسال مع تعثرين في بعض الجمل.</a:t>
                      </a:r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732182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لم يقرأ الفقرة باسترسال : قراءة متقطعة – تهجئة الكلمات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98057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B5CD05B-D8AF-A159-80BD-A7E283E112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568902"/>
              </p:ext>
            </p:extLst>
          </p:nvPr>
        </p:nvGraphicFramePr>
        <p:xfrm>
          <a:off x="715108" y="2892661"/>
          <a:ext cx="766252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2">
                  <a:extLst>
                    <a:ext uri="{9D8B030D-6E8A-4147-A177-3AD203B41FA5}">
                      <a16:colId xmlns:a16="http://schemas.microsoft.com/office/drawing/2014/main" val="1279227380"/>
                    </a:ext>
                  </a:extLst>
                </a:gridCol>
                <a:gridCol w="5212932">
                  <a:extLst>
                    <a:ext uri="{9D8B030D-6E8A-4147-A177-3AD203B41FA5}">
                      <a16:colId xmlns:a16="http://schemas.microsoft.com/office/drawing/2014/main" val="3374680600"/>
                    </a:ext>
                  </a:extLst>
                </a:gridCol>
                <a:gridCol w="1488298">
                  <a:extLst>
                    <a:ext uri="{9D8B030D-6E8A-4147-A177-3AD203B41FA5}">
                      <a16:colId xmlns:a16="http://schemas.microsoft.com/office/drawing/2014/main" val="292869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أقل قطعا من 5 أخطاء.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rtl="1"/>
                      <a:endParaRPr lang="ar-MA" sz="3200" b="1" kern="1200" dirty="0">
                        <a:solidFill>
                          <a:srgbClr val="424D7B"/>
                        </a:solidFill>
                        <a:latin typeface="Dosis ExtraBold" pitchFamily="2" charset="0"/>
                        <a:ea typeface="+mj-ea"/>
                        <a:cs typeface="Microsoft Uighur" panose="02000000000000000000" pitchFamily="2" charset="-78"/>
                      </a:endParaRPr>
                    </a:p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Dosis ExtraBold" pitchFamily="2" charset="0"/>
                          <a:ea typeface="+mj-ea"/>
                          <a:cs typeface="Microsoft Uighur" panose="02000000000000000000" pitchFamily="2" charset="-78"/>
                        </a:rPr>
                        <a:t>الدقة</a:t>
                      </a:r>
                      <a:r>
                        <a:rPr lang="ar-MA" dirty="0">
                          <a:solidFill>
                            <a:srgbClr val="424D7C"/>
                          </a:solidFill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73829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ما  بين 5 و8 أخطاء.</a:t>
                      </a:r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73218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ما بين 9 و12 خطأ.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9805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 أكثر من 12 خطأ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110305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91191E64-9794-C2FD-F676-63DF1F2312B5}"/>
              </a:ext>
            </a:extLst>
          </p:cNvPr>
          <p:cNvGraphicFramePr>
            <a:graphicFrameLocks noGrp="1"/>
          </p:cNvGraphicFramePr>
          <p:nvPr/>
        </p:nvGraphicFramePr>
        <p:xfrm>
          <a:off x="715108" y="4940033"/>
          <a:ext cx="766252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2">
                  <a:extLst>
                    <a:ext uri="{9D8B030D-6E8A-4147-A177-3AD203B41FA5}">
                      <a16:colId xmlns:a16="http://schemas.microsoft.com/office/drawing/2014/main" val="1279227380"/>
                    </a:ext>
                  </a:extLst>
                </a:gridCol>
                <a:gridCol w="5212932">
                  <a:extLst>
                    <a:ext uri="{9D8B030D-6E8A-4147-A177-3AD203B41FA5}">
                      <a16:colId xmlns:a16="http://schemas.microsoft.com/office/drawing/2014/main" val="3374680600"/>
                    </a:ext>
                  </a:extLst>
                </a:gridCol>
                <a:gridCol w="1488298">
                  <a:extLst>
                    <a:ext uri="{9D8B030D-6E8A-4147-A177-3AD203B41FA5}">
                      <a16:colId xmlns:a16="http://schemas.microsoft.com/office/drawing/2014/main" val="292869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معبرة بنبر و تنغيم مناسب.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Dosis ExtraBold" pitchFamily="2" charset="0"/>
                          <a:ea typeface="+mj-ea"/>
                          <a:cs typeface="Microsoft Uighur" panose="02000000000000000000" pitchFamily="2" charset="-78"/>
                        </a:rPr>
                        <a:t>التعبيرية</a:t>
                      </a:r>
                      <a:r>
                        <a:rPr lang="ar-MA" dirty="0">
                          <a:solidFill>
                            <a:srgbClr val="424D7C"/>
                          </a:solidFill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73829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معبرة نسبيا.</a:t>
                      </a:r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732182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غير معبرة.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980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9832675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C288C73A-7DB7-625F-FBA4-F62A035FC48E}"/>
              </a:ext>
            </a:extLst>
          </p:cNvPr>
          <p:cNvSpPr txBox="1"/>
          <p:nvPr/>
        </p:nvSpPr>
        <p:spPr>
          <a:xfrm>
            <a:off x="149290" y="844335"/>
            <a:ext cx="8747448" cy="5555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عَلى شاطِئِ ٱلْبَحْرِ، اِكْتَشَفَتْ مَنالُ عِشْقَها لِلرَّسْمِ عَلى ٱلرَّمْلِ. كانَتْ تَنْحَني بِأَصابِعِها وَتَخُطُّ عَلى ٱلرَّمْلِ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ٱلرَّطْبِ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صُوَراً تَرْوي ما يُخالِجُها مِنْ أَحاسيسَ وَمَشاعِرَ مُخْتَلِفَةٍ. تارَةً تَرْسُمُ أَجْنِحَةً واسِعَةً حينَ يَمْلَؤُها ٱلْأَمَلُ، وَتارَةً تَخُطُّ دَوائِرَ مُتَشابِكَةً حينَ تُرْبِكُها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ٱلْحَيْرَةُ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وَٱلتَّساؤُلُ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وَما إِنْ يَمْحُوَ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ٱلْمَوْجُ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رُسومَها حَتّى تَبْدَأَ مِنْ جَديدٍ، وَتُحَرِّكَ أَنامِلَها ٱلصَّغيرَةَ بدِقَّةٍ وَمَهارَةٍ لِأَنَّها تَعَلَّمَتْ أَنَّ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ٱلْجَمالَ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لا يَموتُ حَتّى وَإِنْ مَحَتْهُ أَمْواجُ ٱلْبَحْرِ.</a:t>
            </a:r>
            <a:endParaRPr lang="fr-MA" sz="4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984582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1E6B2-D875-DFB9-1958-5774D44F8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DF1F51-03DE-FBC0-0008-14E902E40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69000"/>
            <a:ext cx="7886700" cy="720000"/>
          </a:xfrm>
        </p:spPr>
        <p:txBody>
          <a:bodyPr>
            <a:noAutofit/>
          </a:bodyPr>
          <a:lstStyle/>
          <a:p>
            <a:r>
              <a:rPr lang="ar-MA" sz="7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تقويم التحدث</a:t>
            </a:r>
            <a:endParaRPr lang="fr-MA" sz="72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64503037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C6031-0793-BD55-22A0-9A3B0545F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DC70574-2AA6-190D-239D-A3668265F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929" y="907212"/>
            <a:ext cx="7886700" cy="720000"/>
          </a:xfrm>
        </p:spPr>
        <p:txBody>
          <a:bodyPr/>
          <a:lstStyle/>
          <a:p>
            <a:pPr rtl="1"/>
            <a:r>
              <a:rPr lang="ar-MA" sz="3200" dirty="0">
                <a:solidFill>
                  <a:srgbClr val="424D7B"/>
                </a:solidFill>
                <a:latin typeface="Microsoft Uighur" panose="02000000000000000000" pitchFamily="2" charset="-78"/>
              </a:rPr>
              <a:t>موجهات تمرير رائز التحدث</a:t>
            </a:r>
            <a:endParaRPr lang="fr-MA" sz="32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4C6A488D-BD03-9753-6BDB-36DF1C23D432}"/>
              </a:ext>
            </a:extLst>
          </p:cNvPr>
          <p:cNvSpPr txBox="1">
            <a:spLocks/>
          </p:cNvSpPr>
          <p:nvPr/>
        </p:nvSpPr>
        <p:spPr>
          <a:xfrm>
            <a:off x="1259634" y="196506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يظهر الأستاذ(ة) وضعية التحدث على شاشة الحاسوب؛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47C08630-B386-6EDE-705C-59B14A341AD0}"/>
              </a:ext>
            </a:extLst>
          </p:cNvPr>
          <p:cNvSpPr txBox="1">
            <a:spLocks/>
          </p:cNvSpPr>
          <p:nvPr/>
        </p:nvSpPr>
        <p:spPr>
          <a:xfrm>
            <a:off x="1259634" y="2649310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تمنح 30 ثانية للمتعلم لقراءة الوضعية وفهم التعليمة؛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A9470BA5-0BDD-B11B-368D-8EEA9F14388C}"/>
              </a:ext>
            </a:extLst>
          </p:cNvPr>
          <p:cNvSpPr txBox="1">
            <a:spLocks/>
          </p:cNvSpPr>
          <p:nvPr/>
        </p:nvSpPr>
        <p:spPr>
          <a:xfrm>
            <a:off x="1259634" y="3387160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تخصص دقيقتان على الأكثر لكل متعلم لأخذ الكلمة 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7BCD596F-94AD-E6C0-E433-B6A798ABCD47}"/>
              </a:ext>
            </a:extLst>
          </p:cNvPr>
          <p:cNvSpPr txBox="1">
            <a:spLocks/>
          </p:cNvSpPr>
          <p:nvPr/>
        </p:nvSpPr>
        <p:spPr>
          <a:xfrm>
            <a:off x="1278228" y="550379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تسجيل نتيجة كل متعلم في شبكة التفريغ فور انتهاء التحدث وفق معايير التصحيح؛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Espace réservé du texte 25">
            <a:extLst>
              <a:ext uri="{FF2B5EF4-FFF2-40B4-BE49-F238E27FC236}">
                <a16:creationId xmlns:a16="http://schemas.microsoft.com/office/drawing/2014/main" id="{7D58FFDE-F09A-EA62-E99C-2C8B7B226600}"/>
              </a:ext>
            </a:extLst>
          </p:cNvPr>
          <p:cNvSpPr txBox="1">
            <a:spLocks/>
          </p:cNvSpPr>
          <p:nvPr/>
        </p:nvSpPr>
        <p:spPr>
          <a:xfrm>
            <a:off x="1259634" y="475027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تنقيط التحدث وفق سلم تنقيط على 10؛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space réservé du texte 25">
            <a:extLst>
              <a:ext uri="{FF2B5EF4-FFF2-40B4-BE49-F238E27FC236}">
                <a16:creationId xmlns:a16="http://schemas.microsoft.com/office/drawing/2014/main" id="{AE64242C-C91C-63D9-ED88-42371D42E4B0}"/>
              </a:ext>
            </a:extLst>
          </p:cNvPr>
          <p:cNvSpPr txBox="1">
            <a:spLocks/>
          </p:cNvSpPr>
          <p:nvPr/>
        </p:nvSpPr>
        <p:spPr>
          <a:xfrm>
            <a:off x="1259634" y="4068718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تكون كل الإجابات باللغة العربية الفصيحة؛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45842490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2E32F-DFBC-E9C8-7D34-7E5E22747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3">
            <a:extLst>
              <a:ext uri="{FF2B5EF4-FFF2-40B4-BE49-F238E27FC236}">
                <a16:creationId xmlns:a16="http://schemas.microsoft.com/office/drawing/2014/main" id="{40F3AD0B-6011-2E00-75CD-27BB04DD25C5}"/>
              </a:ext>
            </a:extLst>
          </p:cNvPr>
          <p:cNvSpPr txBox="1"/>
          <p:nvPr/>
        </p:nvSpPr>
        <p:spPr>
          <a:xfrm>
            <a:off x="2231489" y="1002351"/>
            <a:ext cx="4231532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تصحيح وضعية التحدث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3853AEC-9D35-1D4E-4CF7-CCAD3D8202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5153471"/>
              </p:ext>
            </p:extLst>
          </p:nvPr>
        </p:nvGraphicFramePr>
        <p:xfrm>
          <a:off x="697312" y="1809091"/>
          <a:ext cx="7549337" cy="4046558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614791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364780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53533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241554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7747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184150">
                <a:tc rowSpan="10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التعبير عن مشاعره نحو ما فعله الصديق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تركيب ثلاث جمل للتعبير عن مشاعره.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3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تركيب جملتين للتعبير عن مشاعره.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51981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تركيب جملة واحدة فقط.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التعبير عن الشكر و الامتنان للصديق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ثلاث عبارات مناسبة.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3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عبارتين مناسبتين.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عبارة  واحدة  مناسبة.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7899338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التحدث باسترسال.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توقفات على الأكثر (10  ثوان لكل توقف).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من0 إلى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أربعة توقفات.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عدم ارتكاب أخطاء لغوية.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 أخطاء على الأكثر.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131636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5 أخطاء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711272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497459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0328426-EF93-9B61-371C-3EB2A56774F8}"/>
              </a:ext>
            </a:extLst>
          </p:cNvPr>
          <p:cNvSpPr txBox="1"/>
          <p:nvPr/>
        </p:nvSpPr>
        <p:spPr>
          <a:xfrm>
            <a:off x="335902" y="1358979"/>
            <a:ext cx="847219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كُنْتَ مَريضاً وَبَقيتَ في ٱلْبَيْتِ أَيّاماً. حينَ عُدْتَ إِلى ٱلْمَدْرَسَةِ وَجَدْتَ أَنَّ صَديقَكَ جَمَعَ لَكَ كُلَّ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ٱلدُّروسِ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 ٱلَّتي فاتَتْكَ وَقالَ لَكَ :"خُدْ يا صَديقي، هَذِهِ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ٱلدُّروسُ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 لَكَ."</a:t>
            </a:r>
          </a:p>
          <a:p>
            <a:pPr algn="just" rtl="1">
              <a:buNone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تَحَدَّثْ عَنْ صَديقِكَ:</a:t>
            </a:r>
          </a:p>
          <a:p>
            <a:pPr algn="just" rtl="1">
              <a:buNone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بِماذا شَعَرْتَ حينَ رَأَيْتَ ما فَعَلَهُ صَديقُكَ؟   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"3 جُمَلٍ"</a:t>
            </a:r>
          </a:p>
          <a:p>
            <a:pPr algn="just" rtl="1">
              <a:buNone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عَبِّرْ لِصَديقِكَ عَنْ شُكْرِكَ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وَٱمْتِنانِكَ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؟            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"3 عِباراتٍ"</a:t>
            </a:r>
            <a:endParaRPr lang="ar-MA" sz="4400" b="1" dirty="0">
              <a:solidFill>
                <a:srgbClr val="C00000"/>
              </a:solidFill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F1639-280D-A4DB-326C-0EFE17C97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48529C8-C3A1-47F4-1D59-E8DE428A8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533796"/>
            <a:ext cx="7886700" cy="720000"/>
          </a:xfrm>
        </p:spPr>
        <p:txBody>
          <a:bodyPr>
            <a:noAutofit/>
          </a:bodyPr>
          <a:lstStyle/>
          <a:p>
            <a:r>
              <a:rPr lang="ar-MA" sz="6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 الإنتاج الكتابي</a:t>
            </a:r>
            <a:endParaRPr lang="fr-MA" sz="6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D050565-95CA-E257-8FDD-E1447345A5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034" y="2737372"/>
            <a:ext cx="2675931" cy="3080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459355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D8C62-3D0F-03C4-4B6C-191F6A7FD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E20F62A-36A4-FD63-853C-ABDA4C219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6" y="827874"/>
            <a:ext cx="7067445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إنتاجاتكم . من يقرأ ما كتب؟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249913B-D3BA-F121-13FA-ABE55E6C0444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AF3D4361-0149-7E28-B2C5-741EC1F5AE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9C2A695-DA38-C829-3447-AF6AF613C863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43BBAACF-D802-DE57-BED9-175D7E57F1D0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9E0B597-6ED8-54DE-182D-6F0F08BD2C7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9846303B-1004-7BC7-472F-596C07D7B91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26278D65-9C67-4D85-DC54-229D9959DA2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1" name="Google Shape;1245;p5">
                <a:extLst>
                  <a:ext uri="{FF2B5EF4-FFF2-40B4-BE49-F238E27FC236}">
                    <a16:creationId xmlns:a16="http://schemas.microsoft.com/office/drawing/2014/main" id="{FC51038B-243A-ECE3-7039-41BFB035EA93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Google Shape;1244;p5">
                <a:extLst>
                  <a:ext uri="{FF2B5EF4-FFF2-40B4-BE49-F238E27FC236}">
                    <a16:creationId xmlns:a16="http://schemas.microsoft.com/office/drawing/2014/main" id="{DB001CB4-7A8B-5A2A-C867-967328BCF01D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 amt="20000"/>
              </a:blip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1B5DACAC-E634-0B7F-93CF-8F4072880F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0636D0C-0E8D-13F0-C22D-DE576084FF09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8" name="Google Shape;1246;p5">
              <a:extLst>
                <a:ext uri="{FF2B5EF4-FFF2-40B4-BE49-F238E27FC236}">
                  <a16:creationId xmlns:a16="http://schemas.microsoft.com/office/drawing/2014/main" id="{CF3F24AD-AE25-22FE-537B-D7EC40CFD524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D9FA43C5-E5F2-8759-86A1-3A0DA91687EC}"/>
              </a:ext>
            </a:extLst>
          </p:cNvPr>
          <p:cNvSpPr txBox="1"/>
          <p:nvPr/>
        </p:nvSpPr>
        <p:spPr>
          <a:xfrm>
            <a:off x="374696" y="2514728"/>
            <a:ext cx="8394607" cy="3515398"/>
          </a:xfrm>
          <a:prstGeom prst="roundRect">
            <a:avLst>
              <a:gd name="adj" fmla="val 5418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بَعْدَ نِهايَةِ  ٱلْمَعْرِضِ ٱلْفَنِّيِّ ٱلَّذي نَظَّمَتْهُ مَدْرَسَتُكُمْ بِمُناسَبَةِ ٱلْأَيّامِ 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ٱلرَّبيعِيَّةِ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طَلَبَ مِنْكَ 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ٱلْأُسْتاذُ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كِتابَةَ نَصٍّ إِخْبارِيٍّ حَوْلَ هَذا ٱلنَّشاطِ لِنَشْرِهِ عَلى 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ٱلصَّفْحَةِ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ٱلْإِلِكْترونِيَّةِ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لِلْمَدْرَسَةِ.</a:t>
            </a:r>
          </a:p>
        </p:txBody>
      </p:sp>
    </p:spTree>
    <p:extLst>
      <p:ext uri="{BB962C8B-B14F-4D97-AF65-F5344CB8AC3E}">
        <p14:creationId xmlns:p14="http://schemas.microsoft.com/office/powerpoint/2010/main" val="1965496241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F1A23-7059-8C86-464D-66871169B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1DAA752-26DA-6E33-9157-86F11F21B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6" y="827874"/>
            <a:ext cx="7067445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ثنائي.  يصحح كل واحد منكم إنتاج زميله. تأكدوا من وجود العناصر الأساسية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EDE4FD1-308C-12BF-6A1B-983B7F061825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2331827F-DBB1-1C36-DEB3-DDAF8502E1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FD035E5F-B5C8-A871-3549-2F30AF7A4308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AD79E1E3-C8C4-285D-8E8B-6E68B7653C48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134CD4B-216C-8449-0D5C-1AA17F84AA3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41FF2B21-705C-7C27-732A-35643A1AD1A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B635EDA-28F2-46CB-FD39-4BA617B8377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1" name="Google Shape;1245;p5">
                <a:extLst>
                  <a:ext uri="{FF2B5EF4-FFF2-40B4-BE49-F238E27FC236}">
                    <a16:creationId xmlns:a16="http://schemas.microsoft.com/office/drawing/2014/main" id="{704F7246-DD6B-443E-CBA8-7DB8B266C322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Google Shape;1244;p5">
                <a:extLst>
                  <a:ext uri="{FF2B5EF4-FFF2-40B4-BE49-F238E27FC236}">
                    <a16:creationId xmlns:a16="http://schemas.microsoft.com/office/drawing/2014/main" id="{0444012C-5150-2C3A-B93C-434A69A14413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 amt="20000"/>
              </a:blip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AEDECCA4-4BFB-56B2-6A50-B8B781C819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7A54F88-BB06-A163-7CCD-36E9B2207FEA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8" name="Google Shape;1246;p5">
              <a:extLst>
                <a:ext uri="{FF2B5EF4-FFF2-40B4-BE49-F238E27FC236}">
                  <a16:creationId xmlns:a16="http://schemas.microsoft.com/office/drawing/2014/main" id="{E4AC3120-7D48-A88E-4195-F6AAF69BCACD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39D24A45-2897-0EFB-CBF1-AC0BE9789F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6018" y="2554536"/>
            <a:ext cx="8344917" cy="288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089838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A325A5-E505-0260-7E46-22BEA5091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AB29F37-0FBD-CE5A-8784-3F136315B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6" y="827874"/>
            <a:ext cx="7067445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هذا النموذج دونوه على دفاتركم وراجعوه في بيوتكم.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30EA891-5AB9-0B48-A026-764DAA4BC188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277DFCB8-EE53-44DA-808B-5ED576461D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237E970-48D3-F6B7-67BD-5E4841B398DB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D7B732DE-FC62-F0A3-41E4-961424DA859E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9EB48E1A-E7D4-4B85-251B-187BEDEFCF3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D85C91F6-F5F4-8E8D-7BAE-380516CA9E4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2C2E0D61-C335-266A-A7F1-1C97B2D32AB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1" name="Google Shape;1245;p5">
                <a:extLst>
                  <a:ext uri="{FF2B5EF4-FFF2-40B4-BE49-F238E27FC236}">
                    <a16:creationId xmlns:a16="http://schemas.microsoft.com/office/drawing/2014/main" id="{F09112AE-88BB-B1F9-641E-E653B7A5C569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Google Shape;1244;p5">
                <a:extLst>
                  <a:ext uri="{FF2B5EF4-FFF2-40B4-BE49-F238E27FC236}">
                    <a16:creationId xmlns:a16="http://schemas.microsoft.com/office/drawing/2014/main" id="{1ABE1838-EDFB-E82B-B73E-A30032A13EE4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 amt="20000"/>
              </a:blip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A8A58F25-F6BB-4424-6D5B-F01735B1CA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49C0BFE-FFC0-A080-B934-2665CE7F6D82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8" name="Google Shape;1246;p5">
              <a:extLst>
                <a:ext uri="{FF2B5EF4-FFF2-40B4-BE49-F238E27FC236}">
                  <a16:creationId xmlns:a16="http://schemas.microsoft.com/office/drawing/2014/main" id="{387DE4D4-C9BB-3F53-8813-D8A1B356E960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531310E4-25D2-4FEF-6C4D-F4D2BAD15C31}"/>
              </a:ext>
            </a:extLst>
          </p:cNvPr>
          <p:cNvSpPr txBox="1"/>
          <p:nvPr/>
        </p:nvSpPr>
        <p:spPr>
          <a:xfrm>
            <a:off x="391886" y="1688040"/>
            <a:ext cx="8277607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اِحْتَضَنَتْ مَدْرَسَتُنا يَوْمَ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ٱلْجُمُعَةِ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27 فِبراير 2026 مَعْرِضاً فَنِّيّاً رائِعاً، وَذَلِكَ في إِطارِ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ٱلاِحْتِفالِ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بِٱلْأَيّامِ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لرَّبيعِيَّةِ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ٱلَّتي تُنَظِّمُها ٱلْمَدْرَسَةُ كُلَّ سَنَةٍ.</a:t>
            </a:r>
          </a:p>
          <a:p>
            <a:pPr algn="just" rtl="1">
              <a:buNone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تَضَمَّنَ ٱلْمَعْرِضُ أَعْمالاً فَنِّيَّةً مُتَنَوِّعَةً، أَنْجَزَها تَلاميذُ ٱلْمَدْرَسَةِ بِأَيْديهِمْ خِلالَ حِصَصِ ٱلتَّرْبِيَةِ ٱلتَّشْكيلِيَّةِ. وَقَدْ شَمَلَتْ هَذِهِ ٱلْأَعْمالُ لَوْحاتٍ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بِٱلْأَلْوانِ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ٱلْمائِيَّةِ، وَمُجَسَّماتٍ مِنَ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ٱلطّينِ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وَزَهْراتٍ وَرَقِيَّةً مُلَوَّنَةً تُعَبِّرُ عَنْ جَمالِ فَصْلِ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ٱلرَّبيعِ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just" rtl="1">
              <a:buNone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وَقَدْ حَضَرَ ٱلْمَعْرِضَ أَوْلِياءُ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ٱلْأُمورِ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وَأَساتِذَةُ ٱلْمَدْرَسَةِ وَتلامِذَتُها، حَيْثُ أَبْدى ٱلْجَميعُ إِعْجابَهُمْ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بِٱلْمُسْتَوى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ٱلْإِبْداعِيِّ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ٱلْمُتَمَيِّزِ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لِلْمُشارِكينَ. وَقالَ مُديرُ ٱلْمَدْرَسَةِ في كَلِمَتِهِ: "إِنَّ هَذِهِ ٱلْأَنْشِطَةَ تُنَمِي مَواهِبَ أَبْنائِنا وَتُعَزِّزُ ثِقَتَهُمْ بِأَنْفُسِهِمْ."</a:t>
            </a:r>
          </a:p>
          <a:p>
            <a:pPr algn="just" rtl="1">
              <a:buNone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وَفي نِهايَةِ ٱلْمَعْرِضِ، وُزِّعَتْ شَهاداتُ ٱلتَّقْديرِ عَلى ٱلتَّلاميذِ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ٱلْمُشارِكينَ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تَثْميناً لِجُهودِهِمْ، وَسَطَ أَجْواءٍ مِنَ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ٱلْفَرَحِ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وَٱلاِعْتِزازِ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16224244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244FB-4A87-5CD6-2729-97ABD4DAA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E99F511-796C-F9DA-B77D-84C1E293D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236" y="3160003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 </a:t>
            </a:r>
            <a:endParaRPr lang="fr-MA" sz="4000" dirty="0"/>
          </a:p>
        </p:txBody>
      </p:sp>
    </p:spTree>
    <p:extLst>
      <p:ext uri="{BB962C8B-B14F-4D97-AF65-F5344CB8AC3E}">
        <p14:creationId xmlns:p14="http://schemas.microsoft.com/office/powerpoint/2010/main" val="215049018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20417</TotalTime>
  <Words>1411</Words>
  <Application>Microsoft Office PowerPoint</Application>
  <PresentationFormat>Affichage à l'écran (4:3)</PresentationFormat>
  <Paragraphs>273</Paragraphs>
  <Slides>38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38</vt:i4>
      </vt:variant>
    </vt:vector>
  </HeadingPairs>
  <TitlesOfParts>
    <vt:vector size="59" baseType="lpstr">
      <vt:lpstr>Arial</vt:lpstr>
      <vt:lpstr>Calibri</vt:lpstr>
      <vt:lpstr>Calibri Light</vt:lpstr>
      <vt:lpstr>Courier New</vt:lpstr>
      <vt:lpstr>Dosis</vt:lpstr>
      <vt:lpstr>Dosis ExtraBold</vt:lpstr>
      <vt:lpstr>Dosis Medium</vt:lpstr>
      <vt:lpstr>Dosis SemiBold</vt:lpstr>
      <vt:lpstr>Microsoft Uighur</vt:lpstr>
      <vt:lpstr>Modern Love</vt:lpstr>
      <vt:lpstr>Wingdings</vt:lpstr>
      <vt:lpstr>1_Thème Office</vt:lpstr>
      <vt:lpstr>01- نشاط اعتيادي</vt:lpstr>
      <vt:lpstr>04- قراءة/ كتابة</vt:lpstr>
      <vt:lpstr>2_05- اختتام الحصة</vt:lpstr>
      <vt:lpstr>3_Env-Enseignant</vt:lpstr>
      <vt:lpstr>1_Env-Enseignant</vt:lpstr>
      <vt:lpstr>3_05- اختتام الحصة</vt:lpstr>
      <vt:lpstr>4_05- اختتام الحصة</vt:lpstr>
      <vt:lpstr>02- معــــــــــجم</vt:lpstr>
      <vt:lpstr>00_Env-Enseignant</vt:lpstr>
      <vt:lpstr>Présentation PowerPoint</vt:lpstr>
      <vt:lpstr>Présentation PowerPoint</vt:lpstr>
      <vt:lpstr>Présentation PowerPoint</vt:lpstr>
      <vt:lpstr>تنظيم حصص الأسبوع السادس</vt:lpstr>
      <vt:lpstr>هيكلة حصة اليوم السادس</vt:lpstr>
      <vt:lpstr>  افتتاح الحصة</vt:lpstr>
      <vt:lpstr>مرحبا بكم ، سنبدأ  حصة اللغة العربية.</vt:lpstr>
      <vt:lpstr>ضعوا اللوحة والكراسة في القمطر</vt:lpstr>
      <vt:lpstr>الإنتاج الكتابي</vt:lpstr>
      <vt:lpstr>خلال هذه الحصة نتذكر مواضع كتابة الهمزة المتوسطة.</vt:lpstr>
      <vt:lpstr> لماذا نكتب نصا إخباريا؟ ما هي عناصره؟ </vt:lpstr>
      <vt:lpstr> من يقرأ  عناصر النص الإخباري؟ </vt:lpstr>
      <vt:lpstr> ما الأسئلة التي نجيب عنها  لكتابة  المعلومات الرئيسية عن الحدث؟</vt:lpstr>
      <vt:lpstr> من يقرأ؟</vt:lpstr>
      <vt:lpstr> ما الأسئلة التي نجيب عنها  لكتابة  تفاصيل عن الحدث؟</vt:lpstr>
      <vt:lpstr>من يقرأ؟</vt:lpstr>
      <vt:lpstr> ما الأسئلة التي نجيب عنها  لكتابة  خاتمة للحدث؟</vt:lpstr>
      <vt:lpstr>من يقرأ؟</vt:lpstr>
      <vt:lpstr> من يقرأ ؟ </vt:lpstr>
      <vt:lpstr>الإنتاج الكتابي</vt:lpstr>
      <vt:lpstr>الآن إليكم هذه الوضعية. من يقرأ؟</vt:lpstr>
      <vt:lpstr>خذوا دفاتر البحث. والصفحة 57 من كراساتكم. استعينوا بالعبارات و أدوات الربط الواردة فيها</vt:lpstr>
      <vt:lpstr>معكم 30 دقيقة للإنجاز. أثناء ذلك سأنادي على 6 منكم لمواصلة التقويم الشفوي.</vt:lpstr>
      <vt:lpstr>يتم فصل جهاز الحاسوب عن المسلاط.</vt:lpstr>
      <vt:lpstr>Présentation PowerPoint</vt:lpstr>
      <vt:lpstr>رائز الطلاقة</vt:lpstr>
      <vt:lpstr>موجهات تمرير رائز الطلاقة</vt:lpstr>
      <vt:lpstr>معايير تصحيح الطلاقة</vt:lpstr>
      <vt:lpstr>Présentation PowerPoint</vt:lpstr>
      <vt:lpstr>وضعية تقويم التحدث</vt:lpstr>
      <vt:lpstr>موجهات تمرير رائز التحدث</vt:lpstr>
      <vt:lpstr>Présentation PowerPoint</vt:lpstr>
      <vt:lpstr>Présentation PowerPoint</vt:lpstr>
      <vt:lpstr>تصحيح الإنتاج الكتابي</vt:lpstr>
      <vt:lpstr>نصحح إنتاجاتكم . من يقرأ ما كتب؟</vt:lpstr>
      <vt:lpstr>تصحيح ثنائي.  يصحح كل واحد منكم إنتاج زميله. تأكدوا من وجود العناصر الأساسية</vt:lpstr>
      <vt:lpstr>إليكم هذا النموذج دونوه على دفاتركم وراجعوه في بيوتكم.</vt:lpstr>
      <vt:lpstr>اختتام الحصة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264</cp:revision>
  <cp:lastPrinted>2025-11-10T15:58:57Z</cp:lastPrinted>
  <dcterms:created xsi:type="dcterms:W3CDTF">2023-09-20T21:35:22Z</dcterms:created>
  <dcterms:modified xsi:type="dcterms:W3CDTF">2026-03-06T06:45:13Z</dcterms:modified>
</cp:coreProperties>
</file>