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  <p:sldMasterId id="2147483853" r:id="rId10"/>
  </p:sldMasterIdLst>
  <p:notesMasterIdLst>
    <p:notesMasterId r:id="rId56"/>
  </p:notesMasterIdLst>
  <p:sldIdLst>
    <p:sldId id="2147482920" r:id="rId11"/>
    <p:sldId id="2147482885" r:id="rId12"/>
    <p:sldId id="2147482604" r:id="rId13"/>
    <p:sldId id="2147482772" r:id="rId14"/>
    <p:sldId id="2147482814" r:id="rId15"/>
    <p:sldId id="2147482691" r:id="rId16"/>
    <p:sldId id="2147482463" r:id="rId17"/>
    <p:sldId id="2147482765" r:id="rId18"/>
    <p:sldId id="2147482887" r:id="rId19"/>
    <p:sldId id="2147482767" r:id="rId20"/>
    <p:sldId id="2147482941" r:id="rId21"/>
    <p:sldId id="2147482942" r:id="rId22"/>
    <p:sldId id="2147482943" r:id="rId23"/>
    <p:sldId id="2147482944" r:id="rId24"/>
    <p:sldId id="2147482945" r:id="rId25"/>
    <p:sldId id="2147482946" r:id="rId26"/>
    <p:sldId id="2147482947" r:id="rId27"/>
    <p:sldId id="2147482948" r:id="rId28"/>
    <p:sldId id="2147482949" r:id="rId29"/>
    <p:sldId id="2147482950" r:id="rId30"/>
    <p:sldId id="2147482951" r:id="rId31"/>
    <p:sldId id="2147482952" r:id="rId32"/>
    <p:sldId id="2147482953" r:id="rId33"/>
    <p:sldId id="2147482954" r:id="rId34"/>
    <p:sldId id="2147482955" r:id="rId35"/>
    <p:sldId id="2147482956" r:id="rId36"/>
    <p:sldId id="2147482957" r:id="rId37"/>
    <p:sldId id="2147482960" r:id="rId38"/>
    <p:sldId id="2147482961" r:id="rId39"/>
    <p:sldId id="2147482962" r:id="rId40"/>
    <p:sldId id="2147482891" r:id="rId41"/>
    <p:sldId id="2147482835" r:id="rId42"/>
    <p:sldId id="2147482879" r:id="rId43"/>
    <p:sldId id="2147482807" r:id="rId44"/>
    <p:sldId id="2147482808" r:id="rId45"/>
    <p:sldId id="2147482760" r:id="rId46"/>
    <p:sldId id="2147482892" r:id="rId47"/>
    <p:sldId id="2147482758" r:id="rId48"/>
    <p:sldId id="2147482805" r:id="rId49"/>
    <p:sldId id="2147482618" r:id="rId50"/>
    <p:sldId id="2147482895" r:id="rId51"/>
    <p:sldId id="2147482963" r:id="rId52"/>
    <p:sldId id="2147482965" r:id="rId53"/>
    <p:sldId id="2147482964" r:id="rId54"/>
    <p:sldId id="2147482616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4150" userDrawn="1">
          <p15:clr>
            <a:srgbClr val="A4A3A4"/>
          </p15:clr>
        </p15:guide>
        <p15:guide id="3" pos="3356" userDrawn="1">
          <p15:clr>
            <a:srgbClr val="A4A3A4"/>
          </p15:clr>
        </p15:guide>
        <p15:guide id="4" pos="2358" userDrawn="1">
          <p15:clr>
            <a:srgbClr val="A4A3A4"/>
          </p15:clr>
        </p15:guide>
        <p15:guide id="7" pos="113" userDrawn="1">
          <p15:clr>
            <a:srgbClr val="A4A3A4"/>
          </p15:clr>
        </p15:guide>
        <p15:guide id="8" orient="horz" pos="2818" userDrawn="1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orient="horz" pos="2228" userDrawn="1">
          <p15:clr>
            <a:srgbClr val="A4A3A4"/>
          </p15:clr>
        </p15:guide>
        <p15:guide id="11" pos="3243" userDrawn="1">
          <p15:clr>
            <a:srgbClr val="A4A3A4"/>
          </p15:clr>
        </p15:guide>
        <p15:guide id="12" pos="30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1E3F48"/>
    <a:srgbClr val="ECFEFC"/>
    <a:srgbClr val="00ACA4"/>
    <a:srgbClr val="555F87"/>
    <a:srgbClr val="7FB9BE"/>
    <a:srgbClr val="ECF8FB"/>
    <a:srgbClr val="F6F6F6"/>
    <a:srgbClr val="106585"/>
    <a:srgbClr val="D6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354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8" y="30"/>
      </p:cViewPr>
      <p:guideLst>
        <p:guide pos="4626"/>
        <p:guide pos="4150"/>
        <p:guide pos="3356"/>
        <p:guide pos="2358"/>
        <p:guide pos="113"/>
        <p:guide orient="horz" pos="2818"/>
        <p:guide orient="horz" pos="4110"/>
        <p:guide orient="horz" pos="2228"/>
        <p:guide pos="324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theme" Target="theme/theme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27454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8826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397109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39805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1258500230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735883351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2222419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806496588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170640664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93614320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022210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8703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57046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177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97678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86600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44675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5541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0891381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527415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204460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1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1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69.xml"/><Relationship Id="rId16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23" Type="http://schemas.openxmlformats.org/officeDocument/2006/relationships/image" Target="../media/image21.jpg"/><Relationship Id="rId10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Relationship Id="rId22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05/03/2026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745" r:id="rId13"/>
    <p:sldLayoutId id="214748374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1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4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5.png"/><Relationship Id="rId7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5.png"/><Relationship Id="rId7" Type="http://schemas.openxmlformats.org/officeDocument/2006/relationships/image" Target="../media/image5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52492F-89D7-120B-CAE6-B8A9B5269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9" b="360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58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D3C-E354-E267-E966-6D4AF01C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37FBBBEC-229D-2861-1D45-AA1C61E96F39}"/>
              </a:ext>
            </a:extLst>
          </p:cNvPr>
          <p:cNvSpPr txBox="1">
            <a:spLocks/>
          </p:cNvSpPr>
          <p:nvPr/>
        </p:nvSpPr>
        <p:spPr>
          <a:xfrm>
            <a:off x="1399593" y="209193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بالموازاة مع انشغال المتعلمين بأنشطة المراجعة يتم تمرير روائز الطلاقة و التحدث فرديا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BF011419-769A-9532-22D0-8E1B06491EE5}"/>
              </a:ext>
            </a:extLst>
          </p:cNvPr>
          <p:cNvSpPr txBox="1">
            <a:spLocks/>
          </p:cNvSpPr>
          <p:nvPr/>
        </p:nvSpPr>
        <p:spPr>
          <a:xfrm>
            <a:off x="1730828" y="815794"/>
            <a:ext cx="5682343" cy="54768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تنظيمية لتدبير حصص الأسبوع الخامس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0F6411D6-DE9F-50FC-271A-9039BDC46879}"/>
              </a:ext>
            </a:extLst>
          </p:cNvPr>
          <p:cNvSpPr txBox="1">
            <a:spLocks/>
          </p:cNvSpPr>
          <p:nvPr/>
        </p:nvSpPr>
        <p:spPr>
          <a:xfrm>
            <a:off x="1399593" y="138862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/>
              <a:t>تخصص الحصص لأنشطة المراجعة والتوليف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53D90E25-CEFC-661F-C78F-8C5A641F8E93}"/>
              </a:ext>
            </a:extLst>
          </p:cNvPr>
          <p:cNvSpPr txBox="1">
            <a:spLocks/>
          </p:cNvSpPr>
          <p:nvPr/>
        </p:nvSpPr>
        <p:spPr>
          <a:xfrm>
            <a:off x="1399593" y="2795239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الأستاذ(ة) 5 إلى 6 متعلمين خلال كل حصة بما يضمن استكمال التمرير خلال الأسبوع؛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10990AC9-E43E-8082-0456-144EB67F21B9}"/>
              </a:ext>
            </a:extLst>
          </p:cNvPr>
          <p:cNvSpPr txBox="1">
            <a:spLocks/>
          </p:cNvSpPr>
          <p:nvPr/>
        </p:nvSpPr>
        <p:spPr>
          <a:xfrm>
            <a:off x="1399593" y="34985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400" dirty="0"/>
              <a:t>تمرر روائز الطلاقة و التحدث خلال جلسة واحدة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8640E755-4510-6303-13BE-E3AE20D1B51A}"/>
              </a:ext>
            </a:extLst>
          </p:cNvPr>
          <p:cNvSpPr txBox="1">
            <a:spLocks/>
          </p:cNvSpPr>
          <p:nvPr/>
        </p:nvSpPr>
        <p:spPr>
          <a:xfrm>
            <a:off x="1399593" y="493821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تصحح أنشطة المراجعة والتوليف بشكل جماعي؛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2F9C63EB-6ABD-15C5-490B-9B354CBFF1D6}"/>
              </a:ext>
            </a:extLst>
          </p:cNvPr>
          <p:cNvSpPr txBox="1">
            <a:spLocks/>
          </p:cNvSpPr>
          <p:nvPr/>
        </p:nvSpPr>
        <p:spPr>
          <a:xfrm>
            <a:off x="1399593" y="422051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2200" dirty="0"/>
              <a:t>بالنسبة للمتعلمين في وضعية إعاقة يكيف الأستاذ(ة) روائز الطلاقة و التحدث حسب نوع القصور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197E1457-D14C-BCE2-41CB-8D27D25925A1}"/>
              </a:ext>
            </a:extLst>
          </p:cNvPr>
          <p:cNvSpPr txBox="1">
            <a:spLocks/>
          </p:cNvSpPr>
          <p:nvPr/>
        </p:nvSpPr>
        <p:spPr>
          <a:xfrm>
            <a:off x="1399593" y="5658052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قبل الشروع في تقويم الطلاقة والتحدث يتم فصل الحاسوب عن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المسلاط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168663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السادس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865462"/>
            <a:ext cx="3831420" cy="1362012"/>
          </a:xfrm>
          <a:prstGeom prst="rect">
            <a:avLst/>
          </a:prstGeom>
        </p:spPr>
      </p:pic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674423" y="184646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34611" y="3469300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83930" y="1905804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اليوم</a:t>
              </a:r>
              <a:r>
                <a:rPr lang="fr-MA" b="1" dirty="0">
                  <a:solidFill>
                    <a:srgbClr val="75757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1 - </a:t>
              </a:r>
              <a:endParaRPr lang="ar-MA" b="1" dirty="0">
                <a:solidFill>
                  <a:srgbClr val="75757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4699350" y="5003092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المراجعة والتوليف (الإنتاج الكتابي). 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50611" y="387727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en-US"/>
            </a:defPPr>
            <a:lvl1pPr marL="269875" lvl="0" indent="-269875" algn="r" defTabSz="914400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 sz="16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ym typeface="Wingdings" panose="05000000000000000000" pitchFamily="2" charset="2"/>
              </a:rPr>
              <a:t>تقويم  الطلاقة والتحدث</a:t>
            </a:r>
          </a:p>
          <a:p>
            <a:r>
              <a:rPr lang="ar-MA" dirty="0">
                <a:sym typeface="Wingdings" panose="05000000000000000000" pitchFamily="2" charset="2"/>
              </a:rPr>
              <a:t>أنشطة المراجعة والتوليف ( فهم المقروء)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تقويم  الطلاقة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ar-MA" sz="1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الإثرائية.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تقويم  الطلاقة والتحدث</a:t>
            </a:r>
          </a:p>
          <a:p>
            <a:r>
              <a:rPr lang="ar-MA" dirty="0"/>
              <a:t>أنشطة المراجعة والتوليف ( التراكيب والصرف والتحويل).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6319706-A3F7-DD3E-C2E6-DC33739FD8F8}"/>
              </a:ext>
            </a:extLst>
          </p:cNvPr>
          <p:cNvSpPr txBox="1">
            <a:spLocks/>
          </p:cNvSpPr>
          <p:nvPr/>
        </p:nvSpPr>
        <p:spPr>
          <a:xfrm>
            <a:off x="4879350" y="2335056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تقويم</a:t>
            </a:r>
            <a:r>
              <a:rPr lang="fr-FR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الطلاقة والتحدث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Font typeface="Courier New" panose="02070309020205020404" pitchFamily="49" charset="0"/>
              <a:buChar char="o"/>
              <a:defRPr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( المعجم والأساليب</a:t>
            </a: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defRPr/>
            </a:pP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3C6DAED7-AAEC-E13A-DF61-F29F7104EFB8}"/>
              </a:ext>
            </a:extLst>
          </p:cNvPr>
          <p:cNvSpPr txBox="1">
            <a:spLocks/>
          </p:cNvSpPr>
          <p:nvPr/>
        </p:nvSpPr>
        <p:spPr>
          <a:xfrm>
            <a:off x="680070" y="2328650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تقويم  الطلاقة والتحدث</a:t>
            </a:r>
          </a:p>
          <a:p>
            <a:r>
              <a:rPr lang="ar-MA" dirty="0"/>
              <a:t>أنشطة المراجعة والتوليف ( الإملاء – الإنتاج الكتابي). </a:t>
            </a:r>
          </a:p>
        </p:txBody>
      </p:sp>
    </p:spTree>
    <p:extLst>
      <p:ext uri="{BB962C8B-B14F-4D97-AF65-F5344CB8AC3E}">
        <p14:creationId xmlns:p14="http://schemas.microsoft.com/office/powerpoint/2010/main" val="39300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910A5-7D9F-84B3-C075-7ADF5625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93389F-94C2-D315-E94D-788C61E4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95" y="1885373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 الرابع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A18A53-D4D3-EE02-C84F-5A6C25FD1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2963896"/>
            <a:ext cx="5525521" cy="14058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4D5FCA8-41B5-8A68-21F8-81EC14C4850B}"/>
              </a:ext>
            </a:extLst>
          </p:cNvPr>
          <p:cNvSpPr txBox="1"/>
          <p:nvPr/>
        </p:nvSpPr>
        <p:spPr>
          <a:xfrm>
            <a:off x="2369976" y="3058837"/>
            <a:ext cx="4115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01 -  أنشطة المراجعة والتوليف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8326B51-1B53-5563-1234-66AAB79835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8766" y="3126831"/>
            <a:ext cx="536339" cy="540000"/>
          </a:xfrm>
          <a:prstGeom prst="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D9A8FDD-8D3F-2050-E7CE-15FA67E28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9" y="4148287"/>
            <a:ext cx="5561378" cy="140587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6F5408A-DFBB-5509-F422-8BA787520300}"/>
              </a:ext>
            </a:extLst>
          </p:cNvPr>
          <p:cNvSpPr txBox="1"/>
          <p:nvPr/>
        </p:nvSpPr>
        <p:spPr>
          <a:xfrm>
            <a:off x="2817753" y="4284931"/>
            <a:ext cx="3762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المراجعة والتوليف / تقويم الطلاقة والتحدث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DF20408-1903-ACED-7998-17D1E60B3A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0198" y="4335216"/>
            <a:ext cx="536339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4639C1-9C0A-BF84-DCF7-828C22E22207}"/>
              </a:ext>
            </a:extLst>
          </p:cNvPr>
          <p:cNvSpPr txBox="1">
            <a:spLocks/>
          </p:cNvSpPr>
          <p:nvPr/>
        </p:nvSpPr>
        <p:spPr>
          <a:xfrm>
            <a:off x="2117161" y="332483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الإملاء : الهمزة المتوسطة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CE80257-CC54-A056-95DD-7122F789D531}"/>
              </a:ext>
            </a:extLst>
          </p:cNvPr>
          <p:cNvSpPr txBox="1">
            <a:spLocks/>
          </p:cNvSpPr>
          <p:nvPr/>
        </p:nvSpPr>
        <p:spPr>
          <a:xfrm>
            <a:off x="2276660" y="46598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الإنتاج الكتابي :  كتابة إعلان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80ECDF-106F-04A6-891C-4C33B0CBE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32" y="2718300"/>
            <a:ext cx="655987" cy="7551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F28145C-95F3-47C0-6AB5-1A138A84C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283" y="3935939"/>
            <a:ext cx="655987" cy="75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972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ترحيب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4BAF9BD-1363-77B3-7850-887EC0DA0B3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DE104A4-5A63-92CF-CEDB-08700F722EC2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3194E61-FEA4-EC5F-CE10-A70C30C679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567CC5B-0B3E-08EA-BA64-E6373FB53E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9BA09D1-49E7-CC2A-C6F0-6210005BC3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9" name="Google Shape;1245;p5">
                <a:extLst>
                  <a:ext uri="{FF2B5EF4-FFF2-40B4-BE49-F238E27FC236}">
                    <a16:creationId xmlns:a16="http://schemas.microsoft.com/office/drawing/2014/main" id="{C00092D4-24B4-4BA5-0824-201E49E61DF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1244;p5">
                <a:extLst>
                  <a:ext uri="{FF2B5EF4-FFF2-40B4-BE49-F238E27FC236}">
                    <a16:creationId xmlns:a16="http://schemas.microsoft.com/office/drawing/2014/main" id="{B3460023-E5D5-2D00-2AA6-4BD17A23E367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5FD90AAE-D5C5-66F1-BB50-559A7FD553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D78210-1B15-6F2F-8F7F-9FFEBE6B6F67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5" name="Google Shape;1246;p5">
              <a:extLst>
                <a:ext uri="{FF2B5EF4-FFF2-40B4-BE49-F238E27FC236}">
                  <a16:creationId xmlns:a16="http://schemas.microsoft.com/office/drawing/2014/main" id="{72557E25-5E29-B1B5-CCD1-E50C868A6837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9290-E317-6936-71FD-9D17379A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3822B6-CC35-F05C-F005-BBBC0573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31" y="827874"/>
            <a:ext cx="6840000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280B6D-05E8-49A2-91BA-52E74EBB76D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1653AE7A-17D5-3768-7092-97E2289EDC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18" name="Espace réservé pour une image  46">
            <a:extLst>
              <a:ext uri="{FF2B5EF4-FFF2-40B4-BE49-F238E27FC236}">
                <a16:creationId xmlns:a16="http://schemas.microsoft.com/office/drawing/2014/main" id="{F134BEB8-EC53-9622-863D-02B02771EF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8253902-644B-C949-0929-6F9A4F68918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27C9D6D0-343F-862B-6ADD-8B8F4301509A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E39C4BA-5058-B6C6-D3CF-8E10E321F9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2252703-4BD7-D9A3-CE39-5CEC7C8F1A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617CC7-9FC5-A90D-E069-96199568C45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 الحصة</a:t>
                </a:r>
              </a:p>
            </p:txBody>
          </p:sp>
          <p:pic>
            <p:nvPicPr>
              <p:cNvPr id="16" name="Google Shape;1245;p5">
                <a:extLst>
                  <a:ext uri="{FF2B5EF4-FFF2-40B4-BE49-F238E27FC236}">
                    <a16:creationId xmlns:a16="http://schemas.microsoft.com/office/drawing/2014/main" id="{0B995D66-1BB4-CAF4-3BDD-37AE33002209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244;p5">
                <a:extLst>
                  <a:ext uri="{FF2B5EF4-FFF2-40B4-BE49-F238E27FC236}">
                    <a16:creationId xmlns:a16="http://schemas.microsoft.com/office/drawing/2014/main" id="{EE764292-1346-129F-9454-B88707D40CE2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17B917F3-7C94-792B-D95E-3EA0BCB8DC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7B99F58-838F-7E22-A073-8C45D2E6099C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9" name="Google Shape;1246;p5">
              <a:extLst>
                <a:ext uri="{FF2B5EF4-FFF2-40B4-BE49-F238E27FC236}">
                  <a16:creationId xmlns:a16="http://schemas.microsoft.com/office/drawing/2014/main" id="{77F6FB78-C31E-C580-51BE-CC7AF389CCD8}"/>
                </a:ext>
              </a:extLst>
            </p:cNvPr>
            <p:cNvPicPr preferRelativeResize="0"/>
            <p:nvPr/>
          </p:nvPicPr>
          <p:blipFill rotWithShape="1">
            <a:blip r:embed="rId9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0018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70878-4B73-C76B-8ABA-470FA4F7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115A95A9-97AB-BD07-4366-4AC080AE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الإملاء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9E7182A-38D5-8D4B-5088-8B6FD100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302832B-2812-A92D-29A5-4CB4780B7C52}"/>
              </a:ext>
            </a:extLst>
          </p:cNvPr>
          <p:cNvSpPr txBox="1"/>
          <p:nvPr/>
        </p:nvSpPr>
        <p:spPr>
          <a:xfrm>
            <a:off x="6281077" y="1720336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إملاء: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B0681415-4F83-FE42-BBD3-175D9CC78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A308FF-88B9-868A-765D-E7EC8C500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05B582A-F2B8-09DB-9B7F-B8235456B21B}"/>
              </a:ext>
            </a:extLst>
          </p:cNvPr>
          <p:cNvSpPr txBox="1">
            <a:spLocks/>
          </p:cNvSpPr>
          <p:nvPr/>
        </p:nvSpPr>
        <p:spPr>
          <a:xfrm>
            <a:off x="1502228" y="3100877"/>
            <a:ext cx="599958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الهمزة المتوسطة على الألف وعلى الواو وعلى الياء وعلى السطر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9136BE-5C7F-33F8-7679-667673A6B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9" y="1282065"/>
            <a:ext cx="1009172" cy="116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8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3865-C6D8-69FA-5C12-D9CD3F0F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BB73FE-75FF-599C-B45C-8BEE4039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نتذكر مواضع كتابة الهمزة المتوسطة.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520491-7D51-F110-4687-8CAF6036EC6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7EA31A-7AE8-0FE8-9D1D-9E4E5ACAA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3635987-4C09-677B-4891-0EB4C425FD8A}"/>
              </a:ext>
            </a:extLst>
          </p:cNvPr>
          <p:cNvSpPr txBox="1"/>
          <p:nvPr/>
        </p:nvSpPr>
        <p:spPr>
          <a:xfrm>
            <a:off x="2288171" y="2736171"/>
            <a:ext cx="2959487" cy="783193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اَلْهَمْزَةُ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ٱلْمُتَوَسِّطَةُ.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CDF2D3F-5A0A-A0BD-46FC-49F28B3EEF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532F217-6E2B-1F79-A14D-31971F1293F5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A2D2E1F-97CC-8F25-DC21-3C3181DFE449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8BD5EFD-BA4F-32F2-BEAF-D08C0161DAC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9085E14-9610-8F5A-42F8-F0447E0FF9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55F87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8C71DF9-C940-D8E8-FF13-00EC00B0F2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E48E5B6E-C83D-D10A-48E9-D67163B3DD68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975E6244-03FF-6C1F-9036-0BF83E43299A}"/>
                  </a:ext>
                </a:extLst>
              </p:cNvPr>
              <p:cNvPicPr preferRelativeResize="0"/>
              <p:nvPr/>
            </p:nvPicPr>
            <p:blipFill rotWithShape="1">
              <a:blip r:embed="rId5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E66C8640-9DB3-0EA4-35CD-E243182664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76BF66A-B6CD-4E03-7C42-2E8D180F167A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A3830DC5-8EBB-72F4-9D29-EAD5C2B24106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1471406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278C4-9D87-67EA-0AEB-F3D4E7DF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3446F31-3D99-9F22-9708-2B5F9F0C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؟ متى تكتب الهمزة المتوسطة على الواو؟ على الألف ؟ على الياء؟ على السطر؟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A2084DF-4FA0-4BFE-B8D7-1C4D0520E040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70755A9C-ADFE-45D9-E856-621090162A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3" name="Google Shape;452;p158">
            <a:extLst>
              <a:ext uri="{FF2B5EF4-FFF2-40B4-BE49-F238E27FC236}">
                <a16:creationId xmlns:a16="http://schemas.microsoft.com/office/drawing/2014/main" id="{834BCA98-DD57-5732-6351-966FF640429F}"/>
              </a:ext>
            </a:extLst>
          </p:cNvPr>
          <p:cNvSpPr txBox="1"/>
          <p:nvPr/>
        </p:nvSpPr>
        <p:spPr>
          <a:xfrm>
            <a:off x="6789038" y="3061266"/>
            <a:ext cx="159971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ؤ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ْمِنٌ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E78C6E03-3571-5C8D-FC49-28F28CD5F11E}"/>
              </a:ext>
            </a:extLst>
          </p:cNvPr>
          <p:cNvSpPr txBox="1"/>
          <p:nvPr/>
        </p:nvSpPr>
        <p:spPr>
          <a:xfrm>
            <a:off x="4793688" y="3061266"/>
            <a:ext cx="159971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قا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ئِ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ـــدٌ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7" name="Google Shape;452;p158">
            <a:extLst>
              <a:ext uri="{FF2B5EF4-FFF2-40B4-BE49-F238E27FC236}">
                <a16:creationId xmlns:a16="http://schemas.microsoft.com/office/drawing/2014/main" id="{4D5536B2-5D06-050A-FD17-E9A7FF4E42EA}"/>
              </a:ext>
            </a:extLst>
          </p:cNvPr>
          <p:cNvSpPr txBox="1"/>
          <p:nvPr/>
        </p:nvSpPr>
        <p:spPr>
          <a:xfrm>
            <a:off x="2798338" y="3043430"/>
            <a:ext cx="159971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تَـــ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أْ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خيرٌ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8" name="Google Shape;452;p158">
            <a:extLst>
              <a:ext uri="{FF2B5EF4-FFF2-40B4-BE49-F238E27FC236}">
                <a16:creationId xmlns:a16="http://schemas.microsoft.com/office/drawing/2014/main" id="{6BA85D6E-5028-DF73-57BE-31E819A7F526}"/>
              </a:ext>
            </a:extLst>
          </p:cNvPr>
          <p:cNvSpPr txBox="1"/>
          <p:nvPr/>
        </p:nvSpPr>
        <p:spPr>
          <a:xfrm>
            <a:off x="802988" y="3043430"/>
            <a:ext cx="1599715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عَبا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ء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49D27C8-1671-1285-9824-E7F7627D24EC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84A1C0C6-9E8C-9476-4D74-F7402874375F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0E06CDC-3AB3-E600-5584-8BC74D19F8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D05FAC0-A69C-5B8C-AAA8-8967F61A3A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55F87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3421D31-1E04-91C5-9FA3-24679DAEE0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63272D94-4FBA-81BC-26DA-E418B3BE8530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5AEACEB6-94F3-9D5E-870C-CECB62C01A67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00B90E58-F030-D36A-A39A-CFD81D976E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DDC6A6-AECB-ECA2-902F-93468CAA62C0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DB756928-335F-C4E7-8D24-765E310BE6B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8564210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9D09C-22BA-F32D-467D-05EE12EE1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94C51B-79E7-256C-BAF3-0AAABD29B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7B3AEF7-121D-4213-9C92-02FFEAA39C67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22710DD-D921-F1D5-C9B0-B43B9F765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66C5EA-6561-0236-8FFC-87D0A0314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798" y="2252602"/>
            <a:ext cx="8129663" cy="385243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69499B4-3462-601C-7707-3D3F765E94A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48AE7FC-6EE0-5A08-04E4-8D6E8170851B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E429BA3-628A-96A0-AA85-1E6710FEE3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973F598-6254-4FD4-D500-63B418A029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55F87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D98DE6F-F498-2DA6-F9FB-DF789DA18B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AE4153F4-0799-216F-8347-5616B4C52C7D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F80DBC2B-B3DD-B7D4-102C-21830ECF2F92}"/>
                  </a:ext>
                </a:extLst>
              </p:cNvPr>
              <p:cNvPicPr preferRelativeResize="0"/>
              <p:nvPr/>
            </p:nvPicPr>
            <p:blipFill rotWithShape="1">
              <a:blip r:embed="rId6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58702F8-F717-3C0D-F65B-555D75257F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2CCA8D-BA99-FCB5-9DB7-30EAABE14271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A4E771A4-B3A1-598B-B1CF-D8F425845E2D}"/>
                </a:ext>
              </a:extLst>
            </p:cNvPr>
            <p:cNvPicPr preferRelativeResize="0"/>
            <p:nvPr/>
          </p:nvPicPr>
          <p:blipFill rotWithShape="1">
            <a:blip r:embed="rId8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050197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F7B31-A6EE-D932-D6CE-8D99AF533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1E43716-5F60-8054-4FBF-F0D9D88E4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F7E88A2-8D6E-6AB7-C04D-533C88D8216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AFBADB6E-2461-BB38-89BD-4BEEDEAE0A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EACFE30-444E-198A-5D41-DDBCBC614DC6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B6699F3-9A25-59B5-A90A-A4F5569C989E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DDAAEF4-6C92-9707-4A9B-2FBAE86D55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CC0F164-0573-3BA6-8FFD-CCC627DACF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FFB0F83-9753-EF61-7D72-228C45D0603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956E33C9-431C-014E-F540-B9AAD8A5D819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6E0A2CA2-BF3D-4E3F-83B2-45E3D15CA8F5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88AFA9E5-C023-DE8A-4B88-EEE186E96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C17749-5004-B5F5-09B6-4E7C37450CA8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F34A5A8E-F531-926D-29A6-979C7570E851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FEA4A21-78BE-04DC-C163-21243A3129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725" y="2656782"/>
            <a:ext cx="8359864" cy="251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0524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6ED1D-C155-1130-8048-363BFBBF5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086B882-FFEB-72AD-10C1-C802F722E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ألواحكم.  اكتبوا الهمزة المناسبة في الكلمات التالية.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48EF4A2-DBEC-8F9A-F21E-9160C191A6C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DD17E169-3462-FC9E-809D-B615369A7B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435E1CA-55C1-51B0-D984-8738B656C0C5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8C33C8C-AD25-7820-3469-1062CA6251F0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2A5D84D-25BF-725B-4249-DDAAB0040E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7FB526B-78DB-27A6-F12B-E3374CC5CF1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F76CB90-F9F9-EF86-513F-D712BDB69C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C590F122-B62A-B4F6-D144-A17FA029F8F2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C94969BF-CAB0-341C-68A0-623A3BC4F4AF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CA111127-F26D-3A64-EE71-196FFF634E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B6F7ADB-B57B-66EE-C1FD-9E9934952AD5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D8544FC1-9183-3A27-95A4-4C84BFB4C3D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61111E28-4C4F-1699-32CC-69807A4569BB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فَـــــ...رٌ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F8A926F1-E6EA-CD88-ACB0-895D94BA2DA5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بِـــــ....ـــرٌ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808998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6824F-032E-D692-95EC-524BF528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BDCC3E-2481-FB4E-9F30-98EB3B3B8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صححوا. لماذا كتبت الهمزة على الألف و على الياء؟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7F6C33D-2156-5602-2B36-0732CA2B1EF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0E89FB42-FF22-DE04-9EC1-B416D2C486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5376088-825F-5729-925B-898248CA5C10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5D9F291-E1C9-91F1-E15D-89E85445276D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362A1C4-E7EC-021F-BEC9-3F8037E78CD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F334580-A0AD-503E-48F9-BABB637A40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F760CE0-8DDF-B06A-CCB8-82487F85690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7F97F6A8-98FD-7824-0851-9BB029A4013B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ED322B59-A413-625B-3A63-C4CE0BFE8D73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E32475E2-1692-134A-761F-306A7BB640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552DDC-EDFC-E3FA-BE8D-5CF53C36167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71429615-8839-4E7E-5BF5-5882AE600EC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19A1AC6C-0A69-3D3F-AF63-C376E4B3BE99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ْرٌ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7EF8D353-7499-59C9-45FD-72F226E46816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بِـــــ</a:t>
            </a:r>
            <a:r>
              <a:rPr lang="ar-MA" sz="5400" b="1" kern="0" dirty="0">
                <a:solidFill>
                  <a:srgbClr val="C00000"/>
                </a:solidFill>
                <a:sym typeface="Calibri"/>
              </a:rPr>
              <a:t>ئْـ</a:t>
            </a: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ــرٌ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390311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AA50-7BCB-509B-135D-A24091852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9570E2-194A-CFFA-68DC-BD8D8CB0D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الهمزة المناسبة في الكلمات التالية.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EAEE5E6-67F2-13DB-9F6E-8F11752042C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744AEAF-1BCD-9641-DF2B-57A52FF382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B91DB95-2747-1AC2-FCE6-128FAA14F640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D519357-8E19-C941-86CE-A4B7F686A6DD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A46501C-1AB8-8970-1F30-F20F4F16CB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0D80FD-4DD7-C839-F4CA-E1B6E078799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CFA97C4-6594-A63C-1823-0EA6B3D8C5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B6E20C8A-AD52-C71D-3118-19BC7B10EFCA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274B766F-BE98-4582-1260-71BE2F22614A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3EDEE740-249B-3EA4-CAAA-D0CB9DBA1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41AD533-7116-660A-B8CB-A10CD1F0481E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7F5C211A-27F1-A041-C1E9-DA61C6CE1C2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0E6B7484-A64E-B311-E56A-CA4C96F5B9F4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سُـــ....الٌ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48B13A7-70EE-EACC-A450-32CFF6042C79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ما...ــــ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5248117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A6BC7-0200-FCB8-EE56-6F70CBE5D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9EA7266-9431-E656-2F25-358B91221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صححوا. لماذا كتبت الهمزة على الواو و على الياء؟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536016A-0C26-F570-5D40-0DC769BDF6B2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ABA939B-3318-82F3-8D31-A90DAAF8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B405A66-8F38-ADA5-4B38-C8052027214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94DB683-4323-CBD2-0092-54F9EDAE8E1C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39D01DE-50E4-B849-377D-9C96337B5F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A07CF5F-4880-1D0C-49C9-D0198EBB66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C02E603-567C-14D1-BF12-9737158112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57BE2472-13FD-EC17-88C6-851EE45FBE00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0D84A6E0-EDF5-4A7F-D6D7-477307AA8C6D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1433795-0C0E-67A6-ED2E-502A97E362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E803D4-B456-0036-218C-4DF46A1F5CC0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42B9420E-8941-7C2E-2CC4-DFE9A4FA328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1020D4C3-CDAD-9D84-BC51-9FC1D05E9AA2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سُـــ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ؤ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َالٌ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0EE81A5-3A36-0BE3-0FC8-BD9B07F32EF8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ئِـــ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ـدَةٌ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84903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68C4D-1D8A-1B62-00C2-03F043DC4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4A2F6BF-B0F8-2331-AF7B-DD32CDEC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الهمزة المناسبة في الكلمات التالية.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99318F-2393-93A4-5B47-645A1B2FC57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B2744135-DE5B-8461-8F2C-DFF0CAF4A0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ED378C93-B5F9-B6D0-28C5-C2493EE23229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84A7CF-D66E-F1B4-F20C-73A938E00608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685DF40-751E-CBD3-860E-0BDE7EE5C06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DE58EEC-5F87-E054-3D6E-C9FC4A11E95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E29C505-1667-78B1-7D3A-3BE42B57E1E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B21DD853-BCAE-6015-BA25-B78C6649E436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1AD5E352-FDEA-2B7E-EBD3-FEC5C57AB69A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2F3D86A2-8583-D02B-FAD2-6CDA7E57C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03ECA61-128C-A698-DCBD-D883D4746927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9A78C5FF-BA15-4B1B-D1C6-CA0FC3E2EB2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B8995279-8CEF-A674-4B4A-E4FC7A4690D4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بَــــــــــــرا...ةٌ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57BB908D-C94A-B861-E066-D6CDD3E7246B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تَـــ...لَّــمَ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790114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A68B1-82FF-B2E9-7F70-08DF7236E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082461-7D3A-1659-B7D9-A45ADC856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كتبت الهمزة على السطر و على الألف؟ 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D6777BF-5CCC-5ED2-A59F-445930E8607C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870D8F51-5F84-1363-0B28-33AD6D5FBC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CB1EE77-572B-0FD9-485E-121DA060677D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EEE7AF94-4487-7217-5174-71BF938B76B5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8A2C75-EAB8-C0A2-48F1-30C733A2EB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8BC898E-7CB0-99DE-2F63-E544E74F0E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CF0EB67-6EC4-7920-4B0D-2FA61E498A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4417A02D-E041-D3B8-C8D6-B7698D9719B2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29911ECB-9F36-79E0-1376-DFA47A6AB270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EF7298A2-490A-0369-11B7-0F9021CE3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D113C2-9DD5-65A4-0706-571159BD24F3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607C9388-1CB3-C43B-DF37-332B40E16A7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56DA479-29C7-C3AA-256A-1E823962B258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بَــــــــــــرا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ء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BBE9D6DC-73D7-CA24-30C9-6FF51CA6B375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 defTabSz="914400"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ـأَ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لَّــمَ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445089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A24EF-B9AA-F948-A818-14BC21314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7D4F91-A978-B444-5197-02CA1B731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الهمزة المناسبة في الكلمات التالية.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ACCBD09-2458-623D-2A3F-3B762F77895A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7B197E14-2451-0E93-6D79-0685260D9F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3B15A7C-287C-FD6A-5688-07FAAC15A9C0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9E14760-E2F9-9033-DE0F-FFB924D796A4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A352C34-4F6D-01BD-ACBC-EED0059BC8E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F5B21F1-56CB-3685-C6B0-8C4EEF629DB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6CF07C0-9F0A-65C5-341E-AA44CEA823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C5954EF2-BE1D-4D69-AB95-50D0396AF01C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683387F0-8DDB-17B9-E9C5-6B8D12D3CFE7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1EA45F5E-B20C-9EB7-E408-660771B0DC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1E536E-161D-ED38-BF78-93FBD6926C01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E9427ACF-D593-D16B-F895-5D72D4267F4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CA02C2F5-2589-F013-89FA-E5B74DCA4A11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رُ...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وسٌ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0EEF788A-9B94-A45D-CB0E-D96E3B92283D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ذِ....ــبٌ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615108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B2197-B246-6678-4D4A-793C6D6E9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BD54D0-D983-9CB8-49C1-0A4EF3316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كتبت الهمزة على الواو و على الياء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C3582B8-A4D3-FA04-07AC-34954A69DCE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64E4C94-7914-9A3D-EC85-1BA5D01731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C627A6-0FEB-A194-2FAE-F7A6CA8F40E0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041B25D5-EF2F-CEA1-18C2-03891722BAB6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AF9C3F7-B3C4-8CEA-42A3-2E475CFC105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6C4D881-DA4E-6189-F709-DF9EA7E79C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B59A829-6034-5106-5AD0-53EE4726A55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6E907442-06DD-FDAA-DAA3-E1E231958997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CDDB2A87-2D66-E5A4-9B36-06A11DC93290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EECD7217-7902-10B8-EB56-67D6224D48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B8FC92-72A9-C9B5-BD59-89913FF1041C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B9F9E154-CAB2-8DBC-6F26-325BAE3B2FD0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D7E8D443-DCE1-F7A3-67A8-D57FEFA4716D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ؤ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وسٌ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D6C3EBCC-58AF-F40B-4DAE-5A531FD387E5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ذِ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ئْ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ــبٌ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327441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55000-870F-1E79-F98F-36381C369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71E3C5-1083-ECCB-642A-DA51AC002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الهمزة المناسبة في الكلمات التالية.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88DF459-1293-B11E-DE87-F3BBB47AFAAB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1E06C04E-0196-9A2F-A13F-F49EC143BE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B5D1790-F387-B280-C59E-C97D315FCE9F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034020C-A980-A2E2-8B44-64B4DE59E59C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80F6E3B-6E00-3953-5924-E7ABF4633E3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8FA17D3-E93B-18EB-F0D9-81341F3201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5F6CA46-F62B-A2F4-B3B7-247574B95B0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A09BDA7C-8CF3-D0F9-41DE-A6865D2B3780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3C9E12DA-0DC5-6B2F-67CD-FA269E35AB41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6ACF1031-7D50-D851-3569-F05112B8DC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2BD8DF9-EB72-04FA-983E-DBB0A033BA4E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7751A2CA-8220-0C7A-A0A6-E50C6D81FD66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F7F59CEB-6C2A-1286-E075-61C1511F3374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5400" b="1" kern="0" dirty="0">
                <a:solidFill>
                  <a:srgbClr val="424D7C"/>
                </a:solidFill>
                <a:sym typeface="Calibri"/>
              </a:rPr>
              <a:t>نُبــــو...ةٌ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31D47D17-71B8-FEE5-4747-448DF2FCF310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بُـــــــــ...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رَةٌ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565439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7DFEA-0C14-778A-8D6E-FBA559BBA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6690D25-6B09-8A97-2080-8B252E815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827874"/>
            <a:ext cx="6806188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لماذا كتبت الهمزة على السطر و على الواو.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678C9BE-DF15-63EF-475F-F37CC9C3C6CD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37621946-E191-5D79-678B-664F5D97B0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B163E4D-7D82-5A60-7CF5-533DF57BC653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80AD0B06-DF07-1500-E272-D8479D04E5A4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82E5EBC-2395-84A6-0372-DE631C59A5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39A17AD-7522-7A56-2B25-A91D2DB0C3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67815EE-F8FD-3CC0-DFDD-59719574CCE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5" name="Google Shape;1245;p5">
                <a:extLst>
                  <a:ext uri="{FF2B5EF4-FFF2-40B4-BE49-F238E27FC236}">
                    <a16:creationId xmlns:a16="http://schemas.microsoft.com/office/drawing/2014/main" id="{E25723A2-DD2C-593D-B184-95860E3E8B7C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 amt="20000"/>
              </a:blip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" name="Google Shape;1244;p5">
                <a:extLst>
                  <a:ext uri="{FF2B5EF4-FFF2-40B4-BE49-F238E27FC236}">
                    <a16:creationId xmlns:a16="http://schemas.microsoft.com/office/drawing/2014/main" id="{CCD0077A-0772-8C63-BF69-17C09BD26C8B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729C56DC-0B1A-40BC-E525-3B0F4DA044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14AB39-4416-84DE-C55B-94E61B3A0961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21" name="Google Shape;1246;p5">
              <a:extLst>
                <a:ext uri="{FF2B5EF4-FFF2-40B4-BE49-F238E27FC236}">
                  <a16:creationId xmlns:a16="http://schemas.microsoft.com/office/drawing/2014/main" id="{265E52CB-E874-731E-649C-E37185F31C05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452;p158">
            <a:extLst>
              <a:ext uri="{FF2B5EF4-FFF2-40B4-BE49-F238E27FC236}">
                <a16:creationId xmlns:a16="http://schemas.microsoft.com/office/drawing/2014/main" id="{221B9CFD-79FD-2635-0FB8-48EEE3A0C24C}"/>
              </a:ext>
            </a:extLst>
          </p:cNvPr>
          <p:cNvSpPr txBox="1"/>
          <p:nvPr/>
        </p:nvSpPr>
        <p:spPr>
          <a:xfrm>
            <a:off x="4793688" y="3061266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نُبــــو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ءَ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ةٌ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5" name="Google Shape;452;p158">
            <a:extLst>
              <a:ext uri="{FF2B5EF4-FFF2-40B4-BE49-F238E27FC236}">
                <a16:creationId xmlns:a16="http://schemas.microsoft.com/office/drawing/2014/main" id="{2F6E38E0-8EAD-DE21-DFA8-717E948A6C1E}"/>
              </a:ext>
            </a:extLst>
          </p:cNvPr>
          <p:cNvSpPr txBox="1"/>
          <p:nvPr/>
        </p:nvSpPr>
        <p:spPr>
          <a:xfrm>
            <a:off x="1613349" y="3043430"/>
            <a:ext cx="2866463" cy="1021512"/>
          </a:xfrm>
          <a:prstGeom prst="roundRect">
            <a:avLst/>
          </a:prstGeom>
          <a:solidFill>
            <a:srgbClr val="D6E9EA"/>
          </a:solidFill>
          <a:ln w="12700" cap="flat" cmpd="sng" algn="ctr">
            <a:solidFill>
              <a:srgbClr val="D6E9EA"/>
            </a:solidFill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tx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بُــــــــ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ـؤ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ْرَةٌـ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983402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B8F3D-DF28-8D9A-E2A4-2A5E5274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F3640BFF-D5D6-6A80-6EDA-3DDDFD2A0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56B4EC6-2049-2781-390D-8F0407A29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62943"/>
            <a:ext cx="7789894" cy="2830355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3761E43-3A87-D2A2-6BCF-CFE27C885988}"/>
              </a:ext>
            </a:extLst>
          </p:cNvPr>
          <p:cNvSpPr txBox="1"/>
          <p:nvPr/>
        </p:nvSpPr>
        <p:spPr>
          <a:xfrm>
            <a:off x="5720025" y="1720336"/>
            <a:ext cx="13115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69C45C24-4D41-56F6-F045-426E82BE6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2453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455ADD-89AA-74A6-C50A-B446C7056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2520" y="2012724"/>
            <a:ext cx="730771" cy="735759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4517F33-DBD2-21DE-4890-44B5E7FF923C}"/>
              </a:ext>
            </a:extLst>
          </p:cNvPr>
          <p:cNvSpPr txBox="1">
            <a:spLocks/>
          </p:cNvSpPr>
          <p:nvPr/>
        </p:nvSpPr>
        <p:spPr>
          <a:xfrm>
            <a:off x="2640563" y="3036890"/>
            <a:ext cx="599958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كتابة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إعلان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مراجعة وتوليف</a:t>
            </a:r>
            <a:endParaRPr kumimoji="0" lang="tzm-Arab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1D0EA8-7300-4FCC-78E9-32741D8E8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87" y="1358836"/>
            <a:ext cx="1189554" cy="136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1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12EF1-D005-5147-598F-416D8F773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7F5089-47D8-98FC-7DC5-AE77E7A03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سنتذكر معا طريقة كتابة إعلان حول  نشاطٍ أو حدث فني أو ثقافي 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05278B2-9B3E-68C6-4047-E200DE3C14C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2C3EF67-7248-66D2-ACCE-3D20B854A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6" y="1665483"/>
            <a:ext cx="5739780" cy="48591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2EDC410-E488-D56B-8AC7-4B53EF7C1F82}"/>
              </a:ext>
            </a:extLst>
          </p:cNvPr>
          <p:cNvSpPr txBox="1"/>
          <p:nvPr/>
        </p:nvSpPr>
        <p:spPr>
          <a:xfrm>
            <a:off x="2288171" y="2736171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كِتابَةُ إِعْلانٍ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FC7D789-2A07-1875-3BDE-B6EEED3327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E4B45BD-ABBB-EFAF-C5EC-E0825EED4929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69D67A6-2E5E-B12D-9A23-2E3E76D8C402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6ADC98A-AA21-23C5-054C-58E5CB14F0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55F87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FD33291-F8D8-6A0A-7B00-17C029310B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2000" b="1" dirty="0">
                    <a:solidFill>
                      <a:srgbClr val="565F88">
                        <a:alpha val="20000"/>
                      </a:srgb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الإملاء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1F4A0BD-0C81-0F5B-7F91-E7C8C29D0AF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52D1B6E2-E365-A2A7-B473-331120224901}"/>
                  </a:ext>
                </a:extLst>
              </p:cNvPr>
              <p:cNvPicPr preferRelativeResize="0"/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D3844C54-090F-D4CC-C0DA-3D26783251F8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F8488D14-6993-C40C-88C4-180B0E30EC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4B491B-DD84-040C-3F89-26B49B192EE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4D6F4204-28E3-3E78-51A5-F12C8962B843}"/>
                </a:ext>
              </a:extLst>
            </p:cNvPr>
            <p:cNvPicPr preferRelativeResize="0"/>
            <p:nvPr/>
          </p:nvPicPr>
          <p:blipFill rotWithShape="1">
            <a:blip r:embed="rId7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0270531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B5373-DCDF-70AD-7BC7-9B64E755A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0DB8025-8BFD-8BDD-31A0-C92B19C17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هي عناصر الإعلان؟ ماذا نكتب في كل عنصر؟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6D21C2-8840-8810-4751-42D2A80D3829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948DB92D-EDFF-5987-6307-33F372DF22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F4796DB-A88A-CB14-E7D8-5A8933417F99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1A6958A-CEBB-C005-8591-39A447981C2A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5EE30D1-963B-EE23-4AAB-30A96D8DAA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9E996AA-D224-CCBF-CB0A-AF207F3D91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166EEA7-098A-8130-5120-D3BC7CF3A49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4DAF14E1-583D-5FFC-B07F-7B25DBB5FAE3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66D240E5-7BBB-82E5-E839-8DC39CC12C34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978D265A-0B70-2F11-8A88-C9F496A795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1A61BF9-E7AB-6E9F-BD18-651DBEA5F23E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13D5E761-6B39-6E06-6CDB-8A1D8A26C34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B9D2734-62F8-3EF7-B73D-B40836C6CE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8796" y="1417696"/>
            <a:ext cx="3293735" cy="513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908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8369F-D040-D21D-41F7-EB47A949C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98D32F-5CBE-0C38-66E9-DB27B756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1A211A3-4626-C103-1BB9-FFE2A573083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61280265-45D5-E5CB-8791-E81ABDD649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E45731E-78EB-9206-C6F5-685ED9C362E6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F2F9FA8-0453-B63C-585A-E1C3EDE54464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7BDBDB4-8B23-679E-6BD6-D64700A340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7DA559C-EBDD-D8E2-F54E-036ED02D8D5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880E92D-B4DD-7DFC-0F88-FCB5D09354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646B7597-9876-D0BA-D507-4E8A96DA50EC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AE31E5F8-54EF-9825-0441-6F76E991B70E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7F2048E3-2B16-C875-1C32-77411776A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E0847D-C00B-375D-8C1D-6A7AC6E8857D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D818EBE7-3D67-BC94-2AEB-1AF3319B42E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6F7776FA-92B0-DFDE-708B-70542EA99F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457" y="2635674"/>
            <a:ext cx="8451456" cy="317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6789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66E81-D7EE-1F57-6F1E-B487A8611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8BFBC7B-A020-AEFD-B703-05C095EAA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هذه الوضعية. من يقرأ؟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45F286-1AAA-7596-5B9F-3AA3E251E76E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43D21423-65BB-6CAE-7BA2-FD9DD7FA7B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58CB7E3-1A27-A471-9E8D-E035C82C072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D83C8A4-E7BD-A2AD-B5EB-37EC91BC344A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5DE73BB-E02D-2589-1E26-0E4D3DB0592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D7E06E7-EB5D-3CB0-180A-B8A537CFF33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988EAFE-F533-B090-E42B-DFE44F8E32E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27060689-F98B-5A00-7CB2-1A097C4F9D0A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94F5462F-5270-DAA2-C547-D51C9B419189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787575CC-5C8C-A88B-60DC-36E3D6C560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34DD39-C305-A33C-2515-CD6EA88E42BA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200BD640-1319-9A7F-C319-37181D91780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C89A2DB5-728F-3DDE-C0C0-A2D69703800D}"/>
              </a:ext>
            </a:extLst>
          </p:cNvPr>
          <p:cNvSpPr txBox="1">
            <a:spLocks/>
          </p:cNvSpPr>
          <p:nvPr/>
        </p:nvSpPr>
        <p:spPr>
          <a:xfrm>
            <a:off x="849083" y="2562224"/>
            <a:ext cx="7707086" cy="2700241"/>
          </a:xfrm>
          <a:prstGeom prst="roundRect">
            <a:avLst>
              <a:gd name="adj" fmla="val 9756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بِمُناسَبَةِ ٱلْأَيّامِ ٱلرَّبيعِيَّةِ، تُنَظِّمُ مَدْرَسَتُكُمْ مَعْرِضاً فَنِّياً لِلَّوَحاتِ ٱلتَّشْكيلِيَّةِ تَحْتَ شِعارِ 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مَشاعِرُنا بِٱلْأَلْوانِ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b="1" dirty="0"/>
              <a:t>قُمْ بِإِعْدادِ إِعْلانٍ مُناسِبٍ لِهَذا ٱلنَّشاطِ.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348973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6CD65-45D6-387A-304B-9882B05E5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B3D5B87-DE12-6C29-DB03-06ACF4F98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19" y="827874"/>
            <a:ext cx="6372612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البحث. أجيبوا عن الوضعية الكتابية.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D59B21F-2CB2-4133-D56A-76044DA72B1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B164FC78-80A4-AF06-7114-B76F7B7AD6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EFBFC44-FE96-E08C-9A18-01D584EAFA98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8D82DED-3EBE-A3AA-E552-62755D3C71F6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D60BC37-A77A-51ED-9871-0614D2E8D22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EE39146-D5C1-E3AF-3E15-F98DEDA0BB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963E86-881F-54BA-65A9-E70EF0CD1F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702B9A54-A798-52A4-11A2-2451594889DF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607AB26D-FCD4-2983-7B33-31F2BB4C6607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5A67D6B0-D42B-F618-952C-4DE459505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1A3192-286D-FB2C-0AEE-CED57694FA37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46EA3D28-6B06-8DE8-97DC-AED10B53296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4FD2F364-FF6B-29A5-186C-DCAF1868D97F}"/>
              </a:ext>
            </a:extLst>
          </p:cNvPr>
          <p:cNvSpPr txBox="1">
            <a:spLocks/>
          </p:cNvSpPr>
          <p:nvPr/>
        </p:nvSpPr>
        <p:spPr>
          <a:xfrm>
            <a:off x="849083" y="2562224"/>
            <a:ext cx="7707086" cy="2700241"/>
          </a:xfrm>
          <a:prstGeom prst="roundRect">
            <a:avLst>
              <a:gd name="adj" fmla="val 9756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بِمُناسَبَةِ ٱلْأَيّامِ ٱلرَّبيعِيَّةِ، تُنَظِّمُ مَدْرَسَتُكُمْ مَعْرِضاً فَنِّياً لِلَّوَحاتِ ٱلتَّشْكيلِيَّةِ تَحْتَ شِعارِ 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مَشاعِرُنا بِٱلْأَلْوانِ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قُمْ بِإِعْدادِ إِعْلانٍ مُناسِبٍ لِهَذا ٱلنَّشاطِ.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622134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2298C-7C6A-A816-EFC5-0D9A2C078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E38302F-5B66-0E1B-30BE-0AB4320BA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 fontScale="90000"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بالعناصر التالية. معكم 30 دقيقة للإنجاز . أثناء ذلك نواصل التقويم الشفوي (6متعلمين)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A0FF1D6-BF69-4520-FAC8-84EAA03337CF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0AF6FAD7-2180-2483-466D-2939F8C383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1EB114C-5484-9F9A-9007-D4491BF88055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BAEBF30-ACF6-E8AE-E64D-187E1FDEC847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15058E3-56D7-5664-A983-37C50C96C1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339040F-DB7A-F3DE-A827-62C2D1E91DD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6D2E97D-AB90-6087-E877-9E3BB9817D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2117EBD0-180B-C12D-A894-51DE54CFCAED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D4262CBB-E5B6-123D-49E8-7D2D1E003A07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8DD9F5E2-7E81-0EA5-8B84-6C57786B7B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915F68-FF6F-D61B-7B4C-D3067CD4726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12D5B42C-B5F7-7617-BE6A-69B62DC8F8F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4B2F2F78-3279-1BC3-92DD-66DA4DBAE7AB}"/>
              </a:ext>
            </a:extLst>
          </p:cNvPr>
          <p:cNvSpPr txBox="1">
            <a:spLocks/>
          </p:cNvSpPr>
          <p:nvPr/>
        </p:nvSpPr>
        <p:spPr>
          <a:xfrm>
            <a:off x="667770" y="1777844"/>
            <a:ext cx="7707086" cy="1396435"/>
          </a:xfrm>
          <a:prstGeom prst="roundRect">
            <a:avLst>
              <a:gd name="adj" fmla="val 9756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بِمُناسَبَةِ ٱلْأَيّامِ ٱلرَّبيعِيَّةِ، تُنَظِّمُ مَدْرَسَتُكُمْ مَعْرِضاً فَنِّياً لِلَّوَحاتِ ٱلتَّشْكيلِيَّةِ تَحْتَ شِعارِ :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مَشاعِرُنا بِٱلْأَلْوانِ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قُمْ بِإِعْدادِ إِعْلانٍ مُناسِبٍ لِهَذا ٱلنَّشاطِ.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BB637E-E367-205E-A719-0D53394C7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5958"/>
              </p:ext>
            </p:extLst>
          </p:nvPr>
        </p:nvGraphicFramePr>
        <p:xfrm>
          <a:off x="2579128" y="3206936"/>
          <a:ext cx="3985744" cy="3371894"/>
        </p:xfrm>
        <a:graphic>
          <a:graphicData uri="http://schemas.openxmlformats.org/drawingml/2006/table">
            <a:tbl>
              <a:tblPr firstRow="1" firstCol="1" bandRow="1"/>
              <a:tblGrid>
                <a:gridCol w="3985744">
                  <a:extLst>
                    <a:ext uri="{9D8B030D-6E8A-4147-A177-3AD203B41FA5}">
                      <a16:colId xmlns:a16="http://schemas.microsoft.com/office/drawing/2014/main" val="53357885"/>
                    </a:ext>
                  </a:extLst>
                </a:gridCol>
              </a:tblGrid>
              <a:tr h="5677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لْحَدَثِ</a:t>
                      </a:r>
                      <a:r>
                        <a:rPr lang="ar-M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 وَ ٱ</a:t>
                      </a:r>
                      <a:r>
                        <a:rPr lang="ar-S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لْجِهَةُ </a:t>
                      </a:r>
                      <a:r>
                        <a:rPr lang="ar-SA" sz="3200" b="1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SA" sz="3200" b="1" kern="100" dirty="0" err="1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لْمُنَظِّمَةُ</a:t>
                      </a:r>
                      <a:endParaRPr lang="fr-MA" sz="3200" b="1" kern="1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838423"/>
                  </a:ext>
                </a:extLst>
              </a:tr>
              <a:tr h="4529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تاريخُ ٱلْحَدَثِ</a:t>
                      </a:r>
                      <a:endParaRPr lang="fr-MA" sz="3200" b="1" kern="1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507826"/>
                  </a:ext>
                </a:extLst>
              </a:tr>
              <a:tr h="4529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مَكانُ </a:t>
                      </a:r>
                      <a:r>
                        <a:rPr lang="ar-SA" sz="3200" b="1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S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لْحَدَثِ</a:t>
                      </a:r>
                      <a:endParaRPr lang="fr-MA" sz="3200" b="1" kern="1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6057955"/>
                  </a:ext>
                </a:extLst>
              </a:tr>
              <a:tr h="4529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لْهَدَفُ مِنَ </a:t>
                      </a:r>
                      <a:r>
                        <a:rPr lang="ar-SA" sz="3200" b="1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SA" sz="3200" b="1" kern="100" dirty="0" err="1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لْحَدَثِ</a:t>
                      </a:r>
                      <a:endParaRPr lang="fr-MA" sz="3200" b="1" kern="1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564761"/>
                  </a:ext>
                </a:extLst>
              </a:tr>
              <a:tr h="4529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لْفِئَةُ </a:t>
                      </a:r>
                      <a:r>
                        <a:rPr lang="ar-SA" sz="3200" b="1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SA" sz="3200" b="1" kern="100" dirty="0" err="1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لْمُسْتَهْدَفَةُ</a:t>
                      </a:r>
                      <a:endParaRPr lang="fr-MA" sz="3200" b="1" kern="1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416139"/>
                  </a:ext>
                </a:extLst>
              </a:tr>
              <a:tr h="4529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2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مَعْلوماتٌ تَكْميلِيَّةٌ</a:t>
                      </a:r>
                      <a:endParaRPr lang="fr-MA" sz="3200" b="1" kern="1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69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116641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A4B2A-C5A4-B448-AFF9-65223177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D383A0-2693-9E8C-2C5D-8255D174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5" y="767927"/>
            <a:ext cx="7886700" cy="1325880"/>
          </a:xfrm>
        </p:spPr>
        <p:txBody>
          <a:bodyPr anchor="ctr">
            <a:normAutofit/>
          </a:bodyPr>
          <a:lstStyle/>
          <a:p>
            <a:pPr rtl="1"/>
            <a:r>
              <a:rPr lang="ar-MA" dirty="0"/>
              <a:t>يتم فصل جهاز الحاسوب عن المسلاط.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6DAB40-C3E0-95B2-D0DD-C25D9A0AB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51" y="2281784"/>
            <a:ext cx="2699382" cy="310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557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D0C98-7728-93D4-2FD8-1A7C75D6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texte, nombr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E04FD1A-54A8-0366-FE58-6225F583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28" y="998376"/>
            <a:ext cx="8621484" cy="562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6720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727F5-5780-38E6-2F0A-2684B06D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5A70F-A04E-DA22-E0AE-ABB18F1F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96" y="2946624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الطلاقة</a:t>
            </a:r>
            <a:endParaRPr lang="fr-MA" sz="4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946033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الطلاقة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24DD5245-E56B-C444-6FE8-D784D57ECA3E}"/>
              </a:ext>
            </a:extLst>
          </p:cNvPr>
          <p:cNvSpPr txBox="1">
            <a:spLocks/>
          </p:cNvSpPr>
          <p:nvPr/>
        </p:nvSpPr>
        <p:spPr>
          <a:xfrm>
            <a:off x="1259634" y="1543531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يجلس المتعلم  في وضعية تمكنه من القراءة في الحاسوب؛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23140A71-F92D-DAFC-E26E-266464794BF6}"/>
              </a:ext>
            </a:extLst>
          </p:cNvPr>
          <p:cNvSpPr txBox="1">
            <a:spLocks/>
          </p:cNvSpPr>
          <p:nvPr/>
        </p:nvSpPr>
        <p:spPr>
          <a:xfrm>
            <a:off x="1259634" y="2881313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للاطلاع على الفقرة قبل الانطلاق في القراءة؛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3A61687-0DEC-2CC8-166A-AAA1B664DA79}"/>
              </a:ext>
            </a:extLst>
          </p:cNvPr>
          <p:cNvSpPr txBox="1">
            <a:spLocks/>
          </p:cNvSpPr>
          <p:nvPr/>
        </p:nvSpPr>
        <p:spPr>
          <a:xfrm>
            <a:off x="1259634" y="35649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إذا تدارك المتعلم (دون أي مساعدة) وصحح الكلمة، لا يحتسب خطأ؛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D2C90454-BA5D-B7DE-7053-67B7602CD8DC}"/>
              </a:ext>
            </a:extLst>
          </p:cNvPr>
          <p:cNvSpPr txBox="1">
            <a:spLocks/>
          </p:cNvSpPr>
          <p:nvPr/>
        </p:nvSpPr>
        <p:spPr>
          <a:xfrm>
            <a:off x="1259634" y="430277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عدد الكلمات المقروءة وعدد الأخطاء التي ارتكبها المتعلم في المكان المناسب على شبكة التفريغ؛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25">
            <a:extLst>
              <a:ext uri="{FF2B5EF4-FFF2-40B4-BE49-F238E27FC236}">
                <a16:creationId xmlns:a16="http://schemas.microsoft.com/office/drawing/2014/main" id="{FC6681A5-724A-B6DC-7496-72330B3B9507}"/>
              </a:ext>
            </a:extLst>
          </p:cNvPr>
          <p:cNvSpPr txBox="1">
            <a:spLocks/>
          </p:cNvSpPr>
          <p:nvPr/>
        </p:nvSpPr>
        <p:spPr>
          <a:xfrm>
            <a:off x="1259634" y="5676944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تسجل نتيجة المتعلم في الطلاقة مباشرة على الشبكة وفق معايير التصحيح؛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66ACA18C-6A1E-0591-12E9-8251953FDABA}"/>
              </a:ext>
            </a:extLst>
          </p:cNvPr>
          <p:cNvSpPr txBox="1">
            <a:spLocks/>
          </p:cNvSpPr>
          <p:nvPr/>
        </p:nvSpPr>
        <p:spPr>
          <a:xfrm>
            <a:off x="1259634" y="504062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الطلاقة وفق سلم تنقيط على 10؛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25">
            <a:extLst>
              <a:ext uri="{FF2B5EF4-FFF2-40B4-BE49-F238E27FC236}">
                <a16:creationId xmlns:a16="http://schemas.microsoft.com/office/drawing/2014/main" id="{7DF579BA-9204-C07E-DD14-7E501DBA2EDA}"/>
              </a:ext>
            </a:extLst>
          </p:cNvPr>
          <p:cNvSpPr txBox="1">
            <a:spLocks/>
          </p:cNvSpPr>
          <p:nvPr/>
        </p:nvSpPr>
        <p:spPr>
          <a:xfrm>
            <a:off x="1259634" y="218544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على شاشة الحاسوب فقرة القراءة (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mode diaporama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)؛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918099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30" y="818663"/>
            <a:ext cx="7886700" cy="720000"/>
          </a:xfrm>
        </p:spPr>
        <p:txBody>
          <a:bodyPr>
            <a:normAutofit/>
          </a:bodyPr>
          <a:lstStyle/>
          <a:p>
            <a:r>
              <a:rPr lang="ar-MA" sz="32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معايير تصحيح الطلاقة</a:t>
            </a:r>
            <a:endParaRPr lang="fr-MA" sz="32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337542-7F27-5D72-AFB2-67C4638CDFE7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1444879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تام مع احترام تام لعلامات الترقيم.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الاسترسال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قرأ الفقرة باسترسال مع تعثرين في بعض الجمل.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لم يقرأ الفقرة باسترسال : قراءة متقطعة – تهجئة الكلمات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B5CD05B-D8AF-A159-80BD-A7E283E11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68902"/>
              </p:ext>
            </p:extLst>
          </p:nvPr>
        </p:nvGraphicFramePr>
        <p:xfrm>
          <a:off x="715108" y="2892661"/>
          <a:ext cx="766252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5ن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أقل قطعا من 5 أخطاء.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1"/>
                      <a:endParaRPr lang="ar-MA" sz="3200" b="1" kern="1200" dirty="0">
                        <a:solidFill>
                          <a:srgbClr val="424D7B"/>
                        </a:solidFill>
                        <a:latin typeface="Dosis ExtraBold" pitchFamily="2" charset="0"/>
                        <a:ea typeface="+mj-ea"/>
                        <a:cs typeface="Microsoft Uighur" panose="02000000000000000000" pitchFamily="2" charset="-78"/>
                      </a:endParaRPr>
                    </a:p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الدقة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 بين 5 و8 أخطاء.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ما بين 9 و12 خطأ.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ارتكب  أكثر من 12 خطأ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1030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191E64-9794-C2FD-F676-63DF1F2312B5}"/>
              </a:ext>
            </a:extLst>
          </p:cNvPr>
          <p:cNvGraphicFramePr>
            <a:graphicFrameLocks noGrp="1"/>
          </p:cNvGraphicFramePr>
          <p:nvPr/>
        </p:nvGraphicFramePr>
        <p:xfrm>
          <a:off x="715108" y="4940033"/>
          <a:ext cx="766252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1279227380"/>
                    </a:ext>
                  </a:extLst>
                </a:gridCol>
                <a:gridCol w="5212932">
                  <a:extLst>
                    <a:ext uri="{9D8B030D-6E8A-4147-A177-3AD203B41FA5}">
                      <a16:colId xmlns:a16="http://schemas.microsoft.com/office/drawing/2014/main" val="3374680600"/>
                    </a:ext>
                  </a:extLst>
                </a:gridCol>
                <a:gridCol w="1488298">
                  <a:extLst>
                    <a:ext uri="{9D8B030D-6E8A-4147-A177-3AD203B41FA5}">
                      <a16:colId xmlns:a16="http://schemas.microsoft.com/office/drawing/2014/main" val="292869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بنبر و تنغيم مناسب.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ar-MA" sz="3200" b="1" kern="1200" dirty="0">
                          <a:solidFill>
                            <a:srgbClr val="424D7B"/>
                          </a:solidFill>
                          <a:latin typeface="Dosis ExtraBold" pitchFamily="2" charset="0"/>
                          <a:ea typeface="+mj-ea"/>
                          <a:cs typeface="Microsoft Uighur" panose="02000000000000000000" pitchFamily="2" charset="-78"/>
                        </a:rPr>
                        <a:t>التعبيرية</a:t>
                      </a:r>
                      <a:r>
                        <a:rPr lang="ar-MA" dirty="0">
                          <a:solidFill>
                            <a:srgbClr val="424D7C"/>
                          </a:solidFill>
                        </a:rPr>
                        <a:t> </a:t>
                      </a:r>
                      <a:endParaRPr lang="fr-MA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3829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معبرة نسبيا.</a:t>
                      </a:r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7321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0ن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kern="1200" dirty="0">
                          <a:solidFill>
                            <a:srgbClr val="424D7B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قراءة غير معبرة.</a:t>
                      </a:r>
                      <a:endParaRPr lang="fr-MA" sz="2400" b="1" kern="1200" dirty="0">
                        <a:solidFill>
                          <a:srgbClr val="424D7B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3267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88C73A-7DB7-625F-FBA4-F62A035FC48E}"/>
              </a:ext>
            </a:extLst>
          </p:cNvPr>
          <p:cNvSpPr txBox="1"/>
          <p:nvPr/>
        </p:nvSpPr>
        <p:spPr>
          <a:xfrm>
            <a:off x="179529" y="639061"/>
            <a:ext cx="8649476" cy="6101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ٱلْيَوْمِ ٱلَّذي أَهْدَتْهُ فيهِ أُمُّهُ كاميرَتَهُ ٱلصَّغيرَةَ، تَغَيَّرَ كُلُّ شَيْءٍ في حَياةِ نادِرٍ. كانَ يَجوبُ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ٱلْأَزِقَّةَ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بِعَيْنَيْنِ مُتَيَقِّظَتَيْنِ، يَتَصَيَّدُ ما يَفوتُ ٱلْآخَرينَ مِنْ تَفاصيلَ عابِرَةٍ لا يَراها إِلّا مَنْ يَحْمِلُ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ٱلْجَمالَ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قَلْبِهِ. تارَةً يَلْتَقِطُ شُعاعَ شَمْسٍ يَتَسَلَّلُ بَيْنَ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ٱلْأَوْراقِ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وَتارَةً يُجَمِّدُ وَجْهاً مُتَعَباً فَتَنِمُّ صورَتُهُ عَنْ أَلَمٍ لا يَبوحُ بِهِ لِسانٌ. وَيَوْماً بَعْدَ يَوْمٍ، صارَتْ صُوَرُهُ رَسائِلَ يَبْعَثُها إِلى ٱلْعالَمِ.</a:t>
            </a:r>
            <a:endParaRPr lang="f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84582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E6B2-D875-DFB9-1958-5774D44F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F1F51-03DE-FBC0-0008-14E902E4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69000"/>
            <a:ext cx="7886700" cy="720000"/>
          </a:xfrm>
        </p:spPr>
        <p:txBody>
          <a:bodyPr>
            <a:noAutofit/>
          </a:bodyPr>
          <a:lstStyle/>
          <a:p>
            <a:r>
              <a:rPr lang="ar-MA" sz="7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وضعية تقويم التحدث</a:t>
            </a:r>
            <a:endParaRPr lang="fr-MA" sz="7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50303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031-0793-BD55-22A0-9A3B0545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C70574-2AA6-190D-239D-A3668265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29" y="907212"/>
            <a:ext cx="7886700" cy="720000"/>
          </a:xfrm>
        </p:spPr>
        <p:txBody>
          <a:bodyPr/>
          <a:lstStyle/>
          <a:p>
            <a:pPr rtl="1"/>
            <a:r>
              <a:rPr lang="ar-MA" sz="3200" dirty="0">
                <a:solidFill>
                  <a:srgbClr val="424D7B"/>
                </a:solidFill>
                <a:latin typeface="Microsoft Uighur" panose="02000000000000000000" pitchFamily="2" charset="-78"/>
              </a:rPr>
              <a:t>موجهات تمرير رائز التحدث</a:t>
            </a:r>
            <a:endParaRPr lang="fr-MA" sz="32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Espace réservé du texte 25">
            <a:extLst>
              <a:ext uri="{FF2B5EF4-FFF2-40B4-BE49-F238E27FC236}">
                <a16:creationId xmlns:a16="http://schemas.microsoft.com/office/drawing/2014/main" id="{4C6A488D-BD03-9753-6BDB-36DF1C23D432}"/>
              </a:ext>
            </a:extLst>
          </p:cNvPr>
          <p:cNvSpPr txBox="1">
            <a:spLocks/>
          </p:cNvSpPr>
          <p:nvPr/>
        </p:nvSpPr>
        <p:spPr>
          <a:xfrm>
            <a:off x="1259634" y="1965065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يظهر الأستاذ(ة) وضعية التحدث على شاشة الحاسوب؛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Espace réservé du texte 25">
            <a:extLst>
              <a:ext uri="{FF2B5EF4-FFF2-40B4-BE49-F238E27FC236}">
                <a16:creationId xmlns:a16="http://schemas.microsoft.com/office/drawing/2014/main" id="{47C08630-B386-6EDE-705C-59B14A341AD0}"/>
              </a:ext>
            </a:extLst>
          </p:cNvPr>
          <p:cNvSpPr txBox="1">
            <a:spLocks/>
          </p:cNvSpPr>
          <p:nvPr/>
        </p:nvSpPr>
        <p:spPr>
          <a:xfrm>
            <a:off x="1259634" y="264931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تمنح 30 ثانية للمتعلم لقراءة الوضعية وفهم التعليمة؛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A9470BA5-0BDD-B11B-368D-8EEA9F14388C}"/>
              </a:ext>
            </a:extLst>
          </p:cNvPr>
          <p:cNvSpPr txBox="1">
            <a:spLocks/>
          </p:cNvSpPr>
          <p:nvPr/>
        </p:nvSpPr>
        <p:spPr>
          <a:xfrm>
            <a:off x="1259634" y="3387160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تخصص دقيقتان على الأكثر لكل متعلم لأخذ الكلمة ؛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25">
            <a:extLst>
              <a:ext uri="{FF2B5EF4-FFF2-40B4-BE49-F238E27FC236}">
                <a16:creationId xmlns:a16="http://schemas.microsoft.com/office/drawing/2014/main" id="{7BCD596F-94AD-E6C0-E433-B6A798ABCD47}"/>
              </a:ext>
            </a:extLst>
          </p:cNvPr>
          <p:cNvSpPr txBox="1">
            <a:spLocks/>
          </p:cNvSpPr>
          <p:nvPr/>
        </p:nvSpPr>
        <p:spPr>
          <a:xfrm>
            <a:off x="1278228" y="550379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تسجيل نتيجة كل متعلم في شبكة التفريغ فور انتهاء التحدث وفق معايير التصحيح؛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du texte 25">
            <a:extLst>
              <a:ext uri="{FF2B5EF4-FFF2-40B4-BE49-F238E27FC236}">
                <a16:creationId xmlns:a16="http://schemas.microsoft.com/office/drawing/2014/main" id="{7D58FFDE-F09A-EA62-E99C-2C8B7B226600}"/>
              </a:ext>
            </a:extLst>
          </p:cNvPr>
          <p:cNvSpPr txBox="1">
            <a:spLocks/>
          </p:cNvSpPr>
          <p:nvPr/>
        </p:nvSpPr>
        <p:spPr>
          <a:xfrm>
            <a:off x="1259634" y="4750276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تنقيط التحدث وفق سلم تنقيط على 10؛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Espace réservé du texte 25">
            <a:extLst>
              <a:ext uri="{FF2B5EF4-FFF2-40B4-BE49-F238E27FC236}">
                <a16:creationId xmlns:a16="http://schemas.microsoft.com/office/drawing/2014/main" id="{AE64242C-C91C-63D9-ED88-42371D42E4B0}"/>
              </a:ext>
            </a:extLst>
          </p:cNvPr>
          <p:cNvSpPr txBox="1">
            <a:spLocks/>
          </p:cNvSpPr>
          <p:nvPr/>
        </p:nvSpPr>
        <p:spPr>
          <a:xfrm>
            <a:off x="1259634" y="4068718"/>
            <a:ext cx="6494102" cy="547687"/>
          </a:xfrm>
          <a:prstGeom prst="roundRect">
            <a:avLst/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تكون كل الإجابات باللغة العربية الفصيحة؛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584249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2E32F-DFBC-E9C8-7D34-7E5E227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40F3AD0B-6011-2E00-75CD-27BB04DD25C5}"/>
              </a:ext>
            </a:extLst>
          </p:cNvPr>
          <p:cNvSpPr txBox="1"/>
          <p:nvPr/>
        </p:nvSpPr>
        <p:spPr>
          <a:xfrm>
            <a:off x="2231489" y="1002351"/>
            <a:ext cx="423153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97B2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معايير تصحيح وضعية التحدث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853AEC-9D35-1D4E-4CF7-CCAD3D820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786300"/>
              </p:ext>
            </p:extLst>
          </p:nvPr>
        </p:nvGraphicFramePr>
        <p:xfrm>
          <a:off x="697312" y="1809091"/>
          <a:ext cx="7549337" cy="4046558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574679">
                  <a:extLst>
                    <a:ext uri="{9D8B030D-6E8A-4147-A177-3AD203B41FA5}">
                      <a16:colId xmlns:a16="http://schemas.microsoft.com/office/drawing/2014/main" val="736232962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val="619220143"/>
                    </a:ext>
                  </a:extLst>
                </a:gridCol>
                <a:gridCol w="3364780">
                  <a:extLst>
                    <a:ext uri="{9D8B030D-6E8A-4147-A177-3AD203B41FA5}">
                      <a16:colId xmlns:a16="http://schemas.microsoft.com/office/drawing/2014/main" val="1040309097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67509368"/>
                    </a:ext>
                  </a:extLst>
                </a:gridCol>
                <a:gridCol w="1241554">
                  <a:extLst>
                    <a:ext uri="{9D8B030D-6E8A-4147-A177-3AD203B41FA5}">
                      <a16:colId xmlns:a16="http://schemas.microsoft.com/office/drawing/2014/main" val="2147114275"/>
                    </a:ext>
                  </a:extLst>
                </a:gridCol>
              </a:tblGrid>
              <a:tr h="3774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الرمز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المؤشرات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التنقيط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46291"/>
                  </a:ext>
                </a:extLst>
              </a:tr>
              <a:tr h="184150">
                <a:tc rowSpan="10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PO2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مشاعره حين شجعته أمه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ثلاث جمل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450353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جملتين للتعبير عن مشاعره.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225"/>
                  </a:ext>
                </a:extLst>
              </a:tr>
              <a:tr h="5198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تركيب جملة واحدة فقط.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874256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التعبير عن الشكر و الحب لأمه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ثلاث عبارات مناسبة.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3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66526"/>
                  </a:ext>
                </a:extLst>
              </a:tr>
              <a:tr h="27785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عبارتين مناسبتين.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27648"/>
                  </a:ext>
                </a:extLst>
              </a:tr>
              <a:tr h="3356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تقديم عبارة  واحدة  مناسبة. 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99338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التحدث باسترسال.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توقفات على الأكثر (10  ثوان لكل توقف).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من0 إلى 2</a:t>
                      </a: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32390"/>
                  </a:ext>
                </a:extLst>
              </a:tr>
              <a:tr h="1614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أربعة توقفات.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7592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عدم ارتكاب أخطاء لغوية.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4 أخطاء على الأكثر.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2ن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من 0 إلى 2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131636"/>
                  </a:ext>
                </a:extLst>
              </a:tr>
              <a:tr h="220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أكثر من 5 أخطاء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1ن</a:t>
                      </a: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11272"/>
                  </a:ext>
                </a:extLst>
              </a:tr>
              <a:tr h="324161">
                <a:tc grid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المجموع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MA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10</a:t>
                      </a:r>
                      <a:endParaRPr lang="fr-FR" sz="18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68580" marR="68580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275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97459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328426-EF93-9B61-371C-3EB2A56774F8}"/>
              </a:ext>
            </a:extLst>
          </p:cNvPr>
          <p:cNvSpPr txBox="1"/>
          <p:nvPr/>
        </p:nvSpPr>
        <p:spPr>
          <a:xfrm>
            <a:off x="335902" y="1358979"/>
            <a:ext cx="847219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الأم تُشَجِّعُ أبناءها دائِماً. ذاتَ يَوْمٍ حينَ فَشِلَ طفل في تَعَلُّمِ رُكوبِ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ٱلدَّرّاجَةِ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 وَكادَ يَبْكي، قالَتْ لَهُ أمُّهُ: هَيّا يا بَطَلُ، تَشَجَّعْ. أَنْت قادِرٌ عَلى فِعْلِ ذَلِكَ.</a:t>
            </a:r>
          </a:p>
          <a:p>
            <a:pPr algn="just" rtl="1"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تخيل أنك هذا الطفل وَتحَدَّثْ عَنْ هَذا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ٱلْمَوْقِفِ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:</a:t>
            </a:r>
          </a:p>
          <a:p>
            <a:pPr marL="914400" indent="-914400" algn="just" rtl="1">
              <a:buFont typeface="+mj-lt"/>
              <a:buAutoNum type="arabicPeriod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بِماذا شَعَرْت حينَ شَجَّعَتْك أُمَّك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؟ "3 جُمَلٍ"</a:t>
            </a:r>
          </a:p>
          <a:p>
            <a:pPr marL="914400" indent="-914400" algn="just" rtl="1">
              <a:buFont typeface="+mj-lt"/>
              <a:buAutoNum type="arabicPeriod"/>
            </a:pP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عَبِّرْ لِأُمِّك عَنْ  شُكْرِك وَحُبِّك لَها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؟ "3 عِبارات"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639-280D-A4DB-326C-0EFE17C9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48529C8-C3A1-47F4-1D59-E8DE428A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3796"/>
            <a:ext cx="7886700" cy="720000"/>
          </a:xfrm>
        </p:spPr>
        <p:txBody>
          <a:bodyPr>
            <a:noAutofit/>
          </a:bodyPr>
          <a:lstStyle/>
          <a:p>
            <a:r>
              <a:rPr lang="ar-MA" sz="6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الإنتاج الكتابي</a:t>
            </a:r>
            <a:endParaRPr lang="fr-MA" sz="6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050565-95CA-E257-8FDD-E1447345A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034" y="2737372"/>
            <a:ext cx="2675931" cy="30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5935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D8C62-3D0F-03C4-4B6C-191F6A7FD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20F62A-36A4-FD63-853C-ABDA4C219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إنتاجه؟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49913B-D3BA-F121-13FA-ABE55E6C0444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AF3D4361-0149-7E28-B2C5-741EC1F5AE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9C2A695-DA38-C829-3447-AF6AF613C863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3BBAACF-D802-DE57-BED9-175D7E57F1D0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9E0B597-6ED8-54DE-182D-6F0F08BD2C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846303B-1004-7BC7-472F-596C07D7B9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6278D65-9C67-4D85-DC54-229D9959DA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FC51038B-243A-ECE3-7039-41BFB035EA93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DB001CB4-7A8B-5A2A-C867-967328BCF01D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1B5DACAC-E634-0B7F-93CF-8F4072880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0636D0C-0E8D-13F0-C22D-DE576084FF09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CF3F24AD-AE25-22FE-537B-D7EC40CFD52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C1688FD0-6AE8-D0D3-D6F8-97B192E97474}"/>
              </a:ext>
            </a:extLst>
          </p:cNvPr>
          <p:cNvSpPr txBox="1">
            <a:spLocks/>
          </p:cNvSpPr>
          <p:nvPr/>
        </p:nvSpPr>
        <p:spPr>
          <a:xfrm>
            <a:off x="807729" y="2618685"/>
            <a:ext cx="7707086" cy="2017283"/>
          </a:xfrm>
          <a:prstGeom prst="roundRect">
            <a:avLst>
              <a:gd name="adj" fmla="val 9756"/>
            </a:avLst>
          </a:prstGeom>
          <a:solidFill>
            <a:srgbClr val="ECF8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بِمُناسَبَةِ ٱلْأَيّامِ ٱلرَّبيعِيَّةِ، تُنَظِّمُ مَدْرَسَتُكُمْ مَعْرِضاً فَنِّياً لِلَّوَحاتِ ٱلتَّشْكيلِيَّةِ تَحْتَ شِعارِ :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مَشاعِرُنا بِٱلْأَلْوانِ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28600" marR="0" lvl="0" indent="-22860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قُمْ بِإِعْدادِ إِعْلانٍ مُناسِبٍ لِهَذا ٱلنَّشاطِ.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549624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F1A23-7059-8C86-464D-66871169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DAA752-26DA-6E33-9157-86F11F21B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تصحيح ثنائي.  يصحح كل واحد منكم إنتاج زميله. تأكدوا من وجود العناصر الأساسية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DE4FD1-308C-12BF-6A1B-983B7F061825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331827F-DBB1-1C36-DEB3-DDAF8502E1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D035E5F-B5C8-A871-3549-2F30AF7A4308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D79E1E3-C8C4-285D-8E8B-6E68B7653C48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134CD4B-216C-8449-0D5C-1AA17F84AA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1FF2B21-705C-7C27-732A-35643A1AD1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635EDA-28F2-46CB-FD39-4BA617B8377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704F7246-DD6B-443E-CBA8-7DB8B266C322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0444012C-5150-2C3A-B93C-434A69A14413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EDECCA4-4BFB-56B2-6A50-B8B781C81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7A54F88-BB06-A163-7CCD-36E9B2207FEA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E4AC3120-7D48-A88E-4195-F6AAF69BCAC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CDEDCC-F550-56AA-F2E3-88A0221EF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944514"/>
              </p:ext>
            </p:extLst>
          </p:nvPr>
        </p:nvGraphicFramePr>
        <p:xfrm>
          <a:off x="2579128" y="2199230"/>
          <a:ext cx="4306864" cy="4206240"/>
        </p:xfrm>
        <a:graphic>
          <a:graphicData uri="http://schemas.openxmlformats.org/drawingml/2006/table">
            <a:tbl>
              <a:tblPr firstRow="1" firstCol="1" bandRow="1"/>
              <a:tblGrid>
                <a:gridCol w="4306864">
                  <a:extLst>
                    <a:ext uri="{9D8B030D-6E8A-4147-A177-3AD203B41FA5}">
                      <a16:colId xmlns:a16="http://schemas.microsoft.com/office/drawing/2014/main" val="53357885"/>
                    </a:ext>
                  </a:extLst>
                </a:gridCol>
              </a:tblGrid>
              <a:tr h="56773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اَ</a:t>
                      </a: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لْحَدَثِ</a:t>
                      </a: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 وَ ٱ</a:t>
                      </a: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لْجِهَةُ </a:t>
                      </a:r>
                      <a:r>
                        <a:rPr lang="ar-SA" sz="4000" b="1" dirty="0" err="1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SA" sz="4000" b="1" kern="100" dirty="0" err="1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لْمُنَظِّمَةُ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838423"/>
                  </a:ext>
                </a:extLst>
              </a:tr>
              <a:tr h="4529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تاريخُ ٱلْحَدَثِ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507826"/>
                  </a:ext>
                </a:extLst>
              </a:tr>
              <a:tr h="4529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مَكانُ </a:t>
                      </a: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لْحَدَثِ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6057955"/>
                  </a:ext>
                </a:extLst>
              </a:tr>
              <a:tr h="4529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40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40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لْهَدَفُ مِنَ </a:t>
                      </a:r>
                      <a:r>
                        <a:rPr lang="ar-SA" sz="4000" b="1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SA" sz="4000" b="1" kern="100" dirty="0" err="1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لْحَدَثِ</a:t>
                      </a:r>
                      <a:endParaRPr lang="fr-MA" sz="4000" b="1" kern="1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564761"/>
                  </a:ext>
                </a:extLst>
              </a:tr>
              <a:tr h="4529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ا</a:t>
                      </a:r>
                      <a:r>
                        <a:rPr lang="ar-MA" sz="40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َ</a:t>
                      </a:r>
                      <a:r>
                        <a:rPr lang="ar-SA" sz="4000" b="1" kern="1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لْفِئَةُ </a:t>
                      </a:r>
                      <a:r>
                        <a:rPr lang="ar-SA" sz="4000" b="1" dirty="0" err="1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SA" sz="4000" b="1" kern="100" dirty="0" err="1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لْمُسْتَهْدَفَةُ</a:t>
                      </a:r>
                      <a:endParaRPr lang="fr-MA" sz="4000" b="1" kern="1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416139"/>
                  </a:ext>
                </a:extLst>
              </a:tr>
              <a:tr h="45299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Microsoft Uighur" panose="02000000000000000000" pitchFamily="2" charset="-78"/>
                          <a:ea typeface="DengXian" panose="02010600030101010101" pitchFamily="2" charset="-122"/>
                          <a:cs typeface="Microsoft Uighur" panose="02000000000000000000" pitchFamily="2" charset="-78"/>
                        </a:rPr>
                        <a:t>مَعْلوماتٌ تَكْميلِيَّةٌ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Microsoft Uighur" panose="02000000000000000000" pitchFamily="2" charset="-78"/>
                        <a:ea typeface="DengXian" panose="02010600030101010101" pitchFamily="2" charset="-122"/>
                        <a:cs typeface="Microsoft Uighur" panose="020000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69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08983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325A5-E505-0260-7E46-22BEA5091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B29F37-0FBD-CE5A-8784-3F136315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27874"/>
            <a:ext cx="7067445" cy="612000"/>
          </a:xfrm>
        </p:spPr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 صححوا وأضيفوا العناصر التي تنقصكم.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30EA891-5AB9-0B48-A026-764DAA4BC188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5">
            <a:extLst>
              <a:ext uri="{FF2B5EF4-FFF2-40B4-BE49-F238E27FC236}">
                <a16:creationId xmlns:a16="http://schemas.microsoft.com/office/drawing/2014/main" id="{277DFCB8-EE53-44DA-808B-5ED576461D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237E970-48D3-F6B7-67BD-5E4841B398DB}"/>
              </a:ext>
            </a:extLst>
          </p:cNvPr>
          <p:cNvGrpSpPr/>
          <p:nvPr/>
        </p:nvGrpSpPr>
        <p:grpSpPr>
          <a:xfrm>
            <a:off x="923731" y="153202"/>
            <a:ext cx="6766757" cy="347904"/>
            <a:chOff x="1159840" y="153202"/>
            <a:chExt cx="6530648" cy="347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D7B732DE-FC62-F0A3-41E4-961424DA859E}"/>
                </a:ext>
              </a:extLst>
            </p:cNvPr>
            <p:cNvGrpSpPr/>
            <p:nvPr/>
          </p:nvGrpSpPr>
          <p:grpSpPr>
            <a:xfrm>
              <a:off x="2603241" y="153202"/>
              <a:ext cx="5087247" cy="347904"/>
              <a:chOff x="3241266" y="153202"/>
              <a:chExt cx="4475462" cy="34790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EB48E1A-E7D4-4B85-251B-187BEDEFCF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41266" y="213106"/>
                <a:ext cx="124776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الإنتاج الكتابي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85C91F6-F5F4-8E8D-7BAE-380516CA9E4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685148" y="193078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الإملاء </a:t>
                </a:r>
                <a:endPara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C2E0D61-C335-266A-A7F1-1C97B2D32A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12005" y="153202"/>
                <a:ext cx="1378966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افتتاح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5F87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الحصة</a:t>
                </a:r>
              </a:p>
            </p:txBody>
          </p:sp>
          <p:pic>
            <p:nvPicPr>
              <p:cNvPr id="21" name="Google Shape;1245;p5">
                <a:extLst>
                  <a:ext uri="{FF2B5EF4-FFF2-40B4-BE49-F238E27FC236}">
                    <a16:creationId xmlns:a16="http://schemas.microsoft.com/office/drawing/2014/main" id="{F09112AE-88BB-B1F9-641E-E653B7A5C569}"/>
                  </a:ext>
                </a:extLst>
              </p:cNvPr>
              <p:cNvPicPr preferRelativeResize="0"/>
              <p:nvPr/>
            </p:nvPicPr>
            <p:blipFill rotWithShape="1">
              <a:blip r:embed="rId3"/>
              <a:srcRect/>
              <a:stretch/>
            </p:blipFill>
            <p:spPr>
              <a:xfrm>
                <a:off x="4432965" y="201436"/>
                <a:ext cx="278069" cy="27806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Google Shape;1244;p5">
                <a:extLst>
                  <a:ext uri="{FF2B5EF4-FFF2-40B4-BE49-F238E27FC236}">
                    <a16:creationId xmlns:a16="http://schemas.microsoft.com/office/drawing/2014/main" id="{1ABE1838-EDFB-E82B-B73E-A30032A13EE4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 amt="20000"/>
              </a:blip>
              <a:srcRect/>
              <a:stretch/>
            </p:blipFill>
            <p:spPr>
              <a:xfrm>
                <a:off x="6033936" y="193078"/>
                <a:ext cx="278069" cy="278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A8A58F25-F6BB-4424-6D5B-F01735B1CA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58688" y="213106"/>
                <a:ext cx="258040" cy="258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49C0BFE-FFC0-A080-B934-2665CE7F6D82}"/>
                </a:ext>
              </a:extLst>
            </p:cNvPr>
            <p:cNvSpPr>
              <a:spLocks/>
            </p:cNvSpPr>
            <p:nvPr/>
          </p:nvSpPr>
          <p:spPr>
            <a:xfrm>
              <a:off x="1159840" y="198936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pic>
          <p:nvPicPr>
            <p:cNvPr id="8" name="Google Shape;1246;p5">
              <a:extLst>
                <a:ext uri="{FF2B5EF4-FFF2-40B4-BE49-F238E27FC236}">
                  <a16:creationId xmlns:a16="http://schemas.microsoft.com/office/drawing/2014/main" id="{387DE4D4-C9BB-3F53-8813-D8A1B356E960}"/>
                </a:ext>
              </a:extLst>
            </p:cNvPr>
            <p:cNvPicPr preferRelativeResize="0"/>
            <p:nvPr/>
          </p:nvPicPr>
          <p:blipFill rotWithShape="1">
            <a:blip r:embed="rId6">
              <a:alphaModFix amt="20000"/>
            </a:blip>
            <a:srcRect/>
            <a:stretch/>
          </p:blipFill>
          <p:spPr>
            <a:xfrm>
              <a:off x="2465141" y="201549"/>
              <a:ext cx="278069" cy="278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DD0450A-DCC6-89E8-75A7-BE797EEB850D}"/>
              </a:ext>
            </a:extLst>
          </p:cNvPr>
          <p:cNvSpPr txBox="1"/>
          <p:nvPr/>
        </p:nvSpPr>
        <p:spPr>
          <a:xfrm>
            <a:off x="1086719" y="1439874"/>
            <a:ext cx="6372612" cy="50783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إِعْلانٌ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S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تُنَظِّمُ مَدْرَسَةُ </a:t>
            </a:r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</a:t>
            </a:r>
            <a:r>
              <a:rPr lang="ar-S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ٱلِابْتِدائِيَّةُ مَعْرِضاً فَنِّياً لِلَّوَحاتِ ٱلتَّشْكيلِيَّةِ</a:t>
            </a:r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بِمُناسَبَةِ ٱلْأَيّامِ </a:t>
            </a:r>
            <a:r>
              <a:rPr lang="ar-SA" sz="36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ٱلرَّبيعِيَّةِ</a:t>
            </a:r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ctr" rtl="1"/>
            <a:r>
              <a:rPr lang="ar-S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تَحْتَ شِعارِ : 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مَشاعِرُنا </a:t>
            </a:r>
            <a:r>
              <a:rPr lang="ar-SA" sz="3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بِٱلْأَلْوانِ</a:t>
            </a:r>
            <a:r>
              <a:rPr lang="ar-S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مِنَ..................... إِلى .................</a:t>
            </a:r>
            <a:r>
              <a:rPr lang="ar-S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بِالْقاعَةِ ............................................................</a:t>
            </a:r>
            <a:r>
              <a:rPr lang="f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ctr" rtl="1"/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</a:t>
            </a:r>
          </a:p>
          <a:p>
            <a:pPr algn="ctr" rtl="1"/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عَلى </a:t>
            </a:r>
            <a:r>
              <a:rPr lang="ar-MA" sz="36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ٱلرّاغِبينَ</a:t>
            </a:r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وَٱلرّاغِباتِ</a:t>
            </a:r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</a:t>
            </a:r>
            <a:r>
              <a:rPr lang="ar-MA" sz="36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ٱلْمُشارَكَةِ</a:t>
            </a:r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اَلاِتِّصالُ بِرَئيسِ نادي ٱلْفُنونِ </a:t>
            </a:r>
            <a:r>
              <a:rPr lang="ar-MA" sz="36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بِٱلْمُؤَسَّسَةِ</a:t>
            </a:r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622424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6" y="3160003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20074</TotalTime>
  <Words>1403</Words>
  <Application>Microsoft Office PowerPoint</Application>
  <PresentationFormat>Affichage à l'écran (4:3)</PresentationFormat>
  <Paragraphs>314</Paragraphs>
  <Slides>45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45</vt:i4>
      </vt:variant>
    </vt:vector>
  </HeadingPairs>
  <TitlesOfParts>
    <vt:vector size="66" baseType="lpstr">
      <vt:lpstr>Arial</vt:lpstr>
      <vt:lpstr>Calibri</vt:lpstr>
      <vt:lpstr>Calibri Light</vt:lpstr>
      <vt:lpstr>Courier New</vt:lpstr>
      <vt:lpstr>Dosis</vt:lpstr>
      <vt:lpstr>Dosis ExtraBold</vt:lpstr>
      <vt:lpstr>Dosis Medium</vt:lpstr>
      <vt:lpstr>Dosis SemiBold</vt:lpstr>
      <vt:lpstr>Microsoft Uighur</vt:lpstr>
      <vt:lpstr>Modern Love</vt:lpstr>
      <vt:lpstr>Wingdings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00_Env-Enseignant</vt:lpstr>
      <vt:lpstr>Présentation PowerPoint</vt:lpstr>
      <vt:lpstr>Présentation PowerPoint</vt:lpstr>
      <vt:lpstr>Présentation PowerPoint</vt:lpstr>
      <vt:lpstr>تنظيم حصص الأسبوع السادس</vt:lpstr>
      <vt:lpstr>هيكلة حصة اليوم الرابع</vt:lpstr>
      <vt:lpstr>  افتتاح الحصة</vt:lpstr>
      <vt:lpstr>مرحبا بكم ، سنبدأ  حصة اللغة العربية.</vt:lpstr>
      <vt:lpstr>ضعوا اللوحة والكراسة في القمطر</vt:lpstr>
      <vt:lpstr>الإملاء</vt:lpstr>
      <vt:lpstr>خلال هذه الحصة نتذكر مواضع كتابة الهمزة المتوسطة.</vt:lpstr>
      <vt:lpstr> من يقرأ ؟ متى تكتب الهمزة المتوسطة على الواو؟ على الألف ؟ على الياء؟ على السطر؟</vt:lpstr>
      <vt:lpstr> من يقرأ ؟ </vt:lpstr>
      <vt:lpstr> من يقرأ ؟ </vt:lpstr>
      <vt:lpstr> خذوا ألواحكم.  اكتبوا الهمزة المناسبة في الكلمات التالية. </vt:lpstr>
      <vt:lpstr>  صححوا. لماذا كتبت الهمزة على الألف و على الياء؟ </vt:lpstr>
      <vt:lpstr>اكتبوا الهمزة المناسبة في الكلمات التالية. </vt:lpstr>
      <vt:lpstr> صححوا. لماذا كتبت الهمزة على الواو و على الياء؟ </vt:lpstr>
      <vt:lpstr>اكتبوا الهمزة المناسبة في الكلمات التالية. </vt:lpstr>
      <vt:lpstr>صححوا. لماذا كتبت الهمزة على السطر و على الألف؟ . </vt:lpstr>
      <vt:lpstr>اكتبوا الهمزة المناسبة في الكلمات التالية. </vt:lpstr>
      <vt:lpstr>صححوا. لماذا كتبت الهمزة على الواو و على الياء</vt:lpstr>
      <vt:lpstr>اكتبوا الهمزة المناسبة في الكلمات التالية. </vt:lpstr>
      <vt:lpstr>صححوا. لماذا كتبت الهمزة على السطر و على الواو.</vt:lpstr>
      <vt:lpstr>الإنتاج الكتابي</vt:lpstr>
      <vt:lpstr>سنتذكر معا طريقة كتابة إعلان حول  نشاطٍ أو حدث فني أو ثقافي .</vt:lpstr>
      <vt:lpstr>ما هي عناصر الإعلان؟ ماذا نكتب في كل عنصر؟</vt:lpstr>
      <vt:lpstr>من يقرأ؟</vt:lpstr>
      <vt:lpstr>إليكم هذه الوضعية. من يقرأ؟</vt:lpstr>
      <vt:lpstr>على دفاتر البحث. أجيبوا عن الوضعية الكتابية.</vt:lpstr>
      <vt:lpstr>استعينوا بالعناصر التالية. معكم 30 دقيقة للإنجاز . أثناء ذلك نواصل التقويم الشفوي (6متعلمين)</vt:lpstr>
      <vt:lpstr>يتم فصل جهاز الحاسوب عن المسلاط.</vt:lpstr>
      <vt:lpstr>Présentation PowerPoint</vt:lpstr>
      <vt:lpstr>رائز الطلاقة</vt:lpstr>
      <vt:lpstr>موجهات تمرير رائز الطلاقة</vt:lpstr>
      <vt:lpstr>معايير تصحيح الطلاقة</vt:lpstr>
      <vt:lpstr>Présentation PowerPoint</vt:lpstr>
      <vt:lpstr>وضعية تقويم التحدث</vt:lpstr>
      <vt:lpstr>موجهات تمرير رائز التحدث</vt:lpstr>
      <vt:lpstr>Présentation PowerPoint</vt:lpstr>
      <vt:lpstr>Présentation PowerPoint</vt:lpstr>
      <vt:lpstr>تصحيح الإنتاج الكتابي</vt:lpstr>
      <vt:lpstr>من يقرأ إنتاجه؟</vt:lpstr>
      <vt:lpstr>تصحيح ثنائي.  يصحح كل واحد منكم إنتاج زميله. تأكدوا من وجود العناصر الأساسية</vt:lpstr>
      <vt:lpstr>إليكم هذا النموذج صححوا وأضيفوا العناصر التي تنقصكم.</vt:lpstr>
      <vt:lpstr>اختتام الحصة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262</cp:revision>
  <cp:lastPrinted>2025-11-10T15:58:57Z</cp:lastPrinted>
  <dcterms:created xsi:type="dcterms:W3CDTF">2023-09-20T21:35:22Z</dcterms:created>
  <dcterms:modified xsi:type="dcterms:W3CDTF">2026-03-05T06:02:04Z</dcterms:modified>
</cp:coreProperties>
</file>