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6.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7.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8.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9.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 id="2147483853" r:id="rId10"/>
  </p:sldMasterIdLst>
  <p:notesMasterIdLst>
    <p:notesMasterId r:id="rId48"/>
  </p:notesMasterIdLst>
  <p:sldIdLst>
    <p:sldId id="2147482920" r:id="rId11"/>
    <p:sldId id="2147482885" r:id="rId12"/>
    <p:sldId id="2147482604" r:id="rId13"/>
    <p:sldId id="2147482772" r:id="rId14"/>
    <p:sldId id="2147482814" r:id="rId15"/>
    <p:sldId id="2147482691" r:id="rId16"/>
    <p:sldId id="2147482463" r:id="rId17"/>
    <p:sldId id="2147482765" r:id="rId18"/>
    <p:sldId id="2147482887" r:id="rId19"/>
    <p:sldId id="2147482767" r:id="rId20"/>
    <p:sldId id="2147482783" r:id="rId21"/>
    <p:sldId id="2147482937" r:id="rId22"/>
    <p:sldId id="2147482938" r:id="rId23"/>
    <p:sldId id="2147482940" r:id="rId24"/>
    <p:sldId id="2147482939" r:id="rId25"/>
    <p:sldId id="2147482888" r:id="rId26"/>
    <p:sldId id="2147482916" r:id="rId27"/>
    <p:sldId id="2147482891" r:id="rId28"/>
    <p:sldId id="2147482835" r:id="rId29"/>
    <p:sldId id="2147482879" r:id="rId30"/>
    <p:sldId id="2147482807" r:id="rId31"/>
    <p:sldId id="2147482808" r:id="rId32"/>
    <p:sldId id="2147482760" r:id="rId33"/>
    <p:sldId id="2147482892" r:id="rId34"/>
    <p:sldId id="2147482758" r:id="rId35"/>
    <p:sldId id="2147482805" r:id="rId36"/>
    <p:sldId id="2147482618" r:id="rId37"/>
    <p:sldId id="2147482895" r:id="rId38"/>
    <p:sldId id="2147482893" r:id="rId39"/>
    <p:sldId id="2147482919" r:id="rId40"/>
    <p:sldId id="2147482924" r:id="rId41"/>
    <p:sldId id="2147482925" r:id="rId42"/>
    <p:sldId id="2147482926" r:id="rId43"/>
    <p:sldId id="2147482927" r:id="rId44"/>
    <p:sldId id="2147482928" r:id="rId45"/>
    <p:sldId id="2147482929" r:id="rId46"/>
    <p:sldId id="2147482616" r:id="rId47"/>
  </p:sldIdLst>
  <p:sldSz cx="9144000" cy="6858000" type="screen4x3"/>
  <p:notesSz cx="6858000" cy="9144000"/>
  <p:embeddedFontLst>
    <p:embeddedFont>
      <p:font typeface="Dosis" pitchFamily="2" charset="0"/>
      <p:regular r:id="rId49"/>
      <p:bold r:id="rId50"/>
    </p:embeddedFont>
    <p:embeddedFont>
      <p:font typeface="Dosis ExtraBold" pitchFamily="2" charset="0"/>
      <p:bold r:id="rId51"/>
    </p:embeddedFont>
    <p:embeddedFont>
      <p:font typeface="Dosis Medium" pitchFamily="2" charset="0"/>
      <p:regular r:id="rId52"/>
    </p:embeddedFont>
    <p:embeddedFont>
      <p:font typeface="Dosis SemiBold" pitchFamily="2" charset="0"/>
      <p:bold r:id="rId53"/>
    </p:embeddedFont>
    <p:embeddedFont>
      <p:font typeface="Microsoft Uighur" panose="02000000000000000000" pitchFamily="2" charset="-78"/>
      <p:regular r:id="rId54"/>
      <p:bold r:id="rId55"/>
    </p:embeddedFont>
    <p:embeddedFont>
      <p:font typeface="Modern Love" panose="04090805081005020601" pitchFamily="82" charset="0"/>
      <p:regular r:id="rId5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26" userDrawn="1">
          <p15:clr>
            <a:srgbClr val="A4A3A4"/>
          </p15:clr>
        </p15:guide>
        <p15:guide id="2" pos="4150" userDrawn="1">
          <p15:clr>
            <a:srgbClr val="A4A3A4"/>
          </p15:clr>
        </p15:guide>
        <p15:guide id="3" pos="3356" userDrawn="1">
          <p15:clr>
            <a:srgbClr val="A4A3A4"/>
          </p15:clr>
        </p15:guide>
        <p15:guide id="4" pos="2358" userDrawn="1">
          <p15:clr>
            <a:srgbClr val="A4A3A4"/>
          </p15:clr>
        </p15:guide>
        <p15:guide id="7" pos="113" userDrawn="1">
          <p15:clr>
            <a:srgbClr val="A4A3A4"/>
          </p15:clr>
        </p15:guide>
        <p15:guide id="8" orient="horz" pos="2818" userDrawn="1">
          <p15:clr>
            <a:srgbClr val="A4A3A4"/>
          </p15:clr>
        </p15:guide>
        <p15:guide id="9" orient="horz" pos="4110" userDrawn="1">
          <p15:clr>
            <a:srgbClr val="A4A3A4"/>
          </p15:clr>
        </p15:guide>
        <p15:guide id="10" orient="horz" pos="2228" userDrawn="1">
          <p15:clr>
            <a:srgbClr val="A4A3A4"/>
          </p15:clr>
        </p15:guide>
        <p15:guide id="11" pos="3243" userDrawn="1">
          <p15:clr>
            <a:srgbClr val="A4A3A4"/>
          </p15:clr>
        </p15:guide>
        <p15:guide id="12" pos="30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1E3F48"/>
    <a:srgbClr val="ECFEFC"/>
    <a:srgbClr val="00ACA4"/>
    <a:srgbClr val="555F87"/>
    <a:srgbClr val="7FB9BE"/>
    <a:srgbClr val="ECF8FB"/>
    <a:srgbClr val="F6F6F6"/>
    <a:srgbClr val="106585"/>
    <a:srgbClr val="D6E9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99" autoAdjust="0"/>
    <p:restoredTop sz="94660"/>
  </p:normalViewPr>
  <p:slideViewPr>
    <p:cSldViewPr snapToGrid="0">
      <p:cViewPr varScale="1">
        <p:scale>
          <a:sx n="75" d="100"/>
          <a:sy n="75" d="100"/>
        </p:scale>
        <p:origin x="1098" y="30"/>
      </p:cViewPr>
      <p:guideLst>
        <p:guide pos="4626"/>
        <p:guide pos="4150"/>
        <p:guide pos="3356"/>
        <p:guide pos="2358"/>
        <p:guide pos="113"/>
        <p:guide orient="horz" pos="2818"/>
        <p:guide orient="horz" pos="4110"/>
        <p:guide orient="horz" pos="2228"/>
        <p:guide pos="3243"/>
        <p:guide pos="3061"/>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font" Target="fonts/font2.fntdata"/><Relationship Id="rId55" Type="http://schemas.openxmlformats.org/officeDocument/2006/relationships/font" Target="fonts/font7.fntdata"/><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font" Target="fonts/font5.fntdata"/><Relationship Id="rId58" Type="http://schemas.openxmlformats.org/officeDocument/2006/relationships/viewProps" Target="viewProps.xml"/><Relationship Id="rId5"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notesMaster" Target="notesMasters/notesMaster1.xml"/><Relationship Id="rId56" Type="http://schemas.openxmlformats.org/officeDocument/2006/relationships/font" Target="fonts/font8.fntdata"/><Relationship Id="rId8" Type="http://schemas.openxmlformats.org/officeDocument/2006/relationships/slideMaster" Target="slideMasters/slideMaster8.xml"/><Relationship Id="rId51" Type="http://schemas.openxmlformats.org/officeDocument/2006/relationships/font" Target="fonts/font3.fntdata"/><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theme" Target="theme/theme1.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font" Target="fonts/font1.fntdata"/><Relationship Id="rId57"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font" Target="fonts/font4.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03/03/2026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7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7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76.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2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0.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03/03/2026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03/03/2026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03/03/2026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19274540"/>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608188260"/>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3873971095"/>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2606398055"/>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1258500230"/>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Tree>
    <p:extLst>
      <p:ext uri="{BB962C8B-B14F-4D97-AF65-F5344CB8AC3E}">
        <p14:creationId xmlns:p14="http://schemas.microsoft.com/office/powerpoint/2010/main" val="1735883351"/>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صرف وتحويل </a:t>
            </a:r>
          </a:p>
        </p:txBody>
      </p:sp>
    </p:spTree>
    <p:extLst>
      <p:ext uri="{BB962C8B-B14F-4D97-AF65-F5344CB8AC3E}">
        <p14:creationId xmlns:p14="http://schemas.microsoft.com/office/powerpoint/2010/main" val="32222419"/>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2806496588"/>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مراجعة وتوليف  </a:t>
            </a:r>
          </a:p>
        </p:txBody>
      </p:sp>
    </p:spTree>
    <p:extLst>
      <p:ext uri="{BB962C8B-B14F-4D97-AF65-F5344CB8AC3E}">
        <p14:creationId xmlns:p14="http://schemas.microsoft.com/office/powerpoint/2010/main" val="1706406643"/>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936143202"/>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3020222108"/>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248870341"/>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195570467"/>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956312177"/>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87976787"/>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266866001"/>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760446756"/>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82554150"/>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030891381"/>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94527415"/>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77204460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image" Target="../media/image2.bin"/><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theme" Target="../theme/theme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8.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7.pn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image" Target="../media/image6.jpg"/><Relationship Id="rId5" Type="http://schemas.openxmlformats.org/officeDocument/2006/relationships/slideLayout" Target="../slideLayouts/slideLayout41.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image" Target="../media/image2.bin"/><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theme" Target="../theme/theme4.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6" Type="http://schemas.openxmlformats.org/officeDocument/2006/relationships/image" Target="../media/image1.jpg"/><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theme" Target="../theme/theme5.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image" Target="../media/image21.jpg"/><Relationship Id="rId3" Type="http://schemas.openxmlformats.org/officeDocument/2006/relationships/slideLayout" Target="../slideLayouts/slideLayout84.xml"/><Relationship Id="rId21" Type="http://schemas.openxmlformats.org/officeDocument/2006/relationships/slideLayout" Target="../slideLayouts/slideLayout102.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theme" Target="../theme/theme6.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3" Type="http://schemas.openxmlformats.org/officeDocument/2006/relationships/slideLayout" Target="../slideLayouts/slideLayout108.xml"/><Relationship Id="rId21" Type="http://schemas.openxmlformats.org/officeDocument/2006/relationships/slideLayout" Target="../slideLayouts/slideLayout126.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5" Type="http://schemas.openxmlformats.org/officeDocument/2006/relationships/image" Target="../media/image2.bin"/><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0" Type="http://schemas.openxmlformats.org/officeDocument/2006/relationships/slideLayout" Target="../slideLayouts/slideLayout125.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24" Type="http://schemas.openxmlformats.org/officeDocument/2006/relationships/theme" Target="../theme/theme7.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23" Type="http://schemas.openxmlformats.org/officeDocument/2006/relationships/slideLayout" Target="../slideLayouts/slideLayout128.xml"/><Relationship Id="rId10" Type="http://schemas.openxmlformats.org/officeDocument/2006/relationships/slideLayout" Target="../slideLayouts/slideLayout115.xml"/><Relationship Id="rId19" Type="http://schemas.openxmlformats.org/officeDocument/2006/relationships/slideLayout" Target="../slideLayouts/slideLayout124.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 Id="rId22" Type="http://schemas.openxmlformats.org/officeDocument/2006/relationships/slideLayout" Target="../slideLayouts/slideLayout12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8" Type="http://schemas.openxmlformats.org/officeDocument/2006/relationships/slideLayout" Target="../slideLayouts/slideLayout146.xml"/><Relationship Id="rId3" Type="http://schemas.openxmlformats.org/officeDocument/2006/relationships/slideLayout" Target="../slideLayouts/slideLayout131.xml"/><Relationship Id="rId21" Type="http://schemas.openxmlformats.org/officeDocument/2006/relationships/slideLayout" Target="../slideLayouts/slideLayout149.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slideLayout" Target="../slideLayouts/slideLayout145.xml"/><Relationship Id="rId25" Type="http://schemas.openxmlformats.org/officeDocument/2006/relationships/image" Target="../media/image2.bin"/><Relationship Id="rId2" Type="http://schemas.openxmlformats.org/officeDocument/2006/relationships/slideLayout" Target="../slideLayouts/slideLayout130.xml"/><Relationship Id="rId16" Type="http://schemas.openxmlformats.org/officeDocument/2006/relationships/slideLayout" Target="../slideLayouts/slideLayout144.xml"/><Relationship Id="rId20" Type="http://schemas.openxmlformats.org/officeDocument/2006/relationships/slideLayout" Target="../slideLayouts/slideLayout148.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24" Type="http://schemas.openxmlformats.org/officeDocument/2006/relationships/theme" Target="../theme/theme8.xml"/><Relationship Id="rId5" Type="http://schemas.openxmlformats.org/officeDocument/2006/relationships/slideLayout" Target="../slideLayouts/slideLayout133.xml"/><Relationship Id="rId15" Type="http://schemas.openxmlformats.org/officeDocument/2006/relationships/slideLayout" Target="../slideLayouts/slideLayout143.xml"/><Relationship Id="rId23" Type="http://schemas.openxmlformats.org/officeDocument/2006/relationships/slideLayout" Target="../slideLayouts/slideLayout151.xml"/><Relationship Id="rId10" Type="http://schemas.openxmlformats.org/officeDocument/2006/relationships/slideLayout" Target="../slideLayouts/slideLayout138.xml"/><Relationship Id="rId19" Type="http://schemas.openxmlformats.org/officeDocument/2006/relationships/slideLayout" Target="../slideLayouts/slideLayout147.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 Id="rId22" Type="http://schemas.openxmlformats.org/officeDocument/2006/relationships/slideLayout" Target="../slideLayouts/slideLayout15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image" Target="../media/image2.bin"/><Relationship Id="rId3" Type="http://schemas.openxmlformats.org/officeDocument/2006/relationships/slideLayout" Target="../slideLayouts/slideLayout154.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theme" Target="../theme/theme9.xml"/><Relationship Id="rId2" Type="http://schemas.openxmlformats.org/officeDocument/2006/relationships/slideLayout" Target="../slideLayouts/slideLayout153.xml"/><Relationship Id="rId16" Type="http://schemas.openxmlformats.org/officeDocument/2006/relationships/slideLayout" Target="../slideLayouts/slideLayout167.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10" Type="http://schemas.openxmlformats.org/officeDocument/2006/relationships/slideLayout" Target="../slideLayouts/slideLayout161.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slideLayout" Target="../slideLayouts/slideLayout180.xml"/><Relationship Id="rId18" Type="http://schemas.openxmlformats.org/officeDocument/2006/relationships/slideLayout" Target="../slideLayouts/slideLayout185.xml"/><Relationship Id="rId3" Type="http://schemas.openxmlformats.org/officeDocument/2006/relationships/slideLayout" Target="../slideLayouts/slideLayout170.xml"/><Relationship Id="rId21" Type="http://schemas.openxmlformats.org/officeDocument/2006/relationships/slideLayout" Target="../slideLayouts/slideLayout188.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17" Type="http://schemas.openxmlformats.org/officeDocument/2006/relationships/slideLayout" Target="../slideLayouts/slideLayout184.xml"/><Relationship Id="rId2" Type="http://schemas.openxmlformats.org/officeDocument/2006/relationships/slideLayout" Target="../slideLayouts/slideLayout169.xml"/><Relationship Id="rId16" Type="http://schemas.openxmlformats.org/officeDocument/2006/relationships/slideLayout" Target="../slideLayouts/slideLayout183.xml"/><Relationship Id="rId20" Type="http://schemas.openxmlformats.org/officeDocument/2006/relationships/slideLayout" Target="../slideLayouts/slideLayout187.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5" Type="http://schemas.openxmlformats.org/officeDocument/2006/relationships/slideLayout" Target="../slideLayouts/slideLayout182.xml"/><Relationship Id="rId23" Type="http://schemas.openxmlformats.org/officeDocument/2006/relationships/image" Target="../media/image21.jpg"/><Relationship Id="rId10" Type="http://schemas.openxmlformats.org/officeDocument/2006/relationships/slideLayout" Target="../slideLayouts/slideLayout177.xml"/><Relationship Id="rId19" Type="http://schemas.openxmlformats.org/officeDocument/2006/relationships/slideLayout" Target="../slideLayouts/slideLayout186.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slideLayout" Target="../slideLayouts/slideLayout181.xml"/><Relationship Id="rId22"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03/03/2026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745" r:id="rId13"/>
    <p:sldLayoutId id="214748374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162980"/>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 id="2147483867" r:id="rId14"/>
    <p:sldLayoutId id="2147483868" r:id="rId15"/>
    <p:sldLayoutId id="2147483869" r:id="rId16"/>
    <p:sldLayoutId id="2147483870" r:id="rId17"/>
    <p:sldLayoutId id="2147483871" r:id="rId18"/>
    <p:sldLayoutId id="2147483872" r:id="rId19"/>
    <p:sldLayoutId id="2147483873" r:id="rId20"/>
    <p:sldLayoutId id="2147483874" r:id="rId2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gif"/><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4.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8.gif"/><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6.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png"/><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4.xml"/><Relationship Id="rId6" Type="http://schemas.openxmlformats.org/officeDocument/2006/relationships/image" Target="../media/image35.png"/><Relationship Id="rId5" Type="http://schemas.openxmlformats.org/officeDocument/2006/relationships/image" Target="../media/image45.jpeg"/><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34.xml"/><Relationship Id="rId7" Type="http://schemas.openxmlformats.org/officeDocument/2006/relationships/image" Target="../media/image4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3.png"/><Relationship Id="rId5" Type="http://schemas.openxmlformats.org/officeDocument/2006/relationships/image" Target="../media/image47.pn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1.gif"/><Relationship Id="rId1" Type="http://schemas.openxmlformats.org/officeDocument/2006/relationships/slideLayout" Target="../slideLayouts/slideLayout12.xml"/><Relationship Id="rId5" Type="http://schemas.openxmlformats.org/officeDocument/2006/relationships/image" Target="../media/image39.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9.png"/><Relationship Id="rId1" Type="http://schemas.openxmlformats.org/officeDocument/2006/relationships/slideLayout" Target="../slideLayouts/slideLayout34.xml"/><Relationship Id="rId6" Type="http://schemas.openxmlformats.org/officeDocument/2006/relationships/image" Target="../media/image40.png"/><Relationship Id="rId5" Type="http://schemas.openxmlformats.org/officeDocument/2006/relationships/image" Target="../media/image44.png"/><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9.wdp"/><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50.png"/><Relationship Id="rId5" Type="http://schemas.openxmlformats.org/officeDocument/2006/relationships/image" Target="../media/image40.png"/><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0.wdp"/><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51.png"/><Relationship Id="rId5" Type="http://schemas.openxmlformats.org/officeDocument/2006/relationships/image" Target="../media/image40.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9.png"/><Relationship Id="rId1" Type="http://schemas.openxmlformats.org/officeDocument/2006/relationships/slideLayout" Target="../slideLayouts/slideLayout34.xml"/><Relationship Id="rId6" Type="http://schemas.openxmlformats.org/officeDocument/2006/relationships/image" Target="../media/image40.png"/><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1.wdp"/><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52.png"/><Relationship Id="rId5" Type="http://schemas.openxmlformats.org/officeDocument/2006/relationships/image" Target="../media/image40.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2.wdp"/><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53.png"/><Relationship Id="rId5" Type="http://schemas.openxmlformats.org/officeDocument/2006/relationships/image" Target="../media/image40.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4.png"/><Relationship Id="rId5" Type="http://schemas.openxmlformats.org/officeDocument/2006/relationships/image" Target="../media/image40.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Layout" Target="../slideLayouts/slideLayout34.xml"/><Relationship Id="rId6" Type="http://schemas.openxmlformats.org/officeDocument/2006/relationships/image" Target="../media/image54.png"/><Relationship Id="rId5" Type="http://schemas.openxmlformats.org/officeDocument/2006/relationships/image" Target="../media/image40.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3.xml"/></Relationships>
</file>

<file path=ppt/slides/_rels/slide1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8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4.png"/><Relationship Id="rId5" Type="http://schemas.openxmlformats.org/officeDocument/2006/relationships/image" Target="../media/image40.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3.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7.png"/><Relationship Id="rId5" Type="http://schemas.openxmlformats.org/officeDocument/2006/relationships/image" Target="../media/image40.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5.png"/><Relationship Id="rId1" Type="http://schemas.openxmlformats.org/officeDocument/2006/relationships/slideLayout" Target="../slideLayouts/slideLayout34.xml"/><Relationship Id="rId5" Type="http://schemas.openxmlformats.org/officeDocument/2006/relationships/image" Target="../media/image40.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8.png"/><Relationship Id="rId5" Type="http://schemas.openxmlformats.org/officeDocument/2006/relationships/image" Target="../media/image40.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8.png"/><Relationship Id="rId5" Type="http://schemas.openxmlformats.org/officeDocument/2006/relationships/image" Target="../media/image40.pn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4.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9.png"/><Relationship Id="rId5" Type="http://schemas.openxmlformats.org/officeDocument/2006/relationships/image" Target="../media/image40.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4.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59.png"/><Relationship Id="rId5" Type="http://schemas.openxmlformats.org/officeDocument/2006/relationships/image" Target="../media/image40.pn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5.wdp"/><Relationship Id="rId2" Type="http://schemas.openxmlformats.org/officeDocument/2006/relationships/image" Target="../media/image35.png"/><Relationship Id="rId1" Type="http://schemas.openxmlformats.org/officeDocument/2006/relationships/slideLayout" Target="../slideLayouts/slideLayout34.xml"/><Relationship Id="rId6" Type="http://schemas.openxmlformats.org/officeDocument/2006/relationships/image" Target="../media/image60.png"/><Relationship Id="rId5" Type="http://schemas.openxmlformats.org/officeDocument/2006/relationships/image" Target="../media/image40.png"/><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a:extLst>
              <a:ext uri="{FF2B5EF4-FFF2-40B4-BE49-F238E27FC236}">
                <a16:creationId xmlns:a16="http://schemas.microsoft.com/office/drawing/2014/main" id="{56372EDE-E2CD-7AF3-BB4B-5110DA497AB5}"/>
              </a:ext>
            </a:extLst>
          </p:cNvPr>
          <p:cNvPicPr>
            <a:picLocks noChangeAspect="1"/>
          </p:cNvPicPr>
          <p:nvPr/>
        </p:nvPicPr>
        <p:blipFill>
          <a:blip r:embed="rId2">
            <a:extLst>
              <a:ext uri="{28A0092B-C50C-407E-A947-70E740481C1C}">
                <a14:useLocalDpi xmlns:a14="http://schemas.microsoft.com/office/drawing/2010/main" val="0"/>
              </a:ext>
            </a:extLst>
          </a:blip>
          <a:srcRect t="2755" b="3512"/>
          <a:stretch>
            <a:fillRect/>
          </a:stretch>
        </p:blipFill>
        <p:spPr>
          <a:xfrm>
            <a:off x="20" y="1282"/>
            <a:ext cx="9143980" cy="6856718"/>
          </a:xfrm>
          <a:prstGeom prst="rect">
            <a:avLst/>
          </a:prstGeom>
        </p:spPr>
      </p:pic>
    </p:spTree>
    <p:extLst>
      <p:ext uri="{BB962C8B-B14F-4D97-AF65-F5344CB8AC3E}">
        <p14:creationId xmlns:p14="http://schemas.microsoft.com/office/powerpoint/2010/main" val="1255582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BAD3C-E354-E267-E966-6D4AF01CCC93}"/>
            </a:ext>
          </a:extLst>
        </p:cNvPr>
        <p:cNvGrpSpPr/>
        <p:nvPr/>
      </p:nvGrpSpPr>
      <p:grpSpPr>
        <a:xfrm>
          <a:off x="0" y="0"/>
          <a:ext cx="0" cy="0"/>
          <a:chOff x="0" y="0"/>
          <a:chExt cx="0" cy="0"/>
        </a:xfrm>
      </p:grpSpPr>
      <p:sp>
        <p:nvSpPr>
          <p:cNvPr id="3" name="Espace réservé du texte 25">
            <a:extLst>
              <a:ext uri="{FF2B5EF4-FFF2-40B4-BE49-F238E27FC236}">
                <a16:creationId xmlns:a16="http://schemas.microsoft.com/office/drawing/2014/main" id="{37FBBBEC-229D-2861-1D45-AA1C61E96F39}"/>
              </a:ext>
            </a:extLst>
          </p:cNvPr>
          <p:cNvSpPr txBox="1">
            <a:spLocks/>
          </p:cNvSpPr>
          <p:nvPr/>
        </p:nvSpPr>
        <p:spPr>
          <a:xfrm>
            <a:off x="1399593" y="2091934"/>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rmAutofit fontScale="92500"/>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MA" sz="2400" b="1" dirty="0"/>
              <a:t>بالموازاة مع انشغال المتعلمين بأنشطة المراجعة يتم تمرير روائز الطلاقة و التحدث فرديا</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4" name="Espace réservé du texte 25">
            <a:extLst>
              <a:ext uri="{FF2B5EF4-FFF2-40B4-BE49-F238E27FC236}">
                <a16:creationId xmlns:a16="http://schemas.microsoft.com/office/drawing/2014/main" id="{BF011419-769A-9532-22D0-8E1B06491EE5}"/>
              </a:ext>
            </a:extLst>
          </p:cNvPr>
          <p:cNvSpPr txBox="1">
            <a:spLocks/>
          </p:cNvSpPr>
          <p:nvPr/>
        </p:nvSpPr>
        <p:spPr>
          <a:xfrm>
            <a:off x="1730828" y="815794"/>
            <a:ext cx="5682343" cy="547687"/>
          </a:xfrm>
          <a:prstGeom prst="roundRect">
            <a:avLst/>
          </a:prstGeom>
          <a:no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توجيهات تنظيمية لتدبير حصص الأسبوع الخامس</a:t>
            </a:r>
            <a:endParaRPr kumimoji="0" lang="f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5" name="Espace réservé du texte 25">
            <a:extLst>
              <a:ext uri="{FF2B5EF4-FFF2-40B4-BE49-F238E27FC236}">
                <a16:creationId xmlns:a16="http://schemas.microsoft.com/office/drawing/2014/main" id="{0F6411D6-DE9F-50FC-271A-9039BDC46879}"/>
              </a:ext>
            </a:extLst>
          </p:cNvPr>
          <p:cNvSpPr txBox="1">
            <a:spLocks/>
          </p:cNvSpPr>
          <p:nvPr/>
        </p:nvSpPr>
        <p:spPr>
          <a:xfrm>
            <a:off x="1399593" y="1388629"/>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rm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lang="ar-MA" sz="2400" b="1" dirty="0"/>
              <a:t>تخصص الحصص لأنشطة المراجعة والتوليف</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Espace réservé du texte 25">
            <a:extLst>
              <a:ext uri="{FF2B5EF4-FFF2-40B4-BE49-F238E27FC236}">
                <a16:creationId xmlns:a16="http://schemas.microsoft.com/office/drawing/2014/main" id="{53D90E25-CEFC-661F-C78F-8C5A641F8E93}"/>
              </a:ext>
            </a:extLst>
          </p:cNvPr>
          <p:cNvSpPr txBox="1">
            <a:spLocks/>
          </p:cNvSpPr>
          <p:nvPr/>
        </p:nvSpPr>
        <p:spPr>
          <a:xfrm>
            <a:off x="1399593" y="2795239"/>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rmAutofit fontScale="92500"/>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يمرر الأستاذ(ة) 5 إلى 6 متعلمين خلال كل حصة بما يضمن استكمال التمرير خلال الأسبوع؛</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du texte 25">
            <a:extLst>
              <a:ext uri="{FF2B5EF4-FFF2-40B4-BE49-F238E27FC236}">
                <a16:creationId xmlns:a16="http://schemas.microsoft.com/office/drawing/2014/main" id="{10990AC9-E43E-8082-0456-144EB67F21B9}"/>
              </a:ext>
            </a:extLst>
          </p:cNvPr>
          <p:cNvSpPr txBox="1">
            <a:spLocks/>
          </p:cNvSpPr>
          <p:nvPr/>
        </p:nvSpPr>
        <p:spPr>
          <a:xfrm>
            <a:off x="1399593" y="3498544"/>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MA" sz="2400" b="1" dirty="0"/>
              <a:t>تمرر روائز الطلاقة و التحدث خلال جلسة واحدة</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du texte 25">
            <a:extLst>
              <a:ext uri="{FF2B5EF4-FFF2-40B4-BE49-F238E27FC236}">
                <a16:creationId xmlns:a16="http://schemas.microsoft.com/office/drawing/2014/main" id="{8640E755-4510-6303-13BE-E3AE20D1B51A}"/>
              </a:ext>
            </a:extLst>
          </p:cNvPr>
          <p:cNvSpPr txBox="1">
            <a:spLocks/>
          </p:cNvSpPr>
          <p:nvPr/>
        </p:nvSpPr>
        <p:spPr>
          <a:xfrm>
            <a:off x="1399593" y="4938216"/>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تصحح أنشطة المراجعة والتوليف بشكل جماعي؛ </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 name="Espace réservé du texte 25">
            <a:extLst>
              <a:ext uri="{FF2B5EF4-FFF2-40B4-BE49-F238E27FC236}">
                <a16:creationId xmlns:a16="http://schemas.microsoft.com/office/drawing/2014/main" id="{2F9C63EB-6ABD-15C5-490B-9B354CBFF1D6}"/>
              </a:ext>
            </a:extLst>
          </p:cNvPr>
          <p:cNvSpPr txBox="1">
            <a:spLocks/>
          </p:cNvSpPr>
          <p:nvPr/>
        </p:nvSpPr>
        <p:spPr>
          <a:xfrm>
            <a:off x="1399593" y="4220511"/>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MA" sz="2200" b="1" dirty="0"/>
              <a:t>بالنسبة للمتعلمين في وضعية إعاقة يكيف الأستاذ(ة) روائز الطلاقة و التحدث حسب نوع القصور</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9" name="Espace réservé du texte 25">
            <a:extLst>
              <a:ext uri="{FF2B5EF4-FFF2-40B4-BE49-F238E27FC236}">
                <a16:creationId xmlns:a16="http://schemas.microsoft.com/office/drawing/2014/main" id="{197E1457-D14C-BCE2-41CB-8D27D25925A1}"/>
              </a:ext>
            </a:extLst>
          </p:cNvPr>
          <p:cNvSpPr txBox="1">
            <a:spLocks/>
          </p:cNvSpPr>
          <p:nvPr/>
        </p:nvSpPr>
        <p:spPr>
          <a:xfrm>
            <a:off x="1399593" y="5658052"/>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قبل الشروع في تقويم الطلاقة والتحدث يتم فصل الحاسوب عن </a:t>
            </a:r>
            <a:r>
              <a:rPr kumimoji="0" lang="ar-MA" sz="24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المسلاط</a:t>
            </a:r>
            <a:r>
              <a:rPr kumimoji="0" lang="ar-M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a:t>
            </a:r>
            <a:endParaRPr kumimoji="0" lang="fr-M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421686639"/>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vert="horz" lIns="91440" tIns="45720" rIns="91440" bIns="45720" rtlCol="0" anchor="ctr">
            <a:normAutofit/>
          </a:bodyPr>
          <a:lstStyle/>
          <a:p>
            <a:r>
              <a:rPr lang="ar-MA" dirty="0">
                <a:latin typeface="Microsoft Uighur" panose="02000000000000000000" pitchFamily="2" charset="-78"/>
                <a:cs typeface="Microsoft Uighur" panose="02000000000000000000" pitchFamily="2" charset="-78"/>
              </a:rPr>
              <a:t>تنظيم حصص الأسبوع السادس</a:t>
            </a:r>
            <a:endParaRPr lang="fr-MA" dirty="0">
              <a:latin typeface="Microsoft Uighur" panose="02000000000000000000" pitchFamily="2" charset="-78"/>
              <a:cs typeface="Microsoft Uighur" panose="02000000000000000000" pitchFamily="2" charset="-78"/>
            </a:endParaRPr>
          </a:p>
        </p:txBody>
      </p:sp>
      <p:pic>
        <p:nvPicPr>
          <p:cNvPr id="28" name="Image 27" descr="Une image contenant Rectangle, conception&#10;&#10;Le contenu généré par l’IA peut être incorrect.">
            <a:extLst>
              <a:ext uri="{FF2B5EF4-FFF2-40B4-BE49-F238E27FC236}">
                <a16:creationId xmlns:a16="http://schemas.microsoft.com/office/drawing/2014/main" id="{BEC6D4D8-A159-D282-7008-6D827656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6882" y="5030600"/>
            <a:ext cx="3831420" cy="1362012"/>
          </a:xfrm>
          <a:prstGeom prst="rect">
            <a:avLst/>
          </a:prstGeom>
        </p:spPr>
      </p:pic>
      <p:sp>
        <p:nvSpPr>
          <p:cNvPr id="30" name="Organigramme : Terminateur 29">
            <a:extLst>
              <a:ext uri="{FF2B5EF4-FFF2-40B4-BE49-F238E27FC236}">
                <a16:creationId xmlns:a16="http://schemas.microsoft.com/office/drawing/2014/main" id="{5E67F533-0003-670A-8653-7D0C6E21111B}"/>
              </a:ext>
            </a:extLst>
          </p:cNvPr>
          <p:cNvSpPr/>
          <p:nvPr/>
        </p:nvSpPr>
        <p:spPr>
          <a:xfrm>
            <a:off x="7069142" y="502328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74F71"/>
                </a:solidFill>
                <a:effectLst/>
                <a:uLnTx/>
                <a:uFillTx/>
                <a:latin typeface="Dosis ExtraBold" pitchFamily="2" charset="0"/>
                <a:ea typeface="+mn-ea"/>
                <a:cs typeface="Arial" panose="020B0604020202020204" pitchFamily="34" charset="0"/>
              </a:rPr>
              <a:t>اليوم</a:t>
            </a:r>
            <a:r>
              <a:rPr kumimoji="0" lang="f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rPr>
              <a:t> 3 - </a:t>
            </a:r>
            <a:endParaRPr kumimoji="0" lang="a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endParaRPr>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634611" y="3469300"/>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2 -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683930" y="1905804"/>
            <a:ext cx="3780000" cy="1332000"/>
            <a:chOff x="4735350" y="3482113"/>
            <a:chExt cx="3780000" cy="1332000"/>
          </a:xfrm>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dirty="0">
                  <a:solidFill>
                    <a:srgbClr val="757575"/>
                  </a:solidFill>
                  <a:latin typeface="Arial" panose="020B0604020202020204" pitchFamily="34" charset="0"/>
                  <a:cs typeface="Arial" panose="020B0604020202020204" pitchFamily="34" charset="0"/>
                </a:rPr>
                <a:t>اليوم</a:t>
              </a:r>
              <a:r>
                <a:rPr lang="fr-MA" b="1" dirty="0">
                  <a:solidFill>
                    <a:srgbClr val="757575"/>
                  </a:solidFill>
                  <a:latin typeface="Arial" panose="020B0604020202020204" pitchFamily="34" charset="0"/>
                  <a:cs typeface="Arial" panose="020B0604020202020204" pitchFamily="34" charset="0"/>
                </a:rPr>
                <a:t>1 - </a:t>
              </a:r>
              <a:endParaRPr lang="ar-MA" b="1" dirty="0">
                <a:solidFill>
                  <a:srgbClr val="757575"/>
                </a:solidFill>
                <a:latin typeface="Arial" panose="020B0604020202020204" pitchFamily="34" charset="0"/>
                <a:cs typeface="Arial" panose="020B0604020202020204" pitchFamily="34" charset="0"/>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628649" y="3482113"/>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2" name="Organigramme : Terminateur 41">
              <a:extLst>
                <a:ext uri="{FF2B5EF4-FFF2-40B4-BE49-F238E27FC236}">
                  <a16:creationId xmlns:a16="http://schemas.microsoft.com/office/drawing/2014/main" id="{A570C06A-CFFA-B7ED-3BDA-E34A8AE3EE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648000" y="1944000"/>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4 - </a:t>
              </a:r>
            </a:p>
          </p:txBody>
        </p:sp>
      </p:gr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تقويم  الطلاقة والتحدث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المراجعة والتوليف (الإنتاج الكتابي). </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850611" y="3877276"/>
            <a:ext cx="3420000" cy="792000"/>
          </a:xfrm>
          <a:prstGeom prst="roundRect">
            <a:avLst/>
          </a:prstGeom>
          <a:solidFill>
            <a:schemeClr val="bg1">
              <a:lumMod val="95000"/>
            </a:schemeClr>
          </a:solidFill>
        </p:spPr>
        <p:txBody>
          <a:bodyPr anchor="ctr"/>
          <a:lstStyle>
            <a:defPPr>
              <a:defRPr lang="en-US"/>
            </a:defPPr>
            <a:lvl1pPr marL="269875" lvl="0" indent="-269875" algn="r" defTabSz="914400" rtl="1">
              <a:lnSpc>
                <a:spcPct val="100000"/>
              </a:lnSpc>
              <a:spcBef>
                <a:spcPts val="0"/>
              </a:spcBef>
              <a:buClr>
                <a:srgbClr val="424D7B"/>
              </a:buClr>
              <a:buFont typeface="Courier New" panose="02070309020205020404" pitchFamily="49" charset="0"/>
              <a:buChar char="o"/>
              <a:defRPr sz="1600">
                <a:solidFill>
                  <a:srgbClr val="757575"/>
                </a:solidFill>
                <a:latin typeface="Microsoft Uighur" panose="02000000000000000000" pitchFamily="2" charset="-78"/>
                <a:cs typeface="Microsoft Uighur" panose="02000000000000000000" pitchFamily="2" charset="-78"/>
              </a:defRPr>
            </a:lvl1pPr>
            <a:lvl2pPr marL="685800" indent="-228600" defTabSz="914400">
              <a:lnSpc>
                <a:spcPct val="100000"/>
              </a:lnSpc>
              <a:spcBef>
                <a:spcPts val="300"/>
              </a:spcBef>
              <a:buFont typeface="Arial" panose="020B0604020202020204" pitchFamily="34" charset="0"/>
              <a:buChar char="•"/>
              <a:defRPr sz="1100">
                <a:solidFill>
                  <a:srgbClr val="474F71"/>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ar-MA" dirty="0">
                <a:sym typeface="Wingdings" panose="05000000000000000000" pitchFamily="2" charset="2"/>
              </a:rPr>
              <a:t>تقويم  الطلاقة والتحدث</a:t>
            </a:r>
          </a:p>
          <a:p>
            <a:r>
              <a:rPr lang="ar-MA" dirty="0">
                <a:sym typeface="Wingdings" panose="05000000000000000000" pitchFamily="2" charset="2"/>
              </a:rPr>
              <a:t>أنشطة المراجعة والتوليف ( فهم المقروء)</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تقويم  الطلاقة والتحدث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ar-MA" sz="1600" dirty="0">
                <a:latin typeface="Microsoft Uighur" panose="02000000000000000000" pitchFamily="2" charset="-78"/>
                <a:cs typeface="Microsoft Uighur" panose="02000000000000000000" pitchFamily="2" charset="-78"/>
              </a:rPr>
              <a:t>القراءة الإثرائية.</a:t>
            </a:r>
            <a:endPar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909142" y="5474576"/>
            <a:ext cx="3420000" cy="792000"/>
          </a:xfrm>
          <a:prstGeom prst="roundRect">
            <a:avLst/>
          </a:prstGeom>
          <a:no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defRPr/>
            </a:pPr>
            <a:r>
              <a:rPr lang="ar-MA" sz="1400">
                <a:solidFill>
                  <a:srgbClr val="424D7B"/>
                </a:solidFill>
                <a:latin typeface="Microsoft Uighur" panose="02000000000000000000" pitchFamily="2" charset="-78"/>
                <a:cs typeface="Microsoft Uighur" panose="02000000000000000000" pitchFamily="2" charset="-78"/>
              </a:rPr>
              <a:t>تقويم  الطلاقة والتحدث</a:t>
            </a:r>
          </a:p>
          <a:p>
            <a:pPr marL="266700" indent="-266700">
              <a:lnSpc>
                <a:spcPct val="100000"/>
              </a:lnSpc>
              <a:spcBef>
                <a:spcPts val="300"/>
              </a:spcBef>
              <a:buFont typeface="Wingdings" panose="05000000000000000000" pitchFamily="2" charset="2"/>
              <a:buChar char="m"/>
              <a:defRPr/>
            </a:pPr>
            <a:r>
              <a:rPr lang="ar-MA" sz="1400">
                <a:solidFill>
                  <a:srgbClr val="424D7B"/>
                </a:solidFill>
                <a:latin typeface="Microsoft Uighur" panose="02000000000000000000" pitchFamily="2" charset="-78"/>
                <a:cs typeface="Microsoft Uighur" panose="02000000000000000000" pitchFamily="2" charset="-78"/>
              </a:rPr>
              <a:t>أنشطة المراجعة والتوليف ( التراكيب والصرف والتحويل</a:t>
            </a:r>
            <a:r>
              <a:rPr kumimoji="0" lang="ar-MA" sz="1600" b="0" i="0" u="none" strike="noStrike" kern="1200" cap="none" spc="0" normalizeH="0" baseline="0" noProof="0">
                <a:ln>
                  <a:noFill/>
                </a:ln>
                <a:solidFill>
                  <a:srgbClr val="757575"/>
                </a:solidFill>
                <a:effectLst/>
                <a:uLnTx/>
                <a:uFillTx/>
                <a:latin typeface="Microsoft Uighur" panose="02000000000000000000" pitchFamily="2" charset="-78"/>
                <a:ea typeface="+mn-ea"/>
                <a:cs typeface="Microsoft Uighur" panose="02000000000000000000" pitchFamily="2" charset="-78"/>
              </a:rPr>
              <a:t>). </a:t>
            </a:r>
            <a:endPar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3" name="Espace réservé du texte 5">
            <a:extLst>
              <a:ext uri="{FF2B5EF4-FFF2-40B4-BE49-F238E27FC236}">
                <a16:creationId xmlns:a16="http://schemas.microsoft.com/office/drawing/2014/main" id="{86319706-A3F7-DD3E-C2E6-DC33739FD8F8}"/>
              </a:ext>
            </a:extLst>
          </p:cNvPr>
          <p:cNvSpPr txBox="1">
            <a:spLocks/>
          </p:cNvSpPr>
          <p:nvPr/>
        </p:nvSpPr>
        <p:spPr>
          <a:xfrm>
            <a:off x="4879350" y="2335056"/>
            <a:ext cx="3420000" cy="792000"/>
          </a:xfrm>
          <a:prstGeom prst="roundRect">
            <a:avLst/>
          </a:prstGeom>
          <a:solidFill>
            <a:schemeClr val="bg1">
              <a:lumMod val="95000"/>
            </a:schemeClr>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buFont typeface="Courier New" panose="02070309020205020404" pitchFamily="49" charset="0"/>
              <a:buChar char="o"/>
              <a:defRPr/>
            </a:pPr>
            <a:r>
              <a:rPr lang="ar-MA" sz="1600" dirty="0">
                <a:solidFill>
                  <a:srgbClr val="757575"/>
                </a:solidFill>
                <a:latin typeface="Microsoft Uighur" panose="02000000000000000000" pitchFamily="2" charset="-78"/>
                <a:cs typeface="Microsoft Uighur" panose="02000000000000000000" pitchFamily="2" charset="-78"/>
              </a:rPr>
              <a:t>تقويم</a:t>
            </a:r>
            <a:r>
              <a:rPr lang="fr-FR" sz="1600" dirty="0">
                <a:solidFill>
                  <a:srgbClr val="757575"/>
                </a:solidFill>
                <a:latin typeface="Microsoft Uighur" panose="02000000000000000000" pitchFamily="2" charset="-78"/>
                <a:cs typeface="Microsoft Uighur" panose="02000000000000000000" pitchFamily="2" charset="-78"/>
              </a:rPr>
              <a:t> </a:t>
            </a:r>
            <a:r>
              <a:rPr lang="ar-MA" sz="1600" dirty="0">
                <a:solidFill>
                  <a:srgbClr val="757575"/>
                </a:solidFill>
                <a:latin typeface="Microsoft Uighur" panose="02000000000000000000" pitchFamily="2" charset="-78"/>
                <a:cs typeface="Microsoft Uighur" panose="02000000000000000000" pitchFamily="2" charset="-78"/>
              </a:rPr>
              <a:t> الطلاقة والتحدث</a:t>
            </a:r>
          </a:p>
          <a:p>
            <a:pPr lvl="0" algn="r" rtl="1">
              <a:spcBef>
                <a:spcPts val="0"/>
              </a:spcBef>
              <a:buClr>
                <a:srgbClr val="424D7B"/>
              </a:buClr>
              <a:buFont typeface="Courier New" panose="02070309020205020404" pitchFamily="49" charset="0"/>
              <a:buChar char="o"/>
              <a:defRPr/>
            </a:pPr>
            <a:r>
              <a:rPr lang="ar-MA" sz="1600" dirty="0">
                <a:solidFill>
                  <a:srgbClr val="757575"/>
                </a:solidFill>
                <a:latin typeface="Microsoft Uighur" panose="02000000000000000000" pitchFamily="2" charset="-78"/>
                <a:cs typeface="Microsoft Uighur" panose="02000000000000000000" pitchFamily="2" charset="-78"/>
              </a:rPr>
              <a:t>أنشطة المراجعة والتوليف ( المعجم والأساليب</a:t>
            </a:r>
            <a:r>
              <a:rPr lang="ar-MA" sz="1400" dirty="0">
                <a:solidFill>
                  <a:srgbClr val="424D7B"/>
                </a:solidFill>
                <a:latin typeface="Microsoft Uighur" panose="02000000000000000000" pitchFamily="2" charset="-78"/>
                <a:cs typeface="Microsoft Uighur" panose="02000000000000000000" pitchFamily="2" charset="-78"/>
              </a:rPr>
              <a:t>)</a:t>
            </a:r>
          </a:p>
          <a:p>
            <a:pPr lvl="0" algn="r" rtl="1">
              <a:spcBef>
                <a:spcPts val="0"/>
              </a:spcBef>
              <a:buClr>
                <a:srgbClr val="424D7B"/>
              </a:buClr>
              <a:defRPr/>
            </a:pPr>
            <a:endParaRPr lang="ar-MA" sz="1400" dirty="0">
              <a:solidFill>
                <a:srgbClr val="424D7B"/>
              </a:solidFill>
              <a:latin typeface="Microsoft Uighur" panose="02000000000000000000" pitchFamily="2" charset="-78"/>
              <a:cs typeface="Microsoft Uighur" panose="02000000000000000000" pitchFamily="2" charset="-78"/>
            </a:endParaRPr>
          </a:p>
        </p:txBody>
      </p:sp>
      <p:sp>
        <p:nvSpPr>
          <p:cNvPr id="4" name="Espace réservé du texte 25">
            <a:extLst>
              <a:ext uri="{FF2B5EF4-FFF2-40B4-BE49-F238E27FC236}">
                <a16:creationId xmlns:a16="http://schemas.microsoft.com/office/drawing/2014/main" id="{3C6DAED7-AAEC-E13A-DF61-F29F7104EFB8}"/>
              </a:ext>
            </a:extLst>
          </p:cNvPr>
          <p:cNvSpPr txBox="1">
            <a:spLocks/>
          </p:cNvSpPr>
          <p:nvPr/>
        </p:nvSpPr>
        <p:spPr>
          <a:xfrm>
            <a:off x="864280" y="2376000"/>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تقويم  الطلاقة والتحدث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المراجعة والتوليف ( الإملاء – الإنتاج الكتابي). </a:t>
            </a:r>
          </a:p>
        </p:txBody>
      </p:sp>
    </p:spTree>
    <p:extLst>
      <p:ext uri="{BB962C8B-B14F-4D97-AF65-F5344CB8AC3E}">
        <p14:creationId xmlns:p14="http://schemas.microsoft.com/office/powerpoint/2010/main" val="3930094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150"/>
                                  </p:stCondLst>
                                  <p:childTnLst>
                                    <p:set>
                                      <p:cBhvr>
                                        <p:cTn id="8" dur="1" fill="hold">
                                          <p:stCondLst>
                                            <p:cond delay="0"/>
                                          </p:stCondLst>
                                        </p:cTn>
                                        <p:tgtEl>
                                          <p:spTgt spid="30"/>
                                        </p:tgtEl>
                                        <p:attrNameLst>
                                          <p:attrName>style.visibility</p:attrName>
                                        </p:attrNameLst>
                                      </p:cBhvr>
                                      <p:to>
                                        <p:strVal val="visible"/>
                                      </p:to>
                                    </p:set>
                                  </p:childTnLst>
                                </p:cTn>
                              </p:par>
                            </p:childTnLst>
                          </p:cTn>
                        </p:par>
                        <p:par>
                          <p:cTn id="9" fill="hold">
                            <p:stCondLst>
                              <p:cond delay="150"/>
                            </p:stCondLst>
                            <p:childTnLst>
                              <p:par>
                                <p:cTn id="10" presetID="22" presetClass="entr" presetSubtype="2" fill="hold" grpId="0" nodeType="afterEffect">
                                  <p:stCondLst>
                                    <p:cond delay="15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910A5-7D9F-84B3-C075-7ADF5625138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A93389F-94C2-D315-E94D-788C61E4991D}"/>
              </a:ext>
            </a:extLst>
          </p:cNvPr>
          <p:cNvSpPr>
            <a:spLocks noGrp="1"/>
          </p:cNvSpPr>
          <p:nvPr>
            <p:ph type="title"/>
          </p:nvPr>
        </p:nvSpPr>
        <p:spPr>
          <a:xfrm>
            <a:off x="703295" y="1885373"/>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 الثالث</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12" name="Image 11" descr="Une image contenant noir, obscurité&#10;&#10;Le contenu généré par l’IA peut être incorrect.">
            <a:extLst>
              <a:ext uri="{FF2B5EF4-FFF2-40B4-BE49-F238E27FC236}">
                <a16:creationId xmlns:a16="http://schemas.microsoft.com/office/drawing/2014/main" id="{8EA18A53-D4D3-EE02-C84F-5A6C25FD1E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479" y="2963896"/>
            <a:ext cx="5525521" cy="1405870"/>
          </a:xfrm>
          <a:prstGeom prst="rect">
            <a:avLst/>
          </a:prstGeom>
        </p:spPr>
      </p:pic>
      <p:sp>
        <p:nvSpPr>
          <p:cNvPr id="15" name="ZoneTexte 14">
            <a:extLst>
              <a:ext uri="{FF2B5EF4-FFF2-40B4-BE49-F238E27FC236}">
                <a16:creationId xmlns:a16="http://schemas.microsoft.com/office/drawing/2014/main" id="{74D5FCA8-41B5-8A68-21F8-81EC14C4850B}"/>
              </a:ext>
            </a:extLst>
          </p:cNvPr>
          <p:cNvSpPr txBox="1"/>
          <p:nvPr/>
        </p:nvSpPr>
        <p:spPr>
          <a:xfrm>
            <a:off x="2369976" y="3058837"/>
            <a:ext cx="4115896"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01 -  أنشطة المراجعة والتوليف / تقويم</a:t>
            </a:r>
            <a:r>
              <a:rPr kumimoji="0" lang="ar-MA" sz="2000" b="1" i="0" u="none" strike="noStrike" kern="1200" cap="none" spc="0" normalizeH="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الطلاقة والتحدث</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98326B51-1B53-5563-1234-66AAB79835F5}"/>
              </a:ext>
            </a:extLst>
          </p:cNvPr>
          <p:cNvPicPr>
            <a:picLocks noChangeAspect="1"/>
          </p:cNvPicPr>
          <p:nvPr/>
        </p:nvPicPr>
        <p:blipFill>
          <a:blip r:embed="rId3"/>
          <a:srcRect/>
          <a:stretch/>
        </p:blipFill>
        <p:spPr>
          <a:xfrm>
            <a:off x="6628766" y="3126831"/>
            <a:ext cx="536339" cy="540000"/>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AD9A8FDD-8D3F-2050-E7CE-15FA67E28C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479" y="4148287"/>
            <a:ext cx="5561378" cy="1405870"/>
          </a:xfrm>
          <a:prstGeom prst="rect">
            <a:avLst/>
          </a:prstGeom>
        </p:spPr>
      </p:pic>
      <p:sp>
        <p:nvSpPr>
          <p:cNvPr id="14" name="ZoneTexte 13">
            <a:extLst>
              <a:ext uri="{FF2B5EF4-FFF2-40B4-BE49-F238E27FC236}">
                <a16:creationId xmlns:a16="http://schemas.microsoft.com/office/drawing/2014/main" id="{06F5408A-DFBB-5509-F422-8BA787520300}"/>
              </a:ext>
            </a:extLst>
          </p:cNvPr>
          <p:cNvSpPr txBox="1"/>
          <p:nvPr/>
        </p:nvSpPr>
        <p:spPr>
          <a:xfrm>
            <a:off x="2817753" y="4284931"/>
            <a:ext cx="3762569" cy="400110"/>
          </a:xfrm>
          <a:prstGeom prst="rect">
            <a:avLst/>
          </a:prstGeom>
          <a:noFill/>
        </p:spPr>
        <p:txBody>
          <a:bodyPr wrap="none" rtlCol="0">
            <a:spAutoFit/>
          </a:bodyPr>
          <a:lstStyle/>
          <a:p>
            <a:pPr lvl="0" algn="r" rtl="1">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02</a:t>
            </a:r>
            <a:r>
              <a:rPr kumimoji="0" lang="ar-MA" sz="1600" b="1" i="0" u="none" strike="noStrike" kern="1200" cap="none" spc="0" normalizeH="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a:t>
            </a:r>
            <a:r>
              <a:rPr lang="ar-MA" sz="2000" b="1" dirty="0">
                <a:solidFill>
                  <a:srgbClr val="424D7B"/>
                </a:solidFill>
                <a:latin typeface="Microsoft Uighur" panose="02000000000000000000" pitchFamily="2" charset="-78"/>
                <a:cs typeface="Microsoft Uighur" panose="02000000000000000000" pitchFamily="2" charset="-78"/>
              </a:rPr>
              <a:t>أنشطة المراجعة والتوليف / تقويم الطلاقة والتحدث</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5DF20408-1903-ACED-7998-17D1E60B3A82}"/>
              </a:ext>
            </a:extLst>
          </p:cNvPr>
          <p:cNvPicPr>
            <a:picLocks noChangeAspect="1"/>
          </p:cNvPicPr>
          <p:nvPr/>
        </p:nvPicPr>
        <p:blipFill>
          <a:blip r:embed="rId3"/>
          <a:srcRect/>
          <a:stretch/>
        </p:blipFill>
        <p:spPr>
          <a:xfrm>
            <a:off x="6710198" y="4335216"/>
            <a:ext cx="536339" cy="540000"/>
          </a:xfrm>
          <a:prstGeom prst="rect">
            <a:avLst/>
          </a:prstGeom>
        </p:spPr>
      </p:pic>
      <p:sp>
        <p:nvSpPr>
          <p:cNvPr id="6" name="Espace réservé du texte 5">
            <a:extLst>
              <a:ext uri="{FF2B5EF4-FFF2-40B4-BE49-F238E27FC236}">
                <a16:creationId xmlns:a16="http://schemas.microsoft.com/office/drawing/2014/main" id="{684639C1-9C0A-BF84-DCF7-828C22E22207}"/>
              </a:ext>
            </a:extLst>
          </p:cNvPr>
          <p:cNvSpPr txBox="1">
            <a:spLocks/>
          </p:cNvSpPr>
          <p:nvPr/>
        </p:nvSpPr>
        <p:spPr>
          <a:xfrm>
            <a:off x="2117161" y="332483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Font typeface="Arial" panose="020B0604020202020204" pitchFamily="34" charset="0"/>
              <a:buChar char="•"/>
            </a:pPr>
            <a:r>
              <a:rPr lang="ar-MA" sz="1600" b="1" dirty="0">
                <a:cs typeface="Microsoft Uighur" panose="02000000000000000000" pitchFamily="2" charset="-78"/>
              </a:rPr>
              <a:t>الظواهر اللغوية (1) : الحال مفردة – النعت الحقيقي – جمع المذكر السالم – جمع المؤنث السالم</a:t>
            </a:r>
          </a:p>
        </p:txBody>
      </p:sp>
      <p:pic>
        <p:nvPicPr>
          <p:cNvPr id="23" name="Image 22">
            <a:extLst>
              <a:ext uri="{FF2B5EF4-FFF2-40B4-BE49-F238E27FC236}">
                <a16:creationId xmlns:a16="http://schemas.microsoft.com/office/drawing/2014/main" id="{0EA10DDF-7DDD-ED20-2BA0-395F576046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2321" y="2756703"/>
            <a:ext cx="584339" cy="672297"/>
          </a:xfrm>
          <a:prstGeom prst="rect">
            <a:avLst/>
          </a:prstGeom>
        </p:spPr>
      </p:pic>
      <p:pic>
        <p:nvPicPr>
          <p:cNvPr id="24" name="Image 23">
            <a:extLst>
              <a:ext uri="{FF2B5EF4-FFF2-40B4-BE49-F238E27FC236}">
                <a16:creationId xmlns:a16="http://schemas.microsoft.com/office/drawing/2014/main" id="{B49D8BA0-51B3-31CF-4062-992111A6BE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6695" y="4000913"/>
            <a:ext cx="584339" cy="672297"/>
          </a:xfrm>
          <a:prstGeom prst="rect">
            <a:avLst/>
          </a:prstGeom>
        </p:spPr>
      </p:pic>
      <p:sp>
        <p:nvSpPr>
          <p:cNvPr id="2" name="Espace réservé du texte 5">
            <a:extLst>
              <a:ext uri="{FF2B5EF4-FFF2-40B4-BE49-F238E27FC236}">
                <a16:creationId xmlns:a16="http://schemas.microsoft.com/office/drawing/2014/main" id="{1CE80257-CC54-A056-95DD-7122F789D531}"/>
              </a:ext>
            </a:extLst>
          </p:cNvPr>
          <p:cNvSpPr txBox="1">
            <a:spLocks/>
          </p:cNvSpPr>
          <p:nvPr/>
        </p:nvSpPr>
        <p:spPr>
          <a:xfrm>
            <a:off x="2276660" y="465986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Font typeface="Arial" panose="020B0604020202020204" pitchFamily="34" charset="0"/>
              <a:buChar char="•"/>
            </a:pPr>
            <a:r>
              <a:rPr lang="ar-MA" sz="1600" b="1" dirty="0">
                <a:cs typeface="Microsoft Uighur" panose="02000000000000000000" pitchFamily="2" charset="-78"/>
              </a:rPr>
              <a:t>الظواهر اللغوية (2): الحال مفردة – النعت الحقيقي – جمع المذكر السالم – جمع المؤنث السالم</a:t>
            </a:r>
          </a:p>
        </p:txBody>
      </p:sp>
    </p:spTree>
    <p:extLst>
      <p:ext uri="{BB962C8B-B14F-4D97-AF65-F5344CB8AC3E}">
        <p14:creationId xmlns:p14="http://schemas.microsoft.com/office/powerpoint/2010/main" val="36545972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20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250"/>
                                        <p:tgtEl>
                                          <p:spTgt spid="15"/>
                                        </p:tgtEl>
                                      </p:cBhvr>
                                    </p:animEffect>
                                  </p:childTnLst>
                                </p:cTn>
                              </p:par>
                              <p:par>
                                <p:cTn id="8" presetID="10" presetClass="entr" presetSubtype="0" fill="hold" nodeType="withEffect">
                                  <p:stCondLst>
                                    <p:cond delay="12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22" presetClass="entr" presetSubtype="1" fill="hold" grpId="0" nodeType="withEffect">
                                  <p:stCondLst>
                                    <p:cond delay="1200"/>
                                  </p:stCondLst>
                                  <p:childTnLst>
                                    <p:set>
                                      <p:cBhvr>
                                        <p:cTn id="12" dur="1" fill="hold">
                                          <p:stCondLst>
                                            <p:cond delay="0"/>
                                          </p:stCondLst>
                                        </p:cTn>
                                        <p:tgtEl>
                                          <p:spTgt spid="14"/>
                                        </p:tgtEl>
                                        <p:attrNameLst>
                                          <p:attrName>style.visibility</p:attrName>
                                        </p:attrNameLst>
                                      </p:cBhvr>
                                      <p:to>
                                        <p:strVal val="visible"/>
                                      </p:to>
                                    </p:set>
                                    <p:animEffect transition="in" filter="wipe(up)">
                                      <p:cBhvr>
                                        <p:cTn id="13" dur="250"/>
                                        <p:tgtEl>
                                          <p:spTgt spid="14"/>
                                        </p:tgtEl>
                                      </p:cBhvr>
                                    </p:animEffect>
                                  </p:childTnLst>
                                </p:cTn>
                              </p:par>
                              <p:par>
                                <p:cTn id="14" presetID="10" presetClass="entr" presetSubtype="0" fill="hold" nodeType="withEffect">
                                  <p:stCondLst>
                                    <p:cond delay="12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par>
                          <p:cTn id="17" fill="hold">
                            <p:stCondLst>
                              <p:cond delay="1700"/>
                            </p:stCondLst>
                            <p:childTnLst>
                              <p:par>
                                <p:cTn id="18" presetID="1" presetClass="entr" presetSubtype="0" fill="hold" grpId="0" nodeType="afterEffect">
                                  <p:stCondLst>
                                    <p:cond delay="1250"/>
                                  </p:stCondLst>
                                  <p:childTnLst>
                                    <p:set>
                                      <p:cBhvr>
                                        <p:cTn id="19" dur="1" fill="hold">
                                          <p:stCondLst>
                                            <p:cond delay="0"/>
                                          </p:stCondLst>
                                        </p:cTn>
                                        <p:tgtEl>
                                          <p:spTgt spid="6"/>
                                        </p:tgtEl>
                                        <p:attrNameLst>
                                          <p:attrName>style.visibility</p:attrName>
                                        </p:attrNameLst>
                                      </p:cBhvr>
                                      <p:to>
                                        <p:strVal val="visible"/>
                                      </p:to>
                                    </p:set>
                                  </p:childTnLst>
                                </p:cTn>
                              </p:par>
                            </p:childTnLst>
                          </p:cTn>
                        </p:par>
                        <p:par>
                          <p:cTn id="20" fill="hold">
                            <p:stCondLst>
                              <p:cond delay="2950"/>
                            </p:stCondLst>
                            <p:childTnLst>
                              <p:par>
                                <p:cTn id="21" presetID="1" presetClass="entr" presetSubtype="0" fill="hold" grpId="0" nodeType="afterEffect">
                                  <p:stCondLst>
                                    <p:cond delay="125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6"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4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ترحيب</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B3DC6FA-0548-6F4B-393F-1221E5B989E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DE104A4-5A63-92CF-CEDB-08700F722EC2}"/>
              </a:ext>
            </a:extLst>
          </p:cNvPr>
          <p:cNvGrpSpPr/>
          <p:nvPr/>
        </p:nvGrpSpPr>
        <p:grpSpPr>
          <a:xfrm>
            <a:off x="1674464" y="136738"/>
            <a:ext cx="6234221" cy="322828"/>
            <a:chOff x="1674464" y="136738"/>
            <a:chExt cx="6234221" cy="322828"/>
          </a:xfrm>
        </p:grpSpPr>
        <p:sp>
          <p:nvSpPr>
            <p:cNvPr id="14" name="Rectangle 13">
              <a:extLst>
                <a:ext uri="{FF2B5EF4-FFF2-40B4-BE49-F238E27FC236}">
                  <a16:creationId xmlns:a16="http://schemas.microsoft.com/office/drawing/2014/main" id="{33194E61-FEA4-EC5F-CE10-A70C30C6790E}"/>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1567CC5B-0B3E-08EA-BA64-E6373FB53EA8}"/>
                </a:ext>
              </a:extLst>
            </p:cNvPr>
            <p:cNvSpPr>
              <a:spLocks/>
            </p:cNvSpPr>
            <p:nvPr/>
          </p:nvSpPr>
          <p:spPr>
            <a:xfrm>
              <a:off x="3886512" y="145567"/>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الظواهر اللغوية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69BA09D1-49E7-CC2A-C6F0-6210005BC3AA}"/>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9" name="Google Shape;1245;p5">
              <a:extLst>
                <a:ext uri="{FF2B5EF4-FFF2-40B4-BE49-F238E27FC236}">
                  <a16:creationId xmlns:a16="http://schemas.microsoft.com/office/drawing/2014/main" id="{C00092D4-24B4-4BA5-0824-201E49E61DFC}"/>
                </a:ext>
              </a:extLst>
            </p:cNvPr>
            <p:cNvPicPr preferRelativeResize="0"/>
            <p:nvPr/>
          </p:nvPicPr>
          <p:blipFill rotWithShape="1">
            <a:blip r:embed="rId2">
              <a:alphaModFix amt="20000"/>
            </a:blip>
            <a:srcRect/>
            <a:stretch/>
          </p:blipFill>
          <p:spPr>
            <a:xfrm>
              <a:off x="2988805" y="136738"/>
              <a:ext cx="278069" cy="278069"/>
            </a:xfrm>
            <a:prstGeom prst="rect">
              <a:avLst/>
            </a:prstGeom>
            <a:noFill/>
            <a:ln>
              <a:noFill/>
            </a:ln>
          </p:spPr>
        </p:pic>
        <p:pic>
          <p:nvPicPr>
            <p:cNvPr id="20" name="Google Shape;1244;p5">
              <a:extLst>
                <a:ext uri="{FF2B5EF4-FFF2-40B4-BE49-F238E27FC236}">
                  <a16:creationId xmlns:a16="http://schemas.microsoft.com/office/drawing/2014/main" id="{B3460023-E5D5-2D00-2AA6-4BD17A23E367}"/>
                </a:ext>
              </a:extLst>
            </p:cNvPr>
            <p:cNvPicPr preferRelativeResize="0"/>
            <p:nvPr/>
          </p:nvPicPr>
          <p:blipFill rotWithShape="1">
            <a:blip r:embed="rId3">
              <a:alphaModFix amt="20000"/>
            </a:blip>
            <a:srcRect/>
            <a:stretch/>
          </p:blipFill>
          <p:spPr>
            <a:xfrm>
              <a:off x="5188899" y="163335"/>
              <a:ext cx="278069" cy="278069"/>
            </a:xfrm>
            <a:prstGeom prst="rect">
              <a:avLst/>
            </a:prstGeom>
            <a:noFill/>
            <a:ln>
              <a:noFill/>
            </a:ln>
          </p:spPr>
        </p:pic>
        <p:pic>
          <p:nvPicPr>
            <p:cNvPr id="21" name="Image 20">
              <a:extLst>
                <a:ext uri="{FF2B5EF4-FFF2-40B4-BE49-F238E27FC236}">
                  <a16:creationId xmlns:a16="http://schemas.microsoft.com/office/drawing/2014/main" id="{5FD90AAE-D5C5-66F1-BB50-559A7FD55340}"/>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630616" y="181497"/>
              <a:ext cx="278069" cy="278069"/>
            </a:xfrm>
            <a:prstGeom prst="rect">
              <a:avLst/>
            </a:prstGeom>
            <a:ln>
              <a:noFill/>
            </a:ln>
          </p:spPr>
        </p:pic>
      </p:grpSp>
      <p:pic>
        <p:nvPicPr>
          <p:cNvPr id="22" name="Image 21">
            <a:extLst>
              <a:ext uri="{FF2B5EF4-FFF2-40B4-BE49-F238E27FC236}">
                <a16:creationId xmlns:a16="http://schemas.microsoft.com/office/drawing/2014/main" id="{A8A3C84C-CC8C-BD52-176B-06B1445E18F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981134" y="2096321"/>
            <a:ext cx="5416041" cy="3973924"/>
          </a:xfrm>
          <a:prstGeom prst="roundRect">
            <a:avLst>
              <a:gd name="adj" fmla="val 11828"/>
            </a:avLst>
          </a:prstGeom>
        </p:spPr>
      </p:pic>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63847085"/>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39290-E317-6936-71FD-9D17379A80D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83822B6-CC35-F05C-F005-BBBC0573DB8F}"/>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0F280B6D-05E8-49A2-91BA-52E74EBB76D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3" name="Class AR_NV_05_1">
            <a:hlinkClick r:id="" action="ppaction://media"/>
            <a:extLst>
              <a:ext uri="{FF2B5EF4-FFF2-40B4-BE49-F238E27FC236}">
                <a16:creationId xmlns:a16="http://schemas.microsoft.com/office/drawing/2014/main" id="{1653AE7A-17D5-3768-7092-97E2289EDC7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513" y="2160588"/>
            <a:ext cx="7038975" cy="3959225"/>
          </a:xfrm>
          <a:prstGeom prst="rect">
            <a:avLst/>
          </a:prstGeom>
        </p:spPr>
      </p:pic>
      <p:pic>
        <p:nvPicPr>
          <p:cNvPr id="18" name="Espace réservé pour une image  46">
            <a:extLst>
              <a:ext uri="{FF2B5EF4-FFF2-40B4-BE49-F238E27FC236}">
                <a16:creationId xmlns:a16="http://schemas.microsoft.com/office/drawing/2014/main" id="{F134BEB8-EC53-9622-863D-02B02771EFC1}"/>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7924800" y="684213"/>
            <a:ext cx="900113" cy="900112"/>
          </a:xfrm>
        </p:spPr>
      </p:pic>
      <p:grpSp>
        <p:nvGrpSpPr>
          <p:cNvPr id="7" name="Groupe 6">
            <a:extLst>
              <a:ext uri="{FF2B5EF4-FFF2-40B4-BE49-F238E27FC236}">
                <a16:creationId xmlns:a16="http://schemas.microsoft.com/office/drawing/2014/main" id="{8E814472-87B6-1B80-48C5-8A8976E84A95}"/>
              </a:ext>
            </a:extLst>
          </p:cNvPr>
          <p:cNvGrpSpPr/>
          <p:nvPr/>
        </p:nvGrpSpPr>
        <p:grpSpPr>
          <a:xfrm>
            <a:off x="1291909" y="141535"/>
            <a:ext cx="6234221" cy="322828"/>
            <a:chOff x="1674464" y="136738"/>
            <a:chExt cx="6234221" cy="322828"/>
          </a:xfrm>
        </p:grpSpPr>
        <p:sp>
          <p:nvSpPr>
            <p:cNvPr id="12" name="Rectangle 11">
              <a:extLst>
                <a:ext uri="{FF2B5EF4-FFF2-40B4-BE49-F238E27FC236}">
                  <a16:creationId xmlns:a16="http://schemas.microsoft.com/office/drawing/2014/main" id="{291B6840-00C9-1500-342B-636C73771428}"/>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6F883258-6FB8-557A-2CD8-B7FE0EF1086F}"/>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9" name="Google Shape;1245;p5">
              <a:extLst>
                <a:ext uri="{FF2B5EF4-FFF2-40B4-BE49-F238E27FC236}">
                  <a16:creationId xmlns:a16="http://schemas.microsoft.com/office/drawing/2014/main" id="{56D40783-8D16-D336-6BF3-014F652F1275}"/>
                </a:ext>
              </a:extLst>
            </p:cNvPr>
            <p:cNvPicPr preferRelativeResize="0"/>
            <p:nvPr/>
          </p:nvPicPr>
          <p:blipFill rotWithShape="1">
            <a:blip r:embed="rId6">
              <a:alphaModFix amt="20000"/>
            </a:blip>
            <a:srcRect/>
            <a:stretch/>
          </p:blipFill>
          <p:spPr>
            <a:xfrm>
              <a:off x="2988805" y="136738"/>
              <a:ext cx="278069" cy="278069"/>
            </a:xfrm>
            <a:prstGeom prst="rect">
              <a:avLst/>
            </a:prstGeom>
            <a:noFill/>
            <a:ln>
              <a:noFill/>
            </a:ln>
          </p:spPr>
        </p:pic>
        <p:pic>
          <p:nvPicPr>
            <p:cNvPr id="20" name="Google Shape;1244;p5">
              <a:extLst>
                <a:ext uri="{FF2B5EF4-FFF2-40B4-BE49-F238E27FC236}">
                  <a16:creationId xmlns:a16="http://schemas.microsoft.com/office/drawing/2014/main" id="{D6BBA92F-91E0-0DAD-4A09-48F877215C5D}"/>
                </a:ext>
              </a:extLst>
            </p:cNvPr>
            <p:cNvPicPr preferRelativeResize="0"/>
            <p:nvPr/>
          </p:nvPicPr>
          <p:blipFill rotWithShape="1">
            <a:blip r:embed="rId7">
              <a:alphaModFix amt="20000"/>
            </a:blip>
            <a:srcRect/>
            <a:stretch/>
          </p:blipFill>
          <p:spPr>
            <a:xfrm>
              <a:off x="5188899" y="163335"/>
              <a:ext cx="278069" cy="278069"/>
            </a:xfrm>
            <a:prstGeom prst="rect">
              <a:avLst/>
            </a:prstGeom>
            <a:noFill/>
            <a:ln>
              <a:noFill/>
            </a:ln>
          </p:spPr>
        </p:pic>
        <p:pic>
          <p:nvPicPr>
            <p:cNvPr id="21" name="Image 20">
              <a:extLst>
                <a:ext uri="{FF2B5EF4-FFF2-40B4-BE49-F238E27FC236}">
                  <a16:creationId xmlns:a16="http://schemas.microsoft.com/office/drawing/2014/main" id="{EABA2B2F-7693-23B9-06D4-092D4EA57A90}"/>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7630616" y="181497"/>
              <a:ext cx="278069" cy="278069"/>
            </a:xfrm>
            <a:prstGeom prst="rect">
              <a:avLst/>
            </a:prstGeom>
            <a:ln>
              <a:noFill/>
            </a:ln>
          </p:spPr>
        </p:pic>
      </p:grpSp>
      <p:sp>
        <p:nvSpPr>
          <p:cNvPr id="2" name="Rectangle 1">
            <a:extLst>
              <a:ext uri="{FF2B5EF4-FFF2-40B4-BE49-F238E27FC236}">
                <a16:creationId xmlns:a16="http://schemas.microsoft.com/office/drawing/2014/main" id="{BB736716-22BE-6CB7-C741-98155CFB52DF}"/>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الظواهر اللغوية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40600180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70878-4B73-C76B-8ABA-470FA4F72A4E}"/>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15A95A9-97AB-BD07-4366-4AC080AE3878}"/>
              </a:ext>
            </a:extLst>
          </p:cNvPr>
          <p:cNvSpPr>
            <a:spLocks noGrp="1"/>
          </p:cNvSpPr>
          <p:nvPr>
            <p:ph type="title"/>
          </p:nvPr>
        </p:nvSpPr>
        <p:spPr>
          <a:xfrm>
            <a:off x="326807"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الظواهر اللغوية</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C9E7182A-38D5-8D4B-5088-8B6FD100B7A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62943"/>
            <a:ext cx="7789894" cy="2830355"/>
          </a:xfrm>
          <a:prstGeom prst="rect">
            <a:avLst/>
          </a:prstGeom>
        </p:spPr>
      </p:pic>
      <p:sp>
        <p:nvSpPr>
          <p:cNvPr id="30" name="ZoneTexte 29">
            <a:extLst>
              <a:ext uri="{FF2B5EF4-FFF2-40B4-BE49-F238E27FC236}">
                <a16:creationId xmlns:a16="http://schemas.microsoft.com/office/drawing/2014/main" id="{3302832B-2812-A92D-29A5-4CB4780B7C52}"/>
              </a:ext>
            </a:extLst>
          </p:cNvPr>
          <p:cNvSpPr txBox="1"/>
          <p:nvPr/>
        </p:nvSpPr>
        <p:spPr>
          <a:xfrm>
            <a:off x="4041681" y="1720336"/>
            <a:ext cx="2989922"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التراكيب</a:t>
            </a:r>
            <a:r>
              <a:rPr lang="ar-MA" sz="3200" b="1" dirty="0">
                <a:solidFill>
                  <a:srgbClr val="424D7C"/>
                </a:solidFill>
                <a:latin typeface="Microsoft Uighur" panose="02000000000000000000" pitchFamily="2" charset="-78"/>
                <a:cs typeface="Microsoft Uighur" panose="02000000000000000000" pitchFamily="2" charset="-78"/>
              </a:rPr>
              <a:t>/ الصرف والتحويل</a:t>
            </a: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fr-MA" sz="32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2" name="Image 8">
            <a:extLst>
              <a:ext uri="{FF2B5EF4-FFF2-40B4-BE49-F238E27FC236}">
                <a16:creationId xmlns:a16="http://schemas.microsoft.com/office/drawing/2014/main" id="{B0681415-4F83-FE42-BBD3-175D9CC78AC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52453" y="1402857"/>
            <a:ext cx="360000" cy="360000"/>
          </a:xfrm>
          <a:prstGeom prst="rect">
            <a:avLst/>
          </a:prstGeom>
          <a:ln>
            <a:noFill/>
          </a:ln>
        </p:spPr>
      </p:pic>
      <p:pic>
        <p:nvPicPr>
          <p:cNvPr id="5" name="Image 4">
            <a:extLst>
              <a:ext uri="{FF2B5EF4-FFF2-40B4-BE49-F238E27FC236}">
                <a16:creationId xmlns:a16="http://schemas.microsoft.com/office/drawing/2014/main" id="{23A308FF-88B9-868A-765D-E7EC8C500471}"/>
              </a:ext>
            </a:extLst>
          </p:cNvPr>
          <p:cNvPicPr>
            <a:picLocks noChangeAspect="1"/>
          </p:cNvPicPr>
          <p:nvPr/>
        </p:nvPicPr>
        <p:blipFill>
          <a:blip r:embed="rId4"/>
          <a:srcRect/>
          <a:stretch/>
        </p:blipFill>
        <p:spPr>
          <a:xfrm>
            <a:off x="7242520" y="2012724"/>
            <a:ext cx="730771" cy="735759"/>
          </a:xfrm>
          <a:prstGeom prst="rect">
            <a:avLst/>
          </a:prstGeom>
        </p:spPr>
      </p:pic>
      <p:pic>
        <p:nvPicPr>
          <p:cNvPr id="3" name="Image 2">
            <a:extLst>
              <a:ext uri="{FF2B5EF4-FFF2-40B4-BE49-F238E27FC236}">
                <a16:creationId xmlns:a16="http://schemas.microsoft.com/office/drawing/2014/main" id="{3FF08B13-2394-EE8D-5DB7-073BA59116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47" y="1402856"/>
            <a:ext cx="960979" cy="1105631"/>
          </a:xfrm>
          <a:prstGeom prst="rect">
            <a:avLst/>
          </a:prstGeom>
        </p:spPr>
      </p:pic>
      <p:sp>
        <p:nvSpPr>
          <p:cNvPr id="4" name="Espace réservé du texte 5">
            <a:extLst>
              <a:ext uri="{FF2B5EF4-FFF2-40B4-BE49-F238E27FC236}">
                <a16:creationId xmlns:a16="http://schemas.microsoft.com/office/drawing/2014/main" id="{605B582A-F2B8-09DB-9B7F-B8235456B21B}"/>
              </a:ext>
            </a:extLst>
          </p:cNvPr>
          <p:cNvSpPr txBox="1">
            <a:spLocks/>
          </p:cNvSpPr>
          <p:nvPr/>
        </p:nvSpPr>
        <p:spPr>
          <a:xfrm>
            <a:off x="1921945" y="3100877"/>
            <a:ext cx="530011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rtl="1">
              <a:defRPr/>
            </a:pPr>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 </a:t>
            </a:r>
            <a:r>
              <a:rPr lang="ar-MA" sz="2800" b="1" dirty="0">
                <a:cs typeface="Microsoft Uighur" panose="02000000000000000000" pitchFamily="2" charset="-78"/>
              </a:rPr>
              <a:t>الحال مفردة – النعت الحقيقي – جمع المذكر السالم – جمع المؤنث السالم</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a:p>
            <a:pPr marL="0" marR="0" lvl="0" indent="0" algn="ctr" defTabSz="914400" rtl="1" eaLnBrk="1" fontAlgn="auto" latinLnBrk="0" hangingPunct="1">
              <a:lnSpc>
                <a:spcPct val="100000"/>
              </a:lnSpc>
              <a:spcBef>
                <a:spcPts val="300"/>
              </a:spcBef>
              <a:spcAft>
                <a:spcPts val="0"/>
              </a:spcAft>
              <a:buClrTx/>
              <a:buSzTx/>
              <a:buNone/>
              <a:tabLst/>
              <a:defRPr/>
            </a:pPr>
            <a:r>
              <a:rPr kumimoji="0" lang="ar-MA" sz="36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مراجعة وتوليف</a:t>
            </a:r>
            <a:endParaRPr kumimoji="0" lang="tzm-Arab-MA" sz="36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Tree>
    <p:extLst>
      <p:ext uri="{BB962C8B-B14F-4D97-AF65-F5344CB8AC3E}">
        <p14:creationId xmlns:p14="http://schemas.microsoft.com/office/powerpoint/2010/main" val="242929825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20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250"/>
                                        <p:tgtEl>
                                          <p:spTgt spid="30"/>
                                        </p:tgtEl>
                                      </p:cBhvr>
                                    </p:animEffect>
                                  </p:childTnLst>
                                </p:cTn>
                              </p:par>
                              <p:par>
                                <p:cTn id="8" presetID="10" presetClass="entr" presetSubtype="0" fill="hold" nodeType="withEffect">
                                  <p:stCondLst>
                                    <p:cond delay="12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1700"/>
                            </p:stCondLst>
                            <p:childTnLst>
                              <p:par>
                                <p:cTn id="12" presetID="1" presetClass="entr" presetSubtype="0" fill="hold" grpId="0" nodeType="afterEffect">
                                  <p:stCondLst>
                                    <p:cond delay="125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03865-C6D8-69FA-5C12-D9CD3F0F786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9BB73FE-75FF-599C-B45C-8BEE40392EFD}"/>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خلال هذه الحصة نتذكر الحال المفردة والنعت الحقيقي.</a:t>
            </a:r>
          </a:p>
        </p:txBody>
      </p:sp>
      <p:sp>
        <p:nvSpPr>
          <p:cNvPr id="10" name="Rectangle : coins arrondis 9">
            <a:extLst>
              <a:ext uri="{FF2B5EF4-FFF2-40B4-BE49-F238E27FC236}">
                <a16:creationId xmlns:a16="http://schemas.microsoft.com/office/drawing/2014/main" id="{20520491-7D51-F110-4687-8CAF6036EC6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2E7EA31A-7AE8-0FE8-9D1D-9E4E5ACAAD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6926" y="1665483"/>
            <a:ext cx="5739780" cy="4859141"/>
          </a:xfrm>
          <a:prstGeom prst="rect">
            <a:avLst/>
          </a:prstGeom>
        </p:spPr>
      </p:pic>
      <p:sp>
        <p:nvSpPr>
          <p:cNvPr id="11" name="ZoneTexte 10">
            <a:extLst>
              <a:ext uri="{FF2B5EF4-FFF2-40B4-BE49-F238E27FC236}">
                <a16:creationId xmlns:a16="http://schemas.microsoft.com/office/drawing/2014/main" id="{93635987-4C09-677B-4891-0EB4C425FD8A}"/>
              </a:ext>
            </a:extLst>
          </p:cNvPr>
          <p:cNvSpPr txBox="1"/>
          <p:nvPr/>
        </p:nvSpPr>
        <p:spPr>
          <a:xfrm>
            <a:off x="2288171" y="2484245"/>
            <a:ext cx="2959487" cy="1464231"/>
          </a:xfrm>
          <a:prstGeom prst="roundRect">
            <a:avLst/>
          </a:prstGeom>
          <a:noFill/>
          <a:ln w="28575">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000" b="1"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اَلْحالُ مُفْرَدَةً</a:t>
            </a:r>
          </a:p>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اَلنَّعْتُ ٱلْحَقيقِيُّ.</a:t>
            </a:r>
            <a:endParaRPr kumimoji="0" lang="fr-FR" sz="40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pic>
        <p:nvPicPr>
          <p:cNvPr id="13" name="Espace réservé pour une image  5">
            <a:extLst>
              <a:ext uri="{FF2B5EF4-FFF2-40B4-BE49-F238E27FC236}">
                <a16:creationId xmlns:a16="http://schemas.microsoft.com/office/drawing/2014/main" id="{9CDF2D3F-5A0A-A0BD-46FC-49F28B3EEF6C}"/>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2" name="Groupe 1">
            <a:extLst>
              <a:ext uri="{FF2B5EF4-FFF2-40B4-BE49-F238E27FC236}">
                <a16:creationId xmlns:a16="http://schemas.microsoft.com/office/drawing/2014/main" id="{A7B22CF2-09C3-F36D-13D1-4118A5B56D45}"/>
              </a:ext>
            </a:extLst>
          </p:cNvPr>
          <p:cNvGrpSpPr/>
          <p:nvPr/>
        </p:nvGrpSpPr>
        <p:grpSpPr>
          <a:xfrm>
            <a:off x="1291909" y="141535"/>
            <a:ext cx="6234221" cy="322828"/>
            <a:chOff x="1674464" y="136738"/>
            <a:chExt cx="6234221" cy="322828"/>
          </a:xfrm>
        </p:grpSpPr>
        <p:sp>
          <p:nvSpPr>
            <p:cNvPr id="6" name="Rectangle 5">
              <a:extLst>
                <a:ext uri="{FF2B5EF4-FFF2-40B4-BE49-F238E27FC236}">
                  <a16:creationId xmlns:a16="http://schemas.microsoft.com/office/drawing/2014/main" id="{0C4C8D5B-48B3-CDC7-5AC7-F2559DFEEAAD}"/>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D7B7682B-ECC0-9D28-89A6-B6C3B80B46C4}"/>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pic>
          <p:nvPicPr>
            <p:cNvPr id="17" name="Google Shape;1245;p5">
              <a:extLst>
                <a:ext uri="{FF2B5EF4-FFF2-40B4-BE49-F238E27FC236}">
                  <a16:creationId xmlns:a16="http://schemas.microsoft.com/office/drawing/2014/main" id="{6E8A40DF-2D41-5750-A2A7-5807738699D3}"/>
                </a:ext>
              </a:extLst>
            </p:cNvPr>
            <p:cNvPicPr preferRelativeResize="0"/>
            <p:nvPr/>
          </p:nvPicPr>
          <p:blipFill rotWithShape="1">
            <a:blip r:embed="rId4">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83514FF2-02B3-6751-E42A-8E4DC97AC331}"/>
                </a:ext>
              </a:extLst>
            </p:cNvPr>
            <p:cNvPicPr preferRelativeResize="0"/>
            <p:nvPr/>
          </p:nvPicPr>
          <p:blipFill rotWithShape="1">
            <a:blip r:embed="rId5"/>
            <a:srcRect/>
            <a:stretch/>
          </p:blipFill>
          <p:spPr>
            <a:xfrm>
              <a:off x="5188899" y="163335"/>
              <a:ext cx="278069" cy="278069"/>
            </a:xfrm>
            <a:prstGeom prst="rect">
              <a:avLst/>
            </a:prstGeom>
            <a:ln>
              <a:noFill/>
            </a:ln>
          </p:spPr>
        </p:pic>
        <p:pic>
          <p:nvPicPr>
            <p:cNvPr id="19" name="Image 18">
              <a:extLst>
                <a:ext uri="{FF2B5EF4-FFF2-40B4-BE49-F238E27FC236}">
                  <a16:creationId xmlns:a16="http://schemas.microsoft.com/office/drawing/2014/main" id="{8E601A9F-632D-C878-277C-4CF9C5CDE6F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20" name="Rectangle 19">
            <a:extLst>
              <a:ext uri="{FF2B5EF4-FFF2-40B4-BE49-F238E27FC236}">
                <a16:creationId xmlns:a16="http://schemas.microsoft.com/office/drawing/2014/main" id="{781E808E-47EF-FD44-DDFA-F1B00261BBDA}"/>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spTree>
    <p:extLst>
      <p:ext uri="{BB962C8B-B14F-4D97-AF65-F5344CB8AC3E}">
        <p14:creationId xmlns:p14="http://schemas.microsoft.com/office/powerpoint/2010/main" val="2514714069"/>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8EE63-3D2D-C9D1-5F14-490B82DC9E4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8D57F17-8E1D-D207-E718-C2F4C74EF35A}"/>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من يركب جملة تتضمن حالا مفردة؟</a:t>
            </a:r>
          </a:p>
        </p:txBody>
      </p:sp>
      <p:sp>
        <p:nvSpPr>
          <p:cNvPr id="10" name="Rectangle : coins arrondis 9">
            <a:extLst>
              <a:ext uri="{FF2B5EF4-FFF2-40B4-BE49-F238E27FC236}">
                <a16:creationId xmlns:a16="http://schemas.microsoft.com/office/drawing/2014/main" id="{1C149CAB-8B79-AC1F-5524-EAD8AE9ED6C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8" name="Espace réservé pour une image  33">
            <a:extLst>
              <a:ext uri="{FF2B5EF4-FFF2-40B4-BE49-F238E27FC236}">
                <a16:creationId xmlns:a16="http://schemas.microsoft.com/office/drawing/2014/main" id="{66D172DD-690E-5F59-008D-3B6E0ED86DB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p:spPr>
      </p:pic>
      <p:grpSp>
        <p:nvGrpSpPr>
          <p:cNvPr id="7" name="Groupe 6">
            <a:extLst>
              <a:ext uri="{FF2B5EF4-FFF2-40B4-BE49-F238E27FC236}">
                <a16:creationId xmlns:a16="http://schemas.microsoft.com/office/drawing/2014/main" id="{F6198F10-6E03-9591-18BA-70E37186562A}"/>
              </a:ext>
            </a:extLst>
          </p:cNvPr>
          <p:cNvGrpSpPr/>
          <p:nvPr/>
        </p:nvGrpSpPr>
        <p:grpSpPr>
          <a:xfrm>
            <a:off x="1291909" y="141535"/>
            <a:ext cx="6234221" cy="322828"/>
            <a:chOff x="1674464" y="136738"/>
            <a:chExt cx="6234221" cy="322828"/>
          </a:xfrm>
        </p:grpSpPr>
        <p:sp>
          <p:nvSpPr>
            <p:cNvPr id="8" name="Rectangle 7">
              <a:extLst>
                <a:ext uri="{FF2B5EF4-FFF2-40B4-BE49-F238E27FC236}">
                  <a16:creationId xmlns:a16="http://schemas.microsoft.com/office/drawing/2014/main" id="{F09C7A20-0319-7739-F9BF-6A36B9DD50EA}"/>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231CC66B-9DE8-C3E2-933D-1F5AA23A431B}"/>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7" name="Google Shape;1245;p5">
              <a:extLst>
                <a:ext uri="{FF2B5EF4-FFF2-40B4-BE49-F238E27FC236}">
                  <a16:creationId xmlns:a16="http://schemas.microsoft.com/office/drawing/2014/main" id="{F6D75C68-89AE-A9D0-9201-14003BCCCAA6}"/>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65A570C1-3E82-00C8-E064-DA4CF5DAF644}"/>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2" name="Image 21">
              <a:extLst>
                <a:ext uri="{FF2B5EF4-FFF2-40B4-BE49-F238E27FC236}">
                  <a16:creationId xmlns:a16="http://schemas.microsoft.com/office/drawing/2014/main" id="{45056770-8FB6-713B-7746-6D9A5FE7BAD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3" name="Image 2">
            <a:extLst>
              <a:ext uri="{FF2B5EF4-FFF2-40B4-BE49-F238E27FC236}">
                <a16:creationId xmlns:a16="http://schemas.microsoft.com/office/drawing/2014/main" id="{4F55A288-EBAE-5B98-EF95-BE1BFB6D0EFD}"/>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19877" y="2185810"/>
            <a:ext cx="8304245" cy="3844316"/>
          </a:xfrm>
          <a:prstGeom prst="rect">
            <a:avLst/>
          </a:prstGeom>
        </p:spPr>
      </p:pic>
      <p:sp>
        <p:nvSpPr>
          <p:cNvPr id="5" name="Rectangle 4">
            <a:extLst>
              <a:ext uri="{FF2B5EF4-FFF2-40B4-BE49-F238E27FC236}">
                <a16:creationId xmlns:a16="http://schemas.microsoft.com/office/drawing/2014/main" id="{C7F61BA1-A834-22C4-8FE4-A66389DB2133}"/>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spTree>
    <p:extLst>
      <p:ext uri="{BB962C8B-B14F-4D97-AF65-F5344CB8AC3E}">
        <p14:creationId xmlns:p14="http://schemas.microsoft.com/office/powerpoint/2010/main" val="410937853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49898-0294-B607-4E0B-3D3B4D944C8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F60CD1F6-2957-BCCD-7079-FFC1085AC9A4}"/>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من يركب جملة تتضمن نعتا حقيقيا؟</a:t>
            </a:r>
          </a:p>
        </p:txBody>
      </p:sp>
      <p:sp>
        <p:nvSpPr>
          <p:cNvPr id="10" name="Rectangle : coins arrondis 9">
            <a:extLst>
              <a:ext uri="{FF2B5EF4-FFF2-40B4-BE49-F238E27FC236}">
                <a16:creationId xmlns:a16="http://schemas.microsoft.com/office/drawing/2014/main" id="{E9BB3B0D-A5F1-084D-C15E-B6ECB8EA887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8" name="Espace réservé pour une image  33">
            <a:extLst>
              <a:ext uri="{FF2B5EF4-FFF2-40B4-BE49-F238E27FC236}">
                <a16:creationId xmlns:a16="http://schemas.microsoft.com/office/drawing/2014/main" id="{7F3A236A-8963-E377-26F0-328773C942D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p:spPr>
      </p:pic>
      <p:grpSp>
        <p:nvGrpSpPr>
          <p:cNvPr id="7" name="Groupe 6">
            <a:extLst>
              <a:ext uri="{FF2B5EF4-FFF2-40B4-BE49-F238E27FC236}">
                <a16:creationId xmlns:a16="http://schemas.microsoft.com/office/drawing/2014/main" id="{8F1A5370-1BE9-AF7E-C424-146B7F09D0EA}"/>
              </a:ext>
            </a:extLst>
          </p:cNvPr>
          <p:cNvGrpSpPr/>
          <p:nvPr/>
        </p:nvGrpSpPr>
        <p:grpSpPr>
          <a:xfrm>
            <a:off x="1291909" y="141535"/>
            <a:ext cx="6234221" cy="322828"/>
            <a:chOff x="1674464" y="136738"/>
            <a:chExt cx="6234221" cy="322828"/>
          </a:xfrm>
        </p:grpSpPr>
        <p:sp>
          <p:nvSpPr>
            <p:cNvPr id="8" name="Rectangle 7">
              <a:extLst>
                <a:ext uri="{FF2B5EF4-FFF2-40B4-BE49-F238E27FC236}">
                  <a16:creationId xmlns:a16="http://schemas.microsoft.com/office/drawing/2014/main" id="{1FFFD5D2-2DBD-3273-773E-8675FB3295C6}"/>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40947E96-D843-0F8D-AA86-17C26821FC03}"/>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7" name="Google Shape;1245;p5">
              <a:extLst>
                <a:ext uri="{FF2B5EF4-FFF2-40B4-BE49-F238E27FC236}">
                  <a16:creationId xmlns:a16="http://schemas.microsoft.com/office/drawing/2014/main" id="{73E22183-C0BA-3EFE-5C6B-364EAE002EAE}"/>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07E153CE-00E8-8F38-19B0-6518955A6ED6}"/>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2" name="Image 21">
              <a:extLst>
                <a:ext uri="{FF2B5EF4-FFF2-40B4-BE49-F238E27FC236}">
                  <a16:creationId xmlns:a16="http://schemas.microsoft.com/office/drawing/2014/main" id="{2B7C2E76-981E-FB74-38BE-96D1068642B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5" name="Image 4">
            <a:extLst>
              <a:ext uri="{FF2B5EF4-FFF2-40B4-BE49-F238E27FC236}">
                <a16:creationId xmlns:a16="http://schemas.microsoft.com/office/drawing/2014/main" id="{8F6CC129-87A2-97EE-E6A5-9CCBDC290883}"/>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438539" y="2402653"/>
            <a:ext cx="8266922" cy="2918465"/>
          </a:xfrm>
          <a:prstGeom prst="rect">
            <a:avLst/>
          </a:prstGeom>
        </p:spPr>
      </p:pic>
      <p:sp>
        <p:nvSpPr>
          <p:cNvPr id="6" name="Rectangle 5">
            <a:extLst>
              <a:ext uri="{FF2B5EF4-FFF2-40B4-BE49-F238E27FC236}">
                <a16:creationId xmlns:a16="http://schemas.microsoft.com/office/drawing/2014/main" id="{C13F3A5B-F088-4E29-CAE8-BFE556FD21E8}"/>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spTree>
    <p:extLst>
      <p:ext uri="{BB962C8B-B14F-4D97-AF65-F5344CB8AC3E}">
        <p14:creationId xmlns:p14="http://schemas.microsoft.com/office/powerpoint/2010/main" val="307415759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FACF9-9153-81BB-1742-E2149AEA98A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D41DE25-6C76-40C2-742C-940F592199B3}"/>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سنتذكر كذلك جمع المذكر السالم وجمع المؤنث السالم.</a:t>
            </a:r>
          </a:p>
        </p:txBody>
      </p:sp>
      <p:sp>
        <p:nvSpPr>
          <p:cNvPr id="10" name="Rectangle : coins arrondis 9">
            <a:extLst>
              <a:ext uri="{FF2B5EF4-FFF2-40B4-BE49-F238E27FC236}">
                <a16:creationId xmlns:a16="http://schemas.microsoft.com/office/drawing/2014/main" id="{72D7F637-C86B-F9F8-7CD7-C3D8CE6A39D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3EF9E12B-A432-05B8-F2AD-45398FAD9E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6926" y="1665483"/>
            <a:ext cx="5739780" cy="4859141"/>
          </a:xfrm>
          <a:prstGeom prst="rect">
            <a:avLst/>
          </a:prstGeom>
        </p:spPr>
      </p:pic>
      <p:sp>
        <p:nvSpPr>
          <p:cNvPr id="11" name="ZoneTexte 10">
            <a:extLst>
              <a:ext uri="{FF2B5EF4-FFF2-40B4-BE49-F238E27FC236}">
                <a16:creationId xmlns:a16="http://schemas.microsoft.com/office/drawing/2014/main" id="{8FA27122-972A-E527-77B4-48CEBA379D4B}"/>
              </a:ext>
            </a:extLst>
          </p:cNvPr>
          <p:cNvSpPr txBox="1"/>
          <p:nvPr/>
        </p:nvSpPr>
        <p:spPr>
          <a:xfrm>
            <a:off x="2288171" y="2484245"/>
            <a:ext cx="2959487" cy="1464231"/>
          </a:xfrm>
          <a:prstGeom prst="roundRect">
            <a:avLst/>
          </a:prstGeom>
          <a:noFill/>
          <a:ln w="28575">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000" b="1"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جَمْعُ ٱلْمُذَكَّرِ</a:t>
            </a:r>
            <a:r>
              <a:rPr kumimoji="0" lang="ar-MA" sz="4000" b="1" i="0" u="none" strike="noStrike" kern="120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rPr>
              <a:t> ٱلسّالِمُ.</a:t>
            </a:r>
          </a:p>
          <a:p>
            <a:pPr marL="0" marR="0" lvl="0" indent="0" algn="ctr" defTabSz="457200" rtl="1" eaLnBrk="1" fontAlgn="auto" latinLnBrk="0" hangingPunct="1">
              <a:lnSpc>
                <a:spcPct val="100000"/>
              </a:lnSpc>
              <a:spcBef>
                <a:spcPts val="0"/>
              </a:spcBef>
              <a:spcAft>
                <a:spcPts val="0"/>
              </a:spcAft>
              <a:buClrTx/>
              <a:buSzTx/>
              <a:buFontTx/>
              <a:buNone/>
              <a:tabLst/>
              <a:defRPr/>
            </a:pPr>
            <a:r>
              <a:rPr lang="ar-MA" sz="4000" b="1"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جَمْعُ ٱلْمُؤَنَّثِ ٱلسّالِمُ</a:t>
            </a:r>
            <a:endParaRPr lang="fr-FR" sz="4000" b="1"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Espace réservé pour une image  5">
            <a:extLst>
              <a:ext uri="{FF2B5EF4-FFF2-40B4-BE49-F238E27FC236}">
                <a16:creationId xmlns:a16="http://schemas.microsoft.com/office/drawing/2014/main" id="{C26EBDC7-0D41-6367-02EC-B905630E5F13}"/>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2" name="Groupe 1">
            <a:extLst>
              <a:ext uri="{FF2B5EF4-FFF2-40B4-BE49-F238E27FC236}">
                <a16:creationId xmlns:a16="http://schemas.microsoft.com/office/drawing/2014/main" id="{B9A4AD9D-146E-2101-8502-0DC4D92E99DD}"/>
              </a:ext>
            </a:extLst>
          </p:cNvPr>
          <p:cNvGrpSpPr/>
          <p:nvPr/>
        </p:nvGrpSpPr>
        <p:grpSpPr>
          <a:xfrm>
            <a:off x="1291909" y="141535"/>
            <a:ext cx="6234221" cy="322828"/>
            <a:chOff x="1674464" y="136738"/>
            <a:chExt cx="6234221" cy="322828"/>
          </a:xfrm>
        </p:grpSpPr>
        <p:sp>
          <p:nvSpPr>
            <p:cNvPr id="6" name="Rectangle 5">
              <a:extLst>
                <a:ext uri="{FF2B5EF4-FFF2-40B4-BE49-F238E27FC236}">
                  <a16:creationId xmlns:a16="http://schemas.microsoft.com/office/drawing/2014/main" id="{03DCD69A-E355-DF00-BF44-1CC9935A0A95}"/>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9BF05521-DB9A-C501-C6F7-6B6EED3BF633}"/>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7" name="Google Shape;1245;p5">
              <a:extLst>
                <a:ext uri="{FF2B5EF4-FFF2-40B4-BE49-F238E27FC236}">
                  <a16:creationId xmlns:a16="http://schemas.microsoft.com/office/drawing/2014/main" id="{7786C258-9440-4BE8-2FFE-AF21116F5127}"/>
                </a:ext>
              </a:extLst>
            </p:cNvPr>
            <p:cNvPicPr preferRelativeResize="0"/>
            <p:nvPr/>
          </p:nvPicPr>
          <p:blipFill rotWithShape="1">
            <a:blip r:embed="rId4">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FD22DDB1-B5D0-947D-A983-273493BDEA41}"/>
                </a:ext>
              </a:extLst>
            </p:cNvPr>
            <p:cNvPicPr preferRelativeResize="0"/>
            <p:nvPr/>
          </p:nvPicPr>
          <p:blipFill rotWithShape="1">
            <a:blip r:embed="rId5"/>
            <a:srcRect/>
            <a:stretch/>
          </p:blipFill>
          <p:spPr>
            <a:xfrm>
              <a:off x="5188899" y="163335"/>
              <a:ext cx="278069" cy="278069"/>
            </a:xfrm>
            <a:prstGeom prst="rect">
              <a:avLst/>
            </a:prstGeom>
            <a:ln>
              <a:noFill/>
            </a:ln>
          </p:spPr>
        </p:pic>
        <p:pic>
          <p:nvPicPr>
            <p:cNvPr id="19" name="Image 18">
              <a:extLst>
                <a:ext uri="{FF2B5EF4-FFF2-40B4-BE49-F238E27FC236}">
                  <a16:creationId xmlns:a16="http://schemas.microsoft.com/office/drawing/2014/main" id="{0E7622EF-2D88-A9CE-4BF4-054B2818D270}"/>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20" name="Rectangle 19">
            <a:extLst>
              <a:ext uri="{FF2B5EF4-FFF2-40B4-BE49-F238E27FC236}">
                <a16:creationId xmlns:a16="http://schemas.microsoft.com/office/drawing/2014/main" id="{B9FC7E0C-449D-5E68-2700-87307907B820}"/>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الظواهر اللغوية </a:t>
            </a:r>
          </a:p>
        </p:txBody>
      </p:sp>
    </p:spTree>
    <p:extLst>
      <p:ext uri="{BB962C8B-B14F-4D97-AF65-F5344CB8AC3E}">
        <p14:creationId xmlns:p14="http://schemas.microsoft.com/office/powerpoint/2010/main" val="1902299215"/>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7B3CC-F480-861B-482A-D7910738457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88CC935-9398-39BB-187A-ACEAEE4082A1}"/>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من يركب جملة تتضمن جمع مذكر سالم؟</a:t>
            </a:r>
          </a:p>
        </p:txBody>
      </p:sp>
      <p:sp>
        <p:nvSpPr>
          <p:cNvPr id="10" name="Rectangle : coins arrondis 9">
            <a:extLst>
              <a:ext uri="{FF2B5EF4-FFF2-40B4-BE49-F238E27FC236}">
                <a16:creationId xmlns:a16="http://schemas.microsoft.com/office/drawing/2014/main" id="{A24F6F5C-4700-E72E-71A7-F619197278B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8" name="Espace réservé pour une image  33">
            <a:extLst>
              <a:ext uri="{FF2B5EF4-FFF2-40B4-BE49-F238E27FC236}">
                <a16:creationId xmlns:a16="http://schemas.microsoft.com/office/drawing/2014/main" id="{2A879894-6BF5-296A-C9B3-94AFEC44629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p:spPr>
      </p:pic>
      <p:grpSp>
        <p:nvGrpSpPr>
          <p:cNvPr id="7" name="Groupe 6">
            <a:extLst>
              <a:ext uri="{FF2B5EF4-FFF2-40B4-BE49-F238E27FC236}">
                <a16:creationId xmlns:a16="http://schemas.microsoft.com/office/drawing/2014/main" id="{6BE858B0-EFEE-8BAA-7FD2-26AEA31124EA}"/>
              </a:ext>
            </a:extLst>
          </p:cNvPr>
          <p:cNvGrpSpPr/>
          <p:nvPr/>
        </p:nvGrpSpPr>
        <p:grpSpPr>
          <a:xfrm>
            <a:off x="1291909" y="141535"/>
            <a:ext cx="6234221" cy="322828"/>
            <a:chOff x="1674464" y="136738"/>
            <a:chExt cx="6234221" cy="322828"/>
          </a:xfrm>
        </p:grpSpPr>
        <p:sp>
          <p:nvSpPr>
            <p:cNvPr id="8" name="Rectangle 7">
              <a:extLst>
                <a:ext uri="{FF2B5EF4-FFF2-40B4-BE49-F238E27FC236}">
                  <a16:creationId xmlns:a16="http://schemas.microsoft.com/office/drawing/2014/main" id="{C51A8337-68C4-87CE-9BEC-4172C8870F4B}"/>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BCC88185-242C-3C0F-0B27-F79DA2CC415C}"/>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7" name="Google Shape;1245;p5">
              <a:extLst>
                <a:ext uri="{FF2B5EF4-FFF2-40B4-BE49-F238E27FC236}">
                  <a16:creationId xmlns:a16="http://schemas.microsoft.com/office/drawing/2014/main" id="{1CE6EAB5-0EB4-961E-1D42-2BBE1B653372}"/>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D6DF4659-10B1-4E1F-7901-2EC89B38EC61}"/>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2" name="Image 21">
              <a:extLst>
                <a:ext uri="{FF2B5EF4-FFF2-40B4-BE49-F238E27FC236}">
                  <a16:creationId xmlns:a16="http://schemas.microsoft.com/office/drawing/2014/main" id="{84E81293-06D1-6FA6-C2D0-51D8B8FA179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5" name="Rectangle 4">
            <a:extLst>
              <a:ext uri="{FF2B5EF4-FFF2-40B4-BE49-F238E27FC236}">
                <a16:creationId xmlns:a16="http://schemas.microsoft.com/office/drawing/2014/main" id="{DCA5AA2F-5191-286B-A33E-D005EF9F3FA0}"/>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الظواهر اللغوية </a:t>
            </a:r>
          </a:p>
        </p:txBody>
      </p:sp>
      <p:pic>
        <p:nvPicPr>
          <p:cNvPr id="6" name="Image 5">
            <a:extLst>
              <a:ext uri="{FF2B5EF4-FFF2-40B4-BE49-F238E27FC236}">
                <a16:creationId xmlns:a16="http://schemas.microsoft.com/office/drawing/2014/main" id="{2CCC4501-BC3D-9E8C-0E81-CF873579CF05}"/>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47869" y="2202155"/>
            <a:ext cx="8248081" cy="3677342"/>
          </a:xfrm>
          <a:prstGeom prst="rect">
            <a:avLst/>
          </a:prstGeom>
        </p:spPr>
      </p:pic>
    </p:spTree>
    <p:extLst>
      <p:ext uri="{BB962C8B-B14F-4D97-AF65-F5344CB8AC3E}">
        <p14:creationId xmlns:p14="http://schemas.microsoft.com/office/powerpoint/2010/main" val="2859705274"/>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9F3AC-4A9D-16EC-2236-E80CDCE0213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B40C369-8D8E-6F51-F628-21987A2BCA43}"/>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من يركب جملة تتضمن جمع مؤنث سالم؟</a:t>
            </a:r>
          </a:p>
        </p:txBody>
      </p:sp>
      <p:sp>
        <p:nvSpPr>
          <p:cNvPr id="10" name="Rectangle : coins arrondis 9">
            <a:extLst>
              <a:ext uri="{FF2B5EF4-FFF2-40B4-BE49-F238E27FC236}">
                <a16:creationId xmlns:a16="http://schemas.microsoft.com/office/drawing/2014/main" id="{7C476C77-797C-A397-44BD-978D10E048A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8" name="Espace réservé pour une image  33">
            <a:extLst>
              <a:ext uri="{FF2B5EF4-FFF2-40B4-BE49-F238E27FC236}">
                <a16:creationId xmlns:a16="http://schemas.microsoft.com/office/drawing/2014/main" id="{27201830-6A35-8F92-0050-AB73C3F824A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p:spPr>
      </p:pic>
      <p:grpSp>
        <p:nvGrpSpPr>
          <p:cNvPr id="7" name="Groupe 6">
            <a:extLst>
              <a:ext uri="{FF2B5EF4-FFF2-40B4-BE49-F238E27FC236}">
                <a16:creationId xmlns:a16="http://schemas.microsoft.com/office/drawing/2014/main" id="{BD7A0597-AEB4-64C2-47D3-E42B00DFB32B}"/>
              </a:ext>
            </a:extLst>
          </p:cNvPr>
          <p:cNvGrpSpPr/>
          <p:nvPr/>
        </p:nvGrpSpPr>
        <p:grpSpPr>
          <a:xfrm>
            <a:off x="1291909" y="141535"/>
            <a:ext cx="6234221" cy="322828"/>
            <a:chOff x="1674464" y="136738"/>
            <a:chExt cx="6234221" cy="322828"/>
          </a:xfrm>
        </p:grpSpPr>
        <p:sp>
          <p:nvSpPr>
            <p:cNvPr id="8" name="Rectangle 7">
              <a:extLst>
                <a:ext uri="{FF2B5EF4-FFF2-40B4-BE49-F238E27FC236}">
                  <a16:creationId xmlns:a16="http://schemas.microsoft.com/office/drawing/2014/main" id="{81659044-7686-B659-9B38-824F7D1DD3CF}"/>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236DDD39-3210-02DA-DE06-E9ED514C2D66}"/>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7" name="Google Shape;1245;p5">
              <a:extLst>
                <a:ext uri="{FF2B5EF4-FFF2-40B4-BE49-F238E27FC236}">
                  <a16:creationId xmlns:a16="http://schemas.microsoft.com/office/drawing/2014/main" id="{A1ED48F9-561E-04E4-4CD7-C89730F36D00}"/>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470AB86D-4FEA-2BBC-EE38-76A0D247801A}"/>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2" name="Image 21">
              <a:extLst>
                <a:ext uri="{FF2B5EF4-FFF2-40B4-BE49-F238E27FC236}">
                  <a16:creationId xmlns:a16="http://schemas.microsoft.com/office/drawing/2014/main" id="{DE865396-B537-FFDA-866C-88C3BF85DD3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5" name="Rectangle 4">
            <a:extLst>
              <a:ext uri="{FF2B5EF4-FFF2-40B4-BE49-F238E27FC236}">
                <a16:creationId xmlns:a16="http://schemas.microsoft.com/office/drawing/2014/main" id="{F51F1944-7D41-1BA6-A0FD-457D1BF04B67}"/>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الظواهر اللغوية </a:t>
            </a:r>
          </a:p>
        </p:txBody>
      </p:sp>
      <p:pic>
        <p:nvPicPr>
          <p:cNvPr id="6" name="Image 5">
            <a:extLst>
              <a:ext uri="{FF2B5EF4-FFF2-40B4-BE49-F238E27FC236}">
                <a16:creationId xmlns:a16="http://schemas.microsoft.com/office/drawing/2014/main" id="{7D3D4545-18CF-CAD5-C95F-D3AD85671AFA}"/>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394218" y="2381571"/>
            <a:ext cx="8355563" cy="3648555"/>
          </a:xfrm>
          <a:prstGeom prst="rect">
            <a:avLst/>
          </a:prstGeom>
        </p:spPr>
      </p:pic>
    </p:spTree>
    <p:extLst>
      <p:ext uri="{BB962C8B-B14F-4D97-AF65-F5344CB8AC3E}">
        <p14:creationId xmlns:p14="http://schemas.microsoft.com/office/powerpoint/2010/main" val="787890495"/>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95DCC-55E1-6F68-1855-6D15951CFF2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742C36-3E9F-5841-AB68-395F1D9416E6}"/>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خذوا كراساتكم. سننجز الأسئلة 1 -2 – 3 -4  من الصفحة 64.</a:t>
            </a:r>
            <a:endPar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006632E-44BE-C797-5EF4-2BD97339546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9F90E6C9-8BDF-5F80-45AC-8CF41FC6BE0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2" name="Groupe 1">
            <a:extLst>
              <a:ext uri="{FF2B5EF4-FFF2-40B4-BE49-F238E27FC236}">
                <a16:creationId xmlns:a16="http://schemas.microsoft.com/office/drawing/2014/main" id="{FAD47E14-DCD3-1E26-1656-815F0C9B7CE7}"/>
              </a:ext>
            </a:extLst>
          </p:cNvPr>
          <p:cNvGrpSpPr/>
          <p:nvPr/>
        </p:nvGrpSpPr>
        <p:grpSpPr>
          <a:xfrm>
            <a:off x="1291909" y="141535"/>
            <a:ext cx="6234221" cy="322828"/>
            <a:chOff x="1674464" y="136738"/>
            <a:chExt cx="6234221" cy="322828"/>
          </a:xfrm>
        </p:grpSpPr>
        <p:sp>
          <p:nvSpPr>
            <p:cNvPr id="9" name="Rectangle 8">
              <a:extLst>
                <a:ext uri="{FF2B5EF4-FFF2-40B4-BE49-F238E27FC236}">
                  <a16:creationId xmlns:a16="http://schemas.microsoft.com/office/drawing/2014/main" id="{45B3A76C-B868-AD82-DB3A-04754D8DB6A4}"/>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23342B18-1751-2F5F-9C33-8ADD8133F7C5}"/>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6" name="Google Shape;1245;p5">
              <a:extLst>
                <a:ext uri="{FF2B5EF4-FFF2-40B4-BE49-F238E27FC236}">
                  <a16:creationId xmlns:a16="http://schemas.microsoft.com/office/drawing/2014/main" id="{2C4A5CFF-715E-298C-794E-8E1970BF2F1D}"/>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17" name="Google Shape;1244;p5">
              <a:extLst>
                <a:ext uri="{FF2B5EF4-FFF2-40B4-BE49-F238E27FC236}">
                  <a16:creationId xmlns:a16="http://schemas.microsoft.com/office/drawing/2014/main" id="{D3F225EB-5CBA-4E8A-298E-10FB780934F5}"/>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18" name="Image 17">
              <a:extLst>
                <a:ext uri="{FF2B5EF4-FFF2-40B4-BE49-F238E27FC236}">
                  <a16:creationId xmlns:a16="http://schemas.microsoft.com/office/drawing/2014/main" id="{041A6ED2-8FD9-1C72-4DCD-A70BD7FD79F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5" name="Image 4">
            <a:extLst>
              <a:ext uri="{FF2B5EF4-FFF2-40B4-BE49-F238E27FC236}">
                <a16:creationId xmlns:a16="http://schemas.microsoft.com/office/drawing/2014/main" id="{2CC503BC-8F3B-B445-1135-C7CCC5C6AF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63946" y="1458536"/>
            <a:ext cx="3495167" cy="5361103"/>
          </a:xfrm>
          <a:prstGeom prst="rect">
            <a:avLst/>
          </a:prstGeom>
        </p:spPr>
      </p:pic>
      <p:sp>
        <p:nvSpPr>
          <p:cNvPr id="6" name="Rectangle : coins arrondis 5">
            <a:extLst>
              <a:ext uri="{FF2B5EF4-FFF2-40B4-BE49-F238E27FC236}">
                <a16:creationId xmlns:a16="http://schemas.microsoft.com/office/drawing/2014/main" id="{C6DCCA47-DEDD-3612-8DC0-F7D74CB1653F}"/>
              </a:ext>
            </a:extLst>
          </p:cNvPr>
          <p:cNvSpPr/>
          <p:nvPr/>
        </p:nvSpPr>
        <p:spPr>
          <a:xfrm>
            <a:off x="2884319" y="2155372"/>
            <a:ext cx="3045131" cy="2528596"/>
          </a:xfrm>
          <a:prstGeom prst="roundRect">
            <a:avLst>
              <a:gd name="adj" fmla="val 5674"/>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7" name="Rectangle 6">
            <a:extLst>
              <a:ext uri="{FF2B5EF4-FFF2-40B4-BE49-F238E27FC236}">
                <a16:creationId xmlns:a16="http://schemas.microsoft.com/office/drawing/2014/main" id="{B90B9CBE-07D3-2177-C29A-ED0D00F26A56}"/>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spTree>
    <p:extLst>
      <p:ext uri="{BB962C8B-B14F-4D97-AF65-F5344CB8AC3E}">
        <p14:creationId xmlns:p14="http://schemas.microsoft.com/office/powerpoint/2010/main" val="3484768986"/>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96CCD-0186-C804-C064-58C99D6877F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D6E4909-1D44-3BB7-8D47-501F64368BCB}"/>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أمامكم 30 دقيقة للإنجاز.  أثناء ذلك سأنادي على 6 منكم للتقويم الشفوي. </a:t>
            </a:r>
          </a:p>
        </p:txBody>
      </p:sp>
      <p:sp>
        <p:nvSpPr>
          <p:cNvPr id="10" name="Rectangle : coins arrondis 9">
            <a:extLst>
              <a:ext uri="{FF2B5EF4-FFF2-40B4-BE49-F238E27FC236}">
                <a16:creationId xmlns:a16="http://schemas.microsoft.com/office/drawing/2014/main" id="{F9907CE9-B32D-EBDF-149E-51EAB020A22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8" name="Espace réservé pour une image  33">
            <a:extLst>
              <a:ext uri="{FF2B5EF4-FFF2-40B4-BE49-F238E27FC236}">
                <a16:creationId xmlns:a16="http://schemas.microsoft.com/office/drawing/2014/main" id="{CEB528A0-7A54-81A6-8535-D9BAEC610A5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p:spPr>
      </p:pic>
      <p:grpSp>
        <p:nvGrpSpPr>
          <p:cNvPr id="8" name="Groupe 7">
            <a:extLst>
              <a:ext uri="{FF2B5EF4-FFF2-40B4-BE49-F238E27FC236}">
                <a16:creationId xmlns:a16="http://schemas.microsoft.com/office/drawing/2014/main" id="{E291F0A3-79DB-8B33-D9F7-E753C74DBAF9}"/>
              </a:ext>
            </a:extLst>
          </p:cNvPr>
          <p:cNvGrpSpPr/>
          <p:nvPr/>
        </p:nvGrpSpPr>
        <p:grpSpPr>
          <a:xfrm>
            <a:off x="1291909" y="141535"/>
            <a:ext cx="6234221" cy="322828"/>
            <a:chOff x="1674464" y="136738"/>
            <a:chExt cx="6234221" cy="322828"/>
          </a:xfrm>
        </p:grpSpPr>
        <p:sp>
          <p:nvSpPr>
            <p:cNvPr id="9" name="Rectangle 8">
              <a:extLst>
                <a:ext uri="{FF2B5EF4-FFF2-40B4-BE49-F238E27FC236}">
                  <a16:creationId xmlns:a16="http://schemas.microsoft.com/office/drawing/2014/main" id="{D5CEF9C3-9A81-48EE-7DAD-EC0FF71B94BA}"/>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053B6B69-7069-9595-F271-BD00FE7BD408}"/>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7" name="Google Shape;1245;p5">
              <a:extLst>
                <a:ext uri="{FF2B5EF4-FFF2-40B4-BE49-F238E27FC236}">
                  <a16:creationId xmlns:a16="http://schemas.microsoft.com/office/drawing/2014/main" id="{A1B87AAE-D10B-4EF6-D2A0-08A73C2A5C47}"/>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EE4D729E-803E-F914-ED6D-4D58F3A22654}"/>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2" name="Image 21">
              <a:extLst>
                <a:ext uri="{FF2B5EF4-FFF2-40B4-BE49-F238E27FC236}">
                  <a16:creationId xmlns:a16="http://schemas.microsoft.com/office/drawing/2014/main" id="{B85766DB-1DF8-E032-4CD3-7E3ACBC2936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3" name="Image 2">
            <a:extLst>
              <a:ext uri="{FF2B5EF4-FFF2-40B4-BE49-F238E27FC236}">
                <a16:creationId xmlns:a16="http://schemas.microsoft.com/office/drawing/2014/main" id="{51D85C03-6E95-28BB-6029-4EF89469B8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63946" y="1458536"/>
            <a:ext cx="3495167" cy="5361103"/>
          </a:xfrm>
          <a:prstGeom prst="rect">
            <a:avLst/>
          </a:prstGeom>
        </p:spPr>
      </p:pic>
      <p:sp>
        <p:nvSpPr>
          <p:cNvPr id="5" name="Rectangle : coins arrondis 4">
            <a:extLst>
              <a:ext uri="{FF2B5EF4-FFF2-40B4-BE49-F238E27FC236}">
                <a16:creationId xmlns:a16="http://schemas.microsoft.com/office/drawing/2014/main" id="{714EAC75-3C98-B874-4D6B-6D749166C05D}"/>
              </a:ext>
            </a:extLst>
          </p:cNvPr>
          <p:cNvSpPr/>
          <p:nvPr/>
        </p:nvSpPr>
        <p:spPr>
          <a:xfrm>
            <a:off x="2884319" y="2155372"/>
            <a:ext cx="3045131" cy="2528596"/>
          </a:xfrm>
          <a:prstGeom prst="roundRect">
            <a:avLst>
              <a:gd name="adj" fmla="val 5674"/>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7" name="Rectangle 6">
            <a:extLst>
              <a:ext uri="{FF2B5EF4-FFF2-40B4-BE49-F238E27FC236}">
                <a16:creationId xmlns:a16="http://schemas.microsoft.com/office/drawing/2014/main" id="{3B1156FD-41CA-1C65-78C2-0E626AEAC5CC}"/>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spTree>
    <p:extLst>
      <p:ext uri="{BB962C8B-B14F-4D97-AF65-F5344CB8AC3E}">
        <p14:creationId xmlns:p14="http://schemas.microsoft.com/office/powerpoint/2010/main" val="315808097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A4B2A-C5A4-B448-AFF9-6522317750C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6D383A0-2693-9E8C-2C5D-8255D174BCAB}"/>
              </a:ext>
            </a:extLst>
          </p:cNvPr>
          <p:cNvSpPr>
            <a:spLocks noGrp="1"/>
          </p:cNvSpPr>
          <p:nvPr>
            <p:ph type="title"/>
          </p:nvPr>
        </p:nvSpPr>
        <p:spPr>
          <a:xfrm>
            <a:off x="435865" y="767927"/>
            <a:ext cx="7886700" cy="1325880"/>
          </a:xfrm>
        </p:spPr>
        <p:txBody>
          <a:bodyPr anchor="ctr">
            <a:normAutofit/>
          </a:bodyPr>
          <a:lstStyle/>
          <a:p>
            <a:pPr rtl="1"/>
            <a:r>
              <a:rPr lang="ar-MA" dirty="0"/>
              <a:t>يتم فصل جهاز الحاسوب عن المسلاط.</a:t>
            </a:r>
            <a:endParaRPr lang="fr-MA" dirty="0"/>
          </a:p>
        </p:txBody>
      </p:sp>
      <p:pic>
        <p:nvPicPr>
          <p:cNvPr id="5" name="Image 4">
            <a:extLst>
              <a:ext uri="{FF2B5EF4-FFF2-40B4-BE49-F238E27FC236}">
                <a16:creationId xmlns:a16="http://schemas.microsoft.com/office/drawing/2014/main" id="{A06DAB40-C3E0-95B2-D0DD-C25D9A0AB1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2251" y="2281784"/>
            <a:ext cx="2699382" cy="3107519"/>
          </a:xfrm>
          <a:prstGeom prst="rect">
            <a:avLst/>
          </a:prstGeom>
        </p:spPr>
      </p:pic>
    </p:spTree>
    <p:extLst>
      <p:ext uri="{BB962C8B-B14F-4D97-AF65-F5344CB8AC3E}">
        <p14:creationId xmlns:p14="http://schemas.microsoft.com/office/powerpoint/2010/main" val="248677557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D0C98-7728-93D4-2FD8-1A7C75D62E74}"/>
            </a:ext>
          </a:extLst>
        </p:cNvPr>
        <p:cNvGrpSpPr/>
        <p:nvPr/>
      </p:nvGrpSpPr>
      <p:grpSpPr>
        <a:xfrm>
          <a:off x="0" y="0"/>
          <a:ext cx="0" cy="0"/>
          <a:chOff x="0" y="0"/>
          <a:chExt cx="0" cy="0"/>
        </a:xfrm>
      </p:grpSpPr>
      <p:pic>
        <p:nvPicPr>
          <p:cNvPr id="13" name="Image 12" descr="Une image contenant texte, nombre, ligne, capture d’écran&#10;&#10;Le contenu généré par l’IA peut être incorrect.">
            <a:extLst>
              <a:ext uri="{FF2B5EF4-FFF2-40B4-BE49-F238E27FC236}">
                <a16:creationId xmlns:a16="http://schemas.microsoft.com/office/drawing/2014/main" id="{6E04FD1A-54A8-0366-FE58-6225F583D007}"/>
              </a:ext>
            </a:extLst>
          </p:cNvPr>
          <p:cNvPicPr>
            <a:picLocks noChangeAspect="1"/>
          </p:cNvPicPr>
          <p:nvPr/>
        </p:nvPicPr>
        <p:blipFill>
          <a:blip r:embed="rId2"/>
          <a:stretch>
            <a:fillRect/>
          </a:stretch>
        </p:blipFill>
        <p:spPr>
          <a:xfrm>
            <a:off x="644769" y="780266"/>
            <a:ext cx="7795846" cy="5840667"/>
          </a:xfrm>
          <a:prstGeom prst="rect">
            <a:avLst/>
          </a:prstGeom>
        </p:spPr>
      </p:pic>
    </p:spTree>
    <p:extLst>
      <p:ext uri="{BB962C8B-B14F-4D97-AF65-F5344CB8AC3E}">
        <p14:creationId xmlns:p14="http://schemas.microsoft.com/office/powerpoint/2010/main" val="1772067207"/>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727F5-5780-38E6-2F0A-2684B06D94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925A70F-A04E-DA22-E0AE-ABB18F1FF837}"/>
              </a:ext>
            </a:extLst>
          </p:cNvPr>
          <p:cNvSpPr>
            <a:spLocks noGrp="1"/>
          </p:cNvSpPr>
          <p:nvPr>
            <p:ph type="title"/>
          </p:nvPr>
        </p:nvSpPr>
        <p:spPr>
          <a:xfrm>
            <a:off x="789596" y="2946624"/>
            <a:ext cx="7886700" cy="720000"/>
          </a:xfrm>
        </p:spPr>
        <p:txBody>
          <a:bodyPr>
            <a:noAutofit/>
          </a:bodyPr>
          <a:lstStyle/>
          <a:p>
            <a:r>
              <a:rPr lang="ar-MA" sz="4800" dirty="0">
                <a:latin typeface="Microsoft Uighur" panose="02000000000000000000" pitchFamily="2" charset="-78"/>
                <a:cs typeface="Microsoft Uighur" panose="02000000000000000000" pitchFamily="2" charset="-78"/>
              </a:rPr>
              <a:t>رائز الطلاقة</a:t>
            </a:r>
            <a:endParaRPr lang="fr-MA" sz="48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629460338"/>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581929" y="907212"/>
            <a:ext cx="7886700" cy="720000"/>
          </a:xfrm>
        </p:spPr>
        <p:txBody>
          <a:bodyPr/>
          <a:lstStyle/>
          <a:p>
            <a:pPr rtl="1"/>
            <a:r>
              <a:rPr lang="ar-MA" sz="3200" dirty="0">
                <a:solidFill>
                  <a:srgbClr val="424D7B"/>
                </a:solidFill>
                <a:latin typeface="Microsoft Uighur" panose="02000000000000000000" pitchFamily="2" charset="-78"/>
              </a:rPr>
              <a:t>موجهات تمرير رائز الطلاقة</a:t>
            </a:r>
            <a:endParaRPr lang="fr-MA" sz="3200" dirty="0">
              <a:solidFill>
                <a:srgbClr val="424D7B"/>
              </a:solidFill>
              <a:latin typeface="Microsoft Uighur" panose="02000000000000000000" pitchFamily="2" charset="-78"/>
            </a:endParaRPr>
          </a:p>
        </p:txBody>
      </p:sp>
      <p:sp>
        <p:nvSpPr>
          <p:cNvPr id="5" name="Espace réservé du texte 25">
            <a:extLst>
              <a:ext uri="{FF2B5EF4-FFF2-40B4-BE49-F238E27FC236}">
                <a16:creationId xmlns:a16="http://schemas.microsoft.com/office/drawing/2014/main" id="{24DD5245-E56B-C444-6FE8-D784D57ECA3E}"/>
              </a:ext>
            </a:extLst>
          </p:cNvPr>
          <p:cNvSpPr txBox="1">
            <a:spLocks/>
          </p:cNvSpPr>
          <p:nvPr/>
        </p:nvSpPr>
        <p:spPr>
          <a:xfrm>
            <a:off x="1259634" y="1543531"/>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يجلس المتعلم  في وضعية تمكنه من القراءة في الحاسوب؛ </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Espace réservé du texte 25">
            <a:extLst>
              <a:ext uri="{FF2B5EF4-FFF2-40B4-BE49-F238E27FC236}">
                <a16:creationId xmlns:a16="http://schemas.microsoft.com/office/drawing/2014/main" id="{23140A71-F92D-DAFC-E26E-266464794BF6}"/>
              </a:ext>
            </a:extLst>
          </p:cNvPr>
          <p:cNvSpPr txBox="1">
            <a:spLocks/>
          </p:cNvSpPr>
          <p:nvPr/>
        </p:nvSpPr>
        <p:spPr>
          <a:xfrm>
            <a:off x="1259634" y="2881313"/>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تمنح 30 ثانية للمتعلم للاطلاع على الفقرة قبل الانطلاق في القراءة؛</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du texte 25">
            <a:extLst>
              <a:ext uri="{FF2B5EF4-FFF2-40B4-BE49-F238E27FC236}">
                <a16:creationId xmlns:a16="http://schemas.microsoft.com/office/drawing/2014/main" id="{A3A61687-0DEC-2CC8-166A-AAA1B664DA79}"/>
              </a:ext>
            </a:extLst>
          </p:cNvPr>
          <p:cNvSpPr txBox="1">
            <a:spLocks/>
          </p:cNvSpPr>
          <p:nvPr/>
        </p:nvSpPr>
        <p:spPr>
          <a:xfrm>
            <a:off x="1259634" y="356492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إذا تدارك المتعلم (دون أي مساعدة) وصحح الكلمة، لا يحتسب خطأ؛ </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9" name="Espace réservé du texte 25">
            <a:extLst>
              <a:ext uri="{FF2B5EF4-FFF2-40B4-BE49-F238E27FC236}">
                <a16:creationId xmlns:a16="http://schemas.microsoft.com/office/drawing/2014/main" id="{D2C90454-BA5D-B7DE-7053-67B7602CD8DC}"/>
              </a:ext>
            </a:extLst>
          </p:cNvPr>
          <p:cNvSpPr txBox="1">
            <a:spLocks/>
          </p:cNvSpPr>
          <p:nvPr/>
        </p:nvSpPr>
        <p:spPr>
          <a:xfrm>
            <a:off x="1259634" y="430277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تسجيل عدد الكلمات المقروءة وعدد الأخطاء التي ارتكبها المتعلم في المكان المناسب على شبكة التفريغ؛</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25">
            <a:extLst>
              <a:ext uri="{FF2B5EF4-FFF2-40B4-BE49-F238E27FC236}">
                <a16:creationId xmlns:a16="http://schemas.microsoft.com/office/drawing/2014/main" id="{FC6681A5-724A-B6DC-7496-72330B3B9507}"/>
              </a:ext>
            </a:extLst>
          </p:cNvPr>
          <p:cNvSpPr txBox="1">
            <a:spLocks/>
          </p:cNvSpPr>
          <p:nvPr/>
        </p:nvSpPr>
        <p:spPr>
          <a:xfrm>
            <a:off x="1259634" y="5676944"/>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تسجل نتيجة المتعلم في الطلاقة مباشرة على الشبكة وفق معايير التصحيح؛</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1" name="Espace réservé du texte 25">
            <a:extLst>
              <a:ext uri="{FF2B5EF4-FFF2-40B4-BE49-F238E27FC236}">
                <a16:creationId xmlns:a16="http://schemas.microsoft.com/office/drawing/2014/main" id="{66ACA18C-6A1E-0591-12E9-8251953FDABA}"/>
              </a:ext>
            </a:extLst>
          </p:cNvPr>
          <p:cNvSpPr txBox="1">
            <a:spLocks/>
          </p:cNvSpPr>
          <p:nvPr/>
        </p:nvSpPr>
        <p:spPr>
          <a:xfrm>
            <a:off x="1259634" y="504062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تنقيط الطلاقة وفق سلم تنقيط على 10؛</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 name="Espace réservé du texte 25">
            <a:extLst>
              <a:ext uri="{FF2B5EF4-FFF2-40B4-BE49-F238E27FC236}">
                <a16:creationId xmlns:a16="http://schemas.microsoft.com/office/drawing/2014/main" id="{7DF579BA-9204-C07E-DD14-7E501DBA2EDA}"/>
              </a:ext>
            </a:extLst>
          </p:cNvPr>
          <p:cNvSpPr txBox="1">
            <a:spLocks/>
          </p:cNvSpPr>
          <p:nvPr/>
        </p:nvSpPr>
        <p:spPr>
          <a:xfrm>
            <a:off x="1259634" y="2185448"/>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يظهر الأستاذ(ة) على شاشة الحاسوب فقرة القراءة ( </a:t>
            </a: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mode diaporama</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999180995"/>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490930" y="818663"/>
            <a:ext cx="7886700" cy="720000"/>
          </a:xfrm>
        </p:spPr>
        <p:txBody>
          <a:bodyPr>
            <a:normAutofit/>
          </a:bodyPr>
          <a:lstStyle/>
          <a:p>
            <a:r>
              <a:rPr lang="ar-MA" sz="3200" dirty="0">
                <a:solidFill>
                  <a:srgbClr val="424D7B"/>
                </a:solidFill>
                <a:latin typeface="Dosis ExtraBold" pitchFamily="2" charset="0"/>
                <a:cs typeface="Microsoft Uighur" panose="02000000000000000000" pitchFamily="2" charset="-78"/>
              </a:rPr>
              <a:t>معايير تصحيح الطلاقة</a:t>
            </a:r>
            <a:endParaRPr lang="fr-MA" sz="3200" dirty="0">
              <a:solidFill>
                <a:srgbClr val="424D7B"/>
              </a:solidFill>
              <a:latin typeface="Dosis ExtraBold" pitchFamily="2" charset="0"/>
              <a:cs typeface="Microsoft Uighur" panose="02000000000000000000" pitchFamily="2" charset="-78"/>
            </a:endParaRPr>
          </a:p>
        </p:txBody>
      </p:sp>
      <p:graphicFrame>
        <p:nvGraphicFramePr>
          <p:cNvPr id="5" name="Tableau 4">
            <a:extLst>
              <a:ext uri="{FF2B5EF4-FFF2-40B4-BE49-F238E27FC236}">
                <a16:creationId xmlns:a16="http://schemas.microsoft.com/office/drawing/2014/main" id="{1D337542-7F27-5D72-AFB2-67C4638CDFE7}"/>
              </a:ext>
            </a:extLst>
          </p:cNvPr>
          <p:cNvGraphicFramePr>
            <a:graphicFrameLocks noGrp="1"/>
          </p:cNvGraphicFramePr>
          <p:nvPr/>
        </p:nvGraphicFramePr>
        <p:xfrm>
          <a:off x="715108" y="1444879"/>
          <a:ext cx="7662522" cy="1371600"/>
        </p:xfrm>
        <a:graphic>
          <a:graphicData uri="http://schemas.openxmlformats.org/drawingml/2006/table">
            <a:tbl>
              <a:tblPr firstRow="1" bandRow="1">
                <a:tableStyleId>{5C22544A-7EE6-4342-B048-85BDC9FD1C3A}</a:tableStyleId>
              </a:tblPr>
              <a:tblGrid>
                <a:gridCol w="961292">
                  <a:extLst>
                    <a:ext uri="{9D8B030D-6E8A-4147-A177-3AD203B41FA5}">
                      <a16:colId xmlns:a16="http://schemas.microsoft.com/office/drawing/2014/main" val="1279227380"/>
                    </a:ext>
                  </a:extLst>
                </a:gridCol>
                <a:gridCol w="5212932">
                  <a:extLst>
                    <a:ext uri="{9D8B030D-6E8A-4147-A177-3AD203B41FA5}">
                      <a16:colId xmlns:a16="http://schemas.microsoft.com/office/drawing/2014/main" val="3374680600"/>
                    </a:ext>
                  </a:extLst>
                </a:gridCol>
                <a:gridCol w="1488298">
                  <a:extLst>
                    <a:ext uri="{9D8B030D-6E8A-4147-A177-3AD203B41FA5}">
                      <a16:colId xmlns:a16="http://schemas.microsoft.com/office/drawing/2014/main" val="2928697789"/>
                    </a:ext>
                  </a:extLst>
                </a:gridCol>
              </a:tblGrid>
              <a:tr h="37084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3ن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kern="1200" dirty="0">
                          <a:solidFill>
                            <a:srgbClr val="424D7B"/>
                          </a:solidFill>
                          <a:latin typeface="Microsoft Uighur" panose="02000000000000000000" pitchFamily="2" charset="-78"/>
                          <a:ea typeface="+mn-ea"/>
                          <a:cs typeface="Microsoft Uighur" panose="02000000000000000000" pitchFamily="2" charset="-78"/>
                        </a:rPr>
                        <a:t>قرأ الفقرة باسترسال تام مع احترام تام لعلامات الترقيم.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rtl="1"/>
                      <a:r>
                        <a:rPr lang="ar-MA" sz="3200" b="1" kern="1200" dirty="0">
                          <a:solidFill>
                            <a:srgbClr val="424D7B"/>
                          </a:solidFill>
                          <a:latin typeface="Dosis ExtraBold" pitchFamily="2" charset="0"/>
                          <a:ea typeface="+mj-ea"/>
                          <a:cs typeface="Microsoft Uighur" panose="02000000000000000000" pitchFamily="2" charset="-78"/>
                        </a:rPr>
                        <a:t>الاسترسال</a:t>
                      </a:r>
                      <a:r>
                        <a:rPr lang="ar-MA" dirty="0">
                          <a:solidFill>
                            <a:srgbClr val="424D7C"/>
                          </a:solidFill>
                        </a:rPr>
                        <a:t> </a:t>
                      </a:r>
                      <a:endParaRPr lang="fr-MA" dirty="0">
                        <a:solidFill>
                          <a:srgbClr val="424D7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1738293"/>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2ن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b="1" kern="1200" dirty="0">
                          <a:solidFill>
                            <a:srgbClr val="424D7B"/>
                          </a:solidFill>
                          <a:latin typeface="Microsoft Uighur" panose="02000000000000000000" pitchFamily="2" charset="-78"/>
                          <a:ea typeface="+mn-ea"/>
                          <a:cs typeface="Microsoft Uighur" panose="02000000000000000000" pitchFamily="2" charset="-78"/>
                        </a:rPr>
                        <a:t>قرأ الفقرة باسترسال مع تعثرين في بعض الجمل.</a:t>
                      </a:r>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1732182"/>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1ن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لم يقرأ الفقرة باسترسال : قراءة متقطعة – تهجئة الكلمات</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1411298057"/>
                  </a:ext>
                </a:extLst>
              </a:tr>
            </a:tbl>
          </a:graphicData>
        </a:graphic>
      </p:graphicFrame>
      <p:graphicFrame>
        <p:nvGraphicFramePr>
          <p:cNvPr id="6" name="Tableau 5">
            <a:extLst>
              <a:ext uri="{FF2B5EF4-FFF2-40B4-BE49-F238E27FC236}">
                <a16:creationId xmlns:a16="http://schemas.microsoft.com/office/drawing/2014/main" id="{4B5CD05B-D8AF-A159-80BD-A7E283E1129E}"/>
              </a:ext>
            </a:extLst>
          </p:cNvPr>
          <p:cNvGraphicFramePr>
            <a:graphicFrameLocks noGrp="1"/>
          </p:cNvGraphicFramePr>
          <p:nvPr>
            <p:extLst>
              <p:ext uri="{D42A27DB-BD31-4B8C-83A1-F6EECF244321}">
                <p14:modId xmlns:p14="http://schemas.microsoft.com/office/powerpoint/2010/main" val="448568902"/>
              </p:ext>
            </p:extLst>
          </p:nvPr>
        </p:nvGraphicFramePr>
        <p:xfrm>
          <a:off x="715108" y="2892661"/>
          <a:ext cx="7662522" cy="1828800"/>
        </p:xfrm>
        <a:graphic>
          <a:graphicData uri="http://schemas.openxmlformats.org/drawingml/2006/table">
            <a:tbl>
              <a:tblPr firstRow="1" bandRow="1">
                <a:tableStyleId>{5C22544A-7EE6-4342-B048-85BDC9FD1C3A}</a:tableStyleId>
              </a:tblPr>
              <a:tblGrid>
                <a:gridCol w="961292">
                  <a:extLst>
                    <a:ext uri="{9D8B030D-6E8A-4147-A177-3AD203B41FA5}">
                      <a16:colId xmlns:a16="http://schemas.microsoft.com/office/drawing/2014/main" val="1279227380"/>
                    </a:ext>
                  </a:extLst>
                </a:gridCol>
                <a:gridCol w="5212932">
                  <a:extLst>
                    <a:ext uri="{9D8B030D-6E8A-4147-A177-3AD203B41FA5}">
                      <a16:colId xmlns:a16="http://schemas.microsoft.com/office/drawing/2014/main" val="3374680600"/>
                    </a:ext>
                  </a:extLst>
                </a:gridCol>
                <a:gridCol w="1488298">
                  <a:extLst>
                    <a:ext uri="{9D8B030D-6E8A-4147-A177-3AD203B41FA5}">
                      <a16:colId xmlns:a16="http://schemas.microsoft.com/office/drawing/2014/main" val="2928697789"/>
                    </a:ext>
                  </a:extLst>
                </a:gridCol>
              </a:tblGrid>
              <a:tr h="37084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5ن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kern="1200" dirty="0">
                          <a:solidFill>
                            <a:srgbClr val="424D7B"/>
                          </a:solidFill>
                          <a:latin typeface="Microsoft Uighur" panose="02000000000000000000" pitchFamily="2" charset="-78"/>
                          <a:ea typeface="+mn-ea"/>
                          <a:cs typeface="Microsoft Uighur" panose="02000000000000000000" pitchFamily="2" charset="-78"/>
                        </a:rPr>
                        <a:t>ارتكب أقل قطعا من 5 أخطاء.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algn="ctr" rtl="1"/>
                      <a:endParaRPr lang="ar-MA" sz="3200" b="1" kern="1200" dirty="0">
                        <a:solidFill>
                          <a:srgbClr val="424D7B"/>
                        </a:solidFill>
                        <a:latin typeface="Dosis ExtraBold" pitchFamily="2" charset="0"/>
                        <a:ea typeface="+mj-ea"/>
                        <a:cs typeface="Microsoft Uighur" panose="02000000000000000000" pitchFamily="2" charset="-78"/>
                      </a:endParaRPr>
                    </a:p>
                    <a:p>
                      <a:pPr algn="ctr" rtl="1"/>
                      <a:r>
                        <a:rPr lang="ar-MA" sz="3200" b="1" kern="1200" dirty="0">
                          <a:solidFill>
                            <a:srgbClr val="424D7B"/>
                          </a:solidFill>
                          <a:latin typeface="Dosis ExtraBold" pitchFamily="2" charset="0"/>
                          <a:ea typeface="+mj-ea"/>
                          <a:cs typeface="Microsoft Uighur" panose="02000000000000000000" pitchFamily="2" charset="-78"/>
                        </a:rPr>
                        <a:t>الدقة</a:t>
                      </a:r>
                      <a:r>
                        <a:rPr lang="ar-MA" dirty="0">
                          <a:solidFill>
                            <a:srgbClr val="424D7C"/>
                          </a:solidFill>
                        </a:rPr>
                        <a:t> </a:t>
                      </a:r>
                      <a:endParaRPr lang="fr-MA" dirty="0">
                        <a:solidFill>
                          <a:srgbClr val="424D7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1738293"/>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4ن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b="1" kern="1200" dirty="0">
                          <a:solidFill>
                            <a:srgbClr val="424D7B"/>
                          </a:solidFill>
                          <a:latin typeface="Microsoft Uighur" panose="02000000000000000000" pitchFamily="2" charset="-78"/>
                          <a:ea typeface="+mn-ea"/>
                          <a:cs typeface="Microsoft Uighur" panose="02000000000000000000" pitchFamily="2" charset="-78"/>
                        </a:rPr>
                        <a:t>ارتكب ما  بين 5 و8 أخطاء.</a:t>
                      </a:r>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1732182"/>
                  </a:ext>
                </a:extLst>
              </a:tr>
              <a:tr h="15240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3ن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ارتكب ما بين 9 و12 خطأ.</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1411298057"/>
                  </a:ext>
                </a:extLst>
              </a:tr>
              <a:tr h="45720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2ن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ارتكب  أكثر من 12 خطأ</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3923110305"/>
                  </a:ext>
                </a:extLst>
              </a:tr>
            </a:tbl>
          </a:graphicData>
        </a:graphic>
      </p:graphicFrame>
      <p:graphicFrame>
        <p:nvGraphicFramePr>
          <p:cNvPr id="7" name="Tableau 6">
            <a:extLst>
              <a:ext uri="{FF2B5EF4-FFF2-40B4-BE49-F238E27FC236}">
                <a16:creationId xmlns:a16="http://schemas.microsoft.com/office/drawing/2014/main" id="{91191E64-9794-C2FD-F676-63DF1F2312B5}"/>
              </a:ext>
            </a:extLst>
          </p:cNvPr>
          <p:cNvGraphicFramePr>
            <a:graphicFrameLocks noGrp="1"/>
          </p:cNvGraphicFramePr>
          <p:nvPr/>
        </p:nvGraphicFramePr>
        <p:xfrm>
          <a:off x="715108" y="4940033"/>
          <a:ext cx="7662522" cy="1371600"/>
        </p:xfrm>
        <a:graphic>
          <a:graphicData uri="http://schemas.openxmlformats.org/drawingml/2006/table">
            <a:tbl>
              <a:tblPr firstRow="1" bandRow="1">
                <a:tableStyleId>{5C22544A-7EE6-4342-B048-85BDC9FD1C3A}</a:tableStyleId>
              </a:tblPr>
              <a:tblGrid>
                <a:gridCol w="961292">
                  <a:extLst>
                    <a:ext uri="{9D8B030D-6E8A-4147-A177-3AD203B41FA5}">
                      <a16:colId xmlns:a16="http://schemas.microsoft.com/office/drawing/2014/main" val="1279227380"/>
                    </a:ext>
                  </a:extLst>
                </a:gridCol>
                <a:gridCol w="5212932">
                  <a:extLst>
                    <a:ext uri="{9D8B030D-6E8A-4147-A177-3AD203B41FA5}">
                      <a16:colId xmlns:a16="http://schemas.microsoft.com/office/drawing/2014/main" val="3374680600"/>
                    </a:ext>
                  </a:extLst>
                </a:gridCol>
                <a:gridCol w="1488298">
                  <a:extLst>
                    <a:ext uri="{9D8B030D-6E8A-4147-A177-3AD203B41FA5}">
                      <a16:colId xmlns:a16="http://schemas.microsoft.com/office/drawing/2014/main" val="2928697789"/>
                    </a:ext>
                  </a:extLst>
                </a:gridCol>
              </a:tblGrid>
              <a:tr h="37084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2ن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kern="1200" dirty="0">
                          <a:solidFill>
                            <a:srgbClr val="424D7B"/>
                          </a:solidFill>
                          <a:latin typeface="Microsoft Uighur" panose="02000000000000000000" pitchFamily="2" charset="-78"/>
                          <a:ea typeface="+mn-ea"/>
                          <a:cs typeface="Microsoft Uighur" panose="02000000000000000000" pitchFamily="2" charset="-78"/>
                        </a:rPr>
                        <a:t>قراءة معبرة بنبر و تنغيم مناسب.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rtl="1"/>
                      <a:r>
                        <a:rPr lang="ar-MA" sz="3200" b="1" kern="1200" dirty="0">
                          <a:solidFill>
                            <a:srgbClr val="424D7B"/>
                          </a:solidFill>
                          <a:latin typeface="Dosis ExtraBold" pitchFamily="2" charset="0"/>
                          <a:ea typeface="+mj-ea"/>
                          <a:cs typeface="Microsoft Uighur" panose="02000000000000000000" pitchFamily="2" charset="-78"/>
                        </a:rPr>
                        <a:t>التعبيرية</a:t>
                      </a:r>
                      <a:r>
                        <a:rPr lang="ar-MA" dirty="0">
                          <a:solidFill>
                            <a:srgbClr val="424D7C"/>
                          </a:solidFill>
                        </a:rPr>
                        <a:t> </a:t>
                      </a:r>
                      <a:endParaRPr lang="fr-MA" dirty="0">
                        <a:solidFill>
                          <a:srgbClr val="424D7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1738293"/>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1ن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b="1" kern="1200" dirty="0">
                          <a:solidFill>
                            <a:srgbClr val="424D7B"/>
                          </a:solidFill>
                          <a:latin typeface="Microsoft Uighur" panose="02000000000000000000" pitchFamily="2" charset="-78"/>
                          <a:ea typeface="+mn-ea"/>
                          <a:cs typeface="Microsoft Uighur" panose="02000000000000000000" pitchFamily="2" charset="-78"/>
                        </a:rPr>
                        <a:t>قراءة معبرة نسبيا.</a:t>
                      </a:r>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1732182"/>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0ن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قراءة غير معبرة.</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1411298057"/>
                  </a:ext>
                </a:extLst>
              </a:tr>
            </a:tbl>
          </a:graphicData>
        </a:graphic>
      </p:graphicFrame>
    </p:spTree>
    <p:extLst>
      <p:ext uri="{BB962C8B-B14F-4D97-AF65-F5344CB8AC3E}">
        <p14:creationId xmlns:p14="http://schemas.microsoft.com/office/powerpoint/2010/main" val="2119832675"/>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C288C73A-7DB7-625F-FBA4-F62A035FC48E}"/>
              </a:ext>
            </a:extLst>
          </p:cNvPr>
          <p:cNvSpPr txBox="1"/>
          <p:nvPr/>
        </p:nvSpPr>
        <p:spPr>
          <a:xfrm>
            <a:off x="251928" y="667053"/>
            <a:ext cx="8649476" cy="6101670"/>
          </a:xfrm>
          <a:prstGeom prst="rect">
            <a:avLst/>
          </a:prstGeom>
          <a:noFill/>
        </p:spPr>
        <p:txBody>
          <a:bodyPr wrap="square">
            <a:spAutoFit/>
          </a:bodyPr>
          <a:lstStyle/>
          <a:p>
            <a:pPr algn="just" rtl="1">
              <a:lnSpc>
                <a:spcPct val="150000"/>
              </a:lnSpc>
            </a:pPr>
            <a:r>
              <a:rPr lang="ar-MA" sz="4400" b="1" dirty="0">
                <a:solidFill>
                  <a:srgbClr val="424D7C"/>
                </a:solidFill>
                <a:latin typeface="Microsoft Uighur" panose="02000000000000000000" pitchFamily="2" charset="-78"/>
                <a:cs typeface="Microsoft Uighur" panose="02000000000000000000" pitchFamily="2" charset="-78"/>
              </a:rPr>
              <a:t>عُمَرُ طِفْلٌ شَغوفٌ </a:t>
            </a:r>
            <a:r>
              <a:rPr lang="ar-MA" sz="4400" b="1" dirty="0" err="1">
                <a:solidFill>
                  <a:srgbClr val="424D7C"/>
                </a:solidFill>
                <a:latin typeface="Microsoft Uighur" panose="02000000000000000000" pitchFamily="2" charset="-78"/>
                <a:cs typeface="Microsoft Uighur" panose="02000000000000000000" pitchFamily="2" charset="-78"/>
              </a:rPr>
              <a:t>بِٱلْخَطِّ</a:t>
            </a:r>
            <a:r>
              <a:rPr lang="ar-MA" sz="4400" b="1" dirty="0">
                <a:solidFill>
                  <a:srgbClr val="424D7C"/>
                </a:solidFill>
                <a:latin typeface="Microsoft Uighur" panose="02000000000000000000" pitchFamily="2" charset="-78"/>
                <a:cs typeface="Microsoft Uighur" panose="02000000000000000000" pitchFamily="2" charset="-78"/>
              </a:rPr>
              <a:t> </a:t>
            </a:r>
            <a:r>
              <a:rPr lang="ar-MA" sz="4400" b="1" dirty="0" err="1">
                <a:solidFill>
                  <a:srgbClr val="424D7C"/>
                </a:solidFill>
                <a:latin typeface="Microsoft Uighur" panose="02000000000000000000" pitchFamily="2" charset="-78"/>
                <a:cs typeface="Microsoft Uighur" panose="02000000000000000000" pitchFamily="2" charset="-78"/>
              </a:rPr>
              <a:t>ٱلْعَرَبِيِّ</a:t>
            </a:r>
            <a:r>
              <a:rPr lang="ar-MA" sz="4400" b="1" dirty="0">
                <a:solidFill>
                  <a:srgbClr val="424D7C"/>
                </a:solidFill>
                <a:latin typeface="Microsoft Uighur" panose="02000000000000000000" pitchFamily="2" charset="-78"/>
                <a:cs typeface="Microsoft Uighur" panose="02000000000000000000" pitchFamily="2" charset="-78"/>
              </a:rPr>
              <a:t>. أَهْداهُ جَدُّهُ قَلَمَ حِبْرٍ قَديمٍ، لَمْ يُفارِقْهُ أَبَداً. كانَ يَجْلِسُ أَمامَ وَرَقَتِهِ </a:t>
            </a:r>
            <a:r>
              <a:rPr lang="ar-MA" sz="4400" b="1" dirty="0" err="1">
                <a:solidFill>
                  <a:srgbClr val="424D7C"/>
                </a:solidFill>
                <a:latin typeface="Microsoft Uighur" panose="02000000000000000000" pitchFamily="2" charset="-78"/>
                <a:cs typeface="Microsoft Uighur" panose="02000000000000000000" pitchFamily="2" charset="-78"/>
              </a:rPr>
              <a:t>ٱلْبَيْضاءِ</a:t>
            </a:r>
            <a:r>
              <a:rPr lang="ar-MA" sz="4400" b="1" dirty="0">
                <a:solidFill>
                  <a:srgbClr val="424D7C"/>
                </a:solidFill>
                <a:latin typeface="Microsoft Uighur" panose="02000000000000000000" pitchFamily="2" charset="-78"/>
                <a:cs typeface="Microsoft Uighur" panose="02000000000000000000" pitchFamily="2" charset="-78"/>
              </a:rPr>
              <a:t> وَيُسَرِّبُ إِلَيْها ما يَخْتَلِجُ في صَدْرِهِ حَرْفاً </a:t>
            </a:r>
            <a:r>
              <a:rPr lang="ar-MA" sz="4400" b="1" dirty="0" err="1">
                <a:solidFill>
                  <a:srgbClr val="424D7C"/>
                </a:solidFill>
                <a:latin typeface="Microsoft Uighur" panose="02000000000000000000" pitchFamily="2" charset="-78"/>
                <a:cs typeface="Microsoft Uighur" panose="02000000000000000000" pitchFamily="2" charset="-78"/>
              </a:rPr>
              <a:t>حَرْفاً</a:t>
            </a:r>
            <a:r>
              <a:rPr lang="ar-MA" sz="4400" b="1" dirty="0">
                <a:solidFill>
                  <a:srgbClr val="424D7C"/>
                </a:solidFill>
                <a:latin typeface="Microsoft Uighur" panose="02000000000000000000" pitchFamily="2" charset="-78"/>
                <a:cs typeface="Microsoft Uighur" panose="02000000000000000000" pitchFamily="2" charset="-78"/>
              </a:rPr>
              <a:t>. تارَةً تَتَمايَلُ </a:t>
            </a:r>
            <a:r>
              <a:rPr lang="ar-MA" sz="4400" b="1" dirty="0" err="1">
                <a:solidFill>
                  <a:srgbClr val="424D7C"/>
                </a:solidFill>
                <a:latin typeface="Microsoft Uighur" panose="02000000000000000000" pitchFamily="2" charset="-78"/>
                <a:cs typeface="Microsoft Uighur" panose="02000000000000000000" pitchFamily="2" charset="-78"/>
              </a:rPr>
              <a:t>ٱلْحُروفُ</a:t>
            </a:r>
            <a:r>
              <a:rPr lang="ar-MA" sz="4400" b="1" dirty="0">
                <a:solidFill>
                  <a:srgbClr val="424D7C"/>
                </a:solidFill>
                <a:latin typeface="Microsoft Uighur" panose="02000000000000000000" pitchFamily="2" charset="-78"/>
                <a:cs typeface="Microsoft Uighur" panose="02000000000000000000" pitchFamily="2" charset="-78"/>
              </a:rPr>
              <a:t> رَشيقَةً حينَ يَسْكُنُهُ </a:t>
            </a:r>
            <a:r>
              <a:rPr lang="ar-MA" sz="4400" b="1" dirty="0" err="1">
                <a:solidFill>
                  <a:srgbClr val="424D7C"/>
                </a:solidFill>
                <a:latin typeface="Microsoft Uighur" panose="02000000000000000000" pitchFamily="2" charset="-78"/>
                <a:cs typeface="Microsoft Uighur" panose="02000000000000000000" pitchFamily="2" charset="-78"/>
              </a:rPr>
              <a:t>ٱلرِّضا</a:t>
            </a:r>
            <a:r>
              <a:rPr lang="ar-MA" sz="4400" b="1" dirty="0">
                <a:solidFill>
                  <a:srgbClr val="424D7C"/>
                </a:solidFill>
                <a:latin typeface="Microsoft Uighur" panose="02000000000000000000" pitchFamily="2" charset="-78"/>
                <a:cs typeface="Microsoft Uighur" panose="02000000000000000000" pitchFamily="2" charset="-78"/>
              </a:rPr>
              <a:t>، وَتارَةً تَتَكَدَّسُ مُتَشابِكَةً حينَ يَنْتابُهُ </a:t>
            </a:r>
            <a:r>
              <a:rPr lang="ar-MA" sz="4400" b="1" dirty="0" err="1">
                <a:solidFill>
                  <a:srgbClr val="424D7C"/>
                </a:solidFill>
                <a:latin typeface="Microsoft Uighur" panose="02000000000000000000" pitchFamily="2" charset="-78"/>
                <a:cs typeface="Microsoft Uighur" panose="02000000000000000000" pitchFamily="2" charset="-78"/>
              </a:rPr>
              <a:t>ٱلْقَلَقُ</a:t>
            </a:r>
            <a:r>
              <a:rPr lang="ar-MA" sz="4400" b="1" dirty="0">
                <a:solidFill>
                  <a:srgbClr val="424D7C"/>
                </a:solidFill>
                <a:latin typeface="Microsoft Uighur" panose="02000000000000000000" pitchFamily="2" charset="-78"/>
                <a:cs typeface="Microsoft Uighur" panose="02000000000000000000" pitchFamily="2" charset="-78"/>
              </a:rPr>
              <a:t> وَيَتعَكَّرُ مِزاجُهُ. وَبِمُرورِ ٱلْوَقْتِ، غَدَتْ صَفَحاتُهُ سِجِلّاً صامِتاً يَرْوي </a:t>
            </a:r>
            <a:r>
              <a:rPr lang="ar-MA" sz="4400" b="1" dirty="0" err="1">
                <a:solidFill>
                  <a:srgbClr val="424D7C"/>
                </a:solidFill>
                <a:latin typeface="Microsoft Uighur" panose="02000000000000000000" pitchFamily="2" charset="-78"/>
                <a:cs typeface="Microsoft Uighur" panose="02000000000000000000" pitchFamily="2" charset="-78"/>
              </a:rPr>
              <a:t>بِٱلْجَمالِ</a:t>
            </a:r>
            <a:r>
              <a:rPr lang="ar-MA" sz="4400" b="1" dirty="0">
                <a:solidFill>
                  <a:srgbClr val="424D7C"/>
                </a:solidFill>
                <a:latin typeface="Microsoft Uighur" panose="02000000000000000000" pitchFamily="2" charset="-78"/>
                <a:cs typeface="Microsoft Uighur" panose="02000000000000000000" pitchFamily="2" charset="-78"/>
              </a:rPr>
              <a:t> ما يَعْجِزُ عَنْهُ </a:t>
            </a:r>
            <a:r>
              <a:rPr lang="ar-MA" sz="4400" b="1" dirty="0" err="1">
                <a:solidFill>
                  <a:srgbClr val="424D7C"/>
                </a:solidFill>
                <a:latin typeface="Microsoft Uighur" panose="02000000000000000000" pitchFamily="2" charset="-78"/>
                <a:cs typeface="Microsoft Uighur" panose="02000000000000000000" pitchFamily="2" charset="-78"/>
              </a:rPr>
              <a:t>ٱللِّسانُ</a:t>
            </a:r>
            <a:r>
              <a:rPr lang="ar-MA" sz="4400" b="1" dirty="0">
                <a:solidFill>
                  <a:srgbClr val="424D7C"/>
                </a:solidFill>
                <a:latin typeface="Microsoft Uighur" panose="02000000000000000000" pitchFamily="2" charset="-78"/>
                <a:cs typeface="Microsoft Uighur" panose="02000000000000000000" pitchFamily="2" charset="-78"/>
              </a:rPr>
              <a:t>.</a:t>
            </a:r>
            <a:endParaRPr lang="fr-MA" sz="4400" b="1"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5898458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1E6B2-D875-DFB9-1958-5774D44F8C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2DF1F51-03DE-FBC0-0008-14E902E4064A}"/>
              </a:ext>
            </a:extLst>
          </p:cNvPr>
          <p:cNvSpPr>
            <a:spLocks noGrp="1"/>
          </p:cNvSpPr>
          <p:nvPr>
            <p:ph type="title"/>
          </p:nvPr>
        </p:nvSpPr>
        <p:spPr>
          <a:xfrm>
            <a:off x="628650" y="3069000"/>
            <a:ext cx="7886700" cy="720000"/>
          </a:xfrm>
        </p:spPr>
        <p:txBody>
          <a:bodyPr>
            <a:noAutofit/>
          </a:bodyPr>
          <a:lstStyle/>
          <a:p>
            <a:r>
              <a:rPr lang="ar-MA" sz="7200" dirty="0">
                <a:solidFill>
                  <a:srgbClr val="424D7B"/>
                </a:solidFill>
                <a:latin typeface="Microsoft Uighur" panose="02000000000000000000" pitchFamily="2" charset="-78"/>
                <a:cs typeface="Microsoft Uighur" panose="02000000000000000000" pitchFamily="2" charset="-78"/>
              </a:rPr>
              <a:t>وضعية تقويم التحدث</a:t>
            </a:r>
            <a:endParaRPr lang="fr-MA" sz="720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964503037"/>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C6031-0793-BD55-22A0-9A3B0545F4A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DC70574-2AA6-190D-239D-A3668265F7D3}"/>
              </a:ext>
            </a:extLst>
          </p:cNvPr>
          <p:cNvSpPr>
            <a:spLocks noGrp="1"/>
          </p:cNvSpPr>
          <p:nvPr>
            <p:ph type="title"/>
          </p:nvPr>
        </p:nvSpPr>
        <p:spPr>
          <a:xfrm>
            <a:off x="581929" y="907212"/>
            <a:ext cx="7886700" cy="720000"/>
          </a:xfrm>
        </p:spPr>
        <p:txBody>
          <a:bodyPr/>
          <a:lstStyle/>
          <a:p>
            <a:pPr rtl="1"/>
            <a:r>
              <a:rPr lang="ar-MA" sz="3200" dirty="0">
                <a:solidFill>
                  <a:srgbClr val="424D7B"/>
                </a:solidFill>
                <a:latin typeface="Microsoft Uighur" panose="02000000000000000000" pitchFamily="2" charset="-78"/>
              </a:rPr>
              <a:t>موجهات تمرير رائز التحدث</a:t>
            </a:r>
            <a:endParaRPr lang="fr-MA" sz="3200" dirty="0">
              <a:solidFill>
                <a:srgbClr val="424D7B"/>
              </a:solidFill>
              <a:latin typeface="Microsoft Uighur" panose="02000000000000000000" pitchFamily="2" charset="-78"/>
            </a:endParaRPr>
          </a:p>
        </p:txBody>
      </p:sp>
      <p:sp>
        <p:nvSpPr>
          <p:cNvPr id="5" name="Espace réservé du texte 25">
            <a:extLst>
              <a:ext uri="{FF2B5EF4-FFF2-40B4-BE49-F238E27FC236}">
                <a16:creationId xmlns:a16="http://schemas.microsoft.com/office/drawing/2014/main" id="{4C6A488D-BD03-9753-6BDB-36DF1C23D432}"/>
              </a:ext>
            </a:extLst>
          </p:cNvPr>
          <p:cNvSpPr txBox="1">
            <a:spLocks/>
          </p:cNvSpPr>
          <p:nvPr/>
        </p:nvSpPr>
        <p:spPr>
          <a:xfrm>
            <a:off x="1259634" y="196506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يظهر الأستاذ(ة) وضعية التحدث على شاشة الحاسوب؛ </a:t>
            </a:r>
            <a:endParaRPr kumimoji="0" lang="f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Espace réservé du texte 25">
            <a:extLst>
              <a:ext uri="{FF2B5EF4-FFF2-40B4-BE49-F238E27FC236}">
                <a16:creationId xmlns:a16="http://schemas.microsoft.com/office/drawing/2014/main" id="{47C08630-B386-6EDE-705C-59B14A341AD0}"/>
              </a:ext>
            </a:extLst>
          </p:cNvPr>
          <p:cNvSpPr txBox="1">
            <a:spLocks/>
          </p:cNvSpPr>
          <p:nvPr/>
        </p:nvSpPr>
        <p:spPr>
          <a:xfrm>
            <a:off x="1259634" y="2649310"/>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تمنح 30 ثانية للمتعلم لقراءة الوضعية وفهم التعليمة؛</a:t>
            </a:r>
            <a:endParaRPr kumimoji="0" lang="f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du texte 25">
            <a:extLst>
              <a:ext uri="{FF2B5EF4-FFF2-40B4-BE49-F238E27FC236}">
                <a16:creationId xmlns:a16="http://schemas.microsoft.com/office/drawing/2014/main" id="{A9470BA5-0BDD-B11B-368D-8EEA9F14388C}"/>
              </a:ext>
            </a:extLst>
          </p:cNvPr>
          <p:cNvSpPr txBox="1">
            <a:spLocks/>
          </p:cNvSpPr>
          <p:nvPr/>
        </p:nvSpPr>
        <p:spPr>
          <a:xfrm>
            <a:off x="1259634" y="3387160"/>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تخصص دقيقتان على الأكثر لكل متعلم لأخذ الكلمة ؛ </a:t>
            </a:r>
            <a:endParaRPr kumimoji="0" lang="f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9" name="Espace réservé du texte 25">
            <a:extLst>
              <a:ext uri="{FF2B5EF4-FFF2-40B4-BE49-F238E27FC236}">
                <a16:creationId xmlns:a16="http://schemas.microsoft.com/office/drawing/2014/main" id="{7BCD596F-94AD-E6C0-E433-B6A798ABCD47}"/>
              </a:ext>
            </a:extLst>
          </p:cNvPr>
          <p:cNvSpPr txBox="1">
            <a:spLocks/>
          </p:cNvSpPr>
          <p:nvPr/>
        </p:nvSpPr>
        <p:spPr>
          <a:xfrm>
            <a:off x="1278228" y="5503796"/>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تسجيل نتيجة كل متعلم في شبكة التفريغ فور انتهاء التحدث وفق معايير التصحيح؛</a:t>
            </a:r>
            <a:endParaRPr kumimoji="0" lang="f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1" name="Espace réservé du texte 25">
            <a:extLst>
              <a:ext uri="{FF2B5EF4-FFF2-40B4-BE49-F238E27FC236}">
                <a16:creationId xmlns:a16="http://schemas.microsoft.com/office/drawing/2014/main" id="{7D58FFDE-F09A-EA62-E99C-2C8B7B226600}"/>
              </a:ext>
            </a:extLst>
          </p:cNvPr>
          <p:cNvSpPr txBox="1">
            <a:spLocks/>
          </p:cNvSpPr>
          <p:nvPr/>
        </p:nvSpPr>
        <p:spPr>
          <a:xfrm>
            <a:off x="1259634" y="4750276"/>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تنقيط التحدث وفق سلم تنقيط على 10؛</a:t>
            </a:r>
            <a:endParaRPr kumimoji="0" lang="f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 name="Espace réservé du texte 25">
            <a:extLst>
              <a:ext uri="{FF2B5EF4-FFF2-40B4-BE49-F238E27FC236}">
                <a16:creationId xmlns:a16="http://schemas.microsoft.com/office/drawing/2014/main" id="{AE64242C-C91C-63D9-ED88-42371D42E4B0}"/>
              </a:ext>
            </a:extLst>
          </p:cNvPr>
          <p:cNvSpPr txBox="1">
            <a:spLocks/>
          </p:cNvSpPr>
          <p:nvPr/>
        </p:nvSpPr>
        <p:spPr>
          <a:xfrm>
            <a:off x="1259634" y="4068718"/>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تكون كل الإجابات باللغة العربية الفصيحة؛</a:t>
            </a:r>
            <a:endParaRPr kumimoji="0" lang="f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045842490"/>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2E32F-DFBC-E9C8-7D34-7E5E2274703B}"/>
            </a:ext>
          </a:extLst>
        </p:cNvPr>
        <p:cNvGrpSpPr/>
        <p:nvPr/>
      </p:nvGrpSpPr>
      <p:grpSpPr>
        <a:xfrm>
          <a:off x="0" y="0"/>
          <a:ext cx="0" cy="0"/>
          <a:chOff x="0" y="0"/>
          <a:chExt cx="0" cy="0"/>
        </a:xfrm>
      </p:grpSpPr>
      <p:sp>
        <p:nvSpPr>
          <p:cNvPr id="3" name="TextBox 13">
            <a:extLst>
              <a:ext uri="{FF2B5EF4-FFF2-40B4-BE49-F238E27FC236}">
                <a16:creationId xmlns:a16="http://schemas.microsoft.com/office/drawing/2014/main" id="{40F3AD0B-6011-2E00-75CD-27BB04DD25C5}"/>
              </a:ext>
            </a:extLst>
          </p:cNvPr>
          <p:cNvSpPr txBox="1"/>
          <p:nvPr/>
        </p:nvSpPr>
        <p:spPr>
          <a:xfrm>
            <a:off x="2231489" y="1002351"/>
            <a:ext cx="4231532" cy="523220"/>
          </a:xfrm>
          <a:prstGeom prst="rect">
            <a:avLst/>
          </a:prstGeom>
          <a:solidFill>
            <a:schemeClr val="accent2">
              <a:lumMod val="20000"/>
              <a:lumOff val="80000"/>
            </a:schemeClr>
          </a:solidFill>
          <a:ln w="12700">
            <a:solidFill>
              <a:srgbClr val="0097B2"/>
            </a:solidFill>
          </a:ln>
        </p:spPr>
        <p:txBody>
          <a:bodyPr wrap="square">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معايير تصحيح وضعية التحدث</a:t>
            </a:r>
            <a:endParaRPr kumimoji="0" lang="fr-FR"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5" name="Tableau 4">
            <a:extLst>
              <a:ext uri="{FF2B5EF4-FFF2-40B4-BE49-F238E27FC236}">
                <a16:creationId xmlns:a16="http://schemas.microsoft.com/office/drawing/2014/main" id="{73853AEC-9D35-1D4E-4CF7-CCAD3D82025D}"/>
              </a:ext>
            </a:extLst>
          </p:cNvPr>
          <p:cNvGraphicFramePr>
            <a:graphicFrameLocks noGrp="1"/>
          </p:cNvGraphicFramePr>
          <p:nvPr>
            <p:extLst>
              <p:ext uri="{D42A27DB-BD31-4B8C-83A1-F6EECF244321}">
                <p14:modId xmlns:p14="http://schemas.microsoft.com/office/powerpoint/2010/main" val="2078682119"/>
              </p:ext>
            </p:extLst>
          </p:nvPr>
        </p:nvGraphicFramePr>
        <p:xfrm>
          <a:off x="697312" y="1809091"/>
          <a:ext cx="7549337" cy="4046558"/>
        </p:xfrm>
        <a:graphic>
          <a:graphicData uri="http://schemas.openxmlformats.org/drawingml/2006/table">
            <a:tbl>
              <a:tblPr rtl="1" firstRow="1" firstCol="1" bandRow="1">
                <a:tableStyleId>{5940675A-B579-460E-94D1-54222C63F5DA}</a:tableStyleId>
              </a:tblPr>
              <a:tblGrid>
                <a:gridCol w="574679">
                  <a:extLst>
                    <a:ext uri="{9D8B030D-6E8A-4147-A177-3AD203B41FA5}">
                      <a16:colId xmlns:a16="http://schemas.microsoft.com/office/drawing/2014/main" val="736232962"/>
                    </a:ext>
                  </a:extLst>
                </a:gridCol>
                <a:gridCol w="1614791">
                  <a:extLst>
                    <a:ext uri="{9D8B030D-6E8A-4147-A177-3AD203B41FA5}">
                      <a16:colId xmlns:a16="http://schemas.microsoft.com/office/drawing/2014/main" val="619220143"/>
                    </a:ext>
                  </a:extLst>
                </a:gridCol>
                <a:gridCol w="3364780">
                  <a:extLst>
                    <a:ext uri="{9D8B030D-6E8A-4147-A177-3AD203B41FA5}">
                      <a16:colId xmlns:a16="http://schemas.microsoft.com/office/drawing/2014/main" val="1040309097"/>
                    </a:ext>
                  </a:extLst>
                </a:gridCol>
                <a:gridCol w="753533">
                  <a:extLst>
                    <a:ext uri="{9D8B030D-6E8A-4147-A177-3AD203B41FA5}">
                      <a16:colId xmlns:a16="http://schemas.microsoft.com/office/drawing/2014/main" val="1467509368"/>
                    </a:ext>
                  </a:extLst>
                </a:gridCol>
                <a:gridCol w="1241554">
                  <a:extLst>
                    <a:ext uri="{9D8B030D-6E8A-4147-A177-3AD203B41FA5}">
                      <a16:colId xmlns:a16="http://schemas.microsoft.com/office/drawing/2014/main" val="2147114275"/>
                    </a:ext>
                  </a:extLst>
                </a:gridCol>
              </a:tblGrid>
              <a:tr h="377471">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الرمز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المؤشرات</a:t>
                      </a: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التنقيط</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3934646291"/>
                  </a:ext>
                </a:extLst>
              </a:tr>
              <a:tr h="184150">
                <a:tc rowSpan="10">
                  <a:txBody>
                    <a:bodyPr/>
                    <a:lstStyle/>
                    <a:p>
                      <a:pPr algn="ctr" rtl="1">
                        <a:lnSpc>
                          <a:spcPct val="107000"/>
                        </a:lnSpc>
                        <a:spcAft>
                          <a:spcPts val="800"/>
                        </a:spcAft>
                      </a:pPr>
                      <a:r>
                        <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PO2</a:t>
                      </a:r>
                    </a:p>
                  </a:txBody>
                  <a:tcPr marL="68580" marR="68580" marT="9525" marB="0" anchor="ctr">
                    <a:solidFill>
                      <a:schemeClr val="accent3">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التعبير عن مشاعره حين سمع كلمات الأستاذ</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تركيب ثلاث جمل للتعبير عن مشاعره.</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3</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511450353"/>
                  </a:ext>
                </a:extLst>
              </a:tr>
              <a:tr h="335661">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تركيب جملتين للتعبير عن مشاعره.</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vMerge="1">
                  <a:txBody>
                    <a:bodyPr/>
                    <a:lstStyle/>
                    <a:p>
                      <a:pPr algn="ctr" rtl="1">
                        <a:lnSpc>
                          <a:spcPct val="107000"/>
                        </a:lnSpc>
                        <a:spcAft>
                          <a:spcPts val="800"/>
                        </a:spcAft>
                      </a:pP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944983225"/>
                  </a:ext>
                </a:extLst>
              </a:tr>
              <a:tr h="519811">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تركيب جملة واحدة فقط.</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vMerge="1">
                  <a:txBody>
                    <a:bodyPr/>
                    <a:lstStyle/>
                    <a:p>
                      <a:pPr algn="ctr" rtl="1">
                        <a:lnSpc>
                          <a:spcPct val="107000"/>
                        </a:lnSpc>
                        <a:spcAft>
                          <a:spcPts val="800"/>
                        </a:spcAft>
                      </a:pP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351874256"/>
                  </a:ext>
                </a:extLst>
              </a:tr>
              <a:tr h="335661">
                <a:tc vMerge="1">
                  <a:txBody>
                    <a:bodyPr/>
                    <a:lstStyle/>
                    <a:p>
                      <a:endParaRPr lang="fr-FR"/>
                    </a:p>
                  </a:txBody>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التعبير عن الشكر و الامتنان لأستاذه</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ثلاث عبارات مناسبة.</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3</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022666526"/>
                  </a:ext>
                </a:extLst>
              </a:tr>
              <a:tr h="277852">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عبارتين مناسبتين.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1877727648"/>
                  </a:ext>
                </a:extLst>
              </a:tr>
              <a:tr h="335661">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عبارة  واحدة  مناسبة.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907899338"/>
                  </a:ext>
                </a:extLst>
              </a:tr>
              <a:tr h="161409">
                <a:tc vMerge="1">
                  <a:txBody>
                    <a:bodyPr/>
                    <a:lstStyle/>
                    <a:p>
                      <a:endParaRPr lang="fr-FR"/>
                    </a:p>
                  </a:txBody>
                  <a:tcPr/>
                </a:tc>
                <a:tc rowSpan="2">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التحدث باسترسال.</a:t>
                      </a: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ثلاثة توقفات على الأكثر (10  ثوان لكل توقف).</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من0 إلى 2</a:t>
                      </a:r>
                    </a:p>
                  </a:txBody>
                  <a:tcPr marL="68580" marR="68580" marT="9525" marB="0" anchor="ctr">
                    <a:solidFill>
                      <a:schemeClr val="accent3">
                        <a:lumMod val="20000"/>
                        <a:lumOff val="80000"/>
                      </a:schemeClr>
                    </a:solidFill>
                  </a:tcPr>
                </a:tc>
                <a:extLst>
                  <a:ext uri="{0D108BD9-81ED-4DB2-BD59-A6C34878D82A}">
                    <a16:rowId xmlns:a16="http://schemas.microsoft.com/office/drawing/2014/main" val="1385532390"/>
                  </a:ext>
                </a:extLst>
              </a:tr>
              <a:tr h="16140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أربعة توقفات.</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869617592"/>
                  </a:ext>
                </a:extLst>
              </a:tr>
              <a:tr h="220599">
                <a:tc vMerge="1">
                  <a:txBody>
                    <a:bodyPr/>
                    <a:lstStyle/>
                    <a:p>
                      <a:endParaRPr lang="fr-FR"/>
                    </a:p>
                  </a:txBody>
                  <a:tcPr/>
                </a:tc>
                <a:tc rowSpan="2">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عدم ارتكاب أخطاء لغوية.</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4 أخطاء على الأكثر.</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2</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554131636"/>
                  </a:ext>
                </a:extLst>
              </a:tr>
              <a:tr h="22059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5 أخطاء</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596711272"/>
                  </a:ext>
                </a:extLst>
              </a:tr>
              <a:tr h="324161">
                <a:tc gridSpan="4">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المجموع</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10</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3">
                        <a:lumMod val="20000"/>
                        <a:lumOff val="80000"/>
                      </a:schemeClr>
                    </a:solidFill>
                  </a:tcPr>
                </a:tc>
                <a:extLst>
                  <a:ext uri="{0D108BD9-81ED-4DB2-BD59-A6C34878D82A}">
                    <a16:rowId xmlns:a16="http://schemas.microsoft.com/office/drawing/2014/main" val="942275310"/>
                  </a:ext>
                </a:extLst>
              </a:tr>
            </a:tbl>
          </a:graphicData>
        </a:graphic>
      </p:graphicFrame>
    </p:spTree>
    <p:extLst>
      <p:ext uri="{BB962C8B-B14F-4D97-AF65-F5344CB8AC3E}">
        <p14:creationId xmlns:p14="http://schemas.microsoft.com/office/powerpoint/2010/main" val="594974597"/>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0328426-EF93-9B61-371C-3EB2A56774F8}"/>
              </a:ext>
            </a:extLst>
          </p:cNvPr>
          <p:cNvSpPr txBox="1"/>
          <p:nvPr/>
        </p:nvSpPr>
        <p:spPr>
          <a:xfrm>
            <a:off x="335902" y="1358979"/>
            <a:ext cx="8472196" cy="4401205"/>
          </a:xfrm>
          <a:prstGeom prst="rect">
            <a:avLst/>
          </a:prstGeom>
          <a:noFill/>
        </p:spPr>
        <p:txBody>
          <a:bodyPr wrap="square">
            <a:spAutoFit/>
          </a:bodyPr>
          <a:lstStyle/>
          <a:p>
            <a:pPr algn="just" rtl="1">
              <a:buNone/>
            </a:pPr>
            <a:r>
              <a:rPr lang="ar-MA" sz="4800" b="1" dirty="0">
                <a:solidFill>
                  <a:srgbClr val="424D7B"/>
                </a:solidFill>
                <a:latin typeface="Microsoft Uighur" panose="02000000000000000000" pitchFamily="2" charset="-78"/>
                <a:ea typeface="+mj-ea"/>
                <a:cs typeface="Microsoft Uighur" panose="02000000000000000000" pitchFamily="2" charset="-78"/>
              </a:rPr>
              <a:t>كانَ أُسْتَاذُك يُشَجِّعُك دائِماً. ذاتَ يَوْمٍ حِينَ أَخْفَقْت في إِجابَةٍ، وَنَظَرَ إِلَيْك ٱلْجَميعُ، قالَ لَك : أَنْت قادِرٌ/ قادِرَةٌ حاوِلْ /حاوِلي مَرَّةً أُخْرى.</a:t>
            </a:r>
          </a:p>
          <a:p>
            <a:pPr algn="just" rtl="1">
              <a:buNone/>
            </a:pPr>
            <a:r>
              <a:rPr lang="ar-MA" sz="4800" b="1" dirty="0">
                <a:solidFill>
                  <a:srgbClr val="424D7B"/>
                </a:solidFill>
                <a:latin typeface="Microsoft Uighur" panose="02000000000000000000" pitchFamily="2" charset="-78"/>
                <a:ea typeface="+mj-ea"/>
                <a:cs typeface="Microsoft Uighur" panose="02000000000000000000" pitchFamily="2" charset="-78"/>
              </a:rPr>
              <a:t>تَحَدَّثْ/ي عَنْ هَذا </a:t>
            </a:r>
            <a:r>
              <a:rPr lang="ar-MA" sz="4800" b="1" dirty="0" err="1">
                <a:solidFill>
                  <a:srgbClr val="424D7B"/>
                </a:solidFill>
                <a:latin typeface="Microsoft Uighur" panose="02000000000000000000" pitchFamily="2" charset="-78"/>
                <a:ea typeface="+mj-ea"/>
                <a:cs typeface="Microsoft Uighur" panose="02000000000000000000" pitchFamily="2" charset="-78"/>
              </a:rPr>
              <a:t>ٱلْأُسْتاذِ</a:t>
            </a:r>
            <a:r>
              <a:rPr lang="ar-MA" sz="4800" b="1" dirty="0">
                <a:solidFill>
                  <a:srgbClr val="424D7B"/>
                </a:solidFill>
                <a:latin typeface="Microsoft Uighur" panose="02000000000000000000" pitchFamily="2" charset="-78"/>
                <a:ea typeface="+mj-ea"/>
                <a:cs typeface="Microsoft Uighur" panose="02000000000000000000" pitchFamily="2" charset="-78"/>
              </a:rPr>
              <a:t> :</a:t>
            </a:r>
          </a:p>
          <a:p>
            <a:pPr marL="571500" indent="-571500" algn="just" rtl="1">
              <a:buFont typeface="Arial" panose="020B0604020202020204" pitchFamily="34" charset="0"/>
              <a:buChar char="•"/>
            </a:pPr>
            <a:r>
              <a:rPr lang="ar-MA" sz="4400" b="1" dirty="0">
                <a:solidFill>
                  <a:srgbClr val="C00000"/>
                </a:solidFill>
                <a:latin typeface="Microsoft Uighur" panose="02000000000000000000" pitchFamily="2" charset="-78"/>
                <a:ea typeface="+mj-ea"/>
                <a:cs typeface="Microsoft Uighur" panose="02000000000000000000" pitchFamily="2" charset="-78"/>
              </a:rPr>
              <a:t>بِماذا شَعَرْت حينَ سَمِعْت كَلِماتِهِ تِلْكَ ٱللَّحْظَةَ؟ " </a:t>
            </a:r>
            <a:r>
              <a:rPr lang="ar-MA" sz="4400" b="1" dirty="0">
                <a:solidFill>
                  <a:srgbClr val="424D7C"/>
                </a:solidFill>
                <a:latin typeface="Microsoft Uighur" panose="02000000000000000000" pitchFamily="2" charset="-78"/>
                <a:ea typeface="+mj-ea"/>
                <a:cs typeface="Microsoft Uighur" panose="02000000000000000000" pitchFamily="2" charset="-78"/>
              </a:rPr>
              <a:t>3جُمَلٍ</a:t>
            </a:r>
            <a:r>
              <a:rPr lang="ar-MA" sz="4400" b="1" dirty="0">
                <a:solidFill>
                  <a:srgbClr val="C00000"/>
                </a:solidFill>
                <a:latin typeface="Microsoft Uighur" panose="02000000000000000000" pitchFamily="2" charset="-78"/>
                <a:ea typeface="+mj-ea"/>
                <a:cs typeface="Microsoft Uighur" panose="02000000000000000000" pitchFamily="2" charset="-78"/>
              </a:rPr>
              <a:t>"</a:t>
            </a:r>
          </a:p>
          <a:p>
            <a:pPr marL="571500" indent="-571500" algn="just" rtl="1">
              <a:buFont typeface="Arial" panose="020B0604020202020204" pitchFamily="34" charset="0"/>
              <a:buChar char="•"/>
            </a:pPr>
            <a:r>
              <a:rPr lang="ar-MA" sz="4400" b="1" dirty="0">
                <a:solidFill>
                  <a:srgbClr val="C00000"/>
                </a:solidFill>
                <a:latin typeface="Microsoft Uighur" panose="02000000000000000000" pitchFamily="2" charset="-78"/>
                <a:ea typeface="+mj-ea"/>
                <a:cs typeface="Microsoft Uighur" panose="02000000000000000000" pitchFamily="2" charset="-78"/>
              </a:rPr>
              <a:t>عَبِّرْ/ي لِأُسْتاذِك عَنْ شُكْرِك </a:t>
            </a:r>
            <a:r>
              <a:rPr lang="ar-MA" sz="4400" b="1" dirty="0" err="1">
                <a:solidFill>
                  <a:srgbClr val="C00000"/>
                </a:solidFill>
                <a:latin typeface="Microsoft Uighur" panose="02000000000000000000" pitchFamily="2" charset="-78"/>
                <a:ea typeface="+mj-ea"/>
                <a:cs typeface="Microsoft Uighur" panose="02000000000000000000" pitchFamily="2" charset="-78"/>
              </a:rPr>
              <a:t>وَٱمْتِنانِك</a:t>
            </a:r>
            <a:r>
              <a:rPr lang="ar-MA" sz="4400" b="1" dirty="0">
                <a:solidFill>
                  <a:srgbClr val="C00000"/>
                </a:solidFill>
                <a:latin typeface="Microsoft Uighur" panose="02000000000000000000" pitchFamily="2" charset="-78"/>
                <a:ea typeface="+mj-ea"/>
                <a:cs typeface="Microsoft Uighur" panose="02000000000000000000" pitchFamily="2" charset="-78"/>
              </a:rPr>
              <a:t>؟ "</a:t>
            </a:r>
            <a:r>
              <a:rPr lang="ar-MA" sz="4400" b="1" dirty="0">
                <a:solidFill>
                  <a:srgbClr val="424D7C"/>
                </a:solidFill>
                <a:latin typeface="Microsoft Uighur" panose="02000000000000000000" pitchFamily="2" charset="-78"/>
                <a:ea typeface="+mj-ea"/>
                <a:cs typeface="Microsoft Uighur" panose="02000000000000000000" pitchFamily="2" charset="-78"/>
              </a:rPr>
              <a:t>3</a:t>
            </a:r>
            <a:r>
              <a:rPr lang="ar-MA" sz="4400" b="1" dirty="0">
                <a:solidFill>
                  <a:srgbClr val="C00000"/>
                </a:solidFill>
                <a:latin typeface="Microsoft Uighur" panose="02000000000000000000" pitchFamily="2" charset="-78"/>
                <a:ea typeface="+mj-ea"/>
                <a:cs typeface="Microsoft Uighur" panose="02000000000000000000" pitchFamily="2" charset="-78"/>
              </a:rPr>
              <a:t>  </a:t>
            </a:r>
            <a:r>
              <a:rPr lang="ar-MA" sz="4400" b="1" dirty="0">
                <a:solidFill>
                  <a:srgbClr val="424D7C"/>
                </a:solidFill>
                <a:latin typeface="Microsoft Uighur" panose="02000000000000000000" pitchFamily="2" charset="-78"/>
                <a:ea typeface="+mj-ea"/>
                <a:cs typeface="Microsoft Uighur" panose="02000000000000000000" pitchFamily="2" charset="-78"/>
              </a:rPr>
              <a:t>عِباراتٍ</a:t>
            </a:r>
            <a:r>
              <a:rPr lang="ar-MA" sz="4400" b="1" dirty="0">
                <a:solidFill>
                  <a:srgbClr val="C00000"/>
                </a:solidFill>
                <a:latin typeface="Microsoft Uighur" panose="02000000000000000000" pitchFamily="2" charset="-78"/>
                <a:ea typeface="+mj-ea"/>
                <a:cs typeface="Microsoft Uighur" panose="02000000000000000000" pitchFamily="2" charset="-78"/>
              </a:rPr>
              <a:t>"</a:t>
            </a:r>
          </a:p>
        </p:txBody>
      </p:sp>
    </p:spTree>
    <p:extLst>
      <p:ext uri="{BB962C8B-B14F-4D97-AF65-F5344CB8AC3E}">
        <p14:creationId xmlns:p14="http://schemas.microsoft.com/office/powerpoint/2010/main" val="2811784053"/>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F1639-280D-A4DB-326C-0EFE17C972D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C48529C8-C3A1-47F4-1D59-E8DE428A8BC7}"/>
              </a:ext>
            </a:extLst>
          </p:cNvPr>
          <p:cNvSpPr>
            <a:spLocks noGrp="1"/>
          </p:cNvSpPr>
          <p:nvPr>
            <p:ph type="title"/>
          </p:nvPr>
        </p:nvSpPr>
        <p:spPr>
          <a:xfrm>
            <a:off x="628650" y="1533796"/>
            <a:ext cx="7886700" cy="720000"/>
          </a:xfrm>
        </p:spPr>
        <p:txBody>
          <a:bodyPr>
            <a:noAutofit/>
          </a:bodyPr>
          <a:lstStyle/>
          <a:p>
            <a:r>
              <a:rPr lang="ar-MA" sz="6000" dirty="0">
                <a:solidFill>
                  <a:srgbClr val="424D7C"/>
                </a:solidFill>
                <a:latin typeface="Microsoft Uighur" panose="02000000000000000000" pitchFamily="2" charset="-78"/>
                <a:cs typeface="Microsoft Uighur" panose="02000000000000000000" pitchFamily="2" charset="-78"/>
              </a:rPr>
              <a:t>دعم ومعالجة </a:t>
            </a:r>
            <a:endParaRPr lang="fr-MA" sz="6000" dirty="0">
              <a:solidFill>
                <a:srgbClr val="424D7C"/>
              </a:solidFill>
              <a:latin typeface="Microsoft Uighur" panose="02000000000000000000" pitchFamily="2" charset="-78"/>
              <a:cs typeface="Microsoft Uighur" panose="02000000000000000000" pitchFamily="2" charset="-78"/>
            </a:endParaRPr>
          </a:p>
        </p:txBody>
      </p:sp>
      <p:pic>
        <p:nvPicPr>
          <p:cNvPr id="3" name="Image 2">
            <a:extLst>
              <a:ext uri="{FF2B5EF4-FFF2-40B4-BE49-F238E27FC236}">
                <a16:creationId xmlns:a16="http://schemas.microsoft.com/office/drawing/2014/main" id="{24ED03F0-F2EE-4E24-1736-5CA079D43B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4338" y="2982511"/>
            <a:ext cx="2035324" cy="2341693"/>
          </a:xfrm>
          <a:prstGeom prst="rect">
            <a:avLst/>
          </a:prstGeom>
        </p:spPr>
      </p:pic>
    </p:spTree>
    <p:extLst>
      <p:ext uri="{BB962C8B-B14F-4D97-AF65-F5344CB8AC3E}">
        <p14:creationId xmlns:p14="http://schemas.microsoft.com/office/powerpoint/2010/main" val="1709459355"/>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046A5-926A-DAC9-FEA6-756F47281B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571B438-B482-53A6-3377-00875A677ED2}"/>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سنصحح إنجازاتكم. </a:t>
            </a:r>
          </a:p>
        </p:txBody>
      </p:sp>
      <p:sp>
        <p:nvSpPr>
          <p:cNvPr id="10" name="Rectangle : coins arrondis 9">
            <a:extLst>
              <a:ext uri="{FF2B5EF4-FFF2-40B4-BE49-F238E27FC236}">
                <a16:creationId xmlns:a16="http://schemas.microsoft.com/office/drawing/2014/main" id="{F2BFDCD6-87FE-085C-AAB2-DBA10A2A11C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FBAB1205-6545-9445-6FCB-3620789E87D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9" name="Groupe 8">
            <a:extLst>
              <a:ext uri="{FF2B5EF4-FFF2-40B4-BE49-F238E27FC236}">
                <a16:creationId xmlns:a16="http://schemas.microsoft.com/office/drawing/2014/main" id="{C8A2A9FF-9775-534F-CF11-844DD46DB5A0}"/>
              </a:ext>
            </a:extLst>
          </p:cNvPr>
          <p:cNvGrpSpPr/>
          <p:nvPr/>
        </p:nvGrpSpPr>
        <p:grpSpPr>
          <a:xfrm>
            <a:off x="1291909" y="141535"/>
            <a:ext cx="6234221" cy="322828"/>
            <a:chOff x="1674464" y="136738"/>
            <a:chExt cx="6234221" cy="322828"/>
          </a:xfrm>
        </p:grpSpPr>
        <p:sp>
          <p:nvSpPr>
            <p:cNvPr id="11" name="Rectangle 10">
              <a:extLst>
                <a:ext uri="{FF2B5EF4-FFF2-40B4-BE49-F238E27FC236}">
                  <a16:creationId xmlns:a16="http://schemas.microsoft.com/office/drawing/2014/main" id="{3155F93F-9575-F8DA-9F66-1645B74E6B07}"/>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17888625-8A9D-ECBE-ED17-0FBA3C0D2121}"/>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7" name="Google Shape;1245;p5">
              <a:extLst>
                <a:ext uri="{FF2B5EF4-FFF2-40B4-BE49-F238E27FC236}">
                  <a16:creationId xmlns:a16="http://schemas.microsoft.com/office/drawing/2014/main" id="{B0D4E9DB-80A0-6FE1-73EA-6E76C1C2C81B}"/>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18" name="Google Shape;1244;p5">
              <a:extLst>
                <a:ext uri="{FF2B5EF4-FFF2-40B4-BE49-F238E27FC236}">
                  <a16:creationId xmlns:a16="http://schemas.microsoft.com/office/drawing/2014/main" id="{B09BD89F-23F5-E513-29BE-5D57DC59D757}"/>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2" name="Image 21">
              <a:extLst>
                <a:ext uri="{FF2B5EF4-FFF2-40B4-BE49-F238E27FC236}">
                  <a16:creationId xmlns:a16="http://schemas.microsoft.com/office/drawing/2014/main" id="{4D0073EB-8DD6-2026-3C0A-20AE72F7DCC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3" name="Image 2">
            <a:extLst>
              <a:ext uri="{FF2B5EF4-FFF2-40B4-BE49-F238E27FC236}">
                <a16:creationId xmlns:a16="http://schemas.microsoft.com/office/drawing/2014/main" id="{1D6248C9-CB58-62FB-5FC5-7B3960D74B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63946" y="1458536"/>
            <a:ext cx="3495167" cy="5361103"/>
          </a:xfrm>
          <a:prstGeom prst="rect">
            <a:avLst/>
          </a:prstGeom>
        </p:spPr>
      </p:pic>
      <p:sp>
        <p:nvSpPr>
          <p:cNvPr id="5" name="Rectangle : coins arrondis 4">
            <a:extLst>
              <a:ext uri="{FF2B5EF4-FFF2-40B4-BE49-F238E27FC236}">
                <a16:creationId xmlns:a16="http://schemas.microsoft.com/office/drawing/2014/main" id="{CC463D03-1C05-303C-50D0-2B2D86515C24}"/>
              </a:ext>
            </a:extLst>
          </p:cNvPr>
          <p:cNvSpPr/>
          <p:nvPr/>
        </p:nvSpPr>
        <p:spPr>
          <a:xfrm>
            <a:off x="2884319" y="2155372"/>
            <a:ext cx="3045131" cy="2528596"/>
          </a:xfrm>
          <a:prstGeom prst="roundRect">
            <a:avLst>
              <a:gd name="adj" fmla="val 5674"/>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 name="Rectangle 5">
            <a:extLst>
              <a:ext uri="{FF2B5EF4-FFF2-40B4-BE49-F238E27FC236}">
                <a16:creationId xmlns:a16="http://schemas.microsoft.com/office/drawing/2014/main" id="{4D510CF8-ED6F-5E07-1431-68885F07BA12}"/>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spTree>
    <p:extLst>
      <p:ext uri="{BB962C8B-B14F-4D97-AF65-F5344CB8AC3E}">
        <p14:creationId xmlns:p14="http://schemas.microsoft.com/office/powerpoint/2010/main" val="4268400163"/>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C8DA6-C3E0-92E1-1592-F0BD4CBD739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BB2B181-6F83-A0E2-BB32-276C726BA3F8}"/>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الأول ؟ من يقوم إلى السبورة للتصحيح؟ نصحح جملة </a:t>
            </a:r>
            <a:r>
              <a:rPr lang="ar-MA" sz="2400" b="1" dirty="0" err="1">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جملة</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a:t>
            </a:r>
          </a:p>
        </p:txBody>
      </p:sp>
      <p:sp>
        <p:nvSpPr>
          <p:cNvPr id="10" name="Rectangle : coins arrondis 9">
            <a:extLst>
              <a:ext uri="{FF2B5EF4-FFF2-40B4-BE49-F238E27FC236}">
                <a16:creationId xmlns:a16="http://schemas.microsoft.com/office/drawing/2014/main" id="{CE3EDF55-0ABB-654B-CD32-F4EA09038F4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7BEB83F4-3D49-4D37-632D-4A57B706436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0DB7C3D9-DA27-B944-36C0-AAD4FCFF1261}"/>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D5B6822C-C071-10D9-2BE0-E71BEA56B519}"/>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7D486205-27E8-1B4F-F3BC-4C45DF07ACD5}"/>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8A497F71-26C8-6B98-34AB-DB3013FC04B4}"/>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B73DDCDA-32A3-20CC-8FB0-F171304E26EB}"/>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6AE4C295-D62E-BF84-3928-D1223AE43BF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2" name="Rectangle 1">
            <a:extLst>
              <a:ext uri="{FF2B5EF4-FFF2-40B4-BE49-F238E27FC236}">
                <a16:creationId xmlns:a16="http://schemas.microsoft.com/office/drawing/2014/main" id="{DA844ACF-09AD-8C78-DF22-26B961E694AC}"/>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pic>
        <p:nvPicPr>
          <p:cNvPr id="5" name="Image 4">
            <a:extLst>
              <a:ext uri="{FF2B5EF4-FFF2-40B4-BE49-F238E27FC236}">
                <a16:creationId xmlns:a16="http://schemas.microsoft.com/office/drawing/2014/main" id="{175C7B76-6969-A772-ACC0-3A44873ECA7C}"/>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503853" y="2565918"/>
            <a:ext cx="8218423" cy="1763486"/>
          </a:xfrm>
          <a:prstGeom prst="rect">
            <a:avLst/>
          </a:prstGeom>
        </p:spPr>
      </p:pic>
    </p:spTree>
    <p:extLst>
      <p:ext uri="{BB962C8B-B14F-4D97-AF65-F5344CB8AC3E}">
        <p14:creationId xmlns:p14="http://schemas.microsoft.com/office/powerpoint/2010/main" val="215394319"/>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DFF1B-5512-8150-9E2A-31A5DF3B92C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158C21-F261-4A89-FCB2-C447AD94B47C}"/>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صححوا. من يقرأ؟</a:t>
            </a:r>
          </a:p>
        </p:txBody>
      </p:sp>
      <p:sp>
        <p:nvSpPr>
          <p:cNvPr id="10" name="Rectangle : coins arrondis 9">
            <a:extLst>
              <a:ext uri="{FF2B5EF4-FFF2-40B4-BE49-F238E27FC236}">
                <a16:creationId xmlns:a16="http://schemas.microsoft.com/office/drawing/2014/main" id="{69374827-3C49-883C-635E-3555053D539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87C9C203-DCDC-A6B5-844F-81D6384EDE8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2" name="Groupe 1">
            <a:extLst>
              <a:ext uri="{FF2B5EF4-FFF2-40B4-BE49-F238E27FC236}">
                <a16:creationId xmlns:a16="http://schemas.microsoft.com/office/drawing/2014/main" id="{4326E1AE-6B39-30D7-7020-C41AEBE0EADE}"/>
              </a:ext>
            </a:extLst>
          </p:cNvPr>
          <p:cNvGrpSpPr/>
          <p:nvPr/>
        </p:nvGrpSpPr>
        <p:grpSpPr>
          <a:xfrm>
            <a:off x="1291909" y="141535"/>
            <a:ext cx="6234221" cy="322828"/>
            <a:chOff x="1674464" y="136738"/>
            <a:chExt cx="6234221" cy="322828"/>
          </a:xfrm>
        </p:grpSpPr>
        <p:sp>
          <p:nvSpPr>
            <p:cNvPr id="3" name="Rectangle 2">
              <a:extLst>
                <a:ext uri="{FF2B5EF4-FFF2-40B4-BE49-F238E27FC236}">
                  <a16:creationId xmlns:a16="http://schemas.microsoft.com/office/drawing/2014/main" id="{5C3A47F5-3420-B04B-6115-2F56551E7712}"/>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0F623345-77E2-C5DC-F78E-931068938169}"/>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7" name="Google Shape;1245;p5">
              <a:extLst>
                <a:ext uri="{FF2B5EF4-FFF2-40B4-BE49-F238E27FC236}">
                  <a16:creationId xmlns:a16="http://schemas.microsoft.com/office/drawing/2014/main" id="{09EB39CB-B6ED-F7E5-5432-3595C1163BB9}"/>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8" name="Google Shape;1244;p5">
              <a:extLst>
                <a:ext uri="{FF2B5EF4-FFF2-40B4-BE49-F238E27FC236}">
                  <a16:creationId xmlns:a16="http://schemas.microsoft.com/office/drawing/2014/main" id="{0A453946-0ADC-26D5-1C24-9CC9589FBE3B}"/>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11" name="Image 10">
              <a:extLst>
                <a:ext uri="{FF2B5EF4-FFF2-40B4-BE49-F238E27FC236}">
                  <a16:creationId xmlns:a16="http://schemas.microsoft.com/office/drawing/2014/main" id="{46F9E20D-FE09-A3ED-F8FC-2CB14548893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sp>
        <p:nvSpPr>
          <p:cNvPr id="12" name="ZoneTexte 11">
            <a:extLst>
              <a:ext uri="{FF2B5EF4-FFF2-40B4-BE49-F238E27FC236}">
                <a16:creationId xmlns:a16="http://schemas.microsoft.com/office/drawing/2014/main" id="{F9A238F7-5967-6F45-E0EA-0E3527DB9529}"/>
              </a:ext>
            </a:extLst>
          </p:cNvPr>
          <p:cNvSpPr txBox="1"/>
          <p:nvPr/>
        </p:nvSpPr>
        <p:spPr>
          <a:xfrm>
            <a:off x="615820" y="2321418"/>
            <a:ext cx="7912359" cy="3708708"/>
          </a:xfrm>
          <a:prstGeom prst="rect">
            <a:avLst/>
          </a:prstGeom>
          <a:noFill/>
        </p:spPr>
        <p:txBody>
          <a:bodyPr wrap="square">
            <a:spAutoFit/>
          </a:bodyPr>
          <a:lstStyle/>
          <a:p>
            <a:pPr marL="0" marR="0" lvl="0" indent="0" algn="just" defTabSz="457200" rtl="1" eaLnBrk="1" fontAlgn="auto" latinLnBrk="0" hangingPunct="1">
              <a:lnSpc>
                <a:spcPct val="150000"/>
              </a:lnSpc>
              <a:spcBef>
                <a:spcPts val="0"/>
              </a:spcBef>
              <a:spcAft>
                <a:spcPts val="0"/>
              </a:spcAft>
              <a:buClrTx/>
              <a:buSzTx/>
              <a:buFontTx/>
              <a:buNone/>
              <a:tabLst/>
              <a:defRPr/>
            </a:pPr>
            <a:r>
              <a:rPr lang="ar-MA" sz="4000" b="1" dirty="0">
                <a:solidFill>
                  <a:srgbClr val="C00000"/>
                </a:solidFill>
                <a:latin typeface="Microsoft Uighur" panose="02000000000000000000" pitchFamily="2" charset="-78"/>
                <a:cs typeface="Microsoft Uighur" panose="02000000000000000000" pitchFamily="2" charset="-78"/>
              </a:rPr>
              <a:t>أَصْبَحَتِ ٱلْموسيقى ٱلتُّراثِيَّةُ رَمْزاً مِنْ رُموزِ ٱلْهُوِيَّةِ ٱلْمَغْرِبِيَّةِ. فَقَدْ صارَتِ ٱلْمِهْرَجاناتُ ٱلْموسيقِيَّةُ تَسْتَقْطِبُ جُمْهوراً كَبيراً مِنْ جَميعِ أَنْحاءِ ٱلْعالَمِ. حَيْثُ يَتَأَلَّقُ ٱلْفَنّانونَ وَٱلْفَنّاناتُ كَٱلنُّجومِ ٱلْمُضيئَةِ في ٱلسَّماءِ وَيُقَدِّمونَ عُروضَهُمْ مُبْتَسِمينَ بِكُلِّ تَفانٍ وَإِخْلاصٍ.</a:t>
            </a:r>
            <a:endParaRPr kumimoji="0" lang="f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563AC7EB-5470-10BF-BF95-0C85C4145B97}"/>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spTree>
    <p:extLst>
      <p:ext uri="{BB962C8B-B14F-4D97-AF65-F5344CB8AC3E}">
        <p14:creationId xmlns:p14="http://schemas.microsoft.com/office/powerpoint/2010/main" val="166520499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D5519-384C-933E-6B55-4C0A0554B83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3D7CEC5-0A4C-4B88-D503-F9A754983F1E}"/>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الثاني ؟ من يقرأ جوابه؟ هل أنتم متفقون؟ </a:t>
            </a:r>
          </a:p>
        </p:txBody>
      </p:sp>
      <p:sp>
        <p:nvSpPr>
          <p:cNvPr id="10" name="Rectangle : coins arrondis 9">
            <a:extLst>
              <a:ext uri="{FF2B5EF4-FFF2-40B4-BE49-F238E27FC236}">
                <a16:creationId xmlns:a16="http://schemas.microsoft.com/office/drawing/2014/main" id="{B8D55AE4-8690-4AB0-D33B-B996C6F6206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C052AEC5-AC65-9055-7838-33FEC968683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764439EA-7389-62E3-1CF0-33CB0BB14598}"/>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AADD4268-E51D-6C5E-6021-0B9218CFBBB5}"/>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16D94D30-A113-4375-149A-939B29C1A56B}"/>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F7F95978-199C-E860-F32D-7BEAB8A91FB9}"/>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6E26D06F-6D5B-F6B3-68D0-5828C3BF8AA7}"/>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BBDF7167-0702-9AEA-DD3A-06655F06BEC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5" name="Image 4">
            <a:extLst>
              <a:ext uri="{FF2B5EF4-FFF2-40B4-BE49-F238E27FC236}">
                <a16:creationId xmlns:a16="http://schemas.microsoft.com/office/drawing/2014/main" id="{F994A55C-05A3-B6C5-453F-6C97D1F5C692}"/>
              </a:ext>
            </a:extLst>
          </p:cNvPr>
          <p:cNvPicPr>
            <a:picLocks noChangeAspect="1"/>
          </p:cNvPicPr>
          <p:nvPr/>
        </p:nvPicPr>
        <p:blipFill>
          <a:blip r:embed="rId6"/>
          <a:stretch>
            <a:fillRect/>
          </a:stretch>
        </p:blipFill>
        <p:spPr>
          <a:xfrm>
            <a:off x="452534" y="2500605"/>
            <a:ext cx="8238931" cy="2346992"/>
          </a:xfrm>
          <a:prstGeom prst="rect">
            <a:avLst/>
          </a:prstGeom>
        </p:spPr>
      </p:pic>
      <p:sp>
        <p:nvSpPr>
          <p:cNvPr id="6" name="Rectangle 5">
            <a:extLst>
              <a:ext uri="{FF2B5EF4-FFF2-40B4-BE49-F238E27FC236}">
                <a16:creationId xmlns:a16="http://schemas.microsoft.com/office/drawing/2014/main" id="{B9374191-BA4C-A6F8-8D68-DD9B07664F5A}"/>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spTree>
    <p:extLst>
      <p:ext uri="{BB962C8B-B14F-4D97-AF65-F5344CB8AC3E}">
        <p14:creationId xmlns:p14="http://schemas.microsoft.com/office/powerpoint/2010/main" val="4017349069"/>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DE24F-D0FC-D06F-3401-A43FB413945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5228E55-78EE-758E-15E0-8F9B2FD75824}"/>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صححوا. يمكنكم اعتماد إجابات أخرى.</a:t>
            </a:r>
          </a:p>
        </p:txBody>
      </p:sp>
      <p:sp>
        <p:nvSpPr>
          <p:cNvPr id="10" name="Rectangle : coins arrondis 9">
            <a:extLst>
              <a:ext uri="{FF2B5EF4-FFF2-40B4-BE49-F238E27FC236}">
                <a16:creationId xmlns:a16="http://schemas.microsoft.com/office/drawing/2014/main" id="{B89A8AEA-D777-2243-AAC3-C8DD18A003A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AC7D21C8-D20A-B636-2A0A-7E6DDD5A7E3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FA75D842-1FA9-E29D-0275-83729D5D483C}"/>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D0334CD0-4A46-B7DC-097F-3FF74C6FABB2}"/>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AF014F8D-DAD2-52AC-416B-9E1D3E774B72}"/>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6002F574-02D1-4C40-9546-0631325C5866}"/>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B6EAC0EB-F263-BE40-53B6-4DD46AFF546A}"/>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2454F9B4-13E2-2C79-A64E-113292CCBEC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6" name="Image 5">
            <a:extLst>
              <a:ext uri="{FF2B5EF4-FFF2-40B4-BE49-F238E27FC236}">
                <a16:creationId xmlns:a16="http://schemas.microsoft.com/office/drawing/2014/main" id="{2FFA18D3-4DD5-3636-0F3D-18953614EDE2}"/>
              </a:ext>
            </a:extLst>
          </p:cNvPr>
          <p:cNvPicPr>
            <a:picLocks noChangeAspect="1"/>
          </p:cNvPicPr>
          <p:nvPr/>
        </p:nvPicPr>
        <p:blipFill>
          <a:blip r:embed="rId6"/>
          <a:stretch>
            <a:fillRect/>
          </a:stretch>
        </p:blipFill>
        <p:spPr>
          <a:xfrm>
            <a:off x="452534" y="2500605"/>
            <a:ext cx="8238931" cy="2346992"/>
          </a:xfrm>
          <a:prstGeom prst="rect">
            <a:avLst/>
          </a:prstGeom>
        </p:spPr>
      </p:pic>
      <p:sp>
        <p:nvSpPr>
          <p:cNvPr id="5" name="ZoneTexte 4">
            <a:extLst>
              <a:ext uri="{FF2B5EF4-FFF2-40B4-BE49-F238E27FC236}">
                <a16:creationId xmlns:a16="http://schemas.microsoft.com/office/drawing/2014/main" id="{A69AC7DB-3597-FE7C-1481-3338FF6B6229}"/>
              </a:ext>
            </a:extLst>
          </p:cNvPr>
          <p:cNvSpPr txBox="1"/>
          <p:nvPr/>
        </p:nvSpPr>
        <p:spPr>
          <a:xfrm>
            <a:off x="5157910" y="2895329"/>
            <a:ext cx="1543080"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اَلْمُتَأَلِّقاتِ.</a:t>
            </a:r>
            <a:endParaRPr kumimoji="0" lang="f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7" name="ZoneTexte 6">
            <a:extLst>
              <a:ext uri="{FF2B5EF4-FFF2-40B4-BE49-F238E27FC236}">
                <a16:creationId xmlns:a16="http://schemas.microsoft.com/office/drawing/2014/main" id="{33B471CD-27DA-5F61-C3B2-B8B81B1774A7}"/>
              </a:ext>
            </a:extLst>
          </p:cNvPr>
          <p:cNvSpPr txBox="1"/>
          <p:nvPr/>
        </p:nvSpPr>
        <p:spPr>
          <a:xfrm>
            <a:off x="5157910" y="3429000"/>
            <a:ext cx="1543080"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4000" b="1" dirty="0">
                <a:solidFill>
                  <a:srgbClr val="C00000"/>
                </a:solidFill>
                <a:latin typeface="Microsoft Uighur" panose="02000000000000000000" pitchFamily="2" charset="-78"/>
                <a:cs typeface="Microsoft Uighur" panose="02000000000000000000" pitchFamily="2" charset="-78"/>
              </a:rPr>
              <a:t>فَنّانونَ</a:t>
            </a:r>
            <a:endParaRPr kumimoji="0" lang="f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8" name="ZoneTexte 7">
            <a:extLst>
              <a:ext uri="{FF2B5EF4-FFF2-40B4-BE49-F238E27FC236}">
                <a16:creationId xmlns:a16="http://schemas.microsoft.com/office/drawing/2014/main" id="{8A63F578-F2D2-4326-DB41-D18B02E7A7EC}"/>
              </a:ext>
            </a:extLst>
          </p:cNvPr>
          <p:cNvSpPr txBox="1"/>
          <p:nvPr/>
        </p:nvSpPr>
        <p:spPr>
          <a:xfrm>
            <a:off x="5607698" y="3988608"/>
            <a:ext cx="1186598"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اَلْمُبْدِعُ</a:t>
            </a:r>
            <a:endParaRPr kumimoji="0" lang="f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ZoneTexte 8">
            <a:extLst>
              <a:ext uri="{FF2B5EF4-FFF2-40B4-BE49-F238E27FC236}">
                <a16:creationId xmlns:a16="http://schemas.microsoft.com/office/drawing/2014/main" id="{2F96E1E9-D268-C33A-F72A-33E2373C0101}"/>
              </a:ext>
            </a:extLst>
          </p:cNvPr>
          <p:cNvSpPr txBox="1"/>
          <p:nvPr/>
        </p:nvSpPr>
        <p:spPr>
          <a:xfrm>
            <a:off x="1566332" y="3988608"/>
            <a:ext cx="1186599"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جالِساً</a:t>
            </a:r>
            <a:endParaRPr kumimoji="0" lang="f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D427A350-77F6-0F73-E461-32536ABBD53B}"/>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spTree>
    <p:extLst>
      <p:ext uri="{BB962C8B-B14F-4D97-AF65-F5344CB8AC3E}">
        <p14:creationId xmlns:p14="http://schemas.microsoft.com/office/powerpoint/2010/main" val="2552339747"/>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2D525-6E44-E9A0-5C6E-0956AAED13D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C260D64-3A34-6A18-CF8A-5074830C007C}"/>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الثالث ؟ من يقرأ جوابه؟ هل أنتم متفقون؟  </a:t>
            </a:r>
          </a:p>
        </p:txBody>
      </p:sp>
      <p:sp>
        <p:nvSpPr>
          <p:cNvPr id="10" name="Rectangle : coins arrondis 9">
            <a:extLst>
              <a:ext uri="{FF2B5EF4-FFF2-40B4-BE49-F238E27FC236}">
                <a16:creationId xmlns:a16="http://schemas.microsoft.com/office/drawing/2014/main" id="{17D0C2C9-F26F-F1E0-4A41-28C4BA99D5A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825F0577-C1AE-A300-EEA8-C8CFD955A72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6EA8785A-2E1D-EEA4-E7EA-1988BBF53E88}"/>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F87D722F-C33C-5621-0E2A-534A0C22BCA8}"/>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0733F160-E349-AC23-6275-FE33D05BEADB}"/>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143AC7DE-4184-8DA4-65E4-3542CF1AF772}"/>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DA8FCAA8-7757-B6D6-797E-6421830E4291}"/>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BDDFDDAA-8947-EE68-48F5-A25186E771E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3" name="Image 2">
            <a:extLst>
              <a:ext uri="{FF2B5EF4-FFF2-40B4-BE49-F238E27FC236}">
                <a16:creationId xmlns:a16="http://schemas.microsoft.com/office/drawing/2014/main" id="{6F0E2C56-901C-5EEB-2914-26F652874A17}"/>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579273" y="2565917"/>
            <a:ext cx="8154181" cy="1539551"/>
          </a:xfrm>
          <a:prstGeom prst="rect">
            <a:avLst/>
          </a:prstGeom>
        </p:spPr>
      </p:pic>
      <p:sp>
        <p:nvSpPr>
          <p:cNvPr id="6" name="Rectangle 5">
            <a:extLst>
              <a:ext uri="{FF2B5EF4-FFF2-40B4-BE49-F238E27FC236}">
                <a16:creationId xmlns:a16="http://schemas.microsoft.com/office/drawing/2014/main" id="{37AE922D-9323-E5BB-7DD5-EAFEC3DC97CE}"/>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spTree>
    <p:extLst>
      <p:ext uri="{BB962C8B-B14F-4D97-AF65-F5344CB8AC3E}">
        <p14:creationId xmlns:p14="http://schemas.microsoft.com/office/powerpoint/2010/main" val="1746772049"/>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EEDB4-7CBE-1FBF-45E3-75F8CAB6B68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448AD15-EB86-96D2-993A-846B97876D88}"/>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صححوا.</a:t>
            </a:r>
          </a:p>
        </p:txBody>
      </p:sp>
      <p:sp>
        <p:nvSpPr>
          <p:cNvPr id="10" name="Rectangle : coins arrondis 9">
            <a:extLst>
              <a:ext uri="{FF2B5EF4-FFF2-40B4-BE49-F238E27FC236}">
                <a16:creationId xmlns:a16="http://schemas.microsoft.com/office/drawing/2014/main" id="{B477413E-BB0C-C970-0310-F1167B7DA43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F0C86A1D-28E1-3771-75F7-3956A963049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857BF67B-DD43-5684-A4B5-829920D78E44}"/>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B2CB80F0-46EB-0F12-1C33-759AE96D7CEC}"/>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AAD1EC18-0640-8BF1-1684-D6B494D9669A}"/>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25EF2848-2EE3-2406-1672-19928BDA15CF}"/>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85A09ADF-996B-5780-80AA-9A91EF3E58C5}"/>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FE97C392-DEBA-FC26-2D5B-4A04B425D1C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2" name="Image 1">
            <a:extLst>
              <a:ext uri="{FF2B5EF4-FFF2-40B4-BE49-F238E27FC236}">
                <a16:creationId xmlns:a16="http://schemas.microsoft.com/office/drawing/2014/main" id="{630F302E-8852-107F-1685-141970281652}"/>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579273" y="2565917"/>
            <a:ext cx="8154181" cy="1539551"/>
          </a:xfrm>
          <a:prstGeom prst="rect">
            <a:avLst/>
          </a:prstGeom>
        </p:spPr>
      </p:pic>
      <p:sp>
        <p:nvSpPr>
          <p:cNvPr id="3" name="ZoneTexte 2">
            <a:extLst>
              <a:ext uri="{FF2B5EF4-FFF2-40B4-BE49-F238E27FC236}">
                <a16:creationId xmlns:a16="http://schemas.microsoft.com/office/drawing/2014/main" id="{E5CA0403-DE16-5CA5-A179-6CF6B71F4014}"/>
              </a:ext>
            </a:extLst>
          </p:cNvPr>
          <p:cNvSpPr txBox="1"/>
          <p:nvPr/>
        </p:nvSpPr>
        <p:spPr>
          <a:xfrm>
            <a:off x="579273" y="3252799"/>
            <a:ext cx="4966432"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تَتَأَلَّقُ </a:t>
            </a:r>
            <a:r>
              <a:rPr kumimoji="0" lang="ar-MA" sz="40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ٱلْفَنّاناتُ</a:t>
            </a: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MA" sz="40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ٱلْماهِراتُ</a:t>
            </a: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أَثْناءَ ٱلْعَرْضِ.</a:t>
            </a:r>
            <a:endParaRPr kumimoji="0" lang="f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31D3A725-8FE3-7814-EE13-9EFC937D6D7F}"/>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spTree>
    <p:extLst>
      <p:ext uri="{BB962C8B-B14F-4D97-AF65-F5344CB8AC3E}">
        <p14:creationId xmlns:p14="http://schemas.microsoft.com/office/powerpoint/2010/main" val="1186387550"/>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786A1-EE58-DDA3-71FB-BC2A5B50721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5041944-40AF-C6BF-1EF5-588C9B898777}"/>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الرابع ؟ من يقرأ جوابه؟ هل أنتم متفقون؟  </a:t>
            </a:r>
          </a:p>
        </p:txBody>
      </p:sp>
      <p:sp>
        <p:nvSpPr>
          <p:cNvPr id="10" name="Rectangle : coins arrondis 9">
            <a:extLst>
              <a:ext uri="{FF2B5EF4-FFF2-40B4-BE49-F238E27FC236}">
                <a16:creationId xmlns:a16="http://schemas.microsoft.com/office/drawing/2014/main" id="{85F6D020-71B0-37F4-3632-65AA2282EED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5">
            <a:extLst>
              <a:ext uri="{FF2B5EF4-FFF2-40B4-BE49-F238E27FC236}">
                <a16:creationId xmlns:a16="http://schemas.microsoft.com/office/drawing/2014/main" id="{8C04EC1A-F2B7-5ECA-594D-1474EB72ED9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1" name="Groupe 10">
            <a:extLst>
              <a:ext uri="{FF2B5EF4-FFF2-40B4-BE49-F238E27FC236}">
                <a16:creationId xmlns:a16="http://schemas.microsoft.com/office/drawing/2014/main" id="{54130E7B-5EFB-76A5-85E2-A5909BBAB1A8}"/>
              </a:ext>
            </a:extLst>
          </p:cNvPr>
          <p:cNvGrpSpPr/>
          <p:nvPr/>
        </p:nvGrpSpPr>
        <p:grpSpPr>
          <a:xfrm>
            <a:off x="1291909" y="141535"/>
            <a:ext cx="6234221" cy="322828"/>
            <a:chOff x="1674464" y="136738"/>
            <a:chExt cx="6234221" cy="322828"/>
          </a:xfrm>
        </p:grpSpPr>
        <p:sp>
          <p:nvSpPr>
            <p:cNvPr id="13" name="Rectangle 12">
              <a:extLst>
                <a:ext uri="{FF2B5EF4-FFF2-40B4-BE49-F238E27FC236}">
                  <a16:creationId xmlns:a16="http://schemas.microsoft.com/office/drawing/2014/main" id="{B4D791FF-7711-0779-8336-4799A5E7A770}"/>
                </a:ext>
              </a:extLst>
            </p:cNvPr>
            <p:cNvSpPr>
              <a:spLocks/>
            </p:cNvSpPr>
            <p:nvPr/>
          </p:nvSpPr>
          <p:spPr>
            <a:xfrm>
              <a:off x="1674464" y="15018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20DF18BB-2F2E-55CE-E7B5-9F9A13D8CDE9}"/>
                </a:ext>
              </a:extLst>
            </p:cNvPr>
            <p:cNvSpPr>
              <a:spLocks/>
            </p:cNvSpPr>
            <p:nvPr/>
          </p:nvSpPr>
          <p:spPr>
            <a:xfrm>
              <a:off x="6312005" y="153202"/>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Google Shape;1245;p5">
              <a:extLst>
                <a:ext uri="{FF2B5EF4-FFF2-40B4-BE49-F238E27FC236}">
                  <a16:creationId xmlns:a16="http://schemas.microsoft.com/office/drawing/2014/main" id="{521A62E5-53C7-472A-B8A5-F64C12FBB067}"/>
                </a:ext>
              </a:extLst>
            </p:cNvPr>
            <p:cNvPicPr preferRelativeResize="0"/>
            <p:nvPr/>
          </p:nvPicPr>
          <p:blipFill rotWithShape="1">
            <a:blip r:embed="rId3">
              <a:alphaModFix amt="20000"/>
            </a:blip>
            <a:srcRect/>
            <a:stretch/>
          </p:blipFill>
          <p:spPr>
            <a:xfrm>
              <a:off x="2988805" y="136738"/>
              <a:ext cx="278069" cy="278069"/>
            </a:xfrm>
            <a:prstGeom prst="rect">
              <a:avLst/>
            </a:prstGeom>
            <a:noFill/>
            <a:ln>
              <a:noFill/>
            </a:ln>
          </p:spPr>
        </p:pic>
        <p:pic>
          <p:nvPicPr>
            <p:cNvPr id="22" name="Google Shape;1244;p5">
              <a:extLst>
                <a:ext uri="{FF2B5EF4-FFF2-40B4-BE49-F238E27FC236}">
                  <a16:creationId xmlns:a16="http://schemas.microsoft.com/office/drawing/2014/main" id="{1DB6DCB9-7D17-F3A8-5BF7-6B514B918F6C}"/>
                </a:ext>
              </a:extLst>
            </p:cNvPr>
            <p:cNvPicPr preferRelativeResize="0"/>
            <p:nvPr/>
          </p:nvPicPr>
          <p:blipFill rotWithShape="1">
            <a:blip r:embed="rId4"/>
            <a:srcRect/>
            <a:stretch/>
          </p:blipFill>
          <p:spPr>
            <a:xfrm>
              <a:off x="5188899" y="163335"/>
              <a:ext cx="278069" cy="278069"/>
            </a:xfrm>
            <a:prstGeom prst="rect">
              <a:avLst/>
            </a:prstGeom>
            <a:ln>
              <a:noFill/>
            </a:ln>
          </p:spPr>
        </p:pic>
        <p:pic>
          <p:nvPicPr>
            <p:cNvPr id="23" name="Image 22">
              <a:extLst>
                <a:ext uri="{FF2B5EF4-FFF2-40B4-BE49-F238E27FC236}">
                  <a16:creationId xmlns:a16="http://schemas.microsoft.com/office/drawing/2014/main" id="{9A1740E1-1654-6C0C-F4FC-D993E09965A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30616" y="181497"/>
              <a:ext cx="278069" cy="278069"/>
            </a:xfrm>
            <a:prstGeom prst="rect">
              <a:avLst/>
            </a:prstGeom>
            <a:noFill/>
            <a:ln>
              <a:noFill/>
            </a:ln>
          </p:spPr>
        </p:pic>
      </p:grpSp>
      <p:pic>
        <p:nvPicPr>
          <p:cNvPr id="5" name="Image 4">
            <a:extLst>
              <a:ext uri="{FF2B5EF4-FFF2-40B4-BE49-F238E27FC236}">
                <a16:creationId xmlns:a16="http://schemas.microsoft.com/office/drawing/2014/main" id="{E0426E29-45F9-AE78-B63C-EA97F341C04F}"/>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66531" y="2216310"/>
            <a:ext cx="8358382" cy="2971510"/>
          </a:xfrm>
          <a:prstGeom prst="rect">
            <a:avLst/>
          </a:prstGeom>
        </p:spPr>
      </p:pic>
      <p:sp>
        <p:nvSpPr>
          <p:cNvPr id="6" name="ZoneTexte 5">
            <a:extLst>
              <a:ext uri="{FF2B5EF4-FFF2-40B4-BE49-F238E27FC236}">
                <a16:creationId xmlns:a16="http://schemas.microsoft.com/office/drawing/2014/main" id="{9A3A911A-44E9-82B4-E45C-683FC2B65702}"/>
              </a:ext>
            </a:extLst>
          </p:cNvPr>
          <p:cNvSpPr txBox="1"/>
          <p:nvPr/>
        </p:nvSpPr>
        <p:spPr>
          <a:xfrm>
            <a:off x="2958368" y="2599656"/>
            <a:ext cx="4966432"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فِعْلُ ماضٍ مَبْنِيٌّ عَلى ٱلْفَتْحِ.</a:t>
            </a:r>
            <a:endParaRPr kumimoji="0" lang="f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7" name="ZoneTexte 6">
            <a:extLst>
              <a:ext uri="{FF2B5EF4-FFF2-40B4-BE49-F238E27FC236}">
                <a16:creationId xmlns:a16="http://schemas.microsoft.com/office/drawing/2014/main" id="{76FAF80B-7301-312B-0977-2B8376100976}"/>
              </a:ext>
            </a:extLst>
          </p:cNvPr>
          <p:cNvSpPr txBox="1"/>
          <p:nvPr/>
        </p:nvSpPr>
        <p:spPr>
          <a:xfrm>
            <a:off x="2884319" y="3098050"/>
            <a:ext cx="4966432"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فاعِلٌ مَرْفوعٌ.</a:t>
            </a:r>
            <a:endParaRPr kumimoji="0" lang="f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8" name="ZoneTexte 7">
            <a:extLst>
              <a:ext uri="{FF2B5EF4-FFF2-40B4-BE49-F238E27FC236}">
                <a16:creationId xmlns:a16="http://schemas.microsoft.com/office/drawing/2014/main" id="{C70FAB96-C7DD-DB75-1E9A-08352BAFFD42}"/>
              </a:ext>
            </a:extLst>
          </p:cNvPr>
          <p:cNvSpPr txBox="1"/>
          <p:nvPr/>
        </p:nvSpPr>
        <p:spPr>
          <a:xfrm>
            <a:off x="2939620" y="3576253"/>
            <a:ext cx="4966432"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حالٌ مَنْصوبَةٌ.</a:t>
            </a:r>
            <a:endParaRPr kumimoji="0" lang="f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ZoneTexte 8">
            <a:extLst>
              <a:ext uri="{FF2B5EF4-FFF2-40B4-BE49-F238E27FC236}">
                <a16:creationId xmlns:a16="http://schemas.microsoft.com/office/drawing/2014/main" id="{205D8E3F-2D5A-6EE1-9125-0B60B606B0C3}"/>
              </a:ext>
            </a:extLst>
          </p:cNvPr>
          <p:cNvSpPr txBox="1"/>
          <p:nvPr/>
        </p:nvSpPr>
        <p:spPr>
          <a:xfrm>
            <a:off x="3033224" y="4065316"/>
            <a:ext cx="4966432"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مَفْعولٌ بِهِ مَنْصوبٌ.</a:t>
            </a:r>
            <a:endParaRPr kumimoji="0" lang="f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2" name="ZoneTexte 11">
            <a:extLst>
              <a:ext uri="{FF2B5EF4-FFF2-40B4-BE49-F238E27FC236}">
                <a16:creationId xmlns:a16="http://schemas.microsoft.com/office/drawing/2014/main" id="{B8F8FEC7-9C3B-9E61-2555-48D9124B3FFA}"/>
              </a:ext>
            </a:extLst>
          </p:cNvPr>
          <p:cNvSpPr txBox="1"/>
          <p:nvPr/>
        </p:nvSpPr>
        <p:spPr>
          <a:xfrm>
            <a:off x="3033224" y="4603241"/>
            <a:ext cx="4966432" cy="707886"/>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نَعْتٌ حَقيقِيٌّ تابِعٌ لِمَنْعوتِهِ في ٱلنَّصْبِ.</a:t>
            </a:r>
            <a:endParaRPr kumimoji="0" lang="f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2529A670-3846-0231-B783-EA8D6FCA7DA9}"/>
              </a:ext>
            </a:extLst>
          </p:cNvPr>
          <p:cNvSpPr>
            <a:spLocks/>
          </p:cNvSpPr>
          <p:nvPr/>
        </p:nvSpPr>
        <p:spPr>
          <a:xfrm>
            <a:off x="3566412" y="147225"/>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الظواهر اللغوية </a:t>
            </a:r>
          </a:p>
        </p:txBody>
      </p:sp>
    </p:spTree>
    <p:extLst>
      <p:ext uri="{BB962C8B-B14F-4D97-AF65-F5344CB8AC3E}">
        <p14:creationId xmlns:p14="http://schemas.microsoft.com/office/powerpoint/2010/main" val="3518033542"/>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497236" y="3160003"/>
            <a:ext cx="7886700" cy="720000"/>
          </a:xfrm>
        </p:spPr>
        <p:txBody>
          <a:bodyPr>
            <a:normAutofit/>
          </a:bodyPr>
          <a:lstStyle/>
          <a:p>
            <a:r>
              <a:rPr lang="ar-MA" sz="4000" dirty="0">
                <a:solidFill>
                  <a:srgbClr val="424D7B"/>
                </a:solidFill>
              </a:rPr>
              <a:t>اختتام الحصة </a:t>
            </a:r>
            <a:endParaRPr lang="fr-MA" sz="4000" dirty="0"/>
          </a:p>
        </p:txBody>
      </p:sp>
    </p:spTree>
    <p:extLst>
      <p:ext uri="{BB962C8B-B14F-4D97-AF65-F5344CB8AC3E}">
        <p14:creationId xmlns:p14="http://schemas.microsoft.com/office/powerpoint/2010/main" val="2150490187"/>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19769</TotalTime>
  <Words>1162</Words>
  <Application>Microsoft Office PowerPoint</Application>
  <PresentationFormat>Affichage à l'écran (4:3)</PresentationFormat>
  <Paragraphs>219</Paragraphs>
  <Slides>37</Slides>
  <Notes>0</Notes>
  <HiddenSlides>0</HiddenSlides>
  <MMClips>1</MMClips>
  <ScaleCrop>false</ScaleCrop>
  <HeadingPairs>
    <vt:vector size="6" baseType="variant">
      <vt:variant>
        <vt:lpstr>Polices utilisées</vt:lpstr>
      </vt:variant>
      <vt:variant>
        <vt:i4>11</vt:i4>
      </vt:variant>
      <vt:variant>
        <vt:lpstr>Thème</vt:lpstr>
      </vt:variant>
      <vt:variant>
        <vt:i4>10</vt:i4>
      </vt:variant>
      <vt:variant>
        <vt:lpstr>Titres des diapositives</vt:lpstr>
      </vt:variant>
      <vt:variant>
        <vt:i4>37</vt:i4>
      </vt:variant>
    </vt:vector>
  </HeadingPairs>
  <TitlesOfParts>
    <vt:vector size="58" baseType="lpstr">
      <vt:lpstr>Dosis Medium</vt:lpstr>
      <vt:lpstr>Dosis ExtraBold</vt:lpstr>
      <vt:lpstr>Calibri Light</vt:lpstr>
      <vt:lpstr>Arial</vt:lpstr>
      <vt:lpstr>Wingdings</vt:lpstr>
      <vt:lpstr>Microsoft Uighur</vt:lpstr>
      <vt:lpstr>Calibri</vt:lpstr>
      <vt:lpstr>Dosis</vt:lpstr>
      <vt:lpstr>Modern Love</vt:lpstr>
      <vt:lpstr>Courier New</vt:lpstr>
      <vt:lpstr>Dosis SemiBold</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00_Env-Enseignant</vt:lpstr>
      <vt:lpstr>Présentation PowerPoint</vt:lpstr>
      <vt:lpstr>Présentation PowerPoint</vt:lpstr>
      <vt:lpstr>Présentation PowerPoint</vt:lpstr>
      <vt:lpstr>تنظيم حصص الأسبوع السادس</vt:lpstr>
      <vt:lpstr>هيكلة حصة اليوم الثالث</vt:lpstr>
      <vt:lpstr>  افتتاح الحصة</vt:lpstr>
      <vt:lpstr>مرحبا بكم ، سنبدأ  حصة اللغة العربية.</vt:lpstr>
      <vt:lpstr>ضعوا اللوحة والكراسة في القمطر</vt:lpstr>
      <vt:lpstr>الظواهر اللغوية</vt:lpstr>
      <vt:lpstr>خلال هذه الحصة نتذكر الحال المفردة والنعت الحقيقي.</vt:lpstr>
      <vt:lpstr>من يقرأ؟ من يركب جملة تتضمن حالا مفردة؟</vt:lpstr>
      <vt:lpstr>من يقرأ؟ من يركب جملة تتضمن نعتا حقيقيا؟</vt:lpstr>
      <vt:lpstr>سنتذكر كذلك جمع المذكر السالم وجمع المؤنث السالم.</vt:lpstr>
      <vt:lpstr>من يقرأ؟ من يركب جملة تتضمن جمع مذكر سالم؟</vt:lpstr>
      <vt:lpstr>من يقرأ؟ من يركب جملة تتضمن جمع مؤنث سالم؟</vt:lpstr>
      <vt:lpstr>خذوا كراساتكم. سننجز الأسئلة 1 -2 – 3 -4  من الصفحة 64.</vt:lpstr>
      <vt:lpstr>أمامكم 30 دقيقة للإنجاز.  أثناء ذلك سأنادي على 6 منكم للتقويم الشفوي. </vt:lpstr>
      <vt:lpstr>يتم فصل جهاز الحاسوب عن المسلاط.</vt:lpstr>
      <vt:lpstr>Présentation PowerPoint</vt:lpstr>
      <vt:lpstr>رائز الطلاقة</vt:lpstr>
      <vt:lpstr>موجهات تمرير رائز الطلاقة</vt:lpstr>
      <vt:lpstr>معايير تصحيح الطلاقة</vt:lpstr>
      <vt:lpstr>Présentation PowerPoint</vt:lpstr>
      <vt:lpstr>وضعية تقويم التحدث</vt:lpstr>
      <vt:lpstr>موجهات تمرير رائز التحدث</vt:lpstr>
      <vt:lpstr>Présentation PowerPoint</vt:lpstr>
      <vt:lpstr>Présentation PowerPoint</vt:lpstr>
      <vt:lpstr>دعم ومعالجة </vt:lpstr>
      <vt:lpstr>انتبهوا الآن. سنصحح إنجازاتكم. </vt:lpstr>
      <vt:lpstr> من يقرأ السؤال الأول ؟ من يقوم إلى السبورة للتصحيح؟ نصحح جملة جملة. </vt:lpstr>
      <vt:lpstr> صححوا. من يقرأ؟</vt:lpstr>
      <vt:lpstr> من يقرأ السؤال الثاني ؟ من يقرأ جوابه؟ هل أنتم متفقون؟ </vt:lpstr>
      <vt:lpstr> صححوا. يمكنكم اعتماد إجابات أخرى.</vt:lpstr>
      <vt:lpstr> من يقرأ السؤال الثالث ؟ من يقرأ جوابه؟ هل أنتم متفقون؟  </vt:lpstr>
      <vt:lpstr> صححوا.</vt:lpstr>
      <vt:lpstr> من يقرأ السؤال الرابع ؟ من يقرأ جوابه؟ هل أنتم متفقون؟  </vt:lpstr>
      <vt:lpstr>اختتام الحصة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258</cp:revision>
  <cp:lastPrinted>2025-11-10T15:58:57Z</cp:lastPrinted>
  <dcterms:created xsi:type="dcterms:W3CDTF">2023-09-20T21:35:22Z</dcterms:created>
  <dcterms:modified xsi:type="dcterms:W3CDTF">2026-03-03T21:45:23Z</dcterms:modified>
</cp:coreProperties>
</file>