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6.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7.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8.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9.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53" r:id="rId10"/>
  </p:sldMasterIdLst>
  <p:notesMasterIdLst>
    <p:notesMasterId r:id="rId51"/>
  </p:notesMasterIdLst>
  <p:sldIdLst>
    <p:sldId id="2147482920" r:id="rId11"/>
    <p:sldId id="2147482885" r:id="rId12"/>
    <p:sldId id="2147482604" r:id="rId13"/>
    <p:sldId id="2147482772" r:id="rId14"/>
    <p:sldId id="2147482814" r:id="rId15"/>
    <p:sldId id="2147482691" r:id="rId16"/>
    <p:sldId id="2147482463" r:id="rId17"/>
    <p:sldId id="2147482765" r:id="rId18"/>
    <p:sldId id="2147482887" r:id="rId19"/>
    <p:sldId id="2147482767" r:id="rId20"/>
    <p:sldId id="2147482783" r:id="rId21"/>
    <p:sldId id="2147482888" r:id="rId22"/>
    <p:sldId id="2147482916" r:id="rId23"/>
    <p:sldId id="2147482891" r:id="rId24"/>
    <p:sldId id="2147482835" r:id="rId25"/>
    <p:sldId id="2147482879" r:id="rId26"/>
    <p:sldId id="2147482807" r:id="rId27"/>
    <p:sldId id="2147482808" r:id="rId28"/>
    <p:sldId id="2147482760" r:id="rId29"/>
    <p:sldId id="2147482892" r:id="rId30"/>
    <p:sldId id="2147482758" r:id="rId31"/>
    <p:sldId id="2147482805" r:id="rId32"/>
    <p:sldId id="2147482618" r:id="rId33"/>
    <p:sldId id="2147482895" r:id="rId34"/>
    <p:sldId id="2147482893" r:id="rId35"/>
    <p:sldId id="2147482919" r:id="rId36"/>
    <p:sldId id="2147482924" r:id="rId37"/>
    <p:sldId id="2147482925" r:id="rId38"/>
    <p:sldId id="2147482926" r:id="rId39"/>
    <p:sldId id="2147482927" r:id="rId40"/>
    <p:sldId id="2147482928" r:id="rId41"/>
    <p:sldId id="2147482929" r:id="rId42"/>
    <p:sldId id="2147482930" r:id="rId43"/>
    <p:sldId id="2147482931" r:id="rId44"/>
    <p:sldId id="2147482932" r:id="rId45"/>
    <p:sldId id="2147482933" r:id="rId46"/>
    <p:sldId id="2147482934" r:id="rId47"/>
    <p:sldId id="2147482935" r:id="rId48"/>
    <p:sldId id="2147482936" r:id="rId49"/>
    <p:sldId id="2147482616" r:id="rId50"/>
  </p:sldIdLst>
  <p:sldSz cx="9144000" cy="6858000" type="screen4x3"/>
  <p:notesSz cx="6858000" cy="9144000"/>
  <p:embeddedFontLst>
    <p:embeddedFont>
      <p:font typeface="Dosis" pitchFamily="2" charset="0"/>
      <p:regular r:id="rId52"/>
      <p:bold r:id="rId53"/>
    </p:embeddedFont>
    <p:embeddedFont>
      <p:font typeface="Dosis ExtraBold" pitchFamily="2" charset="0"/>
      <p:bold r:id="rId54"/>
    </p:embeddedFont>
    <p:embeddedFont>
      <p:font typeface="Dosis Medium" pitchFamily="2" charset="0"/>
      <p:regular r:id="rId55"/>
    </p:embeddedFont>
    <p:embeddedFont>
      <p:font typeface="Dosis SemiBold" pitchFamily="2" charset="0"/>
      <p:bold r:id="rId56"/>
    </p:embeddedFont>
    <p:embeddedFont>
      <p:font typeface="Microsoft Uighur" panose="02000000000000000000" pitchFamily="2" charset="-78"/>
      <p:regular r:id="rId57"/>
      <p:bold r:id="rId58"/>
    </p:embeddedFont>
    <p:embeddedFont>
      <p:font typeface="Modern Love" panose="04090805081005020601" pitchFamily="82" charset="0"/>
      <p:regular r:id="rId5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26" userDrawn="1">
          <p15:clr>
            <a:srgbClr val="A4A3A4"/>
          </p15:clr>
        </p15:guide>
        <p15:guide id="2" pos="4150" userDrawn="1">
          <p15:clr>
            <a:srgbClr val="A4A3A4"/>
          </p15:clr>
        </p15:guide>
        <p15:guide id="3" pos="3356" userDrawn="1">
          <p15:clr>
            <a:srgbClr val="A4A3A4"/>
          </p15:clr>
        </p15:guide>
        <p15:guide id="4" pos="2358" userDrawn="1">
          <p15:clr>
            <a:srgbClr val="A4A3A4"/>
          </p15:clr>
        </p15:guide>
        <p15:guide id="7" pos="113" userDrawn="1">
          <p15:clr>
            <a:srgbClr val="A4A3A4"/>
          </p15:clr>
        </p15:guide>
        <p15:guide id="8" orient="horz" pos="2818" userDrawn="1">
          <p15:clr>
            <a:srgbClr val="A4A3A4"/>
          </p15:clr>
        </p15:guide>
        <p15:guide id="9" orient="horz" pos="4110" userDrawn="1">
          <p15:clr>
            <a:srgbClr val="A4A3A4"/>
          </p15:clr>
        </p15:guide>
        <p15:guide id="10" orient="horz" pos="2228" userDrawn="1">
          <p15:clr>
            <a:srgbClr val="A4A3A4"/>
          </p15:clr>
        </p15:guide>
        <p15:guide id="11" pos="3243" userDrawn="1">
          <p15:clr>
            <a:srgbClr val="A4A3A4"/>
          </p15:clr>
        </p15:guide>
        <p15:guide id="12" pos="30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1E3F48"/>
    <a:srgbClr val="ECFEFC"/>
    <a:srgbClr val="00ACA4"/>
    <a:srgbClr val="555F87"/>
    <a:srgbClr val="7FB9BE"/>
    <a:srgbClr val="ECF8FB"/>
    <a:srgbClr val="F6F6F6"/>
    <a:srgbClr val="106585"/>
    <a:srgbClr val="D6E9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99" autoAdjust="0"/>
    <p:restoredTop sz="94660"/>
  </p:normalViewPr>
  <p:slideViewPr>
    <p:cSldViewPr snapToGrid="0">
      <p:cViewPr varScale="1">
        <p:scale>
          <a:sx n="75" d="100"/>
          <a:sy n="75" d="100"/>
        </p:scale>
        <p:origin x="1098" y="30"/>
      </p:cViewPr>
      <p:guideLst>
        <p:guide pos="4626"/>
        <p:guide pos="4150"/>
        <p:guide pos="3356"/>
        <p:guide pos="2358"/>
        <p:guide pos="113"/>
        <p:guide orient="horz" pos="2818"/>
        <p:guide orient="horz" pos="4110"/>
        <p:guide orient="horz" pos="2228"/>
        <p:guide pos="3243"/>
        <p:guide pos="3061"/>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font" Target="fonts/font4.fntdata"/><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font" Target="fonts/font2.fntdata"/><Relationship Id="rId58" Type="http://schemas.openxmlformats.org/officeDocument/2006/relationships/font" Target="fonts/font7.fntdata"/><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font" Target="fonts/font5.fntdata"/><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font" Target="fonts/font8.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font" Target="fonts/font3.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font" Target="fonts/font6.fntdata"/><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font" Target="fonts/font1.fntdata"/><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02/03/2026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6.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2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0.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02/03/2026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02/03/2026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02/03/2026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02/03/2026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02/03/2026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02/03/2026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02/03/2026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02/03/2026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02/03/2026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02/03/2026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02/03/2026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19274540"/>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608188260"/>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873971095"/>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606398055"/>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1258500230"/>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73588335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2222419"/>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280649658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1706406643"/>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936143202"/>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3020222108"/>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248870341"/>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195570467"/>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56312177"/>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7976787"/>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266866001"/>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60446756"/>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82554150"/>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03089138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94527415"/>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77204460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image" Target="../media/image2.bin"/><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theme" Target="../theme/theme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8.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7.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6.jpg"/><Relationship Id="rId5" Type="http://schemas.openxmlformats.org/officeDocument/2006/relationships/slideLayout" Target="../slideLayouts/slideLayout41.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image" Target="../media/image2.bin"/><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theme" Target="../theme/theme4.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6" Type="http://schemas.openxmlformats.org/officeDocument/2006/relationships/image" Target="../media/image1.jp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5.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image" Target="../media/image21.jpg"/><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theme" Target="../theme/theme6.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3" Type="http://schemas.openxmlformats.org/officeDocument/2006/relationships/slideLayout" Target="../slideLayouts/slideLayout108.xml"/><Relationship Id="rId21" Type="http://schemas.openxmlformats.org/officeDocument/2006/relationships/slideLayout" Target="../slideLayouts/slideLayout126.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5" Type="http://schemas.openxmlformats.org/officeDocument/2006/relationships/image" Target="../media/image2.bin"/><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24" Type="http://schemas.openxmlformats.org/officeDocument/2006/relationships/theme" Target="../theme/theme7.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slideLayout" Target="../slideLayouts/slideLayout128.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slideLayout" Target="../slideLayouts/slideLayout12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3" Type="http://schemas.openxmlformats.org/officeDocument/2006/relationships/slideLayout" Target="../slideLayouts/slideLayout131.xml"/><Relationship Id="rId21" Type="http://schemas.openxmlformats.org/officeDocument/2006/relationships/slideLayout" Target="../slideLayouts/slideLayout149.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5" Type="http://schemas.openxmlformats.org/officeDocument/2006/relationships/image" Target="../media/image2.bin"/><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0" Type="http://schemas.openxmlformats.org/officeDocument/2006/relationships/slideLayout" Target="../slideLayouts/slideLayout148.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24" Type="http://schemas.openxmlformats.org/officeDocument/2006/relationships/theme" Target="../theme/theme8.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23" Type="http://schemas.openxmlformats.org/officeDocument/2006/relationships/slideLayout" Target="../slideLayouts/slideLayout151.xml"/><Relationship Id="rId10" Type="http://schemas.openxmlformats.org/officeDocument/2006/relationships/slideLayout" Target="../slideLayouts/slideLayout138.xml"/><Relationship Id="rId19" Type="http://schemas.openxmlformats.org/officeDocument/2006/relationships/slideLayout" Target="../slideLayouts/slideLayout147.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 Id="rId22" Type="http://schemas.openxmlformats.org/officeDocument/2006/relationships/slideLayout" Target="../slideLayouts/slideLayout15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image" Target="../media/image2.bin"/><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theme" Target="../theme/theme9.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10" Type="http://schemas.openxmlformats.org/officeDocument/2006/relationships/slideLayout" Target="../slideLayouts/slideLayout161.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18" Type="http://schemas.openxmlformats.org/officeDocument/2006/relationships/slideLayout" Target="../slideLayouts/slideLayout185.xml"/><Relationship Id="rId3" Type="http://schemas.openxmlformats.org/officeDocument/2006/relationships/slideLayout" Target="../slideLayouts/slideLayout170.xml"/><Relationship Id="rId21" Type="http://schemas.openxmlformats.org/officeDocument/2006/relationships/slideLayout" Target="../slideLayouts/slideLayout188.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 Type="http://schemas.openxmlformats.org/officeDocument/2006/relationships/slideLayout" Target="../slideLayouts/slideLayout169.xml"/><Relationship Id="rId16" Type="http://schemas.openxmlformats.org/officeDocument/2006/relationships/slideLayout" Target="../slideLayouts/slideLayout183.xml"/><Relationship Id="rId20" Type="http://schemas.openxmlformats.org/officeDocument/2006/relationships/slideLayout" Target="../slideLayouts/slideLayout187.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5" Type="http://schemas.openxmlformats.org/officeDocument/2006/relationships/slideLayout" Target="../slideLayouts/slideLayout182.xml"/><Relationship Id="rId23" Type="http://schemas.openxmlformats.org/officeDocument/2006/relationships/image" Target="../media/image21.jpg"/><Relationship Id="rId10" Type="http://schemas.openxmlformats.org/officeDocument/2006/relationships/slideLayout" Target="../slideLayouts/slideLayout177.xml"/><Relationship Id="rId19" Type="http://schemas.openxmlformats.org/officeDocument/2006/relationships/slideLayout" Target="../slideLayouts/slideLayout186.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 Id="rId22"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02/03/2026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745" r:id="rId13"/>
    <p:sldLayoutId id="214748374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162980"/>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 id="2147483870" r:id="rId17"/>
    <p:sldLayoutId id="2147483871" r:id="rId18"/>
    <p:sldLayoutId id="2147483872" r:id="rId19"/>
    <p:sldLayoutId id="2147483873" r:id="rId20"/>
    <p:sldLayoutId id="2147483874" r:id="rId2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gif"/><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4.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8.gif"/><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png"/><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4.xml"/><Relationship Id="rId6" Type="http://schemas.openxmlformats.org/officeDocument/2006/relationships/image" Target="../media/image35.png"/><Relationship Id="rId5" Type="http://schemas.openxmlformats.org/officeDocument/2006/relationships/image" Target="../media/image45.jpeg"/><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4.xml"/><Relationship Id="rId7"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3.png"/><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1.gif"/><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9.png"/><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44.pn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40.png"/><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44.png"/><Relationship Id="rId5" Type="http://schemas.openxmlformats.org/officeDocument/2006/relationships/image" Target="../media/image43.png"/><Relationship Id="rId4" Type="http://schemas.microsoft.com/office/2007/relationships/hdphoto" Target="../media/hdphoto9.wdp"/></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1.png"/><Relationship Id="rId5" Type="http://schemas.openxmlformats.org/officeDocument/2006/relationships/image" Target="../media/image40.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3.xml"/></Relationships>
</file>

<file path=ppt/slides/_rels/slide1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44.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44.pn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0.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5.png"/><Relationship Id="rId5" Type="http://schemas.openxmlformats.org/officeDocument/2006/relationships/image" Target="../media/image40.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0.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5.png"/><Relationship Id="rId5" Type="http://schemas.openxmlformats.org/officeDocument/2006/relationships/image" Target="../media/image40.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1.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6.png"/><Relationship Id="rId5" Type="http://schemas.openxmlformats.org/officeDocument/2006/relationships/image" Target="../media/image40.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1.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6.png"/><Relationship Id="rId5" Type="http://schemas.openxmlformats.org/officeDocument/2006/relationships/image" Target="../media/image40.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2.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7.png"/><Relationship Id="rId5" Type="http://schemas.openxmlformats.org/officeDocument/2006/relationships/image" Target="../media/image40.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2.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7.png"/><Relationship Id="rId5" Type="http://schemas.openxmlformats.org/officeDocument/2006/relationships/image" Target="../media/image40.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3.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8.png"/><Relationship Id="rId5" Type="http://schemas.openxmlformats.org/officeDocument/2006/relationships/image" Target="../media/image40.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3.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8.png"/><Relationship Id="rId5" Type="http://schemas.openxmlformats.org/officeDocument/2006/relationships/image" Target="../media/image40.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4.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9.png"/><Relationship Id="rId5" Type="http://schemas.openxmlformats.org/officeDocument/2006/relationships/image" Target="../media/image40.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4.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9.png"/><Relationship Id="rId5" Type="http://schemas.openxmlformats.org/officeDocument/2006/relationships/image" Target="../media/image40.pn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5.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60.png"/><Relationship Id="rId5" Type="http://schemas.openxmlformats.org/officeDocument/2006/relationships/image" Target="../media/image40.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5.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60.png"/><Relationship Id="rId5" Type="http://schemas.openxmlformats.org/officeDocument/2006/relationships/image" Target="../media/image40.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5A56A20C-CAA8-2706-8AF6-CFF00D171F5D}"/>
              </a:ext>
            </a:extLst>
          </p:cNvPr>
          <p:cNvPicPr>
            <a:picLocks noChangeAspect="1"/>
          </p:cNvPicPr>
          <p:nvPr/>
        </p:nvPicPr>
        <p:blipFill>
          <a:blip r:embed="rId2">
            <a:extLst>
              <a:ext uri="{28A0092B-C50C-407E-A947-70E740481C1C}">
                <a14:useLocalDpi xmlns:a14="http://schemas.microsoft.com/office/drawing/2010/main" val="0"/>
              </a:ext>
            </a:extLst>
          </a:blip>
          <a:srcRect t="2842" b="3426"/>
          <a:stretch>
            <a:fillRect/>
          </a:stretch>
        </p:blipFill>
        <p:spPr>
          <a:xfrm>
            <a:off x="20" y="1282"/>
            <a:ext cx="9143980" cy="6856718"/>
          </a:xfrm>
          <a:prstGeom prst="rect">
            <a:avLst/>
          </a:prstGeom>
        </p:spPr>
      </p:pic>
    </p:spTree>
    <p:extLst>
      <p:ext uri="{BB962C8B-B14F-4D97-AF65-F5344CB8AC3E}">
        <p14:creationId xmlns:p14="http://schemas.microsoft.com/office/powerpoint/2010/main" val="125558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BAD3C-E354-E267-E966-6D4AF01CCC93}"/>
            </a:ext>
          </a:extLst>
        </p:cNvPr>
        <p:cNvGrpSpPr/>
        <p:nvPr/>
      </p:nvGrpSpPr>
      <p:grpSpPr>
        <a:xfrm>
          <a:off x="0" y="0"/>
          <a:ext cx="0" cy="0"/>
          <a:chOff x="0" y="0"/>
          <a:chExt cx="0" cy="0"/>
        </a:xfrm>
      </p:grpSpPr>
      <p:sp>
        <p:nvSpPr>
          <p:cNvPr id="3" name="Espace réservé du texte 25">
            <a:extLst>
              <a:ext uri="{FF2B5EF4-FFF2-40B4-BE49-F238E27FC236}">
                <a16:creationId xmlns:a16="http://schemas.microsoft.com/office/drawing/2014/main" id="{37FBBBEC-229D-2861-1D45-AA1C61E96F39}"/>
              </a:ext>
            </a:extLst>
          </p:cNvPr>
          <p:cNvSpPr txBox="1">
            <a:spLocks/>
          </p:cNvSpPr>
          <p:nvPr/>
        </p:nvSpPr>
        <p:spPr>
          <a:xfrm>
            <a:off x="1399593" y="209193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fontScale="92500"/>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MA" sz="2400" dirty="0"/>
              <a:t>بالموازاة مع انشغال المتعلمين بأنشطة المراجعة يتم تمرير روائز الطلاقة و التحدث فرديا</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4" name="Espace réservé du texte 25">
            <a:extLst>
              <a:ext uri="{FF2B5EF4-FFF2-40B4-BE49-F238E27FC236}">
                <a16:creationId xmlns:a16="http://schemas.microsoft.com/office/drawing/2014/main" id="{BF011419-769A-9532-22D0-8E1B06491EE5}"/>
              </a:ext>
            </a:extLst>
          </p:cNvPr>
          <p:cNvSpPr txBox="1">
            <a:spLocks/>
          </p:cNvSpPr>
          <p:nvPr/>
        </p:nvSpPr>
        <p:spPr>
          <a:xfrm>
            <a:off x="1730828" y="815794"/>
            <a:ext cx="5682343" cy="547687"/>
          </a:xfrm>
          <a:prstGeom prst="roundRect">
            <a:avLst/>
          </a:prstGeom>
          <a:no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توجيهات تنظيمية لتدبير حصص الأسبوع الخامس</a:t>
            </a:r>
            <a:endParaRPr kumimoji="0" lang="f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5" name="Espace réservé du texte 25">
            <a:extLst>
              <a:ext uri="{FF2B5EF4-FFF2-40B4-BE49-F238E27FC236}">
                <a16:creationId xmlns:a16="http://schemas.microsoft.com/office/drawing/2014/main" id="{0F6411D6-DE9F-50FC-271A-9039BDC46879}"/>
              </a:ext>
            </a:extLst>
          </p:cNvPr>
          <p:cNvSpPr txBox="1">
            <a:spLocks/>
          </p:cNvSpPr>
          <p:nvPr/>
        </p:nvSpPr>
        <p:spPr>
          <a:xfrm>
            <a:off x="1399593" y="1388629"/>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lang="ar-MA" sz="2400" dirty="0"/>
              <a:t>تخصص الحصص لأنشطة المراجعة والتوليف</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53D90E25-CEFC-661F-C78F-8C5A641F8E93}"/>
              </a:ext>
            </a:extLst>
          </p:cNvPr>
          <p:cNvSpPr txBox="1">
            <a:spLocks/>
          </p:cNvSpPr>
          <p:nvPr/>
        </p:nvSpPr>
        <p:spPr>
          <a:xfrm>
            <a:off x="1399593" y="2795239"/>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fontScale="92500"/>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يمرر الأستاذ(ة) 5 إلى 6 متعلمين خلال كل حصة بما يضمن استكمال التمرير خلال الأسبوع؛</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10990AC9-E43E-8082-0456-144EB67F21B9}"/>
              </a:ext>
            </a:extLst>
          </p:cNvPr>
          <p:cNvSpPr txBox="1">
            <a:spLocks/>
          </p:cNvSpPr>
          <p:nvPr/>
        </p:nvSpPr>
        <p:spPr>
          <a:xfrm>
            <a:off x="1399593" y="349854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MA" sz="2400" dirty="0"/>
              <a:t>تمرر روائز الطلاقة و التحدث خلال جلسة واحدة</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du texte 25">
            <a:extLst>
              <a:ext uri="{FF2B5EF4-FFF2-40B4-BE49-F238E27FC236}">
                <a16:creationId xmlns:a16="http://schemas.microsoft.com/office/drawing/2014/main" id="{8640E755-4510-6303-13BE-E3AE20D1B51A}"/>
              </a:ext>
            </a:extLst>
          </p:cNvPr>
          <p:cNvSpPr txBox="1">
            <a:spLocks/>
          </p:cNvSpPr>
          <p:nvPr/>
        </p:nvSpPr>
        <p:spPr>
          <a:xfrm>
            <a:off x="1399593" y="493821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تصحح أنشطة المراجعة والتوليف بشكل جماعي؛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space réservé du texte 25">
            <a:extLst>
              <a:ext uri="{FF2B5EF4-FFF2-40B4-BE49-F238E27FC236}">
                <a16:creationId xmlns:a16="http://schemas.microsoft.com/office/drawing/2014/main" id="{2F9C63EB-6ABD-15C5-490B-9B354CBFF1D6}"/>
              </a:ext>
            </a:extLst>
          </p:cNvPr>
          <p:cNvSpPr txBox="1">
            <a:spLocks/>
          </p:cNvSpPr>
          <p:nvPr/>
        </p:nvSpPr>
        <p:spPr>
          <a:xfrm>
            <a:off x="1399593" y="4220511"/>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MA" sz="2200" dirty="0"/>
              <a:t>بالنسبة للمتعلمين في وضعية إعاقة يكيف الأستاذ(ة) روائز الطلاقة و التحدث حسب نوع القصور</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197E1457-D14C-BCE2-41CB-8D27D25925A1}"/>
              </a:ext>
            </a:extLst>
          </p:cNvPr>
          <p:cNvSpPr txBox="1">
            <a:spLocks/>
          </p:cNvSpPr>
          <p:nvPr/>
        </p:nvSpPr>
        <p:spPr>
          <a:xfrm>
            <a:off x="1399593" y="5658052"/>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قبل الشروع في تقويم الطلاقة والتحدث يتم فصل الحاسوب عن </a:t>
            </a:r>
            <a:r>
              <a:rPr kumimoji="0" lang="ar-MA" sz="24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المسلاط</a:t>
            </a:r>
            <a:r>
              <a:rPr kumimoji="0" lang="a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a:t>
            </a:r>
            <a:endParaRPr kumimoji="0" lang="f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42168663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السادس</a:t>
            </a:r>
            <a:endParaRPr lang="fr-MA" dirty="0">
              <a:latin typeface="Microsoft Uighur" panose="02000000000000000000" pitchFamily="2" charset="-78"/>
              <a:cs typeface="Microsoft Uighur" panose="02000000000000000000" pitchFamily="2" charset="-78"/>
            </a:endParaRPr>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81276"/>
            <a:ext cx="3831420" cy="1362012"/>
          </a:xfrm>
          <a:prstGeom prst="rect">
            <a:avLst/>
          </a:prstGeom>
        </p:spPr>
      </p:pic>
      <p:sp>
        <p:nvSpPr>
          <p:cNvPr id="30" name="Organigramme : Terminateur 29">
            <a:extLst>
              <a:ext uri="{FF2B5EF4-FFF2-40B4-BE49-F238E27FC236}">
                <a16:creationId xmlns:a16="http://schemas.microsoft.com/office/drawing/2014/main" id="{5E67F533-0003-670A-8653-7D0C6E21111B}"/>
              </a:ext>
            </a:extLst>
          </p:cNvPr>
          <p:cNvSpPr/>
          <p:nvPr/>
        </p:nvSpPr>
        <p:spPr>
          <a:xfrm>
            <a:off x="7024611" y="352183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74F71"/>
                </a:solidFill>
                <a:effectLst/>
                <a:uLnTx/>
                <a:uFillTx/>
                <a:latin typeface="Dosis ExtraBold" pitchFamily="2" charset="0"/>
                <a:ea typeface="+mn-ea"/>
                <a:cs typeface="Arial" panose="020B0604020202020204" pitchFamily="34" charset="0"/>
              </a:rPr>
              <a:t>اليوم</a:t>
            </a:r>
            <a:r>
              <a:rPr kumimoji="0" lang="f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rPr>
              <a:t> 2 - </a:t>
            </a:r>
            <a:endParaRPr kumimoji="0" lang="a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35350" y="5023288"/>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683930" y="1905804"/>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474F71"/>
                  </a:solidFill>
                  <a:latin typeface="Dosis ExtraBold" pitchFamily="2" charset="0"/>
                  <a:cs typeface="Arial" panose="020B0604020202020204" pitchFamily="34" charset="0"/>
                </a:rPr>
                <a:t>اليوم</a:t>
              </a:r>
              <a:r>
                <a:rPr lang="fr-MA" sz="1600" b="1" dirty="0">
                  <a:solidFill>
                    <a:srgbClr val="474F71"/>
                  </a:solidFill>
                  <a:latin typeface="Dosis ExtraBold" pitchFamily="2" charset="0"/>
                  <a:cs typeface="Arial" panose="020B0604020202020204" pitchFamily="34" charset="0"/>
                </a:rPr>
                <a:t>1 - </a:t>
              </a:r>
              <a:endParaRPr lang="ar-MA" sz="1600" b="1" dirty="0">
                <a:solidFill>
                  <a:srgbClr val="474F71"/>
                </a:solidFill>
                <a:latin typeface="Dosis ExtraBold" pitchFamily="2" charset="0"/>
                <a:cs typeface="Arial" panose="020B0604020202020204" pitchFamily="34" charset="0"/>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4 - </a:t>
              </a:r>
            </a:p>
          </p:txBody>
        </p:sp>
      </p:gr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المراجعة والتوليف (الإنتاج الكتابي). </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23389" y="3936813"/>
            <a:ext cx="3420000" cy="792000"/>
          </a:xfrm>
          <a:prstGeom prst="roundRect">
            <a:avLst/>
          </a:prstGeom>
          <a:no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ar-MA" sz="1400" dirty="0">
                <a:solidFill>
                  <a:srgbClr val="424D7B"/>
                </a:solidFill>
                <a:latin typeface="Microsoft Uighur" panose="02000000000000000000" pitchFamily="2" charset="-78"/>
                <a:cs typeface="Microsoft Uighur" panose="02000000000000000000" pitchFamily="2" charset="-78"/>
                <a:sym typeface="Wingdings" panose="05000000000000000000" pitchFamily="2" charset="2"/>
              </a:rPr>
              <a:t>تقويم  الطلاقة والتحدث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ar-MA" sz="1400" dirty="0">
                <a:solidFill>
                  <a:srgbClr val="424D7B"/>
                </a:solidFill>
                <a:latin typeface="Microsoft Uighur" panose="02000000000000000000" pitchFamily="2" charset="-78"/>
                <a:cs typeface="Microsoft Uighur" panose="02000000000000000000" pitchFamily="2" charset="-78"/>
                <a:sym typeface="Wingdings" panose="05000000000000000000" pitchFamily="2" charset="2"/>
              </a:rPr>
              <a:t>أنشطة المراجعة والتوليف ( فهم المقروء)</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ar-MA" sz="1600" dirty="0">
                <a:latin typeface="Microsoft Uighur" panose="02000000000000000000" pitchFamily="2" charset="-78"/>
                <a:cs typeface="Microsoft Uighur" panose="02000000000000000000" pitchFamily="2" charset="-78"/>
              </a:rPr>
              <a:t>القراءة الإثرائية.</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المراجعة والتوليف ( التراكيب والصرف والتحويل). </a:t>
            </a:r>
          </a:p>
        </p:txBody>
      </p:sp>
      <p:sp>
        <p:nvSpPr>
          <p:cNvPr id="3" name="Espace réservé du texte 5">
            <a:extLst>
              <a:ext uri="{FF2B5EF4-FFF2-40B4-BE49-F238E27FC236}">
                <a16:creationId xmlns:a16="http://schemas.microsoft.com/office/drawing/2014/main" id="{86319706-A3F7-DD3E-C2E6-DC33739FD8F8}"/>
              </a:ext>
            </a:extLst>
          </p:cNvPr>
          <p:cNvSpPr txBox="1">
            <a:spLocks/>
          </p:cNvSpPr>
          <p:nvPr/>
        </p:nvSpPr>
        <p:spPr>
          <a:xfrm>
            <a:off x="4879350" y="2335056"/>
            <a:ext cx="3420000" cy="792000"/>
          </a:xfrm>
          <a:prstGeom prst="roundRect">
            <a:avLst/>
          </a:prstGeom>
          <a:solidFill>
            <a:schemeClr val="bg1">
              <a:lumMod val="95000"/>
            </a:schemeClr>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Font typeface="Courier New" panose="02070309020205020404" pitchFamily="49" charset="0"/>
              <a:buChar char="o"/>
              <a:defRPr/>
            </a:pPr>
            <a:r>
              <a:rPr lang="ar-MA" sz="1600" dirty="0">
                <a:solidFill>
                  <a:srgbClr val="757575"/>
                </a:solidFill>
                <a:latin typeface="Microsoft Uighur" panose="02000000000000000000" pitchFamily="2" charset="-78"/>
                <a:cs typeface="Microsoft Uighur" panose="02000000000000000000" pitchFamily="2" charset="-78"/>
              </a:rPr>
              <a:t>تقويم</a:t>
            </a:r>
            <a:r>
              <a:rPr lang="fr-FR" sz="1600" dirty="0">
                <a:solidFill>
                  <a:srgbClr val="757575"/>
                </a:solidFill>
                <a:latin typeface="Microsoft Uighur" panose="02000000000000000000" pitchFamily="2" charset="-78"/>
                <a:cs typeface="Microsoft Uighur" panose="02000000000000000000" pitchFamily="2" charset="-78"/>
              </a:rPr>
              <a:t> </a:t>
            </a:r>
            <a:r>
              <a:rPr lang="ar-MA" sz="1600" dirty="0">
                <a:solidFill>
                  <a:srgbClr val="757575"/>
                </a:solidFill>
                <a:latin typeface="Microsoft Uighur" panose="02000000000000000000" pitchFamily="2" charset="-78"/>
                <a:cs typeface="Microsoft Uighur" panose="02000000000000000000" pitchFamily="2" charset="-78"/>
              </a:rPr>
              <a:t> الطلاقة والتحدث</a:t>
            </a:r>
          </a:p>
          <a:p>
            <a:pPr lvl="0" algn="r" rtl="1">
              <a:spcBef>
                <a:spcPts val="0"/>
              </a:spcBef>
              <a:buClr>
                <a:srgbClr val="424D7B"/>
              </a:buClr>
              <a:buFont typeface="Courier New" panose="02070309020205020404" pitchFamily="49" charset="0"/>
              <a:buChar char="o"/>
              <a:defRPr/>
            </a:pPr>
            <a:r>
              <a:rPr lang="ar-MA" sz="1600" dirty="0">
                <a:solidFill>
                  <a:srgbClr val="757575"/>
                </a:solidFill>
                <a:latin typeface="Microsoft Uighur" panose="02000000000000000000" pitchFamily="2" charset="-78"/>
                <a:cs typeface="Microsoft Uighur" panose="02000000000000000000" pitchFamily="2" charset="-78"/>
              </a:rPr>
              <a:t>أنشطة المراجعة والتوليف ( المعجم والأساليب</a:t>
            </a:r>
            <a:r>
              <a:rPr lang="ar-MA" sz="1400" dirty="0">
                <a:solidFill>
                  <a:srgbClr val="424D7B"/>
                </a:solidFill>
                <a:latin typeface="Microsoft Uighur" panose="02000000000000000000" pitchFamily="2" charset="-78"/>
                <a:cs typeface="Microsoft Uighur" panose="02000000000000000000" pitchFamily="2" charset="-78"/>
              </a:rPr>
              <a:t>)</a:t>
            </a:r>
          </a:p>
          <a:p>
            <a:pPr lvl="0" algn="r" rtl="1">
              <a:spcBef>
                <a:spcPts val="0"/>
              </a:spcBef>
              <a:buClr>
                <a:srgbClr val="424D7B"/>
              </a:buClr>
              <a:defRPr/>
            </a:pPr>
            <a:endParaRPr lang="ar-MA" sz="1400" dirty="0">
              <a:solidFill>
                <a:srgbClr val="424D7B"/>
              </a:solidFill>
              <a:latin typeface="Microsoft Uighur" panose="02000000000000000000" pitchFamily="2" charset="-78"/>
              <a:cs typeface="Microsoft Uighur" panose="02000000000000000000" pitchFamily="2" charset="-78"/>
            </a:endParaRPr>
          </a:p>
        </p:txBody>
      </p:sp>
      <p:sp>
        <p:nvSpPr>
          <p:cNvPr id="4" name="Espace réservé du texte 25">
            <a:extLst>
              <a:ext uri="{FF2B5EF4-FFF2-40B4-BE49-F238E27FC236}">
                <a16:creationId xmlns:a16="http://schemas.microsoft.com/office/drawing/2014/main" id="{3C6DAED7-AAEC-E13A-DF61-F29F7104EFB8}"/>
              </a:ext>
            </a:extLst>
          </p:cNvPr>
          <p:cNvSpPr txBox="1">
            <a:spLocks/>
          </p:cNvSpPr>
          <p:nvPr/>
        </p:nvSpPr>
        <p:spPr>
          <a:xfrm>
            <a:off x="864280" y="2376000"/>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المراجعة والتوليف ( الإملاء – الإنتاج الكتابي). </a:t>
            </a:r>
          </a:p>
        </p:txBody>
      </p:sp>
    </p:spTree>
    <p:extLst>
      <p:ext uri="{BB962C8B-B14F-4D97-AF65-F5344CB8AC3E}">
        <p14:creationId xmlns:p14="http://schemas.microsoft.com/office/powerpoint/2010/main" val="3930094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150"/>
                                  </p:stCondLst>
                                  <p:childTnLst>
                                    <p:set>
                                      <p:cBhvr>
                                        <p:cTn id="8" dur="1" fill="hold">
                                          <p:stCondLst>
                                            <p:cond delay="0"/>
                                          </p:stCondLst>
                                        </p:cTn>
                                        <p:tgtEl>
                                          <p:spTgt spid="30"/>
                                        </p:tgtEl>
                                        <p:attrNameLst>
                                          <p:attrName>style.visibility</p:attrName>
                                        </p:attrNameLst>
                                      </p:cBhvr>
                                      <p:to>
                                        <p:strVal val="visible"/>
                                      </p:to>
                                    </p:set>
                                  </p:childTnLst>
                                </p:cTn>
                              </p:par>
                            </p:childTnLst>
                          </p:cTn>
                        </p:par>
                        <p:par>
                          <p:cTn id="9" fill="hold">
                            <p:stCondLst>
                              <p:cond delay="150"/>
                            </p:stCondLst>
                            <p:childTnLst>
                              <p:par>
                                <p:cTn id="10" presetID="22" presetClass="entr" presetSubtype="2" fill="hold" grpId="0" nodeType="afterEffect">
                                  <p:stCondLst>
                                    <p:cond delay="15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910A5-7D9F-84B3-C075-7ADF5625138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A93389F-94C2-D315-E94D-788C61E4991D}"/>
              </a:ext>
            </a:extLst>
          </p:cNvPr>
          <p:cNvSpPr>
            <a:spLocks noGrp="1"/>
          </p:cNvSpPr>
          <p:nvPr>
            <p:ph type="title"/>
          </p:nvPr>
        </p:nvSpPr>
        <p:spPr>
          <a:xfrm>
            <a:off x="703295" y="1885373"/>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 الثاني</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12" name="Image 11" descr="Une image contenant noir, obscurité&#10;&#10;Le contenu généré par l’IA peut être incorrect.">
            <a:extLst>
              <a:ext uri="{FF2B5EF4-FFF2-40B4-BE49-F238E27FC236}">
                <a16:creationId xmlns:a16="http://schemas.microsoft.com/office/drawing/2014/main" id="{8EA18A53-D4D3-EE02-C84F-5A6C25FD1E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479" y="2963896"/>
            <a:ext cx="5525521" cy="1405870"/>
          </a:xfrm>
          <a:prstGeom prst="rect">
            <a:avLst/>
          </a:prstGeom>
        </p:spPr>
      </p:pic>
      <p:sp>
        <p:nvSpPr>
          <p:cNvPr id="13" name="Espace réservé du texte 5">
            <a:extLst>
              <a:ext uri="{FF2B5EF4-FFF2-40B4-BE49-F238E27FC236}">
                <a16:creationId xmlns:a16="http://schemas.microsoft.com/office/drawing/2014/main" id="{4561EBEB-E000-2DD6-1857-875FB31358BD}"/>
              </a:ext>
            </a:extLst>
          </p:cNvPr>
          <p:cNvSpPr txBox="1">
            <a:spLocks/>
          </p:cNvSpPr>
          <p:nvPr/>
        </p:nvSpPr>
        <p:spPr>
          <a:xfrm>
            <a:off x="3527254" y="649369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Font typeface="Arial" panose="020B0604020202020204" pitchFamily="34" charset="0"/>
              <a:buChar char="•"/>
            </a:pPr>
            <a:r>
              <a:rPr lang="ar-MA" sz="1600" b="1" dirty="0">
                <a:cs typeface="Microsoft Uighur" panose="02000000000000000000" pitchFamily="2" charset="-78"/>
              </a:rPr>
              <a:t>تقويم مكتسبات المرحلة 2</a:t>
            </a:r>
          </a:p>
        </p:txBody>
      </p:sp>
      <p:sp>
        <p:nvSpPr>
          <p:cNvPr id="15" name="ZoneTexte 14">
            <a:extLst>
              <a:ext uri="{FF2B5EF4-FFF2-40B4-BE49-F238E27FC236}">
                <a16:creationId xmlns:a16="http://schemas.microsoft.com/office/drawing/2014/main" id="{74D5FCA8-41B5-8A68-21F8-81EC14C4850B}"/>
              </a:ext>
            </a:extLst>
          </p:cNvPr>
          <p:cNvSpPr txBox="1"/>
          <p:nvPr/>
        </p:nvSpPr>
        <p:spPr>
          <a:xfrm>
            <a:off x="2369976" y="3058837"/>
            <a:ext cx="4115896"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01 -  أنشطة المراجعة والتوليف / تقويم</a:t>
            </a:r>
            <a:r>
              <a:rPr kumimoji="0" lang="ar-MA" sz="20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الطلاقة والتحدث</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98326B51-1B53-5563-1234-66AAB79835F5}"/>
              </a:ext>
            </a:extLst>
          </p:cNvPr>
          <p:cNvPicPr>
            <a:picLocks noChangeAspect="1"/>
          </p:cNvPicPr>
          <p:nvPr/>
        </p:nvPicPr>
        <p:blipFill>
          <a:blip r:embed="rId3"/>
          <a:srcRect/>
          <a:stretch/>
        </p:blipFill>
        <p:spPr>
          <a:xfrm>
            <a:off x="6628766" y="3126831"/>
            <a:ext cx="536339" cy="540000"/>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AD9A8FDD-8D3F-2050-E7CE-15FA67E28C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479" y="4148287"/>
            <a:ext cx="5561378" cy="1405870"/>
          </a:xfrm>
          <a:prstGeom prst="rect">
            <a:avLst/>
          </a:prstGeom>
        </p:spPr>
      </p:pic>
      <p:sp>
        <p:nvSpPr>
          <p:cNvPr id="11" name="Espace réservé du texte 5">
            <a:extLst>
              <a:ext uri="{FF2B5EF4-FFF2-40B4-BE49-F238E27FC236}">
                <a16:creationId xmlns:a16="http://schemas.microsoft.com/office/drawing/2014/main" id="{F889C160-C112-9F5D-6066-E8A9C2D77169}"/>
              </a:ext>
            </a:extLst>
          </p:cNvPr>
          <p:cNvSpPr txBox="1">
            <a:spLocks/>
          </p:cNvSpPr>
          <p:nvPr/>
        </p:nvSpPr>
        <p:spPr>
          <a:xfrm>
            <a:off x="2075249" y="464867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Font typeface="Arial" panose="020B0604020202020204" pitchFamily="34" charset="0"/>
              <a:buChar char="•"/>
            </a:pPr>
            <a:r>
              <a:rPr lang="ar-MA" sz="1600" b="1" dirty="0">
                <a:cs typeface="Microsoft Uighur" panose="02000000000000000000" pitchFamily="2" charset="-78"/>
              </a:rPr>
              <a:t>فهم المقروء (2)</a:t>
            </a:r>
          </a:p>
        </p:txBody>
      </p:sp>
      <p:sp>
        <p:nvSpPr>
          <p:cNvPr id="14" name="ZoneTexte 13">
            <a:extLst>
              <a:ext uri="{FF2B5EF4-FFF2-40B4-BE49-F238E27FC236}">
                <a16:creationId xmlns:a16="http://schemas.microsoft.com/office/drawing/2014/main" id="{06F5408A-DFBB-5509-F422-8BA787520300}"/>
              </a:ext>
            </a:extLst>
          </p:cNvPr>
          <p:cNvSpPr txBox="1"/>
          <p:nvPr/>
        </p:nvSpPr>
        <p:spPr>
          <a:xfrm>
            <a:off x="2817753" y="4284931"/>
            <a:ext cx="3762569" cy="400110"/>
          </a:xfrm>
          <a:prstGeom prst="rect">
            <a:avLst/>
          </a:prstGeom>
          <a:noFill/>
        </p:spPr>
        <p:txBody>
          <a:bodyPr wrap="none" rtlCol="0">
            <a:spAutoFit/>
          </a:bodyPr>
          <a:lstStyle/>
          <a:p>
            <a:pPr lvl="0" algn="r" rtl="1">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02</a:t>
            </a:r>
            <a:r>
              <a:rPr kumimoji="0" lang="ar-MA" sz="16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a:t>
            </a:r>
            <a:r>
              <a:rPr lang="ar-MA" sz="2000" b="1" dirty="0">
                <a:solidFill>
                  <a:srgbClr val="424D7B"/>
                </a:solidFill>
                <a:latin typeface="Microsoft Uighur" panose="02000000000000000000" pitchFamily="2" charset="-78"/>
                <a:cs typeface="Microsoft Uighur" panose="02000000000000000000" pitchFamily="2" charset="-78"/>
              </a:rPr>
              <a:t>أنشطة المراجعة والتوليف / تقويم الطلاقة والتحدث</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5DF20408-1903-ACED-7998-17D1E60B3A82}"/>
              </a:ext>
            </a:extLst>
          </p:cNvPr>
          <p:cNvPicPr>
            <a:picLocks noChangeAspect="1"/>
          </p:cNvPicPr>
          <p:nvPr/>
        </p:nvPicPr>
        <p:blipFill>
          <a:blip r:embed="rId3"/>
          <a:srcRect/>
          <a:stretch/>
        </p:blipFill>
        <p:spPr>
          <a:xfrm>
            <a:off x="6710198" y="4335216"/>
            <a:ext cx="536339" cy="540000"/>
          </a:xfrm>
          <a:prstGeom prst="rect">
            <a:avLst/>
          </a:prstGeom>
        </p:spPr>
      </p:pic>
      <p:sp>
        <p:nvSpPr>
          <p:cNvPr id="6" name="Espace réservé du texte 5">
            <a:extLst>
              <a:ext uri="{FF2B5EF4-FFF2-40B4-BE49-F238E27FC236}">
                <a16:creationId xmlns:a16="http://schemas.microsoft.com/office/drawing/2014/main" id="{684639C1-9C0A-BF84-DCF7-828C22E22207}"/>
              </a:ext>
            </a:extLst>
          </p:cNvPr>
          <p:cNvSpPr txBox="1">
            <a:spLocks/>
          </p:cNvSpPr>
          <p:nvPr/>
        </p:nvSpPr>
        <p:spPr>
          <a:xfrm>
            <a:off x="2117161" y="332483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Font typeface="Arial" panose="020B0604020202020204" pitchFamily="34" charset="0"/>
              <a:buChar char="•"/>
            </a:pPr>
            <a:r>
              <a:rPr lang="ar-MA" sz="1600" b="1" dirty="0">
                <a:cs typeface="Microsoft Uighur" panose="02000000000000000000" pitchFamily="2" charset="-78"/>
              </a:rPr>
              <a:t>فهم المقروء (1)</a:t>
            </a:r>
          </a:p>
        </p:txBody>
      </p:sp>
      <p:pic>
        <p:nvPicPr>
          <p:cNvPr id="23" name="Image 22">
            <a:extLst>
              <a:ext uri="{FF2B5EF4-FFF2-40B4-BE49-F238E27FC236}">
                <a16:creationId xmlns:a16="http://schemas.microsoft.com/office/drawing/2014/main" id="{0EA10DDF-7DDD-ED20-2BA0-395F576046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2321" y="2756703"/>
            <a:ext cx="584339" cy="672297"/>
          </a:xfrm>
          <a:prstGeom prst="rect">
            <a:avLst/>
          </a:prstGeom>
        </p:spPr>
      </p:pic>
      <p:pic>
        <p:nvPicPr>
          <p:cNvPr id="24" name="Image 23">
            <a:extLst>
              <a:ext uri="{FF2B5EF4-FFF2-40B4-BE49-F238E27FC236}">
                <a16:creationId xmlns:a16="http://schemas.microsoft.com/office/drawing/2014/main" id="{B49D8BA0-51B3-31CF-4062-992111A6BE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6695" y="4000913"/>
            <a:ext cx="584339" cy="672297"/>
          </a:xfrm>
          <a:prstGeom prst="rect">
            <a:avLst/>
          </a:prstGeom>
        </p:spPr>
      </p:pic>
    </p:spTree>
    <p:extLst>
      <p:ext uri="{BB962C8B-B14F-4D97-AF65-F5344CB8AC3E}">
        <p14:creationId xmlns:p14="http://schemas.microsoft.com/office/powerpoint/2010/main" val="36545972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1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15"/>
                                        </p:tgtEl>
                                        <p:attrNameLst>
                                          <p:attrName>style.visibility</p:attrName>
                                        </p:attrNameLst>
                                      </p:cBhvr>
                                      <p:to>
                                        <p:strVal val="visible"/>
                                      </p:to>
                                    </p:set>
                                    <p:animEffect transition="in" filter="wipe(up)">
                                      <p:cBhvr>
                                        <p:cTn id="9" dur="250"/>
                                        <p:tgtEl>
                                          <p:spTgt spid="15"/>
                                        </p:tgtEl>
                                      </p:cBhvr>
                                    </p:animEffect>
                                  </p:childTnLst>
                                </p:cTn>
                              </p:par>
                              <p:par>
                                <p:cTn id="10" presetID="10" presetClass="entr" presetSubtype="0"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700"/>
                            </p:stCondLst>
                            <p:childTnLst>
                              <p:par>
                                <p:cTn id="14" presetID="1" presetClass="entr" presetSubtype="0" fill="hold" grpId="0" nodeType="afterEffect">
                                  <p:stCondLst>
                                    <p:cond delay="1250"/>
                                  </p:stCondLst>
                                  <p:childTnLst>
                                    <p:set>
                                      <p:cBhvr>
                                        <p:cTn id="15" dur="1" fill="hold">
                                          <p:stCondLst>
                                            <p:cond delay="0"/>
                                          </p:stCondLst>
                                        </p:cTn>
                                        <p:tgtEl>
                                          <p:spTgt spid="11"/>
                                        </p:tgtEl>
                                        <p:attrNameLst>
                                          <p:attrName>style.visibility</p:attrName>
                                        </p:attrNameLst>
                                      </p:cBhvr>
                                      <p:to>
                                        <p:strVal val="visible"/>
                                      </p:to>
                                    </p:set>
                                  </p:childTnLst>
                                </p:cTn>
                              </p:par>
                              <p:par>
                                <p:cTn id="16" presetID="22" presetClass="entr" presetSubtype="1" fill="hold" grpId="0" nodeType="withEffect">
                                  <p:stCondLst>
                                    <p:cond delay="120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250"/>
                                        <p:tgtEl>
                                          <p:spTgt spid="14"/>
                                        </p:tgtEl>
                                      </p:cBhvr>
                                    </p:animEffect>
                                  </p:childTnLst>
                                </p:cTn>
                              </p:par>
                              <p:par>
                                <p:cTn id="19" presetID="10" presetClass="entr" presetSubtype="0" fill="hold" nodeType="withEffect">
                                  <p:stCondLst>
                                    <p:cond delay="12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3400"/>
                            </p:stCondLst>
                            <p:childTnLst>
                              <p:par>
                                <p:cTn id="23" presetID="1" presetClass="entr" presetSubtype="0" fill="hold" grpId="0" nodeType="afterEffect">
                                  <p:stCondLst>
                                    <p:cond delay="125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1" grpId="0"/>
      <p:bldP spid="1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4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ترحيب</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DE104A4-5A63-92CF-CEDB-08700F722EC2}"/>
              </a:ext>
            </a:extLst>
          </p:cNvPr>
          <p:cNvGrpSpPr/>
          <p:nvPr/>
        </p:nvGrpSpPr>
        <p:grpSpPr>
          <a:xfrm>
            <a:off x="1674464" y="136738"/>
            <a:ext cx="6234221" cy="322828"/>
            <a:chOff x="1674464" y="136738"/>
            <a:chExt cx="6234221" cy="322828"/>
          </a:xfrm>
        </p:grpSpPr>
        <p:sp>
          <p:nvSpPr>
            <p:cNvPr id="14" name="Rectangle 13">
              <a:extLst>
                <a:ext uri="{FF2B5EF4-FFF2-40B4-BE49-F238E27FC236}">
                  <a16:creationId xmlns:a16="http://schemas.microsoft.com/office/drawing/2014/main" id="{33194E61-FEA4-EC5F-CE10-A70C30C6790E}"/>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فهم المقروء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2">
              <a:alphaModFix amt="20000"/>
            </a:blip>
            <a:srcRect/>
            <a:stretch/>
          </p:blipFill>
          <p:spPr>
            <a:xfrm>
              <a:off x="2988805"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3">
              <a:alphaModFix amt="20000"/>
            </a:blip>
            <a:srcRect/>
            <a:stretch/>
          </p:blipFill>
          <p:spPr>
            <a:xfrm>
              <a:off x="5188899" y="163335"/>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630616" y="181497"/>
              <a:ext cx="278069" cy="278069"/>
            </a:xfrm>
            <a:prstGeom prst="rect">
              <a:avLst/>
            </a:prstGeom>
            <a:ln>
              <a:noFill/>
            </a:ln>
          </p:spPr>
        </p:pic>
      </p:grpSp>
      <p:pic>
        <p:nvPicPr>
          <p:cNvPr id="22" name="Image 21">
            <a:extLst>
              <a:ext uri="{FF2B5EF4-FFF2-40B4-BE49-F238E27FC236}">
                <a16:creationId xmlns:a16="http://schemas.microsoft.com/office/drawing/2014/main" id="{A8A3C84C-CC8C-BD52-176B-06B1445E18F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981134" y="2096321"/>
            <a:ext cx="5416041" cy="3973924"/>
          </a:xfrm>
          <a:prstGeom prst="roundRect">
            <a:avLst>
              <a:gd name="adj" fmla="val 11828"/>
            </a:avLst>
          </a:prstGeom>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39290-E317-6936-71FD-9D17379A80D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83822B6-CC35-F05C-F005-BBBC0573DB8F}"/>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0F280B6D-05E8-49A2-91BA-52E74EBB76D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3" name="Class AR_NV_05_1">
            <a:hlinkClick r:id="" action="ppaction://media"/>
            <a:extLst>
              <a:ext uri="{FF2B5EF4-FFF2-40B4-BE49-F238E27FC236}">
                <a16:creationId xmlns:a16="http://schemas.microsoft.com/office/drawing/2014/main" id="{1653AE7A-17D5-3768-7092-97E2289EDC7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513" y="2160588"/>
            <a:ext cx="7038975" cy="3959225"/>
          </a:xfrm>
          <a:prstGeom prst="rect">
            <a:avLst/>
          </a:prstGeom>
        </p:spPr>
      </p:pic>
      <p:pic>
        <p:nvPicPr>
          <p:cNvPr id="18" name="Espace réservé pour une image  46">
            <a:extLst>
              <a:ext uri="{FF2B5EF4-FFF2-40B4-BE49-F238E27FC236}">
                <a16:creationId xmlns:a16="http://schemas.microsoft.com/office/drawing/2014/main" id="{F134BEB8-EC53-9622-863D-02B02771EFC1}"/>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7" name="Groupe 6">
            <a:extLst>
              <a:ext uri="{FF2B5EF4-FFF2-40B4-BE49-F238E27FC236}">
                <a16:creationId xmlns:a16="http://schemas.microsoft.com/office/drawing/2014/main" id="{8E814472-87B6-1B80-48C5-8A8976E84A95}"/>
              </a:ext>
            </a:extLst>
          </p:cNvPr>
          <p:cNvGrpSpPr/>
          <p:nvPr/>
        </p:nvGrpSpPr>
        <p:grpSpPr>
          <a:xfrm>
            <a:off x="1291909" y="141535"/>
            <a:ext cx="6234221" cy="322828"/>
            <a:chOff x="1674464" y="136738"/>
            <a:chExt cx="6234221" cy="322828"/>
          </a:xfrm>
        </p:grpSpPr>
        <p:sp>
          <p:nvSpPr>
            <p:cNvPr id="12" name="Rectangle 11">
              <a:extLst>
                <a:ext uri="{FF2B5EF4-FFF2-40B4-BE49-F238E27FC236}">
                  <a16:creationId xmlns:a16="http://schemas.microsoft.com/office/drawing/2014/main" id="{291B6840-00C9-1500-342B-636C73771428}"/>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1982A71F-3592-1DFF-DDB3-A2117CC5C761}"/>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فهم المقروء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6F883258-6FB8-557A-2CD8-B7FE0EF1086F}"/>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9" name="Google Shape;1245;p5">
              <a:extLst>
                <a:ext uri="{FF2B5EF4-FFF2-40B4-BE49-F238E27FC236}">
                  <a16:creationId xmlns:a16="http://schemas.microsoft.com/office/drawing/2014/main" id="{56D40783-8D16-D336-6BF3-014F652F1275}"/>
                </a:ext>
              </a:extLst>
            </p:cNvPr>
            <p:cNvPicPr preferRelativeResize="0"/>
            <p:nvPr/>
          </p:nvPicPr>
          <p:blipFill rotWithShape="1">
            <a:blip r:embed="rId6">
              <a:alphaModFix amt="20000"/>
            </a:blip>
            <a:srcRect/>
            <a:stretch/>
          </p:blipFill>
          <p:spPr>
            <a:xfrm>
              <a:off x="2988805" y="136738"/>
              <a:ext cx="278069" cy="278069"/>
            </a:xfrm>
            <a:prstGeom prst="rect">
              <a:avLst/>
            </a:prstGeom>
            <a:noFill/>
            <a:ln>
              <a:noFill/>
            </a:ln>
          </p:spPr>
        </p:pic>
        <p:pic>
          <p:nvPicPr>
            <p:cNvPr id="20" name="Google Shape;1244;p5">
              <a:extLst>
                <a:ext uri="{FF2B5EF4-FFF2-40B4-BE49-F238E27FC236}">
                  <a16:creationId xmlns:a16="http://schemas.microsoft.com/office/drawing/2014/main" id="{D6BBA92F-91E0-0DAD-4A09-48F877215C5D}"/>
                </a:ext>
              </a:extLst>
            </p:cNvPr>
            <p:cNvPicPr preferRelativeResize="0"/>
            <p:nvPr/>
          </p:nvPicPr>
          <p:blipFill rotWithShape="1">
            <a:blip r:embed="rId7">
              <a:alphaModFix amt="20000"/>
            </a:blip>
            <a:srcRect/>
            <a:stretch/>
          </p:blipFill>
          <p:spPr>
            <a:xfrm>
              <a:off x="5188899" y="163335"/>
              <a:ext cx="278069" cy="278069"/>
            </a:xfrm>
            <a:prstGeom prst="rect">
              <a:avLst/>
            </a:prstGeom>
            <a:noFill/>
            <a:ln>
              <a:noFill/>
            </a:ln>
          </p:spPr>
        </p:pic>
        <p:pic>
          <p:nvPicPr>
            <p:cNvPr id="21" name="Image 20">
              <a:extLst>
                <a:ext uri="{FF2B5EF4-FFF2-40B4-BE49-F238E27FC236}">
                  <a16:creationId xmlns:a16="http://schemas.microsoft.com/office/drawing/2014/main" id="{EABA2B2F-7693-23B9-06D4-092D4EA57A9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7630616" y="181497"/>
              <a:ext cx="278069" cy="278069"/>
            </a:xfrm>
            <a:prstGeom prst="rect">
              <a:avLst/>
            </a:prstGeom>
            <a:ln>
              <a:noFill/>
            </a:ln>
          </p:spPr>
        </p:pic>
      </p:grpSp>
    </p:spTree>
    <p:extLst>
      <p:ext uri="{BB962C8B-B14F-4D97-AF65-F5344CB8AC3E}">
        <p14:creationId xmlns:p14="http://schemas.microsoft.com/office/powerpoint/2010/main" val="40600180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70878-4B73-C76B-8ABA-470FA4F72A4E}"/>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15A95A9-97AB-BD07-4366-4AC080AE3878}"/>
              </a:ext>
            </a:extLst>
          </p:cNvPr>
          <p:cNvSpPr>
            <a:spLocks noGrp="1"/>
          </p:cNvSpPr>
          <p:nvPr>
            <p:ph type="title"/>
          </p:nvPr>
        </p:nvSpPr>
        <p:spPr>
          <a:xfrm>
            <a:off x="326807"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فهم المقروء</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C9E7182A-38D5-8D4B-5088-8B6FD100B7A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62943"/>
            <a:ext cx="7789894" cy="2475869"/>
          </a:xfrm>
          <a:prstGeom prst="rect">
            <a:avLst/>
          </a:prstGeom>
        </p:spPr>
      </p:pic>
      <p:sp>
        <p:nvSpPr>
          <p:cNvPr id="30" name="ZoneTexte 29">
            <a:extLst>
              <a:ext uri="{FF2B5EF4-FFF2-40B4-BE49-F238E27FC236}">
                <a16:creationId xmlns:a16="http://schemas.microsoft.com/office/drawing/2014/main" id="{3302832B-2812-A92D-29A5-4CB4780B7C52}"/>
              </a:ext>
            </a:extLst>
          </p:cNvPr>
          <p:cNvSpPr txBox="1"/>
          <p:nvPr/>
        </p:nvSpPr>
        <p:spPr>
          <a:xfrm>
            <a:off x="6242604" y="1720336"/>
            <a:ext cx="788999"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الفهم:</a:t>
            </a:r>
            <a:endParaRPr kumimoji="0" lang="fr-MA" sz="32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2" name="Image 8">
            <a:extLst>
              <a:ext uri="{FF2B5EF4-FFF2-40B4-BE49-F238E27FC236}">
                <a16:creationId xmlns:a16="http://schemas.microsoft.com/office/drawing/2014/main" id="{B0681415-4F83-FE42-BBD3-175D9CC78A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52453" y="1402857"/>
            <a:ext cx="360000" cy="360000"/>
          </a:xfrm>
          <a:prstGeom prst="rect">
            <a:avLst/>
          </a:prstGeom>
          <a:ln>
            <a:noFill/>
          </a:ln>
        </p:spPr>
      </p:pic>
      <p:pic>
        <p:nvPicPr>
          <p:cNvPr id="5" name="Image 4">
            <a:extLst>
              <a:ext uri="{FF2B5EF4-FFF2-40B4-BE49-F238E27FC236}">
                <a16:creationId xmlns:a16="http://schemas.microsoft.com/office/drawing/2014/main" id="{23A308FF-88B9-868A-765D-E7EC8C500471}"/>
              </a:ext>
            </a:extLst>
          </p:cNvPr>
          <p:cNvPicPr>
            <a:picLocks noChangeAspect="1"/>
          </p:cNvPicPr>
          <p:nvPr/>
        </p:nvPicPr>
        <p:blipFill>
          <a:blip r:embed="rId4"/>
          <a:srcRect/>
          <a:stretch/>
        </p:blipFill>
        <p:spPr>
          <a:xfrm>
            <a:off x="7242520" y="2012724"/>
            <a:ext cx="730771" cy="735759"/>
          </a:xfrm>
          <a:prstGeom prst="rect">
            <a:avLst/>
          </a:prstGeom>
        </p:spPr>
      </p:pic>
      <p:pic>
        <p:nvPicPr>
          <p:cNvPr id="3" name="Image 2">
            <a:extLst>
              <a:ext uri="{FF2B5EF4-FFF2-40B4-BE49-F238E27FC236}">
                <a16:creationId xmlns:a16="http://schemas.microsoft.com/office/drawing/2014/main" id="{3FF08B13-2394-EE8D-5DB7-073BA59116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053" y="1217398"/>
            <a:ext cx="1122174" cy="1291090"/>
          </a:xfrm>
          <a:prstGeom prst="rect">
            <a:avLst/>
          </a:prstGeom>
        </p:spPr>
      </p:pic>
      <p:pic>
        <p:nvPicPr>
          <p:cNvPr id="6" name="Image 5">
            <a:extLst>
              <a:ext uri="{FF2B5EF4-FFF2-40B4-BE49-F238E27FC236}">
                <a16:creationId xmlns:a16="http://schemas.microsoft.com/office/drawing/2014/main" id="{D2401C7C-6105-FD35-5DE5-8E3F286B286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47419" y="4127767"/>
            <a:ext cx="7789894" cy="2475869"/>
          </a:xfrm>
          <a:prstGeom prst="rect">
            <a:avLst/>
          </a:prstGeom>
        </p:spPr>
      </p:pic>
      <p:sp>
        <p:nvSpPr>
          <p:cNvPr id="8" name="ZoneTexte 7">
            <a:extLst>
              <a:ext uri="{FF2B5EF4-FFF2-40B4-BE49-F238E27FC236}">
                <a16:creationId xmlns:a16="http://schemas.microsoft.com/office/drawing/2014/main" id="{714B4569-22F7-C44A-02CA-1022FB4C97BF}"/>
              </a:ext>
            </a:extLst>
          </p:cNvPr>
          <p:cNvSpPr txBox="1"/>
          <p:nvPr/>
        </p:nvSpPr>
        <p:spPr>
          <a:xfrm>
            <a:off x="6091142" y="3985160"/>
            <a:ext cx="910827"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3200" b="1" dirty="0">
                <a:solidFill>
                  <a:srgbClr val="424D7C"/>
                </a:solidFill>
                <a:latin typeface="Microsoft Uighur" panose="02000000000000000000" pitchFamily="2" charset="-78"/>
                <a:cs typeface="Microsoft Uighur" panose="02000000000000000000" pitchFamily="2" charset="-78"/>
              </a:rPr>
              <a:t>الفهم </a:t>
            </a: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endParaRPr kumimoji="0" lang="fr-MA" sz="32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EC51955E-F994-7BB3-E6D8-83BD2DC2093B}"/>
              </a:ext>
            </a:extLst>
          </p:cNvPr>
          <p:cNvPicPr>
            <a:picLocks noChangeAspect="1"/>
          </p:cNvPicPr>
          <p:nvPr/>
        </p:nvPicPr>
        <p:blipFill>
          <a:blip r:embed="rId4"/>
          <a:srcRect/>
          <a:stretch/>
        </p:blipFill>
        <p:spPr>
          <a:xfrm>
            <a:off x="7212886" y="4277548"/>
            <a:ext cx="730771" cy="735759"/>
          </a:xfrm>
          <a:prstGeom prst="rect">
            <a:avLst/>
          </a:prstGeom>
        </p:spPr>
      </p:pic>
      <p:sp>
        <p:nvSpPr>
          <p:cNvPr id="29" name="Espace réservé du texte 5">
            <a:extLst>
              <a:ext uri="{FF2B5EF4-FFF2-40B4-BE49-F238E27FC236}">
                <a16:creationId xmlns:a16="http://schemas.microsoft.com/office/drawing/2014/main" id="{E86CB8B6-719D-B122-32B2-BA928272B7E3}"/>
              </a:ext>
            </a:extLst>
          </p:cNvPr>
          <p:cNvSpPr txBox="1">
            <a:spLocks/>
          </p:cNvSpPr>
          <p:nvPr/>
        </p:nvSpPr>
        <p:spPr>
          <a:xfrm>
            <a:off x="2024081" y="5113143"/>
            <a:ext cx="509583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ctr" defTabSz="914400" rtl="1"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تحديد الأفكار الرئيسة لنص مقروء</a:t>
            </a:r>
          </a:p>
          <a:p>
            <a:pPr marL="0" marR="0" lvl="0" indent="0" algn="ctr" defTabSz="914400" rtl="1" eaLnBrk="1" fontAlgn="auto" latinLnBrk="0" hangingPunct="1">
              <a:lnSpc>
                <a:spcPct val="100000"/>
              </a:lnSpc>
              <a:spcBef>
                <a:spcPts val="300"/>
              </a:spcBef>
              <a:spcAft>
                <a:spcPts val="0"/>
              </a:spcAft>
              <a:buClrTx/>
              <a:buSzTx/>
              <a:buNone/>
              <a:tabLst/>
              <a:defRPr/>
            </a:pPr>
            <a:r>
              <a:rPr kumimoji="0" lang="ar-MA" sz="3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مراجعة وتوليف</a:t>
            </a:r>
            <a:endParaRPr kumimoji="0" lang="tzm-Arab-MA" sz="3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4" name="Espace réservé du texte 5">
            <a:extLst>
              <a:ext uri="{FF2B5EF4-FFF2-40B4-BE49-F238E27FC236}">
                <a16:creationId xmlns:a16="http://schemas.microsoft.com/office/drawing/2014/main" id="{605B582A-F2B8-09DB-9B7F-B8235456B21B}"/>
              </a:ext>
            </a:extLst>
          </p:cNvPr>
          <p:cNvSpPr txBox="1">
            <a:spLocks/>
          </p:cNvSpPr>
          <p:nvPr/>
        </p:nvSpPr>
        <p:spPr>
          <a:xfrm>
            <a:off x="2117049" y="2737442"/>
            <a:ext cx="509583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ctr" defTabSz="914400" rtl="1"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a:t>
            </a:r>
            <a:r>
              <a:rPr lang="ar-MA" sz="2800" b="1" dirty="0">
                <a:cs typeface="Microsoft Uighur" panose="02000000000000000000" pitchFamily="2" charset="-78"/>
              </a:rPr>
              <a:t>الفهم الصريح  والفهم الضمني</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a:p>
            <a:pPr marL="0" marR="0" lvl="0" indent="0" algn="ctr" defTabSz="914400" rtl="1" eaLnBrk="1" fontAlgn="auto" latinLnBrk="0" hangingPunct="1">
              <a:lnSpc>
                <a:spcPct val="100000"/>
              </a:lnSpc>
              <a:spcBef>
                <a:spcPts val="300"/>
              </a:spcBef>
              <a:spcAft>
                <a:spcPts val="0"/>
              </a:spcAft>
              <a:buClrTx/>
              <a:buSzTx/>
              <a:buNone/>
              <a:tabLst/>
              <a:defRPr/>
            </a:pPr>
            <a:r>
              <a:rPr kumimoji="0" lang="ar-MA" sz="3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مراجعة وتوليف</a:t>
            </a:r>
            <a:endParaRPr kumimoji="0" lang="tzm-Arab-MA" sz="3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Tree>
    <p:extLst>
      <p:ext uri="{BB962C8B-B14F-4D97-AF65-F5344CB8AC3E}">
        <p14:creationId xmlns:p14="http://schemas.microsoft.com/office/powerpoint/2010/main" val="24292982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22" presetClass="entr" presetSubtype="1" fill="hold" grpId="0" nodeType="withEffect">
                                  <p:stCondLst>
                                    <p:cond delay="120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250"/>
                                        <p:tgtEl>
                                          <p:spTgt spid="8"/>
                                        </p:tgtEl>
                                      </p:cBhvr>
                                    </p:animEffect>
                                  </p:childTnLst>
                                </p:cTn>
                              </p:par>
                              <p:par>
                                <p:cTn id="16" presetID="10" presetClass="entr" presetSubtype="0" fill="hold" nodeType="withEffect">
                                  <p:stCondLst>
                                    <p:cond delay="12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par>
                          <p:cTn id="19" fill="hold">
                            <p:stCondLst>
                              <p:cond delay="1700"/>
                            </p:stCondLst>
                            <p:childTnLst>
                              <p:par>
                                <p:cTn id="20" presetID="1" presetClass="entr" presetSubtype="0" fill="hold" grpId="0" nodeType="afterEffect">
                                  <p:stCondLst>
                                    <p:cond delay="125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8" grpId="0"/>
      <p:bldP spid="29"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03865-C6D8-69FA-5C12-D9CD3F0F786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9BB73FE-75FF-599C-B45C-8BEE40392EFD}"/>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خلال هذه الحصة نتذكر استراتيجيات الفهم من خلال تحديد الأفكار الرئيسة.</a:t>
            </a:r>
          </a:p>
        </p:txBody>
      </p:sp>
      <p:sp>
        <p:nvSpPr>
          <p:cNvPr id="10" name="Rectangle : coins arrondis 9">
            <a:extLst>
              <a:ext uri="{FF2B5EF4-FFF2-40B4-BE49-F238E27FC236}">
                <a16:creationId xmlns:a16="http://schemas.microsoft.com/office/drawing/2014/main" id="{20520491-7D51-F110-4687-8CAF6036EC6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2E7EA31A-7AE8-0FE8-9D1D-9E4E5ACAA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6926" y="1665483"/>
            <a:ext cx="5739780" cy="4859141"/>
          </a:xfrm>
          <a:prstGeom prst="rect">
            <a:avLst/>
          </a:prstGeom>
        </p:spPr>
      </p:pic>
      <p:sp>
        <p:nvSpPr>
          <p:cNvPr id="11" name="ZoneTexte 10">
            <a:extLst>
              <a:ext uri="{FF2B5EF4-FFF2-40B4-BE49-F238E27FC236}">
                <a16:creationId xmlns:a16="http://schemas.microsoft.com/office/drawing/2014/main" id="{93635987-4C09-677B-4891-0EB4C425FD8A}"/>
              </a:ext>
            </a:extLst>
          </p:cNvPr>
          <p:cNvSpPr txBox="1"/>
          <p:nvPr/>
        </p:nvSpPr>
        <p:spPr>
          <a:xfrm>
            <a:off x="2288171" y="2484245"/>
            <a:ext cx="2959487" cy="146423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تَحْديدُ أَفْكارِ ٱلنَّصِّ ٱلرَّئيسَةِ.</a:t>
            </a:r>
            <a:endParaRPr kumimoji="0" lang="fr-FR" sz="40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pic>
        <p:nvPicPr>
          <p:cNvPr id="13" name="Espace réservé pour une image  5">
            <a:extLst>
              <a:ext uri="{FF2B5EF4-FFF2-40B4-BE49-F238E27FC236}">
                <a16:creationId xmlns:a16="http://schemas.microsoft.com/office/drawing/2014/main" id="{9CDF2D3F-5A0A-A0BD-46FC-49F28B3EEF6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3" name="Groupe 2">
            <a:extLst>
              <a:ext uri="{FF2B5EF4-FFF2-40B4-BE49-F238E27FC236}">
                <a16:creationId xmlns:a16="http://schemas.microsoft.com/office/drawing/2014/main" id="{4F1F4A28-9E36-F5F5-469E-9AD84B9EAC2A}"/>
              </a:ext>
            </a:extLst>
          </p:cNvPr>
          <p:cNvGrpSpPr/>
          <p:nvPr/>
        </p:nvGrpSpPr>
        <p:grpSpPr>
          <a:xfrm>
            <a:off x="1291909" y="141535"/>
            <a:ext cx="6234221" cy="322828"/>
            <a:chOff x="1674464" y="136738"/>
            <a:chExt cx="6234221" cy="322828"/>
          </a:xfrm>
        </p:grpSpPr>
        <p:sp>
          <p:nvSpPr>
            <p:cNvPr id="5" name="Rectangle 4">
              <a:extLst>
                <a:ext uri="{FF2B5EF4-FFF2-40B4-BE49-F238E27FC236}">
                  <a16:creationId xmlns:a16="http://schemas.microsoft.com/office/drawing/2014/main" id="{91CA523C-A2FE-EBC4-47D4-69EC949E9F5C}"/>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07E53086-1C7A-7D13-073E-DC49446BF584}"/>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55F87"/>
                  </a:solidFill>
                  <a:latin typeface="Microsoft Uighur" panose="02000000000000000000" pitchFamily="2" charset="-78"/>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39573C22-18D1-51A3-B138-0C837AE5812B}"/>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2" name="Google Shape;1245;p5">
              <a:extLst>
                <a:ext uri="{FF2B5EF4-FFF2-40B4-BE49-F238E27FC236}">
                  <a16:creationId xmlns:a16="http://schemas.microsoft.com/office/drawing/2014/main" id="{87BF2040-B959-7B45-C8DE-0A6CB6AE89D2}"/>
                </a:ext>
              </a:extLst>
            </p:cNvPr>
            <p:cNvPicPr preferRelativeResize="0"/>
            <p:nvPr/>
          </p:nvPicPr>
          <p:blipFill rotWithShape="1">
            <a:blip r:embed="rId4">
              <a:alphaModFix amt="20000"/>
            </a:blip>
            <a:srcRect/>
            <a:stretch/>
          </p:blipFill>
          <p:spPr>
            <a:xfrm>
              <a:off x="2988805" y="136738"/>
              <a:ext cx="278069" cy="278069"/>
            </a:xfrm>
            <a:prstGeom prst="rect">
              <a:avLst/>
            </a:prstGeom>
            <a:noFill/>
            <a:ln>
              <a:noFill/>
            </a:ln>
          </p:spPr>
        </p:pic>
        <p:pic>
          <p:nvPicPr>
            <p:cNvPr id="14" name="Google Shape;1244;p5">
              <a:extLst>
                <a:ext uri="{FF2B5EF4-FFF2-40B4-BE49-F238E27FC236}">
                  <a16:creationId xmlns:a16="http://schemas.microsoft.com/office/drawing/2014/main" id="{4DC33165-8132-153D-A1F1-DE938279A5AF}"/>
                </a:ext>
              </a:extLst>
            </p:cNvPr>
            <p:cNvPicPr preferRelativeResize="0"/>
            <p:nvPr/>
          </p:nvPicPr>
          <p:blipFill rotWithShape="1">
            <a:blip r:embed="rId5"/>
            <a:srcRect/>
            <a:stretch/>
          </p:blipFill>
          <p:spPr>
            <a:xfrm>
              <a:off x="5188899" y="163335"/>
              <a:ext cx="278069" cy="278069"/>
            </a:xfrm>
            <a:prstGeom prst="rect">
              <a:avLst/>
            </a:prstGeom>
            <a:ln>
              <a:noFill/>
            </a:ln>
          </p:spPr>
        </p:pic>
        <p:pic>
          <p:nvPicPr>
            <p:cNvPr id="15" name="Image 14">
              <a:extLst>
                <a:ext uri="{FF2B5EF4-FFF2-40B4-BE49-F238E27FC236}">
                  <a16:creationId xmlns:a16="http://schemas.microsoft.com/office/drawing/2014/main" id="{2919F15A-A3EC-CB7B-5125-4BA7FF7187B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Tree>
    <p:extLst>
      <p:ext uri="{BB962C8B-B14F-4D97-AF65-F5344CB8AC3E}">
        <p14:creationId xmlns:p14="http://schemas.microsoft.com/office/powerpoint/2010/main" val="251471406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8EE63-3D2D-C9D1-5F14-490B82DC9E4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8D57F17-8E1D-D207-E718-C2F4C74EF35A}"/>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p>
        </p:txBody>
      </p:sp>
      <p:sp>
        <p:nvSpPr>
          <p:cNvPr id="10" name="Rectangle : coins arrondis 9">
            <a:extLst>
              <a:ext uri="{FF2B5EF4-FFF2-40B4-BE49-F238E27FC236}">
                <a16:creationId xmlns:a16="http://schemas.microsoft.com/office/drawing/2014/main" id="{1C149CAB-8B79-AC1F-5524-EAD8AE9ED6C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66D172DD-690E-5F59-008D-3B6E0ED86DB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6" name="Image 5">
            <a:extLst>
              <a:ext uri="{FF2B5EF4-FFF2-40B4-BE49-F238E27FC236}">
                <a16:creationId xmlns:a16="http://schemas.microsoft.com/office/drawing/2014/main" id="{FBDDEC7E-0366-B66D-7BBA-3E6EDC7C95A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423806" y="2303536"/>
            <a:ext cx="8296388" cy="3251672"/>
          </a:xfrm>
          <a:prstGeom prst="rect">
            <a:avLst/>
          </a:prstGeom>
        </p:spPr>
      </p:pic>
      <p:grpSp>
        <p:nvGrpSpPr>
          <p:cNvPr id="7" name="Groupe 6">
            <a:extLst>
              <a:ext uri="{FF2B5EF4-FFF2-40B4-BE49-F238E27FC236}">
                <a16:creationId xmlns:a16="http://schemas.microsoft.com/office/drawing/2014/main" id="{F6198F10-6E03-9591-18BA-70E37186562A}"/>
              </a:ext>
            </a:extLst>
          </p:cNvPr>
          <p:cNvGrpSpPr/>
          <p:nvPr/>
        </p:nvGrpSpPr>
        <p:grpSpPr>
          <a:xfrm>
            <a:off x="1291909" y="141535"/>
            <a:ext cx="6234221" cy="322828"/>
            <a:chOff x="1674464" y="136738"/>
            <a:chExt cx="6234221" cy="322828"/>
          </a:xfrm>
        </p:grpSpPr>
        <p:sp>
          <p:nvSpPr>
            <p:cNvPr id="8" name="Rectangle 7">
              <a:extLst>
                <a:ext uri="{FF2B5EF4-FFF2-40B4-BE49-F238E27FC236}">
                  <a16:creationId xmlns:a16="http://schemas.microsoft.com/office/drawing/2014/main" id="{F09C7A20-0319-7739-F9BF-6A36B9DD50EA}"/>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12CC62DD-2359-98BF-3646-E249ADD09C6B}"/>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55F87"/>
                  </a:solidFill>
                  <a:latin typeface="Microsoft Uighur" panose="02000000000000000000" pitchFamily="2" charset="-78"/>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231CC66B-9DE8-C3E2-933D-1F5AA23A431B}"/>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F6D75C68-89AE-A9D0-9201-14003BCCCAA6}"/>
                </a:ext>
              </a:extLst>
            </p:cNvPr>
            <p:cNvPicPr preferRelativeResize="0"/>
            <p:nvPr/>
          </p:nvPicPr>
          <p:blipFill rotWithShape="1">
            <a:blip r:embed="rId5">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65A570C1-3E82-00C8-E064-DA4CF5DAF644}"/>
                </a:ext>
              </a:extLst>
            </p:cNvPr>
            <p:cNvPicPr preferRelativeResize="0"/>
            <p:nvPr/>
          </p:nvPicPr>
          <p:blipFill rotWithShape="1">
            <a:blip r:embed="rId6"/>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45056770-8FB6-713B-7746-6D9A5FE7BAD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Tree>
    <p:extLst>
      <p:ext uri="{BB962C8B-B14F-4D97-AF65-F5344CB8AC3E}">
        <p14:creationId xmlns:p14="http://schemas.microsoft.com/office/powerpoint/2010/main" val="410937853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95DCC-55E1-6F68-1855-6D15951CFF2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742C36-3E9F-5841-AB68-395F1D9416E6}"/>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سننجز أسئلة الفهم الواردة في الصفحة 63.</a:t>
            </a:r>
            <a:endPar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006632E-44BE-C797-5EF4-2BD97339546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9F90E6C9-8BDF-5F80-45AC-8CF41FC6BE0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2" name="Groupe 1">
            <a:extLst>
              <a:ext uri="{FF2B5EF4-FFF2-40B4-BE49-F238E27FC236}">
                <a16:creationId xmlns:a16="http://schemas.microsoft.com/office/drawing/2014/main" id="{FAD47E14-DCD3-1E26-1656-815F0C9B7CE7}"/>
              </a:ext>
            </a:extLst>
          </p:cNvPr>
          <p:cNvGrpSpPr/>
          <p:nvPr/>
        </p:nvGrpSpPr>
        <p:grpSpPr>
          <a:xfrm>
            <a:off x="1291909" y="141535"/>
            <a:ext cx="6234221" cy="322828"/>
            <a:chOff x="1674464" y="136738"/>
            <a:chExt cx="6234221" cy="322828"/>
          </a:xfrm>
        </p:grpSpPr>
        <p:sp>
          <p:nvSpPr>
            <p:cNvPr id="9" name="Rectangle 8">
              <a:extLst>
                <a:ext uri="{FF2B5EF4-FFF2-40B4-BE49-F238E27FC236}">
                  <a16:creationId xmlns:a16="http://schemas.microsoft.com/office/drawing/2014/main" id="{45B3A76C-B868-AD82-DB3A-04754D8DB6A4}"/>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0317CABB-6403-77D3-1D70-5B4210A702F1}"/>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55F87"/>
                  </a:solidFill>
                  <a:latin typeface="Microsoft Uighur" panose="02000000000000000000" pitchFamily="2" charset="-78"/>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23342B18-1751-2F5F-9C33-8ADD8133F7C5}"/>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Google Shape;1245;p5">
              <a:extLst>
                <a:ext uri="{FF2B5EF4-FFF2-40B4-BE49-F238E27FC236}">
                  <a16:creationId xmlns:a16="http://schemas.microsoft.com/office/drawing/2014/main" id="{2C4A5CFF-715E-298C-794E-8E1970BF2F1D}"/>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7" name="Google Shape;1244;p5">
              <a:extLst>
                <a:ext uri="{FF2B5EF4-FFF2-40B4-BE49-F238E27FC236}">
                  <a16:creationId xmlns:a16="http://schemas.microsoft.com/office/drawing/2014/main" id="{D3F225EB-5CBA-4E8A-298E-10FB780934F5}"/>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18" name="Image 17">
              <a:extLst>
                <a:ext uri="{FF2B5EF4-FFF2-40B4-BE49-F238E27FC236}">
                  <a16:creationId xmlns:a16="http://schemas.microsoft.com/office/drawing/2014/main" id="{041A6ED2-8FD9-1C72-4DCD-A70BD7FD79F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23" name="Image 22">
            <a:extLst>
              <a:ext uri="{FF2B5EF4-FFF2-40B4-BE49-F238E27FC236}">
                <a16:creationId xmlns:a16="http://schemas.microsoft.com/office/drawing/2014/main" id="{19F7AEBD-0E0C-394E-2553-29B40F4EE0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4319" y="1556332"/>
            <a:ext cx="3438168" cy="5273674"/>
          </a:xfrm>
          <a:prstGeom prst="rect">
            <a:avLst/>
          </a:prstGeom>
        </p:spPr>
      </p:pic>
    </p:spTree>
    <p:extLst>
      <p:ext uri="{BB962C8B-B14F-4D97-AF65-F5344CB8AC3E}">
        <p14:creationId xmlns:p14="http://schemas.microsoft.com/office/powerpoint/2010/main" val="3484768986"/>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96CCD-0186-C804-C064-58C99D6877F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D6E4909-1D44-3BB7-8D47-501F64368BCB}"/>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أمامكم 30 دقيقة للإنجاز.  أثناء ذلك سأنادي على 6 منكم للتقويم الشفوي. </a:t>
            </a:r>
          </a:p>
        </p:txBody>
      </p:sp>
      <p:sp>
        <p:nvSpPr>
          <p:cNvPr id="10" name="Rectangle : coins arrondis 9">
            <a:extLst>
              <a:ext uri="{FF2B5EF4-FFF2-40B4-BE49-F238E27FC236}">
                <a16:creationId xmlns:a16="http://schemas.microsoft.com/office/drawing/2014/main" id="{F9907CE9-B32D-EBDF-149E-51EAB020A22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CEB528A0-7A54-81A6-8535-D9BAEC610A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6" name="Image 5">
            <a:extLst>
              <a:ext uri="{FF2B5EF4-FFF2-40B4-BE49-F238E27FC236}">
                <a16:creationId xmlns:a16="http://schemas.microsoft.com/office/drawing/2014/main" id="{7CE4199A-5D79-64A9-DAC4-49D9E7A7C3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4319" y="1556332"/>
            <a:ext cx="3438168" cy="5273674"/>
          </a:xfrm>
          <a:prstGeom prst="rect">
            <a:avLst/>
          </a:prstGeom>
        </p:spPr>
      </p:pic>
      <p:grpSp>
        <p:nvGrpSpPr>
          <p:cNvPr id="8" name="Groupe 7">
            <a:extLst>
              <a:ext uri="{FF2B5EF4-FFF2-40B4-BE49-F238E27FC236}">
                <a16:creationId xmlns:a16="http://schemas.microsoft.com/office/drawing/2014/main" id="{E291F0A3-79DB-8B33-D9F7-E753C74DBAF9}"/>
              </a:ext>
            </a:extLst>
          </p:cNvPr>
          <p:cNvGrpSpPr/>
          <p:nvPr/>
        </p:nvGrpSpPr>
        <p:grpSpPr>
          <a:xfrm>
            <a:off x="1291909" y="141535"/>
            <a:ext cx="6234221" cy="322828"/>
            <a:chOff x="1674464" y="136738"/>
            <a:chExt cx="6234221" cy="322828"/>
          </a:xfrm>
        </p:grpSpPr>
        <p:sp>
          <p:nvSpPr>
            <p:cNvPr id="9" name="Rectangle 8">
              <a:extLst>
                <a:ext uri="{FF2B5EF4-FFF2-40B4-BE49-F238E27FC236}">
                  <a16:creationId xmlns:a16="http://schemas.microsoft.com/office/drawing/2014/main" id="{D5CEF9C3-9A81-48EE-7DAD-EC0FF71B94BA}"/>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79823D2-82B7-0A4A-9515-1298F7886930}"/>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55F87"/>
                  </a:solidFill>
                  <a:latin typeface="Microsoft Uighur" panose="02000000000000000000" pitchFamily="2" charset="-78"/>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053B6B69-7069-9595-F271-BD00FE7BD408}"/>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A1B87AAE-D10B-4EF6-D2A0-08A73C2A5C47}"/>
                </a:ext>
              </a:extLst>
            </p:cNvPr>
            <p:cNvPicPr preferRelativeResize="0"/>
            <p:nvPr/>
          </p:nvPicPr>
          <p:blipFill rotWithShape="1">
            <a:blip r:embed="rId4">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EE4D729E-803E-F914-ED6D-4D58F3A22654}"/>
                </a:ext>
              </a:extLst>
            </p:cNvPr>
            <p:cNvPicPr preferRelativeResize="0"/>
            <p:nvPr/>
          </p:nvPicPr>
          <p:blipFill rotWithShape="1">
            <a:blip r:embed="rId5"/>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B85766DB-1DF8-E032-4CD3-7E3ACBC2936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Tree>
    <p:extLst>
      <p:ext uri="{BB962C8B-B14F-4D97-AF65-F5344CB8AC3E}">
        <p14:creationId xmlns:p14="http://schemas.microsoft.com/office/powerpoint/2010/main" val="315808097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A4B2A-C5A4-B448-AFF9-6522317750C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6D383A0-2693-9E8C-2C5D-8255D174BCAB}"/>
              </a:ext>
            </a:extLst>
          </p:cNvPr>
          <p:cNvSpPr>
            <a:spLocks noGrp="1"/>
          </p:cNvSpPr>
          <p:nvPr>
            <p:ph type="title"/>
          </p:nvPr>
        </p:nvSpPr>
        <p:spPr>
          <a:xfrm>
            <a:off x="435865" y="767927"/>
            <a:ext cx="7886700" cy="1325880"/>
          </a:xfrm>
        </p:spPr>
        <p:txBody>
          <a:bodyPr anchor="ctr">
            <a:normAutofit/>
          </a:bodyPr>
          <a:lstStyle/>
          <a:p>
            <a:pPr rtl="1"/>
            <a:r>
              <a:rPr lang="ar-MA" dirty="0"/>
              <a:t>يتم فصل جهاز الحاسوب عن المسلاط.</a:t>
            </a:r>
            <a:endParaRPr lang="fr-MA" dirty="0"/>
          </a:p>
        </p:txBody>
      </p:sp>
      <p:pic>
        <p:nvPicPr>
          <p:cNvPr id="5" name="Image 4">
            <a:extLst>
              <a:ext uri="{FF2B5EF4-FFF2-40B4-BE49-F238E27FC236}">
                <a16:creationId xmlns:a16="http://schemas.microsoft.com/office/drawing/2014/main" id="{A06DAB40-C3E0-95B2-D0DD-C25D9A0AB1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2251" y="2281784"/>
            <a:ext cx="2699382" cy="3107519"/>
          </a:xfrm>
          <a:prstGeom prst="rect">
            <a:avLst/>
          </a:prstGeom>
        </p:spPr>
      </p:pic>
    </p:spTree>
    <p:extLst>
      <p:ext uri="{BB962C8B-B14F-4D97-AF65-F5344CB8AC3E}">
        <p14:creationId xmlns:p14="http://schemas.microsoft.com/office/powerpoint/2010/main" val="248677557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0C98-7728-93D4-2FD8-1A7C75D62E74}"/>
            </a:ext>
          </a:extLst>
        </p:cNvPr>
        <p:cNvGrpSpPr/>
        <p:nvPr/>
      </p:nvGrpSpPr>
      <p:grpSpPr>
        <a:xfrm>
          <a:off x="0" y="0"/>
          <a:ext cx="0" cy="0"/>
          <a:chOff x="0" y="0"/>
          <a:chExt cx="0" cy="0"/>
        </a:xfrm>
      </p:grpSpPr>
      <p:pic>
        <p:nvPicPr>
          <p:cNvPr id="13" name="Image 12" descr="Une image contenant texte, nombre, ligne, capture d’écran&#10;&#10;Le contenu généré par l’IA peut être incorrect.">
            <a:extLst>
              <a:ext uri="{FF2B5EF4-FFF2-40B4-BE49-F238E27FC236}">
                <a16:creationId xmlns:a16="http://schemas.microsoft.com/office/drawing/2014/main" id="{6E04FD1A-54A8-0366-FE58-6225F583D007}"/>
              </a:ext>
            </a:extLst>
          </p:cNvPr>
          <p:cNvPicPr>
            <a:picLocks noChangeAspect="1"/>
          </p:cNvPicPr>
          <p:nvPr/>
        </p:nvPicPr>
        <p:blipFill>
          <a:blip r:embed="rId2"/>
          <a:stretch>
            <a:fillRect/>
          </a:stretch>
        </p:blipFill>
        <p:spPr>
          <a:xfrm>
            <a:off x="644769" y="780266"/>
            <a:ext cx="7795846" cy="5840667"/>
          </a:xfrm>
          <a:prstGeom prst="rect">
            <a:avLst/>
          </a:prstGeom>
        </p:spPr>
      </p:pic>
    </p:spTree>
    <p:extLst>
      <p:ext uri="{BB962C8B-B14F-4D97-AF65-F5344CB8AC3E}">
        <p14:creationId xmlns:p14="http://schemas.microsoft.com/office/powerpoint/2010/main" val="1772067207"/>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727F5-5780-38E6-2F0A-2684B06D94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25A70F-A04E-DA22-E0AE-ABB18F1FF837}"/>
              </a:ext>
            </a:extLst>
          </p:cNvPr>
          <p:cNvSpPr>
            <a:spLocks noGrp="1"/>
          </p:cNvSpPr>
          <p:nvPr>
            <p:ph type="title"/>
          </p:nvPr>
        </p:nvSpPr>
        <p:spPr>
          <a:xfrm>
            <a:off x="789596" y="2946624"/>
            <a:ext cx="7886700" cy="720000"/>
          </a:xfrm>
        </p:spPr>
        <p:txBody>
          <a:bodyPr>
            <a:noAutofit/>
          </a:bodyPr>
          <a:lstStyle/>
          <a:p>
            <a:r>
              <a:rPr lang="ar-MA" sz="4800" dirty="0">
                <a:latin typeface="Microsoft Uighur" panose="02000000000000000000" pitchFamily="2" charset="-78"/>
                <a:cs typeface="Microsoft Uighur" panose="02000000000000000000" pitchFamily="2" charset="-78"/>
              </a:rPr>
              <a:t>رائز الطلاقة</a:t>
            </a:r>
            <a:endParaRPr lang="fr-MA" sz="48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29460338"/>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581929" y="907212"/>
            <a:ext cx="7886700" cy="720000"/>
          </a:xfrm>
        </p:spPr>
        <p:txBody>
          <a:bodyPr/>
          <a:lstStyle/>
          <a:p>
            <a:pPr rtl="1"/>
            <a:r>
              <a:rPr lang="ar-MA" sz="3200" dirty="0">
                <a:solidFill>
                  <a:srgbClr val="424D7B"/>
                </a:solidFill>
                <a:latin typeface="Microsoft Uighur" panose="02000000000000000000" pitchFamily="2" charset="-78"/>
              </a:rPr>
              <a:t>موجهات تمرير رائز الطلاقة</a:t>
            </a:r>
            <a:endParaRPr lang="fr-MA" sz="3200" dirty="0">
              <a:solidFill>
                <a:srgbClr val="424D7B"/>
              </a:solidFill>
              <a:latin typeface="Microsoft Uighur" panose="02000000000000000000" pitchFamily="2" charset="-78"/>
            </a:endParaRPr>
          </a:p>
        </p:txBody>
      </p:sp>
      <p:sp>
        <p:nvSpPr>
          <p:cNvPr id="5" name="Espace réservé du texte 25">
            <a:extLst>
              <a:ext uri="{FF2B5EF4-FFF2-40B4-BE49-F238E27FC236}">
                <a16:creationId xmlns:a16="http://schemas.microsoft.com/office/drawing/2014/main" id="{24DD5245-E56B-C444-6FE8-D784D57ECA3E}"/>
              </a:ext>
            </a:extLst>
          </p:cNvPr>
          <p:cNvSpPr txBox="1">
            <a:spLocks/>
          </p:cNvSpPr>
          <p:nvPr/>
        </p:nvSpPr>
        <p:spPr>
          <a:xfrm>
            <a:off x="1259634" y="1543531"/>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يجلس المتعلم  في وضعية تمكنه من القراءة في الحاسوب؛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23140A71-F92D-DAFC-E26E-266464794BF6}"/>
              </a:ext>
            </a:extLst>
          </p:cNvPr>
          <p:cNvSpPr txBox="1">
            <a:spLocks/>
          </p:cNvSpPr>
          <p:nvPr/>
        </p:nvSpPr>
        <p:spPr>
          <a:xfrm>
            <a:off x="1259634" y="2881313"/>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تمنح 30 ثانية للمتعلم للاطلاع على الفقرة قبل الانطلاق في القراءة؛</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A3A61687-0DEC-2CC8-166A-AAA1B664DA79}"/>
              </a:ext>
            </a:extLst>
          </p:cNvPr>
          <p:cNvSpPr txBox="1">
            <a:spLocks/>
          </p:cNvSpPr>
          <p:nvPr/>
        </p:nvSpPr>
        <p:spPr>
          <a:xfrm>
            <a:off x="1259634" y="356492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إذا تدارك المتعلم (دون أي مساعدة) وصحح الكلمة، لا يحتسب خطأ؛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D2C90454-BA5D-B7DE-7053-67B7602CD8DC}"/>
              </a:ext>
            </a:extLst>
          </p:cNvPr>
          <p:cNvSpPr txBox="1">
            <a:spLocks/>
          </p:cNvSpPr>
          <p:nvPr/>
        </p:nvSpPr>
        <p:spPr>
          <a:xfrm>
            <a:off x="1259634" y="430277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تسجيل عدد الكلمات المقروءة وعدد الأخطاء التي ارتكبها المتعلم في المكان المناسب على شبكة التفريغ؛</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25">
            <a:extLst>
              <a:ext uri="{FF2B5EF4-FFF2-40B4-BE49-F238E27FC236}">
                <a16:creationId xmlns:a16="http://schemas.microsoft.com/office/drawing/2014/main" id="{FC6681A5-724A-B6DC-7496-72330B3B9507}"/>
              </a:ext>
            </a:extLst>
          </p:cNvPr>
          <p:cNvSpPr txBox="1">
            <a:spLocks/>
          </p:cNvSpPr>
          <p:nvPr/>
        </p:nvSpPr>
        <p:spPr>
          <a:xfrm>
            <a:off x="1259634" y="567694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تسجل نتيجة المتعلم في الطلاقة مباشرة على الشبكة وفق معايير التصحيح؛</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1" name="Espace réservé du texte 25">
            <a:extLst>
              <a:ext uri="{FF2B5EF4-FFF2-40B4-BE49-F238E27FC236}">
                <a16:creationId xmlns:a16="http://schemas.microsoft.com/office/drawing/2014/main" id="{66ACA18C-6A1E-0591-12E9-8251953FDABA}"/>
              </a:ext>
            </a:extLst>
          </p:cNvPr>
          <p:cNvSpPr txBox="1">
            <a:spLocks/>
          </p:cNvSpPr>
          <p:nvPr/>
        </p:nvSpPr>
        <p:spPr>
          <a:xfrm>
            <a:off x="1259634" y="504062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تنقيط الطلاقة وفق سلم تنقيط على 10؛</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 name="Espace réservé du texte 25">
            <a:extLst>
              <a:ext uri="{FF2B5EF4-FFF2-40B4-BE49-F238E27FC236}">
                <a16:creationId xmlns:a16="http://schemas.microsoft.com/office/drawing/2014/main" id="{7DF579BA-9204-C07E-DD14-7E501DBA2EDA}"/>
              </a:ext>
            </a:extLst>
          </p:cNvPr>
          <p:cNvSpPr txBox="1">
            <a:spLocks/>
          </p:cNvSpPr>
          <p:nvPr/>
        </p:nvSpPr>
        <p:spPr>
          <a:xfrm>
            <a:off x="1259634" y="2185448"/>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يظهر الأستاذ(ة) على شاشة الحاسوب فقرة القراءة ( </a:t>
            </a:r>
            <a:r>
              <a:rPr kumimoji="0" lang="fr-FR"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mode diaporama</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99918099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490930" y="818663"/>
            <a:ext cx="7886700" cy="720000"/>
          </a:xfrm>
        </p:spPr>
        <p:txBody>
          <a:bodyPr>
            <a:normAutofit/>
          </a:bodyPr>
          <a:lstStyle/>
          <a:p>
            <a:r>
              <a:rPr lang="ar-MA" sz="3200" dirty="0">
                <a:solidFill>
                  <a:srgbClr val="424D7B"/>
                </a:solidFill>
                <a:latin typeface="Dosis ExtraBold" pitchFamily="2" charset="0"/>
                <a:cs typeface="Microsoft Uighur" panose="02000000000000000000" pitchFamily="2" charset="-78"/>
              </a:rPr>
              <a:t>معايير تصحيح الطلاقة</a:t>
            </a:r>
            <a:endParaRPr lang="fr-MA" sz="3200" dirty="0">
              <a:solidFill>
                <a:srgbClr val="424D7B"/>
              </a:solidFill>
              <a:latin typeface="Dosis ExtraBold" pitchFamily="2" charset="0"/>
              <a:cs typeface="Microsoft Uighur" panose="02000000000000000000" pitchFamily="2" charset="-78"/>
            </a:endParaRPr>
          </a:p>
        </p:txBody>
      </p:sp>
      <p:graphicFrame>
        <p:nvGraphicFramePr>
          <p:cNvPr id="5" name="Tableau 4">
            <a:extLst>
              <a:ext uri="{FF2B5EF4-FFF2-40B4-BE49-F238E27FC236}">
                <a16:creationId xmlns:a16="http://schemas.microsoft.com/office/drawing/2014/main" id="{1D337542-7F27-5D72-AFB2-67C4638CDFE7}"/>
              </a:ext>
            </a:extLst>
          </p:cNvPr>
          <p:cNvGraphicFramePr>
            <a:graphicFrameLocks noGrp="1"/>
          </p:cNvGraphicFramePr>
          <p:nvPr/>
        </p:nvGraphicFramePr>
        <p:xfrm>
          <a:off x="715108" y="1444879"/>
          <a:ext cx="7662522" cy="13716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3ن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قرأ الفقرة باسترسال تام مع احترام تام لعلامات الترقيم.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rtl="1"/>
                      <a:r>
                        <a:rPr lang="ar-MA" sz="3200" b="1" kern="1200" dirty="0">
                          <a:solidFill>
                            <a:srgbClr val="424D7B"/>
                          </a:solidFill>
                          <a:latin typeface="Dosis ExtraBold" pitchFamily="2" charset="0"/>
                          <a:ea typeface="+mj-ea"/>
                          <a:cs typeface="Microsoft Uighur" panose="02000000000000000000" pitchFamily="2" charset="-78"/>
                        </a:rPr>
                        <a:t>الاسترسال</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قرأ الفقرة باسترسال مع تعثرين في بعض الجمل.</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1ن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لم يقرأ الفقرة باسترسال : قراءة متقطعة – تهجئة الكلمات</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bl>
          </a:graphicData>
        </a:graphic>
      </p:graphicFrame>
      <p:graphicFrame>
        <p:nvGraphicFramePr>
          <p:cNvPr id="6" name="Tableau 5">
            <a:extLst>
              <a:ext uri="{FF2B5EF4-FFF2-40B4-BE49-F238E27FC236}">
                <a16:creationId xmlns:a16="http://schemas.microsoft.com/office/drawing/2014/main" id="{4B5CD05B-D8AF-A159-80BD-A7E283E1129E}"/>
              </a:ext>
            </a:extLst>
          </p:cNvPr>
          <p:cNvGraphicFramePr>
            <a:graphicFrameLocks noGrp="1"/>
          </p:cNvGraphicFramePr>
          <p:nvPr>
            <p:extLst>
              <p:ext uri="{D42A27DB-BD31-4B8C-83A1-F6EECF244321}">
                <p14:modId xmlns:p14="http://schemas.microsoft.com/office/powerpoint/2010/main" val="448568902"/>
              </p:ext>
            </p:extLst>
          </p:nvPr>
        </p:nvGraphicFramePr>
        <p:xfrm>
          <a:off x="715108" y="2892661"/>
          <a:ext cx="7662522" cy="18288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5ن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ارتكب أقل قطعا من 5 أخطاء.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ctr" rtl="1"/>
                      <a:endParaRPr lang="ar-MA" sz="3200" b="1" kern="1200" dirty="0">
                        <a:solidFill>
                          <a:srgbClr val="424D7B"/>
                        </a:solidFill>
                        <a:latin typeface="Dosis ExtraBold" pitchFamily="2" charset="0"/>
                        <a:ea typeface="+mj-ea"/>
                        <a:cs typeface="Microsoft Uighur" panose="02000000000000000000" pitchFamily="2" charset="-78"/>
                      </a:endParaRPr>
                    </a:p>
                    <a:p>
                      <a:pPr algn="ctr" rtl="1"/>
                      <a:r>
                        <a:rPr lang="ar-MA" sz="3200" b="1" kern="1200" dirty="0">
                          <a:solidFill>
                            <a:srgbClr val="424D7B"/>
                          </a:solidFill>
                          <a:latin typeface="Dosis ExtraBold" pitchFamily="2" charset="0"/>
                          <a:ea typeface="+mj-ea"/>
                          <a:cs typeface="Microsoft Uighur" panose="02000000000000000000" pitchFamily="2" charset="-78"/>
                        </a:rPr>
                        <a:t>الدقة</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4ن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ما  بين 5 و8 أخطاء.</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5240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3ن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ما بين 9 و12 خطأ.</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r h="45720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أكثر من 12 خطأ</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3923110305"/>
                  </a:ext>
                </a:extLst>
              </a:tr>
            </a:tbl>
          </a:graphicData>
        </a:graphic>
      </p:graphicFrame>
      <p:graphicFrame>
        <p:nvGraphicFramePr>
          <p:cNvPr id="7" name="Tableau 6">
            <a:extLst>
              <a:ext uri="{FF2B5EF4-FFF2-40B4-BE49-F238E27FC236}">
                <a16:creationId xmlns:a16="http://schemas.microsoft.com/office/drawing/2014/main" id="{91191E64-9794-C2FD-F676-63DF1F2312B5}"/>
              </a:ext>
            </a:extLst>
          </p:cNvPr>
          <p:cNvGraphicFramePr>
            <a:graphicFrameLocks noGrp="1"/>
          </p:cNvGraphicFramePr>
          <p:nvPr/>
        </p:nvGraphicFramePr>
        <p:xfrm>
          <a:off x="715108" y="4940033"/>
          <a:ext cx="7662522" cy="13716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قراءة معبرة بنبر و تنغيم مناسب.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rtl="1"/>
                      <a:r>
                        <a:rPr lang="ar-MA" sz="3200" b="1" kern="1200" dirty="0">
                          <a:solidFill>
                            <a:srgbClr val="424D7B"/>
                          </a:solidFill>
                          <a:latin typeface="Dosis ExtraBold" pitchFamily="2" charset="0"/>
                          <a:ea typeface="+mj-ea"/>
                          <a:cs typeface="Microsoft Uighur" panose="02000000000000000000" pitchFamily="2" charset="-78"/>
                        </a:rPr>
                        <a:t>التعبيرية</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1ن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قراءة معبرة نسبيا.</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0ن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قراءة غير معبرة.</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bl>
          </a:graphicData>
        </a:graphic>
      </p:graphicFrame>
    </p:spTree>
    <p:extLst>
      <p:ext uri="{BB962C8B-B14F-4D97-AF65-F5344CB8AC3E}">
        <p14:creationId xmlns:p14="http://schemas.microsoft.com/office/powerpoint/2010/main" val="211983267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C288C73A-7DB7-625F-FBA4-F62A035FC48E}"/>
              </a:ext>
            </a:extLst>
          </p:cNvPr>
          <p:cNvSpPr txBox="1"/>
          <p:nvPr/>
        </p:nvSpPr>
        <p:spPr>
          <a:xfrm>
            <a:off x="251928" y="667053"/>
            <a:ext cx="8500186" cy="6101670"/>
          </a:xfrm>
          <a:prstGeom prst="rect">
            <a:avLst/>
          </a:prstGeom>
          <a:noFill/>
        </p:spPr>
        <p:txBody>
          <a:bodyPr wrap="square">
            <a:spAutoFit/>
          </a:bodyPr>
          <a:lstStyle/>
          <a:p>
            <a:pPr algn="just" rtl="1">
              <a:lnSpc>
                <a:spcPct val="150000"/>
              </a:lnSpc>
            </a:pPr>
            <a:r>
              <a:rPr lang="ar-MA" sz="4400" b="1" dirty="0">
                <a:solidFill>
                  <a:srgbClr val="424D7C"/>
                </a:solidFill>
                <a:latin typeface="Microsoft Uighur" panose="02000000000000000000" pitchFamily="2" charset="-78"/>
                <a:cs typeface="Microsoft Uighur" panose="02000000000000000000" pitchFamily="2" charset="-78"/>
              </a:rPr>
              <a:t>مُنْذُ طُفولَتِهِ، وَجَدَ كَريمٌ في ٱلْمَسْرَحِ ضالَّتَهُ. كانَ يَرْتَدي أَقْنِعَةً بَسيطَةً وَيَتَحَوَّلُ إِلى شَخْصِيّاتٍ شَتّى تَقولُ عَنْهُ مَا لا يَجْرُؤُ عَلى قَوْلِهِ. تارَةً يُجَسِّدُ بَطَلاً مِقْداماً فَيَطْفو عَلى وَجْهِهِ إِشْراقٌ حَقيقِيٌّ، وَتارَةً يُؤَدّي دَوْرَ مَغْلوبٍ عَلى أَمْرِهِ فَتَنِمُّ دُموعُهُ عَنْ حُزْنٍ دَفينٍ. وَمَعَ ٱلْأَيّامِ، أَدْرَكَ أَنَّ ٱلْخَشَبَةَ لَيْسَتْ مُجَرَّدَ مَكانٍ لِلتَّمْثيلِ، بَلْ فَضاءٌ رَحْبٌ يَسَعُ كُلَّ ما ضاقَتْ بِهِ نَفْسُهُ.</a:t>
            </a:r>
            <a:endParaRPr lang="fr-MA" sz="4400" b="1"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8984582"/>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1E6B2-D875-DFB9-1958-5774D44F8C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DF1F51-03DE-FBC0-0008-14E902E4064A}"/>
              </a:ext>
            </a:extLst>
          </p:cNvPr>
          <p:cNvSpPr>
            <a:spLocks noGrp="1"/>
          </p:cNvSpPr>
          <p:nvPr>
            <p:ph type="title"/>
          </p:nvPr>
        </p:nvSpPr>
        <p:spPr>
          <a:xfrm>
            <a:off x="628650" y="3069000"/>
            <a:ext cx="7886700" cy="720000"/>
          </a:xfrm>
        </p:spPr>
        <p:txBody>
          <a:bodyPr>
            <a:noAutofit/>
          </a:bodyPr>
          <a:lstStyle/>
          <a:p>
            <a:r>
              <a:rPr lang="ar-MA" sz="7200" dirty="0">
                <a:solidFill>
                  <a:srgbClr val="424D7B"/>
                </a:solidFill>
                <a:latin typeface="Microsoft Uighur" panose="02000000000000000000" pitchFamily="2" charset="-78"/>
                <a:cs typeface="Microsoft Uighur" panose="02000000000000000000" pitchFamily="2" charset="-78"/>
              </a:rPr>
              <a:t>وضعية تقويم التحدث</a:t>
            </a:r>
            <a:endParaRPr lang="fr-MA" sz="720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964503037"/>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C6031-0793-BD55-22A0-9A3B0545F4A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DC70574-2AA6-190D-239D-A3668265F7D3}"/>
              </a:ext>
            </a:extLst>
          </p:cNvPr>
          <p:cNvSpPr>
            <a:spLocks noGrp="1"/>
          </p:cNvSpPr>
          <p:nvPr>
            <p:ph type="title"/>
          </p:nvPr>
        </p:nvSpPr>
        <p:spPr>
          <a:xfrm>
            <a:off x="581929" y="907212"/>
            <a:ext cx="7886700" cy="720000"/>
          </a:xfrm>
        </p:spPr>
        <p:txBody>
          <a:bodyPr/>
          <a:lstStyle/>
          <a:p>
            <a:pPr rtl="1"/>
            <a:r>
              <a:rPr lang="ar-MA" sz="3200" dirty="0">
                <a:solidFill>
                  <a:srgbClr val="424D7B"/>
                </a:solidFill>
                <a:latin typeface="Microsoft Uighur" panose="02000000000000000000" pitchFamily="2" charset="-78"/>
              </a:rPr>
              <a:t>موجهات تمرير رائز التحدث</a:t>
            </a:r>
            <a:endParaRPr lang="fr-MA" sz="3200" dirty="0">
              <a:solidFill>
                <a:srgbClr val="424D7B"/>
              </a:solidFill>
              <a:latin typeface="Microsoft Uighur" panose="02000000000000000000" pitchFamily="2" charset="-78"/>
            </a:endParaRPr>
          </a:p>
        </p:txBody>
      </p:sp>
      <p:sp>
        <p:nvSpPr>
          <p:cNvPr id="5" name="Espace réservé du texte 25">
            <a:extLst>
              <a:ext uri="{FF2B5EF4-FFF2-40B4-BE49-F238E27FC236}">
                <a16:creationId xmlns:a16="http://schemas.microsoft.com/office/drawing/2014/main" id="{4C6A488D-BD03-9753-6BDB-36DF1C23D432}"/>
              </a:ext>
            </a:extLst>
          </p:cNvPr>
          <p:cNvSpPr txBox="1">
            <a:spLocks/>
          </p:cNvSpPr>
          <p:nvPr/>
        </p:nvSpPr>
        <p:spPr>
          <a:xfrm>
            <a:off x="1259634" y="196506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يظهر الأستاذ(ة) وضعية التحدث على شاشة الحاسوب؛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47C08630-B386-6EDE-705C-59B14A341AD0}"/>
              </a:ext>
            </a:extLst>
          </p:cNvPr>
          <p:cNvSpPr txBox="1">
            <a:spLocks/>
          </p:cNvSpPr>
          <p:nvPr/>
        </p:nvSpPr>
        <p:spPr>
          <a:xfrm>
            <a:off x="1259634" y="2649310"/>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تمنح 30 ثانية للمتعلم لقراءة الوضعية وفهم التعليمة؛</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A9470BA5-0BDD-B11B-368D-8EEA9F14388C}"/>
              </a:ext>
            </a:extLst>
          </p:cNvPr>
          <p:cNvSpPr txBox="1">
            <a:spLocks/>
          </p:cNvSpPr>
          <p:nvPr/>
        </p:nvSpPr>
        <p:spPr>
          <a:xfrm>
            <a:off x="1259634" y="3387160"/>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تخصص دقيقتان على الأكثر لكل متعلم لأخذ الكلمة ؛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7BCD596F-94AD-E6C0-E433-B6A798ABCD47}"/>
              </a:ext>
            </a:extLst>
          </p:cNvPr>
          <p:cNvSpPr txBox="1">
            <a:spLocks/>
          </p:cNvSpPr>
          <p:nvPr/>
        </p:nvSpPr>
        <p:spPr>
          <a:xfrm>
            <a:off x="1278228" y="550379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تسجيل نتيجة كل متعلم في شبكة التفريغ فور انتهاء التحدث وفق معايير التصحيح؛</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1" name="Espace réservé du texte 25">
            <a:extLst>
              <a:ext uri="{FF2B5EF4-FFF2-40B4-BE49-F238E27FC236}">
                <a16:creationId xmlns:a16="http://schemas.microsoft.com/office/drawing/2014/main" id="{7D58FFDE-F09A-EA62-E99C-2C8B7B226600}"/>
              </a:ext>
            </a:extLst>
          </p:cNvPr>
          <p:cNvSpPr txBox="1">
            <a:spLocks/>
          </p:cNvSpPr>
          <p:nvPr/>
        </p:nvSpPr>
        <p:spPr>
          <a:xfrm>
            <a:off x="1259634" y="475027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تنقيط التحدث وفق سلم تنقيط على 10؛</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space réservé du texte 25">
            <a:extLst>
              <a:ext uri="{FF2B5EF4-FFF2-40B4-BE49-F238E27FC236}">
                <a16:creationId xmlns:a16="http://schemas.microsoft.com/office/drawing/2014/main" id="{AE64242C-C91C-63D9-ED88-42371D42E4B0}"/>
              </a:ext>
            </a:extLst>
          </p:cNvPr>
          <p:cNvSpPr txBox="1">
            <a:spLocks/>
          </p:cNvSpPr>
          <p:nvPr/>
        </p:nvSpPr>
        <p:spPr>
          <a:xfrm>
            <a:off x="1259634" y="4068718"/>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تكون كل الإجابات باللغة العربية الفصيحة؛</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45842490"/>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2E32F-DFBC-E9C8-7D34-7E5E2274703B}"/>
            </a:ext>
          </a:extLst>
        </p:cNvPr>
        <p:cNvGrpSpPr/>
        <p:nvPr/>
      </p:nvGrpSpPr>
      <p:grpSpPr>
        <a:xfrm>
          <a:off x="0" y="0"/>
          <a:ext cx="0" cy="0"/>
          <a:chOff x="0" y="0"/>
          <a:chExt cx="0" cy="0"/>
        </a:xfrm>
      </p:grpSpPr>
      <p:sp>
        <p:nvSpPr>
          <p:cNvPr id="3" name="TextBox 13">
            <a:extLst>
              <a:ext uri="{FF2B5EF4-FFF2-40B4-BE49-F238E27FC236}">
                <a16:creationId xmlns:a16="http://schemas.microsoft.com/office/drawing/2014/main" id="{40F3AD0B-6011-2E00-75CD-27BB04DD25C5}"/>
              </a:ext>
            </a:extLst>
          </p:cNvPr>
          <p:cNvSpPr txBox="1"/>
          <p:nvPr/>
        </p:nvSpPr>
        <p:spPr>
          <a:xfrm>
            <a:off x="2231489" y="1002351"/>
            <a:ext cx="4231532" cy="52322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معايير تصحيح وضعية التحدث</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5" name="Tableau 4">
            <a:extLst>
              <a:ext uri="{FF2B5EF4-FFF2-40B4-BE49-F238E27FC236}">
                <a16:creationId xmlns:a16="http://schemas.microsoft.com/office/drawing/2014/main" id="{73853AEC-9D35-1D4E-4CF7-CCAD3D82025D}"/>
              </a:ext>
            </a:extLst>
          </p:cNvPr>
          <p:cNvGraphicFramePr>
            <a:graphicFrameLocks noGrp="1"/>
          </p:cNvGraphicFramePr>
          <p:nvPr>
            <p:extLst>
              <p:ext uri="{D42A27DB-BD31-4B8C-83A1-F6EECF244321}">
                <p14:modId xmlns:p14="http://schemas.microsoft.com/office/powerpoint/2010/main" val="2864965678"/>
              </p:ext>
            </p:extLst>
          </p:nvPr>
        </p:nvGraphicFramePr>
        <p:xfrm>
          <a:off x="697312" y="1809091"/>
          <a:ext cx="7549337" cy="4046558"/>
        </p:xfrm>
        <a:graphic>
          <a:graphicData uri="http://schemas.openxmlformats.org/drawingml/2006/table">
            <a:tbl>
              <a:tblPr rtl="1" firstRow="1" firstCol="1" bandRow="1">
                <a:tableStyleId>{5940675A-B579-460E-94D1-54222C63F5DA}</a:tableStyleId>
              </a:tblPr>
              <a:tblGrid>
                <a:gridCol w="574679">
                  <a:extLst>
                    <a:ext uri="{9D8B030D-6E8A-4147-A177-3AD203B41FA5}">
                      <a16:colId xmlns:a16="http://schemas.microsoft.com/office/drawing/2014/main" val="736232962"/>
                    </a:ext>
                  </a:extLst>
                </a:gridCol>
                <a:gridCol w="1614791">
                  <a:extLst>
                    <a:ext uri="{9D8B030D-6E8A-4147-A177-3AD203B41FA5}">
                      <a16:colId xmlns:a16="http://schemas.microsoft.com/office/drawing/2014/main" val="619220143"/>
                    </a:ext>
                  </a:extLst>
                </a:gridCol>
                <a:gridCol w="3364780">
                  <a:extLst>
                    <a:ext uri="{9D8B030D-6E8A-4147-A177-3AD203B41FA5}">
                      <a16:colId xmlns:a16="http://schemas.microsoft.com/office/drawing/2014/main" val="1040309097"/>
                    </a:ext>
                  </a:extLst>
                </a:gridCol>
                <a:gridCol w="753533">
                  <a:extLst>
                    <a:ext uri="{9D8B030D-6E8A-4147-A177-3AD203B41FA5}">
                      <a16:colId xmlns:a16="http://schemas.microsoft.com/office/drawing/2014/main" val="1467509368"/>
                    </a:ext>
                  </a:extLst>
                </a:gridCol>
                <a:gridCol w="1241554">
                  <a:extLst>
                    <a:ext uri="{9D8B030D-6E8A-4147-A177-3AD203B41FA5}">
                      <a16:colId xmlns:a16="http://schemas.microsoft.com/office/drawing/2014/main" val="2147114275"/>
                    </a:ext>
                  </a:extLst>
                </a:gridCol>
              </a:tblGrid>
              <a:tr h="377471">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الرمز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المؤشرات</a:t>
                      </a: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التنقيط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3934646291"/>
                  </a:ext>
                </a:extLst>
              </a:tr>
              <a:tr h="184150">
                <a:tc rowSpan="10">
                  <a:txBody>
                    <a:bodyPr/>
                    <a:lstStyle/>
                    <a:p>
                      <a:pPr algn="ctr" rtl="1">
                        <a:lnSpc>
                          <a:spcPct val="107000"/>
                        </a:lnSpc>
                        <a:spcAft>
                          <a:spcPts val="800"/>
                        </a:spcAft>
                      </a:pPr>
                      <a:r>
                        <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PO2</a:t>
                      </a:r>
                    </a:p>
                  </a:txBody>
                  <a:tcPr marL="68580" marR="68580" marT="9525" marB="0" anchor="ctr">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التعبير عن مشاعره حين فوجئ بالحفلة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تركيب ثلاث جمل للتعبير عن مشاعره.</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3</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511450353"/>
                  </a:ext>
                </a:extLst>
              </a:tr>
              <a:tr h="335661">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تركيب جملتين للتعبير عن مشاعره.</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944983225"/>
                  </a:ext>
                </a:extLst>
              </a:tr>
              <a:tr h="519811">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تركيب جملة واحدة فقط.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351874256"/>
                  </a:ext>
                </a:extLst>
              </a:tr>
              <a:tr h="335661">
                <a:tc vMerge="1">
                  <a:txBody>
                    <a:bodyPr/>
                    <a:lstStyle/>
                    <a:p>
                      <a:endParaRPr lang="fr-FR"/>
                    </a:p>
                  </a:txBody>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التعبير عن الشكر و الامتنان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ثلاث عبارات مناسبة.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3</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022666526"/>
                  </a:ext>
                </a:extLst>
              </a:tr>
              <a:tr h="277852">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عبارتين مناسبتين.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1877727648"/>
                  </a:ext>
                </a:extLst>
              </a:tr>
              <a:tr h="335661">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عبارة  واحدة  مناسبة.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907899338"/>
                  </a:ext>
                </a:extLst>
              </a:tr>
              <a:tr h="161409">
                <a:tc vMerge="1">
                  <a:txBody>
                    <a:bodyPr/>
                    <a:lstStyle/>
                    <a:p>
                      <a:endParaRPr lang="fr-FR"/>
                    </a:p>
                  </a:txBody>
                  <a:tcPr/>
                </a:tc>
                <a:tc rowSpan="2">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التحدث باسترسال.</a:t>
                      </a: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ثلاثة توقفات على الأكثر (10  ثوان لكل توقف).</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من0 إلى 2</a:t>
                      </a:r>
                    </a:p>
                  </a:txBody>
                  <a:tcPr marL="68580" marR="68580" marT="9525" marB="0" anchor="ctr">
                    <a:solidFill>
                      <a:schemeClr val="accent3">
                        <a:lumMod val="20000"/>
                        <a:lumOff val="80000"/>
                      </a:schemeClr>
                    </a:solidFill>
                  </a:tcPr>
                </a:tc>
                <a:extLst>
                  <a:ext uri="{0D108BD9-81ED-4DB2-BD59-A6C34878D82A}">
                    <a16:rowId xmlns:a16="http://schemas.microsoft.com/office/drawing/2014/main" val="1385532390"/>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أربعة توقفات.</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869617592"/>
                  </a:ext>
                </a:extLst>
              </a:tr>
              <a:tr h="220599">
                <a:tc vMerge="1">
                  <a:txBody>
                    <a:bodyPr/>
                    <a:lstStyle/>
                    <a:p>
                      <a:endParaRPr lang="fr-FR"/>
                    </a:p>
                  </a:txBody>
                  <a:tcPr/>
                </a:tc>
                <a:tc rowSpan="2">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عدم ارتكاب أخطاء لغوية.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4 أخطاء على الأكثر.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2</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554131636"/>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5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596711272"/>
                  </a:ext>
                </a:extLst>
              </a:tr>
              <a:tr h="324161">
                <a:tc gridSpan="4">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المجموع</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10</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3">
                        <a:lumMod val="20000"/>
                        <a:lumOff val="80000"/>
                      </a:schemeClr>
                    </a:solidFill>
                  </a:tcPr>
                </a:tc>
                <a:extLst>
                  <a:ext uri="{0D108BD9-81ED-4DB2-BD59-A6C34878D82A}">
                    <a16:rowId xmlns:a16="http://schemas.microsoft.com/office/drawing/2014/main" val="942275310"/>
                  </a:ext>
                </a:extLst>
              </a:tr>
            </a:tbl>
          </a:graphicData>
        </a:graphic>
      </p:graphicFrame>
    </p:spTree>
    <p:extLst>
      <p:ext uri="{BB962C8B-B14F-4D97-AF65-F5344CB8AC3E}">
        <p14:creationId xmlns:p14="http://schemas.microsoft.com/office/powerpoint/2010/main" val="59497459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0328426-EF93-9B61-371C-3EB2A56774F8}"/>
              </a:ext>
            </a:extLst>
          </p:cNvPr>
          <p:cNvSpPr txBox="1"/>
          <p:nvPr/>
        </p:nvSpPr>
        <p:spPr>
          <a:xfrm>
            <a:off x="335902" y="1358979"/>
            <a:ext cx="8472196" cy="4524315"/>
          </a:xfrm>
          <a:prstGeom prst="rect">
            <a:avLst/>
          </a:prstGeom>
          <a:noFill/>
        </p:spPr>
        <p:txBody>
          <a:bodyPr wrap="square">
            <a:spAutoFit/>
          </a:bodyPr>
          <a:lstStyle/>
          <a:p>
            <a:pPr algn="just" rtl="1">
              <a:buNone/>
            </a:pPr>
            <a:r>
              <a:rPr lang="ar-MA" sz="4800" b="1" dirty="0">
                <a:solidFill>
                  <a:srgbClr val="424D7B"/>
                </a:solidFill>
                <a:latin typeface="Microsoft Uighur" panose="02000000000000000000" pitchFamily="2" charset="-78"/>
                <a:ea typeface="+mj-ea"/>
                <a:cs typeface="Microsoft Uighur" panose="02000000000000000000" pitchFamily="2" charset="-78"/>
              </a:rPr>
              <a:t>فاجَأَتْكَ عائِلَتُكَ بِحَفْلَةٍ رائِعَةٍ بِمُناسَبَةِ نَجاحِك، وَحَضَرَ أَشْخاصٌ لَمْ تَتَوَقَّعْ حُضورَهُمْ كَجَدَّتِك ٱلْقادِمَةِ مِنْ بَعِيدٍ أَوْ صَديقٍ عَزيزٍ/ صَديقَةٍ عَزيزةٍ.</a:t>
            </a:r>
          </a:p>
          <a:p>
            <a:pPr algn="just" rtl="1">
              <a:buNone/>
            </a:pPr>
            <a:r>
              <a:rPr lang="ar-MA" sz="4800" b="1" dirty="0">
                <a:solidFill>
                  <a:srgbClr val="424D7B"/>
                </a:solidFill>
                <a:latin typeface="Microsoft Uighur" panose="02000000000000000000" pitchFamily="2" charset="-78"/>
                <a:ea typeface="+mj-ea"/>
                <a:cs typeface="Microsoft Uighur" panose="02000000000000000000" pitchFamily="2" charset="-78"/>
              </a:rPr>
              <a:t>تَحَدَّثْ عَنْ تِلْكَ ٱللَّحْظَةِ :</a:t>
            </a:r>
          </a:p>
          <a:p>
            <a:pPr marL="685800" indent="-685800" algn="just" rtl="1">
              <a:buFont typeface="Arial" panose="020B0604020202020204" pitchFamily="34" charset="0"/>
              <a:buChar char="•"/>
            </a:pPr>
            <a:r>
              <a:rPr lang="ar-MA" sz="4800" b="1" dirty="0">
                <a:solidFill>
                  <a:srgbClr val="C00000"/>
                </a:solidFill>
                <a:latin typeface="Microsoft Uighur" panose="02000000000000000000" pitchFamily="2" charset="-78"/>
                <a:ea typeface="+mj-ea"/>
                <a:cs typeface="Microsoft Uighur" panose="02000000000000000000" pitchFamily="2" charset="-78"/>
              </a:rPr>
              <a:t>بمَاذَا أَحْسَسْتَ حِينَ فوجِئْتَ بِهِمْ؟      " </a:t>
            </a:r>
            <a:r>
              <a:rPr lang="ar-MA" sz="4800" b="1" dirty="0">
                <a:solidFill>
                  <a:srgbClr val="424D7B"/>
                </a:solidFill>
                <a:latin typeface="Microsoft Uighur" panose="02000000000000000000" pitchFamily="2" charset="-78"/>
                <a:ea typeface="+mj-ea"/>
                <a:cs typeface="Microsoft Uighur" panose="02000000000000000000" pitchFamily="2" charset="-78"/>
              </a:rPr>
              <a:t>3جُمَل</a:t>
            </a:r>
            <a:r>
              <a:rPr lang="ar-MA" sz="4800" b="1" dirty="0">
                <a:solidFill>
                  <a:srgbClr val="C00000"/>
                </a:solidFill>
                <a:latin typeface="Microsoft Uighur" panose="02000000000000000000" pitchFamily="2" charset="-78"/>
                <a:ea typeface="+mj-ea"/>
                <a:cs typeface="Microsoft Uighur" panose="02000000000000000000" pitchFamily="2" charset="-78"/>
              </a:rPr>
              <a:t>ٍ"</a:t>
            </a:r>
          </a:p>
          <a:p>
            <a:pPr marL="685800" indent="-685800" algn="just" rtl="1">
              <a:buFont typeface="Arial" panose="020B0604020202020204" pitchFamily="34" charset="0"/>
              <a:buChar char="•"/>
            </a:pPr>
            <a:r>
              <a:rPr lang="ar-MA" sz="4800" b="1" dirty="0">
                <a:solidFill>
                  <a:srgbClr val="C00000"/>
                </a:solidFill>
                <a:latin typeface="Microsoft Uighur" panose="02000000000000000000" pitchFamily="2" charset="-78"/>
                <a:ea typeface="+mj-ea"/>
                <a:cs typeface="Microsoft Uighur" panose="02000000000000000000" pitchFamily="2" charset="-78"/>
              </a:rPr>
              <a:t>عَبِّرْ لَهُمْ عَنْ شُكْرِكَ </a:t>
            </a:r>
            <a:r>
              <a:rPr lang="ar-MA" sz="4800" b="1" dirty="0" err="1">
                <a:solidFill>
                  <a:srgbClr val="C00000"/>
                </a:solidFill>
                <a:latin typeface="Microsoft Uighur" panose="02000000000000000000" pitchFamily="2" charset="-78"/>
                <a:ea typeface="+mj-ea"/>
                <a:cs typeface="Microsoft Uighur" panose="02000000000000000000" pitchFamily="2" charset="-78"/>
              </a:rPr>
              <a:t>وَٱمْتِنانِكَ</a:t>
            </a:r>
            <a:r>
              <a:rPr lang="ar-MA" sz="4800" b="1" dirty="0">
                <a:solidFill>
                  <a:srgbClr val="C00000"/>
                </a:solidFill>
                <a:latin typeface="Microsoft Uighur" panose="02000000000000000000" pitchFamily="2" charset="-78"/>
                <a:ea typeface="+mj-ea"/>
                <a:cs typeface="Microsoft Uighur" panose="02000000000000000000" pitchFamily="2" charset="-78"/>
              </a:rPr>
              <a:t>؟           "</a:t>
            </a:r>
            <a:r>
              <a:rPr lang="ar-MA" sz="4800" b="1" dirty="0">
                <a:solidFill>
                  <a:srgbClr val="424D7B"/>
                </a:solidFill>
                <a:latin typeface="Microsoft Uighur" panose="02000000000000000000" pitchFamily="2" charset="-78"/>
                <a:ea typeface="+mj-ea"/>
                <a:cs typeface="Microsoft Uighur" panose="02000000000000000000" pitchFamily="2" charset="-78"/>
              </a:rPr>
              <a:t>3</a:t>
            </a:r>
            <a:r>
              <a:rPr lang="ar-MA" sz="4800" b="1" dirty="0">
                <a:solidFill>
                  <a:srgbClr val="C00000"/>
                </a:solidFill>
                <a:latin typeface="Microsoft Uighur" panose="02000000000000000000" pitchFamily="2" charset="-78"/>
                <a:ea typeface="+mj-ea"/>
                <a:cs typeface="Microsoft Uighur" panose="02000000000000000000" pitchFamily="2" charset="-78"/>
              </a:rPr>
              <a:t>  </a:t>
            </a:r>
            <a:r>
              <a:rPr lang="ar-MA" sz="4800" b="1" dirty="0">
                <a:solidFill>
                  <a:srgbClr val="424D7B"/>
                </a:solidFill>
                <a:latin typeface="Microsoft Uighur" panose="02000000000000000000" pitchFamily="2" charset="-78"/>
                <a:ea typeface="+mj-ea"/>
                <a:cs typeface="Microsoft Uighur" panose="02000000000000000000" pitchFamily="2" charset="-78"/>
              </a:rPr>
              <a:t>عِباراتٍ</a:t>
            </a:r>
            <a:r>
              <a:rPr lang="ar-MA" sz="4800" b="1" dirty="0">
                <a:solidFill>
                  <a:srgbClr val="C00000"/>
                </a:solidFill>
                <a:latin typeface="Microsoft Uighur" panose="02000000000000000000" pitchFamily="2" charset="-78"/>
                <a:ea typeface="+mj-ea"/>
                <a:cs typeface="Microsoft Uighur" panose="02000000000000000000" pitchFamily="2" charset="-78"/>
              </a:rPr>
              <a:t>"</a:t>
            </a: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F1639-280D-A4DB-326C-0EFE17C972D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C48529C8-C3A1-47F4-1D59-E8DE428A8BC7}"/>
              </a:ext>
            </a:extLst>
          </p:cNvPr>
          <p:cNvSpPr>
            <a:spLocks noGrp="1"/>
          </p:cNvSpPr>
          <p:nvPr>
            <p:ph type="title"/>
          </p:nvPr>
        </p:nvSpPr>
        <p:spPr>
          <a:xfrm>
            <a:off x="628650" y="153379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دعم ومعالجة </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3" name="Image 2">
            <a:extLst>
              <a:ext uri="{FF2B5EF4-FFF2-40B4-BE49-F238E27FC236}">
                <a16:creationId xmlns:a16="http://schemas.microsoft.com/office/drawing/2014/main" id="{24ED03F0-F2EE-4E24-1736-5CA079D43B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0913" y="2408951"/>
            <a:ext cx="1122174" cy="1291090"/>
          </a:xfrm>
          <a:prstGeom prst="rect">
            <a:avLst/>
          </a:prstGeom>
        </p:spPr>
      </p:pic>
    </p:spTree>
    <p:extLst>
      <p:ext uri="{BB962C8B-B14F-4D97-AF65-F5344CB8AC3E}">
        <p14:creationId xmlns:p14="http://schemas.microsoft.com/office/powerpoint/2010/main" val="170945935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046A5-926A-DAC9-FEA6-756F47281B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571B438-B482-53A6-3377-00875A677ED2}"/>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سنصحح إنجازاتكم. </a:t>
            </a:r>
          </a:p>
        </p:txBody>
      </p:sp>
      <p:sp>
        <p:nvSpPr>
          <p:cNvPr id="10" name="Rectangle : coins arrondis 9">
            <a:extLst>
              <a:ext uri="{FF2B5EF4-FFF2-40B4-BE49-F238E27FC236}">
                <a16:creationId xmlns:a16="http://schemas.microsoft.com/office/drawing/2014/main" id="{F2BFDCD6-87FE-085C-AAB2-DBA10A2A11C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FBAB1205-6545-9445-6FCB-3620789E87D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E445DFDF-F26B-70B3-80CB-65AC8ACD7F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4319" y="1556332"/>
            <a:ext cx="3438168" cy="5273674"/>
          </a:xfrm>
          <a:prstGeom prst="rect">
            <a:avLst/>
          </a:prstGeom>
        </p:spPr>
      </p:pic>
      <p:grpSp>
        <p:nvGrpSpPr>
          <p:cNvPr id="9" name="Groupe 8">
            <a:extLst>
              <a:ext uri="{FF2B5EF4-FFF2-40B4-BE49-F238E27FC236}">
                <a16:creationId xmlns:a16="http://schemas.microsoft.com/office/drawing/2014/main" id="{C8A2A9FF-9775-534F-CF11-844DD46DB5A0}"/>
              </a:ext>
            </a:extLst>
          </p:cNvPr>
          <p:cNvGrpSpPr/>
          <p:nvPr/>
        </p:nvGrpSpPr>
        <p:grpSpPr>
          <a:xfrm>
            <a:off x="1291909" y="141535"/>
            <a:ext cx="6234221" cy="322828"/>
            <a:chOff x="1674464" y="136738"/>
            <a:chExt cx="6234221" cy="322828"/>
          </a:xfrm>
        </p:grpSpPr>
        <p:sp>
          <p:nvSpPr>
            <p:cNvPr id="11" name="Rectangle 10">
              <a:extLst>
                <a:ext uri="{FF2B5EF4-FFF2-40B4-BE49-F238E27FC236}">
                  <a16:creationId xmlns:a16="http://schemas.microsoft.com/office/drawing/2014/main" id="{3155F93F-9575-F8DA-9F66-1645B74E6B07}"/>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E83A97CE-1400-2A3D-BF1C-D7FEBB9B9EE3}"/>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55F87"/>
                  </a:solidFill>
                  <a:latin typeface="Microsoft Uighur" panose="02000000000000000000" pitchFamily="2" charset="-78"/>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17888625-8A9D-ECBE-ED17-0FBA3C0D2121}"/>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B0D4E9DB-80A0-6FE1-73EA-6E76C1C2C81B}"/>
                </a:ext>
              </a:extLst>
            </p:cNvPr>
            <p:cNvPicPr preferRelativeResize="0"/>
            <p:nvPr/>
          </p:nvPicPr>
          <p:blipFill rotWithShape="1">
            <a:blip r:embed="rId4">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B09BD89F-23F5-E513-29BE-5D57DC59D757}"/>
                </a:ext>
              </a:extLst>
            </p:cNvPr>
            <p:cNvPicPr preferRelativeResize="0"/>
            <p:nvPr/>
          </p:nvPicPr>
          <p:blipFill rotWithShape="1">
            <a:blip r:embed="rId5"/>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4D0073EB-8DD6-2026-3C0A-20AE72F7DCC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Tree>
    <p:extLst>
      <p:ext uri="{BB962C8B-B14F-4D97-AF65-F5344CB8AC3E}">
        <p14:creationId xmlns:p14="http://schemas.microsoft.com/office/powerpoint/2010/main" val="4268400163"/>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C8DA6-C3E0-92E1-1592-F0BD4CBD739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BB2B181-6F83-A0E2-BB32-276C726BA3F8}"/>
              </a:ext>
            </a:extLst>
          </p:cNvPr>
          <p:cNvSpPr>
            <a:spLocks noGrp="1"/>
          </p:cNvSpPr>
          <p:nvPr>
            <p:ph type="title"/>
          </p:nvPr>
        </p:nvSpPr>
        <p:spPr>
          <a:xfrm>
            <a:off x="1086719" y="827874"/>
            <a:ext cx="6372612"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الأول ؟ من يقرأ جوابه؟ هل أنتم متفقون؟ أين ورد الجواب في النص؟</a:t>
            </a:r>
          </a:p>
        </p:txBody>
      </p:sp>
      <p:sp>
        <p:nvSpPr>
          <p:cNvPr id="10" name="Rectangle : coins arrondis 9">
            <a:extLst>
              <a:ext uri="{FF2B5EF4-FFF2-40B4-BE49-F238E27FC236}">
                <a16:creationId xmlns:a16="http://schemas.microsoft.com/office/drawing/2014/main" id="{CE3EDF55-0ABB-654B-CD32-F4EA09038F4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7BEB83F4-3D49-4D37-632D-4A57B706436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9" name="Image 8">
            <a:extLst>
              <a:ext uri="{FF2B5EF4-FFF2-40B4-BE49-F238E27FC236}">
                <a16:creationId xmlns:a16="http://schemas.microsoft.com/office/drawing/2014/main" id="{D7D4C34C-803D-BFED-BDA3-550B5AAF6A74}"/>
              </a:ext>
            </a:extLst>
          </p:cNvPr>
          <p:cNvPicPr>
            <a:picLocks noChangeAspect="1"/>
          </p:cNvPicPr>
          <p:nvPr/>
        </p:nvPicPr>
        <p:blipFill>
          <a:blip r:embed="rId3"/>
          <a:stretch>
            <a:fillRect/>
          </a:stretch>
        </p:blipFill>
        <p:spPr>
          <a:xfrm>
            <a:off x="433753" y="2640674"/>
            <a:ext cx="8391159" cy="1108453"/>
          </a:xfrm>
          <a:prstGeom prst="rect">
            <a:avLst/>
          </a:prstGeom>
        </p:spPr>
      </p:pic>
      <p:grpSp>
        <p:nvGrpSpPr>
          <p:cNvPr id="11" name="Groupe 10">
            <a:extLst>
              <a:ext uri="{FF2B5EF4-FFF2-40B4-BE49-F238E27FC236}">
                <a16:creationId xmlns:a16="http://schemas.microsoft.com/office/drawing/2014/main" id="{0DB7C3D9-DA27-B944-36C0-AAD4FCFF1261}"/>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D5B6822C-C071-10D9-2BE0-E71BEA56B519}"/>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CC1A7A81-34FB-95C3-C078-7336F15175FC}"/>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55F87"/>
                  </a:solidFill>
                  <a:latin typeface="Microsoft Uighur" panose="02000000000000000000" pitchFamily="2" charset="-78"/>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7D486205-27E8-1B4F-F3BC-4C45DF07ACD5}"/>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8A497F71-26C8-6B98-34AB-DB3013FC04B4}"/>
                </a:ext>
              </a:extLst>
            </p:cNvPr>
            <p:cNvPicPr preferRelativeResize="0"/>
            <p:nvPr/>
          </p:nvPicPr>
          <p:blipFill rotWithShape="1">
            <a:blip r:embed="rId4">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B73DDCDA-32A3-20CC-8FB0-F171304E26EB}"/>
                </a:ext>
              </a:extLst>
            </p:cNvPr>
            <p:cNvPicPr preferRelativeResize="0"/>
            <p:nvPr/>
          </p:nvPicPr>
          <p:blipFill rotWithShape="1">
            <a:blip r:embed="rId5"/>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6AE4C295-D62E-BF84-3928-D1223AE43BF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Tree>
    <p:extLst>
      <p:ext uri="{BB962C8B-B14F-4D97-AF65-F5344CB8AC3E}">
        <p14:creationId xmlns:p14="http://schemas.microsoft.com/office/powerpoint/2010/main" val="21539431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DFF1B-5512-8150-9E2A-31A5DF3B92C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158C21-F261-4A89-FCB2-C447AD94B47C}"/>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a:t>
            </a:r>
          </a:p>
        </p:txBody>
      </p:sp>
      <p:sp>
        <p:nvSpPr>
          <p:cNvPr id="10" name="Rectangle : coins arrondis 9">
            <a:extLst>
              <a:ext uri="{FF2B5EF4-FFF2-40B4-BE49-F238E27FC236}">
                <a16:creationId xmlns:a16="http://schemas.microsoft.com/office/drawing/2014/main" id="{69374827-3C49-883C-635E-3555053D539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87C9C203-DCDC-A6B5-844F-81D6384EDE8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9" name="Image 8">
            <a:extLst>
              <a:ext uri="{FF2B5EF4-FFF2-40B4-BE49-F238E27FC236}">
                <a16:creationId xmlns:a16="http://schemas.microsoft.com/office/drawing/2014/main" id="{AE57B4D4-0360-4575-CEF9-58F68F0A3B51}"/>
              </a:ext>
            </a:extLst>
          </p:cNvPr>
          <p:cNvPicPr>
            <a:picLocks noChangeAspect="1"/>
          </p:cNvPicPr>
          <p:nvPr/>
        </p:nvPicPr>
        <p:blipFill>
          <a:blip r:embed="rId3"/>
          <a:stretch>
            <a:fillRect/>
          </a:stretch>
        </p:blipFill>
        <p:spPr>
          <a:xfrm>
            <a:off x="433753" y="2640674"/>
            <a:ext cx="8391159" cy="1108453"/>
          </a:xfrm>
          <a:prstGeom prst="rect">
            <a:avLst/>
          </a:prstGeom>
        </p:spPr>
      </p:pic>
      <p:grpSp>
        <p:nvGrpSpPr>
          <p:cNvPr id="2" name="Groupe 1">
            <a:extLst>
              <a:ext uri="{FF2B5EF4-FFF2-40B4-BE49-F238E27FC236}">
                <a16:creationId xmlns:a16="http://schemas.microsoft.com/office/drawing/2014/main" id="{4326E1AE-6B39-30D7-7020-C41AEBE0EADE}"/>
              </a:ext>
            </a:extLst>
          </p:cNvPr>
          <p:cNvGrpSpPr/>
          <p:nvPr/>
        </p:nvGrpSpPr>
        <p:grpSpPr>
          <a:xfrm>
            <a:off x="1291909" y="141535"/>
            <a:ext cx="6234221" cy="322828"/>
            <a:chOff x="1674464" y="136738"/>
            <a:chExt cx="6234221" cy="322828"/>
          </a:xfrm>
        </p:grpSpPr>
        <p:sp>
          <p:nvSpPr>
            <p:cNvPr id="3" name="Rectangle 2">
              <a:extLst>
                <a:ext uri="{FF2B5EF4-FFF2-40B4-BE49-F238E27FC236}">
                  <a16:creationId xmlns:a16="http://schemas.microsoft.com/office/drawing/2014/main" id="{5C3A47F5-3420-B04B-6115-2F56551E7712}"/>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1E8C7438-DADD-4BA2-A20F-80F8C4256B9E}"/>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55F87"/>
                  </a:solidFill>
                  <a:latin typeface="Microsoft Uighur" panose="02000000000000000000" pitchFamily="2" charset="-78"/>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0F623345-77E2-C5DC-F78E-931068938169}"/>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7" name="Google Shape;1245;p5">
              <a:extLst>
                <a:ext uri="{FF2B5EF4-FFF2-40B4-BE49-F238E27FC236}">
                  <a16:creationId xmlns:a16="http://schemas.microsoft.com/office/drawing/2014/main" id="{09EB39CB-B6ED-F7E5-5432-3595C1163BB9}"/>
                </a:ext>
              </a:extLst>
            </p:cNvPr>
            <p:cNvPicPr preferRelativeResize="0"/>
            <p:nvPr/>
          </p:nvPicPr>
          <p:blipFill rotWithShape="1">
            <a:blip r:embed="rId4">
              <a:alphaModFix amt="20000"/>
            </a:blip>
            <a:srcRect/>
            <a:stretch/>
          </p:blipFill>
          <p:spPr>
            <a:xfrm>
              <a:off x="2988805" y="136738"/>
              <a:ext cx="278069" cy="278069"/>
            </a:xfrm>
            <a:prstGeom prst="rect">
              <a:avLst/>
            </a:prstGeom>
            <a:noFill/>
            <a:ln>
              <a:noFill/>
            </a:ln>
          </p:spPr>
        </p:pic>
        <p:pic>
          <p:nvPicPr>
            <p:cNvPr id="8" name="Google Shape;1244;p5">
              <a:extLst>
                <a:ext uri="{FF2B5EF4-FFF2-40B4-BE49-F238E27FC236}">
                  <a16:creationId xmlns:a16="http://schemas.microsoft.com/office/drawing/2014/main" id="{0A453946-0ADC-26D5-1C24-9CC9589FBE3B}"/>
                </a:ext>
              </a:extLst>
            </p:cNvPr>
            <p:cNvPicPr preferRelativeResize="0"/>
            <p:nvPr/>
          </p:nvPicPr>
          <p:blipFill rotWithShape="1">
            <a:blip r:embed="rId5"/>
            <a:srcRect/>
            <a:stretch/>
          </p:blipFill>
          <p:spPr>
            <a:xfrm>
              <a:off x="5188899" y="163335"/>
              <a:ext cx="278069" cy="278069"/>
            </a:xfrm>
            <a:prstGeom prst="rect">
              <a:avLst/>
            </a:prstGeom>
            <a:ln>
              <a:noFill/>
            </a:ln>
          </p:spPr>
        </p:pic>
        <p:pic>
          <p:nvPicPr>
            <p:cNvPr id="11" name="Image 10">
              <a:extLst>
                <a:ext uri="{FF2B5EF4-FFF2-40B4-BE49-F238E27FC236}">
                  <a16:creationId xmlns:a16="http://schemas.microsoft.com/office/drawing/2014/main" id="{46F9E20D-FE09-A3ED-F8FC-2CB14548893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13" name="ZoneTexte 12">
            <a:extLst>
              <a:ext uri="{FF2B5EF4-FFF2-40B4-BE49-F238E27FC236}">
                <a16:creationId xmlns:a16="http://schemas.microsoft.com/office/drawing/2014/main" id="{31C2FA1D-BE14-6E6B-CA0C-AF83A4262E0B}"/>
              </a:ext>
            </a:extLst>
          </p:cNvPr>
          <p:cNvSpPr txBox="1"/>
          <p:nvPr/>
        </p:nvSpPr>
        <p:spPr>
          <a:xfrm>
            <a:off x="354140" y="3098858"/>
            <a:ext cx="8288215" cy="1446550"/>
          </a:xfrm>
          <a:prstGeom prst="rect">
            <a:avLst/>
          </a:prstGeom>
          <a:noFill/>
        </p:spPr>
        <p:txBody>
          <a:bodyPr wrap="square">
            <a:spAutoFit/>
          </a:bodyPr>
          <a:lstStyle/>
          <a:p>
            <a:pPr algn="r" rtl="1"/>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تَنْتَشِرُ</a:t>
            </a:r>
            <a:r>
              <a:rPr kumimoji="0" lang="f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ٱلْموسيقى ٱلْأَنْدَلُسِيَّةُ  في فاسَ، وَتِطْوانَ، وَٱلرِّباط</a:t>
            </a:r>
            <a:r>
              <a:rPr lang="ar-MA" sz="4400" b="1" dirty="0">
                <a:solidFill>
                  <a:srgbClr val="C00000"/>
                </a:solidFill>
                <a:latin typeface="Microsoft Uighur" panose="02000000000000000000" pitchFamily="2" charset="-78"/>
                <a:cs typeface="Microsoft Uighur" panose="02000000000000000000" pitchFamily="2" charset="-78"/>
              </a:rPr>
              <a:t>ِ</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وَسَلا،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وَوَجْدَةَ</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endParaRPr lang="fr-MA" sz="4400" b="1" dirty="0"/>
          </a:p>
        </p:txBody>
      </p:sp>
    </p:spTree>
    <p:extLst>
      <p:ext uri="{BB962C8B-B14F-4D97-AF65-F5344CB8AC3E}">
        <p14:creationId xmlns:p14="http://schemas.microsoft.com/office/powerpoint/2010/main" val="1665204994"/>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D5519-384C-933E-6B55-4C0A0554B83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3D7CEC5-0A4C-4B88-D503-F9A754983F1E}"/>
              </a:ext>
            </a:extLst>
          </p:cNvPr>
          <p:cNvSpPr>
            <a:spLocks noGrp="1"/>
          </p:cNvSpPr>
          <p:nvPr>
            <p:ph type="title"/>
          </p:nvPr>
        </p:nvSpPr>
        <p:spPr>
          <a:xfrm>
            <a:off x="1086719" y="827874"/>
            <a:ext cx="6372612"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الثاني ؟ من يقرأ جوابه؟ هل أنتم متفقون؟ أين ورد الجواب في النص؟</a:t>
            </a:r>
          </a:p>
        </p:txBody>
      </p:sp>
      <p:sp>
        <p:nvSpPr>
          <p:cNvPr id="10" name="Rectangle : coins arrondis 9">
            <a:extLst>
              <a:ext uri="{FF2B5EF4-FFF2-40B4-BE49-F238E27FC236}">
                <a16:creationId xmlns:a16="http://schemas.microsoft.com/office/drawing/2014/main" id="{B8D55AE4-8690-4AB0-D33B-B996C6F6206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C052AEC5-AC65-9055-7838-33FEC968683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764439EA-7389-62E3-1CF0-33CB0BB14598}"/>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AADD4268-E51D-6C5E-6021-0B9218CFBBB5}"/>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DE518C92-40AB-9FD1-7E33-E032D531B774}"/>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16D94D30-A113-4375-149A-939B29C1A56B}"/>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F7F95978-199C-E860-F32D-7BEAB8A91FB9}"/>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6E26D06F-6D5B-F6B3-68D0-5828C3BF8AA7}"/>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BBDF7167-0702-9AEA-DD3A-06655F06BEC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3" name="Image 2">
            <a:extLst>
              <a:ext uri="{FF2B5EF4-FFF2-40B4-BE49-F238E27FC236}">
                <a16:creationId xmlns:a16="http://schemas.microsoft.com/office/drawing/2014/main" id="{A4571220-6ADF-754C-7D7A-F40754F0574F}"/>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39783" y="2766648"/>
            <a:ext cx="8264433" cy="1125460"/>
          </a:xfrm>
          <a:prstGeom prst="rect">
            <a:avLst/>
          </a:prstGeom>
        </p:spPr>
      </p:pic>
    </p:spTree>
    <p:extLst>
      <p:ext uri="{BB962C8B-B14F-4D97-AF65-F5344CB8AC3E}">
        <p14:creationId xmlns:p14="http://schemas.microsoft.com/office/powerpoint/2010/main" val="401734906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DE24F-D0FC-D06F-3401-A43FB413945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5228E55-78EE-758E-15E0-8F9B2FD75824}"/>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a:t>
            </a:r>
          </a:p>
        </p:txBody>
      </p:sp>
      <p:sp>
        <p:nvSpPr>
          <p:cNvPr id="10" name="Rectangle : coins arrondis 9">
            <a:extLst>
              <a:ext uri="{FF2B5EF4-FFF2-40B4-BE49-F238E27FC236}">
                <a16:creationId xmlns:a16="http://schemas.microsoft.com/office/drawing/2014/main" id="{B89A8AEA-D777-2243-AAC3-C8DD18A003A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AC7D21C8-D20A-B636-2A0A-7E6DDD5A7E3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FA75D842-1FA9-E29D-0275-83729D5D483C}"/>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D0334CD0-4A46-B7DC-097F-3FF74C6FABB2}"/>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8036E1E3-3616-885F-48B5-C06E6575094E}"/>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AF014F8D-DAD2-52AC-416B-9E1D3E774B72}"/>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6002F574-02D1-4C40-9546-0631325C5866}"/>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B6EAC0EB-F263-BE40-53B6-4DD46AFF546A}"/>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2454F9B4-13E2-2C79-A64E-113292CCBEC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3" name="Image 2">
            <a:extLst>
              <a:ext uri="{FF2B5EF4-FFF2-40B4-BE49-F238E27FC236}">
                <a16:creationId xmlns:a16="http://schemas.microsoft.com/office/drawing/2014/main" id="{CF9B8806-5AA5-589D-171B-E7101985DB7D}"/>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39783" y="2766648"/>
            <a:ext cx="8264433" cy="1125460"/>
          </a:xfrm>
          <a:prstGeom prst="rect">
            <a:avLst/>
          </a:prstGeom>
        </p:spPr>
      </p:pic>
      <p:sp>
        <p:nvSpPr>
          <p:cNvPr id="5" name="ZoneTexte 4">
            <a:extLst>
              <a:ext uri="{FF2B5EF4-FFF2-40B4-BE49-F238E27FC236}">
                <a16:creationId xmlns:a16="http://schemas.microsoft.com/office/drawing/2014/main" id="{A69AC7DB-3597-FE7C-1481-3338FF6B6229}"/>
              </a:ext>
            </a:extLst>
          </p:cNvPr>
          <p:cNvSpPr txBox="1"/>
          <p:nvPr/>
        </p:nvSpPr>
        <p:spPr>
          <a:xfrm>
            <a:off x="439783" y="3230388"/>
            <a:ext cx="8264433" cy="144655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اَلْآلاتُ ٱلْموسيقِيَّةُ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ٱلْمُسْتَخْدَمَةُ</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في فَنِّ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ٱلْعَيْطَةِ</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هيَ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ٱلطَّبْلُ</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وَٱلْمِزْمارُ</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وَٱلْكَمانُ.</a:t>
            </a:r>
            <a:endParaRPr kumimoji="0" lang="f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552339747"/>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2D525-6E44-E9A0-5C6E-0956AAED13D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C260D64-3A34-6A18-CF8A-5074830C007C}"/>
              </a:ext>
            </a:extLst>
          </p:cNvPr>
          <p:cNvSpPr>
            <a:spLocks noGrp="1"/>
          </p:cNvSpPr>
          <p:nvPr>
            <p:ph type="title"/>
          </p:nvPr>
        </p:nvSpPr>
        <p:spPr>
          <a:xfrm>
            <a:off x="1086719" y="827874"/>
            <a:ext cx="6372612"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الثالث ؟ من يقرأ جوابه؟ هل أنتم متفقون؟  هل ورد الجواب في النص؟</a:t>
            </a:r>
          </a:p>
        </p:txBody>
      </p:sp>
      <p:sp>
        <p:nvSpPr>
          <p:cNvPr id="10" name="Rectangle : coins arrondis 9">
            <a:extLst>
              <a:ext uri="{FF2B5EF4-FFF2-40B4-BE49-F238E27FC236}">
                <a16:creationId xmlns:a16="http://schemas.microsoft.com/office/drawing/2014/main" id="{17D0C2C9-F26F-F1E0-4A41-28C4BA99D5A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825F0577-C1AE-A300-EEA8-C8CFD955A72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6EA8785A-2E1D-EEA4-E7EA-1988BBF53E88}"/>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F87D722F-C33C-5621-0E2A-534A0C22BCA8}"/>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A1C43031-9592-9C31-9058-B1217B902451}"/>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0733F160-E349-AC23-6275-FE33D05BEADB}"/>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143AC7DE-4184-8DA4-65E4-3542CF1AF772}"/>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DA8FCAA8-7757-B6D6-797E-6421830E4291}"/>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BDDFDDAA-8947-EE68-48F5-A25186E771E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5" name="Image 4">
            <a:extLst>
              <a:ext uri="{FF2B5EF4-FFF2-40B4-BE49-F238E27FC236}">
                <a16:creationId xmlns:a16="http://schemas.microsoft.com/office/drawing/2014/main" id="{CEE513CC-433A-2BBD-ED96-9A6F4A7B1FF8}"/>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16369" y="2731477"/>
            <a:ext cx="8373289" cy="1327025"/>
          </a:xfrm>
          <a:prstGeom prst="rect">
            <a:avLst/>
          </a:prstGeom>
        </p:spPr>
      </p:pic>
    </p:spTree>
    <p:extLst>
      <p:ext uri="{BB962C8B-B14F-4D97-AF65-F5344CB8AC3E}">
        <p14:creationId xmlns:p14="http://schemas.microsoft.com/office/powerpoint/2010/main" val="1746772049"/>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EEDB4-7CBE-1FBF-45E3-75F8CAB6B68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448AD15-EB86-96D2-993A-846B97876D88}"/>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a:t>
            </a:r>
          </a:p>
        </p:txBody>
      </p:sp>
      <p:sp>
        <p:nvSpPr>
          <p:cNvPr id="10" name="Rectangle : coins arrondis 9">
            <a:extLst>
              <a:ext uri="{FF2B5EF4-FFF2-40B4-BE49-F238E27FC236}">
                <a16:creationId xmlns:a16="http://schemas.microsoft.com/office/drawing/2014/main" id="{B477413E-BB0C-C970-0310-F1167B7DA43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F0C86A1D-28E1-3771-75F7-3956A963049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857BF67B-DD43-5684-A4B5-829920D78E44}"/>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B2CB80F0-46EB-0F12-1C33-759AE96D7CEC}"/>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094DCA95-9171-1A32-49C5-09AE712FF4E2}"/>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AAD1EC18-0640-8BF1-1684-D6B494D9669A}"/>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25EF2848-2EE3-2406-1672-19928BDA15CF}"/>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85A09ADF-996B-5780-80AA-9A91EF3E58C5}"/>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FE97C392-DEBA-FC26-2D5B-4A04B425D1C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5" name="Image 4">
            <a:extLst>
              <a:ext uri="{FF2B5EF4-FFF2-40B4-BE49-F238E27FC236}">
                <a16:creationId xmlns:a16="http://schemas.microsoft.com/office/drawing/2014/main" id="{9184B068-BB97-CFB5-6AEF-DFE647EA2DAA}"/>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16369" y="2731477"/>
            <a:ext cx="8373289" cy="1327025"/>
          </a:xfrm>
          <a:prstGeom prst="rect">
            <a:avLst/>
          </a:prstGeom>
        </p:spPr>
      </p:pic>
      <p:sp>
        <p:nvSpPr>
          <p:cNvPr id="3" name="ZoneTexte 2">
            <a:extLst>
              <a:ext uri="{FF2B5EF4-FFF2-40B4-BE49-F238E27FC236}">
                <a16:creationId xmlns:a16="http://schemas.microsoft.com/office/drawing/2014/main" id="{E5CA0403-DE16-5CA5-A179-6CF6B71F4014}"/>
              </a:ext>
            </a:extLst>
          </p:cNvPr>
          <p:cNvSpPr txBox="1"/>
          <p:nvPr/>
        </p:nvSpPr>
        <p:spPr>
          <a:xfrm>
            <a:off x="762001" y="3394989"/>
            <a:ext cx="7508718"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مِهْرَجانُ مَوازين، مِهْرَجانُ تيميتار، وَمِهْرَجانُ كْناوَة...</a:t>
            </a:r>
            <a:endParaRPr kumimoji="0" lang="f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186387550"/>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786A1-EE58-DDA3-71FB-BC2A5B50721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5041944-40AF-C6BF-1EF5-588C9B898777}"/>
              </a:ext>
            </a:extLst>
          </p:cNvPr>
          <p:cNvSpPr>
            <a:spLocks noGrp="1"/>
          </p:cNvSpPr>
          <p:nvPr>
            <p:ph type="title"/>
          </p:nvPr>
        </p:nvSpPr>
        <p:spPr>
          <a:xfrm>
            <a:off x="1086719" y="827874"/>
            <a:ext cx="6372612"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الرابع ؟ من يقرأ جوابه؟ هل أنتم متفقون؟  هل ورد الجواب في النص؟</a:t>
            </a:r>
          </a:p>
        </p:txBody>
      </p:sp>
      <p:sp>
        <p:nvSpPr>
          <p:cNvPr id="10" name="Rectangle : coins arrondis 9">
            <a:extLst>
              <a:ext uri="{FF2B5EF4-FFF2-40B4-BE49-F238E27FC236}">
                <a16:creationId xmlns:a16="http://schemas.microsoft.com/office/drawing/2014/main" id="{85F6D020-71B0-37F4-3632-65AA2282EED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8C04EC1A-F2B7-5ECA-594D-1474EB72ED9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54130E7B-5EFB-76A5-85E2-A5909BBAB1A8}"/>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B4D791FF-7711-0779-8336-4799A5E7A770}"/>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4DD71651-4AB7-3B5E-8F8C-FB92F7889600}"/>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20DF18BB-2F2E-55CE-E7B5-9F9A13D8CDE9}"/>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521A62E5-53C7-472A-B8A5-F64C12FBB067}"/>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1DB6DCB9-7D17-F3A8-5BF7-6B514B918F6C}"/>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9A1740E1-1654-6C0C-F4FC-D993E09965A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3" name="Image 2">
            <a:extLst>
              <a:ext uri="{FF2B5EF4-FFF2-40B4-BE49-F238E27FC236}">
                <a16:creationId xmlns:a16="http://schemas.microsoft.com/office/drawing/2014/main" id="{F2078CBB-584F-4FF8-E508-2571D4C25DDB}"/>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84440" y="2927484"/>
            <a:ext cx="8237529" cy="1498661"/>
          </a:xfrm>
          <a:prstGeom prst="rect">
            <a:avLst/>
          </a:prstGeom>
        </p:spPr>
      </p:pic>
    </p:spTree>
    <p:extLst>
      <p:ext uri="{BB962C8B-B14F-4D97-AF65-F5344CB8AC3E}">
        <p14:creationId xmlns:p14="http://schemas.microsoft.com/office/powerpoint/2010/main" val="3518033542"/>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4735C-C196-5559-3112-544F15666AD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FBEDBA4-981D-88A2-3969-E7916C6CCF52}"/>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a:t>
            </a:r>
          </a:p>
        </p:txBody>
      </p:sp>
      <p:sp>
        <p:nvSpPr>
          <p:cNvPr id="10" name="Rectangle : coins arrondis 9">
            <a:extLst>
              <a:ext uri="{FF2B5EF4-FFF2-40B4-BE49-F238E27FC236}">
                <a16:creationId xmlns:a16="http://schemas.microsoft.com/office/drawing/2014/main" id="{7049E752-33B6-54E8-749A-83E9AB9E956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17F97D84-28B9-7A79-FE68-6A9FAC61177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0C830BE0-DC39-9C50-3D21-62D237E001C2}"/>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90E51AE7-5443-3422-F5F8-91BA2D8A97FF}"/>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B5216446-1857-4581-39BF-36B5796D9D1D}"/>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B5BA35DA-1689-9681-4CB5-DCDD5DDD4B61}"/>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E3653B17-BFBB-2B20-3D23-7528463A931D}"/>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94FE427F-DE27-DB95-2F3F-41C3CB3DF679}"/>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304B45AF-D001-CB8B-94F4-CE90CDE60FE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3" name="Image 2">
            <a:extLst>
              <a:ext uri="{FF2B5EF4-FFF2-40B4-BE49-F238E27FC236}">
                <a16:creationId xmlns:a16="http://schemas.microsoft.com/office/drawing/2014/main" id="{08A83A90-2C28-177D-7421-44B127C0D50A}"/>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84440" y="2927484"/>
            <a:ext cx="8237529" cy="1498661"/>
          </a:xfrm>
          <a:prstGeom prst="rect">
            <a:avLst/>
          </a:prstGeom>
        </p:spPr>
      </p:pic>
      <p:sp>
        <p:nvSpPr>
          <p:cNvPr id="5" name="ZoneTexte 4">
            <a:extLst>
              <a:ext uri="{FF2B5EF4-FFF2-40B4-BE49-F238E27FC236}">
                <a16:creationId xmlns:a16="http://schemas.microsoft.com/office/drawing/2014/main" id="{C3F1EE3A-6D09-94E4-BA24-DF13D8058315}"/>
              </a:ext>
            </a:extLst>
          </p:cNvPr>
          <p:cNvSpPr txBox="1"/>
          <p:nvPr/>
        </p:nvSpPr>
        <p:spPr>
          <a:xfrm>
            <a:off x="422031" y="3617113"/>
            <a:ext cx="8237528" cy="1446550"/>
          </a:xfrm>
          <a:prstGeom prst="rect">
            <a:avLst/>
          </a:prstGeom>
          <a:noFill/>
        </p:spPr>
        <p:txBody>
          <a:bodyPr wrap="square">
            <a:spAutoFit/>
          </a:bodyPr>
          <a:lstStyle/>
          <a:p>
            <a:pPr algn="just" rtl="1"/>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تُساهِمُ ٱلْموسيقى في حِفْظِ ٱلتّاريخِ ٱلْمَغْرِبِيِّ عَنْ طَريقِ نَقْلِ ٱلْقِصَصِ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وَٱلْأَحْداثِ</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ٱلتّاريخِيَّةِ</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وَٱلتَّعْبير</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عَنِ ٱلْهُوِيَّةِ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ٱلْوَطَنِيَّةِ</a:t>
            </a:r>
            <a:endParaRPr lang="fr-MA" sz="4400" b="1" dirty="0"/>
          </a:p>
        </p:txBody>
      </p:sp>
    </p:spTree>
    <p:extLst>
      <p:ext uri="{BB962C8B-B14F-4D97-AF65-F5344CB8AC3E}">
        <p14:creationId xmlns:p14="http://schemas.microsoft.com/office/powerpoint/2010/main" val="4254583420"/>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D1BE6-7174-861D-8442-A3022E792927}"/>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C52EB6C-327F-A40A-E7E5-BE6FB90DB42F}"/>
              </a:ext>
            </a:extLst>
          </p:cNvPr>
          <p:cNvSpPr>
            <a:spLocks noGrp="1"/>
          </p:cNvSpPr>
          <p:nvPr>
            <p:ph type="title"/>
          </p:nvPr>
        </p:nvSpPr>
        <p:spPr>
          <a:xfrm>
            <a:off x="1086719" y="827874"/>
            <a:ext cx="6372612"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الخامس ؟ من يقرأ جوابه؟ هل أنتم متفقون؟  هل ورد الجواب في النص؟</a:t>
            </a:r>
          </a:p>
        </p:txBody>
      </p:sp>
      <p:sp>
        <p:nvSpPr>
          <p:cNvPr id="10" name="Rectangle : coins arrondis 9">
            <a:extLst>
              <a:ext uri="{FF2B5EF4-FFF2-40B4-BE49-F238E27FC236}">
                <a16:creationId xmlns:a16="http://schemas.microsoft.com/office/drawing/2014/main" id="{33646D99-5E7F-DB68-0123-03C248ED3D29}"/>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987EFB3B-994C-9C61-3FF9-906A223BFCE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58DE015E-0E8E-00D0-8DF2-AEE1B4C1A07D}"/>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7EDBA00C-025B-B438-DBED-599F1DC22D5B}"/>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2FAEF485-DB5C-8364-97A9-0779DE36B3A9}"/>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B64D61CF-1142-2E54-D831-06D2653E9323}"/>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4B75C855-7644-44A5-74F8-965589BD8981}"/>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532B33E4-245A-E332-B023-C2771896D372}"/>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D7121BC7-22CB-8880-CCE3-0D69C978655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5" name="Image 4">
            <a:extLst>
              <a:ext uri="{FF2B5EF4-FFF2-40B4-BE49-F238E27FC236}">
                <a16:creationId xmlns:a16="http://schemas.microsoft.com/office/drawing/2014/main" id="{C996CAA2-49FC-4115-EB81-85B09054AED8}"/>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392723" y="2227385"/>
            <a:ext cx="8358554" cy="3552092"/>
          </a:xfrm>
          <a:prstGeom prst="rect">
            <a:avLst/>
          </a:prstGeom>
        </p:spPr>
      </p:pic>
    </p:spTree>
    <p:extLst>
      <p:ext uri="{BB962C8B-B14F-4D97-AF65-F5344CB8AC3E}">
        <p14:creationId xmlns:p14="http://schemas.microsoft.com/office/powerpoint/2010/main" val="355262276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D28C3-C35F-DF19-FE20-5809E80608B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DC35213-C47D-DDB3-DA39-618A6B5DF83B}"/>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a:t>
            </a:r>
          </a:p>
        </p:txBody>
      </p:sp>
      <p:sp>
        <p:nvSpPr>
          <p:cNvPr id="10" name="Rectangle : coins arrondis 9">
            <a:extLst>
              <a:ext uri="{FF2B5EF4-FFF2-40B4-BE49-F238E27FC236}">
                <a16:creationId xmlns:a16="http://schemas.microsoft.com/office/drawing/2014/main" id="{686CBA03-1465-0024-C8BF-7D688010746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58E581F9-EEAB-885D-719E-3031B2EC29F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B653839F-A900-AD4F-FE84-CD32A998D2D4}"/>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30A61069-6788-5E53-857C-857DBFBCF4A1}"/>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CA9EFCA1-8546-BB54-327C-6DD4444C63C8}"/>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B6B1E974-F6AF-41F4-D014-3DD620B78D40}"/>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0162D1EE-D4B9-6634-1B34-3A8B4F61F4B6}"/>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226A8418-4A4D-3B72-CDA1-E49B99A36AB8}"/>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9E5F42CD-9FD8-D00E-B898-9DD586AFC25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5" name="Image 4">
            <a:extLst>
              <a:ext uri="{FF2B5EF4-FFF2-40B4-BE49-F238E27FC236}">
                <a16:creationId xmlns:a16="http://schemas.microsoft.com/office/drawing/2014/main" id="{20917362-46E6-0576-38F8-159B590C7DFD}"/>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392723" y="2227385"/>
            <a:ext cx="8358554" cy="3552092"/>
          </a:xfrm>
          <a:prstGeom prst="rect">
            <a:avLst/>
          </a:prstGeom>
        </p:spPr>
      </p:pic>
      <p:sp>
        <p:nvSpPr>
          <p:cNvPr id="2" name="ZoneTexte 1">
            <a:extLst>
              <a:ext uri="{FF2B5EF4-FFF2-40B4-BE49-F238E27FC236}">
                <a16:creationId xmlns:a16="http://schemas.microsoft.com/office/drawing/2014/main" id="{95E2A8D9-77BC-212D-2F13-8F5E6E1828EA}"/>
              </a:ext>
            </a:extLst>
          </p:cNvPr>
          <p:cNvSpPr txBox="1"/>
          <p:nvPr/>
        </p:nvSpPr>
        <p:spPr>
          <a:xfrm>
            <a:off x="4464335" y="3371764"/>
            <a:ext cx="4108319" cy="584775"/>
          </a:xfrm>
          <a:prstGeom prst="rect">
            <a:avLst/>
          </a:prstGeom>
          <a:noFill/>
        </p:spPr>
        <p:txBody>
          <a:bodyPr wrap="square" rtlCol="0">
            <a:spAutoFit/>
          </a:bodyPr>
          <a:lstStyle/>
          <a:p>
            <a:pPr algn="r" rtl="1">
              <a:defRPr/>
            </a:pPr>
            <a:r>
              <a:rPr lang="ar-MA" sz="3200" b="1" dirty="0">
                <a:solidFill>
                  <a:srgbClr val="C00000"/>
                </a:solidFill>
                <a:latin typeface="Microsoft Uighur" panose="02000000000000000000" pitchFamily="2" charset="-78"/>
                <a:cs typeface="Microsoft Uighur" panose="02000000000000000000" pitchFamily="2" charset="-78"/>
              </a:rPr>
              <a:t>غِنى ٱلْإِبْداعِ ٱلْفَنِّيِّ في ٱلْمَغْرِبِ مُنْذُ ٱلْقِدَمِ.</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3" name="ZoneTexte 2">
            <a:extLst>
              <a:ext uri="{FF2B5EF4-FFF2-40B4-BE49-F238E27FC236}">
                <a16:creationId xmlns:a16="http://schemas.microsoft.com/office/drawing/2014/main" id="{1A814E82-4ED7-AF20-3591-8F05C3DB6343}"/>
              </a:ext>
            </a:extLst>
          </p:cNvPr>
          <p:cNvSpPr txBox="1"/>
          <p:nvPr/>
        </p:nvSpPr>
        <p:spPr>
          <a:xfrm>
            <a:off x="527538" y="3975503"/>
            <a:ext cx="4044462" cy="584775"/>
          </a:xfrm>
          <a:prstGeom prst="rect">
            <a:avLst/>
          </a:prstGeom>
          <a:noFill/>
        </p:spPr>
        <p:txBody>
          <a:bodyPr wrap="square" rtlCol="0">
            <a:spAutoFit/>
          </a:bodyPr>
          <a:lstStyle/>
          <a:p>
            <a:pPr algn="r" rtl="1">
              <a:defRPr/>
            </a:pPr>
            <a:r>
              <a:rPr lang="ar-MA" sz="3200" b="1" dirty="0">
                <a:solidFill>
                  <a:srgbClr val="C00000"/>
                </a:solidFill>
                <a:latin typeface="Microsoft Uighur" panose="02000000000000000000" pitchFamily="2" charset="-78"/>
                <a:cs typeface="Microsoft Uighur" panose="02000000000000000000" pitchFamily="2" charset="-78"/>
              </a:rPr>
              <a:t>ٱنْتِشارُ ٱلْمُوسيقَى ٱلْأَنْدَلُسِيَّةِ في ٱلْمَغِْرِبِ.</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7F1E39A0-5A93-7AA4-2D21-7DED53B9A208}"/>
              </a:ext>
            </a:extLst>
          </p:cNvPr>
          <p:cNvSpPr txBox="1"/>
          <p:nvPr/>
        </p:nvSpPr>
        <p:spPr>
          <a:xfrm>
            <a:off x="4695005" y="4492697"/>
            <a:ext cx="3847856" cy="584775"/>
          </a:xfrm>
          <a:prstGeom prst="rect">
            <a:avLst/>
          </a:prstGeom>
          <a:noFill/>
        </p:spPr>
        <p:txBody>
          <a:bodyPr wrap="square" rtlCol="0">
            <a:spAutoFit/>
          </a:bodyPr>
          <a:lstStyle/>
          <a:p>
            <a:pPr algn="r" rtl="1">
              <a:defRPr/>
            </a:pPr>
            <a:r>
              <a:rPr lang="ar-MA" sz="3200" b="1" dirty="0">
                <a:solidFill>
                  <a:srgbClr val="C00000"/>
                </a:solidFill>
                <a:latin typeface="Microsoft Uighur" panose="02000000000000000000" pitchFamily="2" charset="-78"/>
                <a:cs typeface="Microsoft Uighur" panose="02000000000000000000" pitchFamily="2" charset="-78"/>
              </a:rPr>
              <a:t>تَعْزيزِ ٱلْوَعْيِ </a:t>
            </a:r>
            <a:r>
              <a:rPr lang="ar-MA" sz="3200" b="1" dirty="0" err="1">
                <a:solidFill>
                  <a:srgbClr val="C00000"/>
                </a:solidFill>
                <a:latin typeface="Microsoft Uighur" panose="02000000000000000000" pitchFamily="2" charset="-78"/>
                <a:cs typeface="Microsoft Uighur" panose="02000000000000000000" pitchFamily="2" charset="-78"/>
              </a:rPr>
              <a:t>بِٱلتّاريخِ</a:t>
            </a:r>
            <a:r>
              <a:rPr lang="ar-MA" sz="3200" b="1" dirty="0">
                <a:solidFill>
                  <a:srgbClr val="C00000"/>
                </a:solidFill>
                <a:latin typeface="Microsoft Uighur" panose="02000000000000000000" pitchFamily="2" charset="-78"/>
                <a:cs typeface="Microsoft Uighur" panose="02000000000000000000" pitchFamily="2" charset="-78"/>
              </a:rPr>
              <a:t> </a:t>
            </a:r>
            <a:r>
              <a:rPr lang="ar-MA" sz="3200" b="1" dirty="0" err="1">
                <a:solidFill>
                  <a:srgbClr val="C00000"/>
                </a:solidFill>
                <a:latin typeface="Microsoft Uighur" panose="02000000000000000000" pitchFamily="2" charset="-78"/>
                <a:cs typeface="Microsoft Uighur" panose="02000000000000000000" pitchFamily="2" charset="-78"/>
              </a:rPr>
              <a:t>وَٱلْقِيَمِ</a:t>
            </a:r>
            <a:r>
              <a:rPr lang="ar-MA" sz="3200" b="1" dirty="0">
                <a:solidFill>
                  <a:srgbClr val="C00000"/>
                </a:solidFill>
                <a:latin typeface="Microsoft Uighur" panose="02000000000000000000" pitchFamily="2" charset="-78"/>
                <a:cs typeface="Microsoft Uighur" panose="02000000000000000000" pitchFamily="2" charset="-78"/>
              </a:rPr>
              <a:t> ٱلثَّقافِيَّةِ...</a:t>
            </a:r>
            <a:endParaRPr lang="fr-FR" sz="3200" b="1" dirty="0">
              <a:solidFill>
                <a:srgbClr val="C00000"/>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D5DF2F70-0067-7511-D265-DAA931B0ECCC}"/>
              </a:ext>
            </a:extLst>
          </p:cNvPr>
          <p:cNvSpPr txBox="1"/>
          <p:nvPr/>
        </p:nvSpPr>
        <p:spPr>
          <a:xfrm>
            <a:off x="458542" y="5055401"/>
            <a:ext cx="3847856" cy="584775"/>
          </a:xfrm>
          <a:prstGeom prst="rect">
            <a:avLst/>
          </a:prstGeom>
          <a:noFill/>
        </p:spPr>
        <p:txBody>
          <a:bodyPr wrap="square" rtlCol="0">
            <a:spAutoFit/>
          </a:bodyPr>
          <a:lstStyle/>
          <a:p>
            <a:pPr algn="r" rtl="1">
              <a:defRPr/>
            </a:pPr>
            <a:r>
              <a:rPr lang="ar-MA" sz="3200" b="1" dirty="0">
                <a:solidFill>
                  <a:srgbClr val="C00000"/>
                </a:solidFill>
                <a:latin typeface="Microsoft Uighur" panose="02000000000000000000" pitchFamily="2" charset="-78"/>
                <a:cs typeface="Microsoft Uighur" panose="02000000000000000000" pitchFamily="2" charset="-78"/>
              </a:rPr>
              <a:t>تَنَوُّعُ وَغِنى ٱلتُّراثِ </a:t>
            </a:r>
            <a:r>
              <a:rPr lang="ar-MA" sz="3200" b="1" dirty="0" err="1">
                <a:solidFill>
                  <a:srgbClr val="C00000"/>
                </a:solidFill>
                <a:latin typeface="Microsoft Uighur" panose="02000000000000000000" pitchFamily="2" charset="-78"/>
                <a:cs typeface="Microsoft Uighur" panose="02000000000000000000" pitchFamily="2" charset="-78"/>
              </a:rPr>
              <a:t>ٱلثَّقافِيِّ</a:t>
            </a:r>
            <a:r>
              <a:rPr lang="ar-MA" sz="3200" b="1" dirty="0">
                <a:solidFill>
                  <a:srgbClr val="C00000"/>
                </a:solidFill>
                <a:latin typeface="Microsoft Uighur" panose="02000000000000000000" pitchFamily="2" charset="-78"/>
                <a:cs typeface="Microsoft Uighur" panose="02000000000000000000" pitchFamily="2" charset="-78"/>
              </a:rPr>
              <a:t> </a:t>
            </a:r>
            <a:r>
              <a:rPr lang="ar-MA" sz="3200" b="1" dirty="0" err="1">
                <a:solidFill>
                  <a:srgbClr val="C00000"/>
                </a:solidFill>
                <a:latin typeface="Microsoft Uighur" panose="02000000000000000000" pitchFamily="2" charset="-78"/>
                <a:cs typeface="Microsoft Uighur" panose="02000000000000000000" pitchFamily="2" charset="-78"/>
              </a:rPr>
              <a:t>وَٱلْحَضاريِّ</a:t>
            </a:r>
            <a:r>
              <a:rPr lang="ar-MA" sz="3200" b="1" dirty="0">
                <a:solidFill>
                  <a:srgbClr val="C00000"/>
                </a:solidFill>
                <a:latin typeface="Microsoft Uighur" panose="02000000000000000000" pitchFamily="2" charset="-78"/>
                <a:cs typeface="Microsoft Uighur" panose="02000000000000000000" pitchFamily="2" charset="-78"/>
              </a:rPr>
              <a:t>. </a:t>
            </a:r>
            <a:endParaRPr lang="fr-FR" sz="32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72283112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408E1-E50F-F686-4AC6-431586199BD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26CDB24-0CF9-627A-1018-D85A2B38BDFF}"/>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السادس ؟ من يقرأ جوابه؟ هل أنتم متفقون؟  </a:t>
            </a:r>
          </a:p>
        </p:txBody>
      </p:sp>
      <p:sp>
        <p:nvSpPr>
          <p:cNvPr id="10" name="Rectangle : coins arrondis 9">
            <a:extLst>
              <a:ext uri="{FF2B5EF4-FFF2-40B4-BE49-F238E27FC236}">
                <a16:creationId xmlns:a16="http://schemas.microsoft.com/office/drawing/2014/main" id="{D7D1C23C-8CEA-60C8-B637-47561E2C693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AAF1C433-8F68-6B63-8A3B-BCE7F0B3C70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86CA04B5-5AE6-8592-78A1-90C77BBA54E4}"/>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BCBE6918-F280-6765-0336-3FA59E799C91}"/>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80DE394B-6ED3-6830-8FF3-F94770451066}"/>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72A1DE48-F83C-7963-758A-059AA640CE3E}"/>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C6AEF677-F191-D764-C7B3-3B982D7DA27E}"/>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112C865A-EF0E-93AB-3ADD-6F7A568508E2}"/>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8B288535-2961-5AE3-7C8A-6849CA938C6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3" name="Image 2">
            <a:extLst>
              <a:ext uri="{FF2B5EF4-FFF2-40B4-BE49-F238E27FC236}">
                <a16:creationId xmlns:a16="http://schemas.microsoft.com/office/drawing/2014/main" id="{1CF9520F-90BF-8906-5A23-1A2124826D47}"/>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92369" y="2262555"/>
            <a:ext cx="8120723" cy="3702662"/>
          </a:xfrm>
          <a:prstGeom prst="rect">
            <a:avLst/>
          </a:prstGeom>
        </p:spPr>
      </p:pic>
    </p:spTree>
    <p:extLst>
      <p:ext uri="{BB962C8B-B14F-4D97-AF65-F5344CB8AC3E}">
        <p14:creationId xmlns:p14="http://schemas.microsoft.com/office/powerpoint/2010/main" val="1580142196"/>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145FE-CB4B-73D6-1B73-FCFF2876CEF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D528A4-30B7-0223-5B82-B2D14826173D}"/>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a:t>
            </a:r>
          </a:p>
        </p:txBody>
      </p:sp>
      <p:sp>
        <p:nvSpPr>
          <p:cNvPr id="10" name="Rectangle : coins arrondis 9">
            <a:extLst>
              <a:ext uri="{FF2B5EF4-FFF2-40B4-BE49-F238E27FC236}">
                <a16:creationId xmlns:a16="http://schemas.microsoft.com/office/drawing/2014/main" id="{1C0608D5-2EF9-BEF7-564D-33976A2FF92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492AC5DC-80D5-D353-F9D9-BA279116FF4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A7441A29-0A27-E5BC-286D-ADD3AAC5BD60}"/>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E7B8C751-18A1-6A69-2E0F-9D74696A7F2B}"/>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895E6A29-5549-800F-9400-3C61DF676E61}"/>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7375273A-AE81-7524-1192-673EE665EA20}"/>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2221123B-EFFC-9A8F-C62D-781CF5065A47}"/>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F117AF1D-7D80-2A65-7D45-399E3B26B63D}"/>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82F27386-39AF-2BB2-3118-53BF99DB371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3" name="Image 2">
            <a:extLst>
              <a:ext uri="{FF2B5EF4-FFF2-40B4-BE49-F238E27FC236}">
                <a16:creationId xmlns:a16="http://schemas.microsoft.com/office/drawing/2014/main" id="{43915290-6BC9-557B-8C20-A9B01B932FE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92369" y="2262555"/>
            <a:ext cx="8120723" cy="3702662"/>
          </a:xfrm>
          <a:prstGeom prst="rect">
            <a:avLst/>
          </a:prstGeom>
        </p:spPr>
      </p:pic>
      <p:cxnSp>
        <p:nvCxnSpPr>
          <p:cNvPr id="5" name="Connecteur droit avec flèche 4">
            <a:extLst>
              <a:ext uri="{FF2B5EF4-FFF2-40B4-BE49-F238E27FC236}">
                <a16:creationId xmlns:a16="http://schemas.microsoft.com/office/drawing/2014/main" id="{C5DC30BF-F102-4F17-1C9E-05CE7928AE14}"/>
              </a:ext>
            </a:extLst>
          </p:cNvPr>
          <p:cNvCxnSpPr>
            <a:cxnSpLocks/>
          </p:cNvCxnSpPr>
          <p:nvPr/>
        </p:nvCxnSpPr>
        <p:spPr>
          <a:xfrm flipH="1">
            <a:off x="4654062" y="3059723"/>
            <a:ext cx="1406769" cy="574431"/>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0E370949-590D-C2E7-88C5-92093972AF40}"/>
              </a:ext>
            </a:extLst>
          </p:cNvPr>
          <p:cNvCxnSpPr>
            <a:cxnSpLocks/>
          </p:cNvCxnSpPr>
          <p:nvPr/>
        </p:nvCxnSpPr>
        <p:spPr>
          <a:xfrm flipH="1">
            <a:off x="4654062" y="3634154"/>
            <a:ext cx="1406769" cy="190500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1DA4AD83-385D-3110-3ED6-68DB727BD418}"/>
              </a:ext>
            </a:extLst>
          </p:cNvPr>
          <p:cNvCxnSpPr>
            <a:cxnSpLocks/>
          </p:cNvCxnSpPr>
          <p:nvPr/>
        </p:nvCxnSpPr>
        <p:spPr>
          <a:xfrm flipH="1">
            <a:off x="4654062" y="4273061"/>
            <a:ext cx="1406769" cy="592016"/>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15EEED38-88C1-1165-A9EC-90DE38661694}"/>
              </a:ext>
            </a:extLst>
          </p:cNvPr>
          <p:cNvCxnSpPr>
            <a:cxnSpLocks/>
          </p:cNvCxnSpPr>
          <p:nvPr/>
        </p:nvCxnSpPr>
        <p:spPr>
          <a:xfrm flipH="1" flipV="1">
            <a:off x="4654062" y="3086750"/>
            <a:ext cx="1406769" cy="179005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75AEF9EA-9628-2F2B-7488-708FEBA6D1BE}"/>
              </a:ext>
            </a:extLst>
          </p:cNvPr>
          <p:cNvCxnSpPr>
            <a:cxnSpLocks/>
          </p:cNvCxnSpPr>
          <p:nvPr/>
        </p:nvCxnSpPr>
        <p:spPr>
          <a:xfrm flipH="1" flipV="1">
            <a:off x="4654062" y="4312384"/>
            <a:ext cx="1406769" cy="122677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2934672"/>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9385C-60D3-3C0D-235D-AD919CB5514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AD7420D-F312-AC95-BE14-281301A4693D}"/>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الأخير ؟ من يقرأ جوابه؟ هل أنتم متفقون؟  </a:t>
            </a:r>
          </a:p>
        </p:txBody>
      </p:sp>
      <p:sp>
        <p:nvSpPr>
          <p:cNvPr id="10" name="Rectangle : coins arrondis 9">
            <a:extLst>
              <a:ext uri="{FF2B5EF4-FFF2-40B4-BE49-F238E27FC236}">
                <a16:creationId xmlns:a16="http://schemas.microsoft.com/office/drawing/2014/main" id="{122ADCD7-A112-3A42-9368-7FAB04AEBB3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B0E12D47-B745-AB95-FF50-99F377A7FE8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5C3EEEA5-1B43-416B-707B-2F9D709EDB0B}"/>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46C907F6-CAC5-D2F1-81FB-CD4D3992C301}"/>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0C991733-E49D-95A4-5575-51668C12E7C1}"/>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FC362554-436E-E466-5727-A3596DED803F}"/>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965A8BBA-0F14-54DD-3A2C-C2165F2B469B}"/>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D1178104-5525-5197-22BC-E4EBA58A83EB}"/>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BD4E04F2-D4BB-5244-34AE-6AFAF9D0E43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5" name="Image 4">
            <a:extLst>
              <a:ext uri="{FF2B5EF4-FFF2-40B4-BE49-F238E27FC236}">
                <a16:creationId xmlns:a16="http://schemas.microsoft.com/office/drawing/2014/main" id="{D221B947-BB04-2935-A03F-C2DFCD1A0495}"/>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42998" y="2590727"/>
            <a:ext cx="8313076" cy="1758535"/>
          </a:xfrm>
          <a:prstGeom prst="rect">
            <a:avLst/>
          </a:prstGeom>
        </p:spPr>
      </p:pic>
    </p:spTree>
    <p:extLst>
      <p:ext uri="{BB962C8B-B14F-4D97-AF65-F5344CB8AC3E}">
        <p14:creationId xmlns:p14="http://schemas.microsoft.com/office/powerpoint/2010/main" val="1842372580"/>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89FF6-D659-1DB0-4231-49D7FB68B8F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CFAE782-E7AD-1A7C-768D-069B1C365D2D}"/>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إليكم مقترحا للتصحيح. من يقرأ؟</a:t>
            </a:r>
          </a:p>
        </p:txBody>
      </p:sp>
      <p:sp>
        <p:nvSpPr>
          <p:cNvPr id="10" name="Rectangle : coins arrondis 9">
            <a:extLst>
              <a:ext uri="{FF2B5EF4-FFF2-40B4-BE49-F238E27FC236}">
                <a16:creationId xmlns:a16="http://schemas.microsoft.com/office/drawing/2014/main" id="{0DD08C40-D6E9-2132-B2C5-306532B1CC3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FAE9EDA3-A3E3-D836-5ED2-1F36728019B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3C1372A7-E717-8D40-20DF-DB0E2C3C0769}"/>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B8FE4129-D8BD-5D5C-CCD8-6DC17A63176E}"/>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3F6D352F-BEC5-6684-8392-FF7CE778ED21}"/>
                </a:ext>
              </a:extLst>
            </p:cNvPr>
            <p:cNvSpPr>
              <a:spLocks/>
            </p:cNvSpPr>
            <p:nvPr/>
          </p:nvSpPr>
          <p:spPr>
            <a:xfrm>
              <a:off x="3999469" y="15340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فهم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المقروء</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47CB43E2-2311-33AE-0503-B2B89EBF181A}"/>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79609802-A906-056C-566C-C765C8F0640F}"/>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B7523611-D4DA-BD61-B345-44B0491C24C1}"/>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1A001CD5-E945-3A12-0151-5FD9D0C91E6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5" name="Image 4">
            <a:extLst>
              <a:ext uri="{FF2B5EF4-FFF2-40B4-BE49-F238E27FC236}">
                <a16:creationId xmlns:a16="http://schemas.microsoft.com/office/drawing/2014/main" id="{179AD71F-C15B-D3B3-814D-41B49E180804}"/>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42998" y="2590727"/>
            <a:ext cx="8313076" cy="1758535"/>
          </a:xfrm>
          <a:prstGeom prst="rect">
            <a:avLst/>
          </a:prstGeom>
        </p:spPr>
      </p:pic>
      <p:sp>
        <p:nvSpPr>
          <p:cNvPr id="3" name="ZoneTexte 2">
            <a:extLst>
              <a:ext uri="{FF2B5EF4-FFF2-40B4-BE49-F238E27FC236}">
                <a16:creationId xmlns:a16="http://schemas.microsoft.com/office/drawing/2014/main" id="{046FCDBD-96A3-A62C-ECC6-204969708DDE}"/>
              </a:ext>
            </a:extLst>
          </p:cNvPr>
          <p:cNvSpPr txBox="1"/>
          <p:nvPr/>
        </p:nvSpPr>
        <p:spPr>
          <a:xfrm>
            <a:off x="540984" y="2998765"/>
            <a:ext cx="8258004" cy="1446550"/>
          </a:xfrm>
          <a:prstGeom prst="rect">
            <a:avLst/>
          </a:prstGeom>
          <a:noFill/>
        </p:spPr>
        <p:txBody>
          <a:bodyPr wrap="square">
            <a:spAutoFit/>
          </a:bodyP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تَنَوُّعُ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ٱلْأَنْماطِ</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ٱلْموسيقِيَّةِ في ٱلْمَغْرِبِ وَ دَوْرُها في حِفْظِ ٱلتُّراثِ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ٱلثَّقافِيُِ</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وَتَعْزيزِ ٱلْهُوِيَّةِ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ٱلوَطَنِيَّةِ</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ٱلْمَغْرِبِيَّةِ</a:t>
            </a:r>
            <a:r>
              <a:rPr lang="ar-MA" sz="4400" b="1" dirty="0">
                <a:solidFill>
                  <a:srgbClr val="C00000"/>
                </a:solidFill>
                <a:latin typeface="Microsoft Uighur" panose="02000000000000000000" pitchFamily="2" charset="-78"/>
                <a:cs typeface="Microsoft Uighur" panose="02000000000000000000" pitchFamily="2" charset="-78"/>
              </a:rPr>
              <a:t> </a:t>
            </a:r>
            <a:r>
              <a:rPr lang="ar-MA" sz="4400" b="1" dirty="0" err="1">
                <a:solidFill>
                  <a:srgbClr val="C00000"/>
                </a:solidFill>
                <a:latin typeface="Microsoft Uighur" panose="02000000000000000000" pitchFamily="2" charset="-78"/>
                <a:cs typeface="Microsoft Uighur" panose="02000000000000000000" pitchFamily="2" charset="-78"/>
              </a:rPr>
              <a:t>وَٱلتَّنْمِيَّةِ</a:t>
            </a:r>
            <a:r>
              <a:rPr lang="ar-MA" sz="4400" b="1" dirty="0">
                <a:solidFill>
                  <a:srgbClr val="C00000"/>
                </a:solidFill>
                <a:latin typeface="Microsoft Uighur" panose="02000000000000000000" pitchFamily="2" charset="-78"/>
                <a:cs typeface="Microsoft Uighur" panose="02000000000000000000" pitchFamily="2" charset="-78"/>
              </a:rPr>
              <a:t>.</a:t>
            </a:r>
            <a:endParaRPr kumimoji="0" lang="f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741864914"/>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497236" y="3160003"/>
            <a:ext cx="7886700" cy="720000"/>
          </a:xfrm>
        </p:spPr>
        <p:txBody>
          <a:bodyPr>
            <a:normAutofit/>
          </a:bodyPr>
          <a:lstStyle/>
          <a:p>
            <a:r>
              <a:rPr lang="ar-MA" sz="4000" dirty="0">
                <a:solidFill>
                  <a:srgbClr val="424D7B"/>
                </a:solidFill>
              </a:rPr>
              <a:t>اختتام الحصة </a:t>
            </a:r>
            <a:endParaRPr lang="fr-MA" sz="4000" dirty="0"/>
          </a:p>
        </p:txBody>
      </p:sp>
    </p:spTree>
    <p:extLst>
      <p:ext uri="{BB962C8B-B14F-4D97-AF65-F5344CB8AC3E}">
        <p14:creationId xmlns:p14="http://schemas.microsoft.com/office/powerpoint/2010/main" val="2150490187"/>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19494</TotalTime>
  <Words>1194</Words>
  <Application>Microsoft Office PowerPoint</Application>
  <PresentationFormat>Affichage à l'écran (4:3)</PresentationFormat>
  <Paragraphs>230</Paragraphs>
  <Slides>40</Slides>
  <Notes>0</Notes>
  <HiddenSlides>0</HiddenSlides>
  <MMClips>1</MMClips>
  <ScaleCrop>false</ScaleCrop>
  <HeadingPairs>
    <vt:vector size="6" baseType="variant">
      <vt:variant>
        <vt:lpstr>Polices utilisées</vt:lpstr>
      </vt:variant>
      <vt:variant>
        <vt:i4>11</vt:i4>
      </vt:variant>
      <vt:variant>
        <vt:lpstr>Thème</vt:lpstr>
      </vt:variant>
      <vt:variant>
        <vt:i4>10</vt:i4>
      </vt:variant>
      <vt:variant>
        <vt:lpstr>Titres des diapositives</vt:lpstr>
      </vt:variant>
      <vt:variant>
        <vt:i4>40</vt:i4>
      </vt:variant>
    </vt:vector>
  </HeadingPairs>
  <TitlesOfParts>
    <vt:vector size="61" baseType="lpstr">
      <vt:lpstr>Dosis Medium</vt:lpstr>
      <vt:lpstr>Dosis ExtraBold</vt:lpstr>
      <vt:lpstr>Calibri Light</vt:lpstr>
      <vt:lpstr>Arial</vt:lpstr>
      <vt:lpstr>Wingdings</vt:lpstr>
      <vt:lpstr>Microsoft Uighur</vt:lpstr>
      <vt:lpstr>Calibri</vt:lpstr>
      <vt:lpstr>Dosis</vt:lpstr>
      <vt:lpstr>Modern Love</vt:lpstr>
      <vt:lpstr>Courier New</vt:lpstr>
      <vt:lpstr>Dosis SemiBold</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00_Env-Enseignant</vt:lpstr>
      <vt:lpstr>Présentation PowerPoint</vt:lpstr>
      <vt:lpstr>Présentation PowerPoint</vt:lpstr>
      <vt:lpstr>Présentation PowerPoint</vt:lpstr>
      <vt:lpstr>تنظيم حصص الأسبوع السادس</vt:lpstr>
      <vt:lpstr>هيكلة حصة اليوم الثاني</vt:lpstr>
      <vt:lpstr>  افتتاح الحصة</vt:lpstr>
      <vt:lpstr>مرحبا بكم ، سنبدأ  حصة اللغة العربية.</vt:lpstr>
      <vt:lpstr>ضعوا اللوحة والكراسة في القمطر</vt:lpstr>
      <vt:lpstr>فهم المقروء</vt:lpstr>
      <vt:lpstr>خلال هذه الحصة نتذكر استراتيجيات الفهم من خلال تحديد الأفكار الرئيسة.</vt:lpstr>
      <vt:lpstr>من يقرأ؟</vt:lpstr>
      <vt:lpstr>خذوا كراساتكم. سننجز أسئلة الفهم الواردة في الصفحة 63.</vt:lpstr>
      <vt:lpstr>أمامكم 30 دقيقة للإنجاز.  أثناء ذلك سأنادي على 6 منكم للتقويم الشفوي. </vt:lpstr>
      <vt:lpstr>يتم فصل جهاز الحاسوب عن المسلاط.</vt:lpstr>
      <vt:lpstr>Présentation PowerPoint</vt:lpstr>
      <vt:lpstr>رائز الطلاقة</vt:lpstr>
      <vt:lpstr>موجهات تمرير رائز الطلاقة</vt:lpstr>
      <vt:lpstr>معايير تصحيح الطلاقة</vt:lpstr>
      <vt:lpstr>Présentation PowerPoint</vt:lpstr>
      <vt:lpstr>وضعية تقويم التحدث</vt:lpstr>
      <vt:lpstr>موجهات تمرير رائز التحدث</vt:lpstr>
      <vt:lpstr>Présentation PowerPoint</vt:lpstr>
      <vt:lpstr>Présentation PowerPoint</vt:lpstr>
      <vt:lpstr>دعم ومعالجة </vt:lpstr>
      <vt:lpstr>انتبهوا الآن. سنصحح إنجازاتكم. </vt:lpstr>
      <vt:lpstr> من يقرأ السؤال الأول ؟ من يقرأ جوابه؟ هل أنتم متفقون؟ أين ورد الجواب في النص؟</vt:lpstr>
      <vt:lpstr> صححوا.</vt:lpstr>
      <vt:lpstr> من يقرأ السؤال الثاني ؟ من يقرأ جوابه؟ هل أنتم متفقون؟ أين ورد الجواب في النص؟</vt:lpstr>
      <vt:lpstr> صححوا.</vt:lpstr>
      <vt:lpstr> من يقرأ السؤال الثالث ؟ من يقرأ جوابه؟ هل أنتم متفقون؟  هل ورد الجواب في النص؟</vt:lpstr>
      <vt:lpstr> صححوا.</vt:lpstr>
      <vt:lpstr> من يقرأ السؤال الرابع ؟ من يقرأ جوابه؟ هل أنتم متفقون؟  هل ورد الجواب في النص؟</vt:lpstr>
      <vt:lpstr> صححوا.</vt:lpstr>
      <vt:lpstr> من يقرأ السؤال الخامس ؟ من يقرأ جوابه؟ هل أنتم متفقون؟  هل ورد الجواب في النص؟</vt:lpstr>
      <vt:lpstr> صححوا</vt:lpstr>
      <vt:lpstr> من يقرأ السؤال السادس ؟ من يقرأ جوابه؟ هل أنتم متفقون؟  </vt:lpstr>
      <vt:lpstr> صححوا</vt:lpstr>
      <vt:lpstr> من يقرأ السؤال الأخير ؟ من يقرأ جوابه؟ هل أنتم متفقون؟  </vt:lpstr>
      <vt:lpstr> إليكم مقترحا للتصحيح. من يقرأ؟</vt:lpstr>
      <vt:lpstr>اختتام الحصة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255</cp:revision>
  <cp:lastPrinted>2025-11-10T15:58:57Z</cp:lastPrinted>
  <dcterms:created xsi:type="dcterms:W3CDTF">2023-09-20T21:35:22Z</dcterms:created>
  <dcterms:modified xsi:type="dcterms:W3CDTF">2026-03-02T20:55:16Z</dcterms:modified>
</cp:coreProperties>
</file>