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8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9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0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1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2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3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4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15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16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17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theme/theme18.xml" ContentType="application/vnd.openxmlformats-officedocument.theme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theme/theme19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20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6" r:id="rId2"/>
    <p:sldMasterId id="2147483701" r:id="rId3"/>
    <p:sldMasterId id="2147483723" r:id="rId4"/>
    <p:sldMasterId id="2147483735" r:id="rId5"/>
    <p:sldMasterId id="2147483739" r:id="rId6"/>
    <p:sldMasterId id="2147483763" r:id="rId7"/>
    <p:sldMasterId id="2147483791" r:id="rId8"/>
    <p:sldMasterId id="2147483814" r:id="rId9"/>
    <p:sldMasterId id="2147483829" r:id="rId10"/>
    <p:sldMasterId id="2147483846" r:id="rId11"/>
    <p:sldMasterId id="2147483863" r:id="rId12"/>
    <p:sldMasterId id="2147483886" r:id="rId13"/>
    <p:sldMasterId id="2147483909" r:id="rId14"/>
    <p:sldMasterId id="2147483925" r:id="rId15"/>
    <p:sldMasterId id="2147483940" r:id="rId16"/>
    <p:sldMasterId id="2147483959" r:id="rId17"/>
    <p:sldMasterId id="2147483976" r:id="rId18"/>
    <p:sldMasterId id="2147483988" r:id="rId19"/>
    <p:sldMasterId id="2147484011" r:id="rId20"/>
    <p:sldMasterId id="2147484015" r:id="rId21"/>
  </p:sldMasterIdLst>
  <p:notesMasterIdLst>
    <p:notesMasterId r:id="rId77"/>
  </p:notesMasterIdLst>
  <p:sldIdLst>
    <p:sldId id="2147482692" r:id="rId22"/>
    <p:sldId id="2147482483" r:id="rId23"/>
    <p:sldId id="2147482471" r:id="rId24"/>
    <p:sldId id="2147482696" r:id="rId25"/>
    <p:sldId id="2147482488" r:id="rId26"/>
    <p:sldId id="2147482691" r:id="rId27"/>
    <p:sldId id="265" r:id="rId28"/>
    <p:sldId id="2147482760" r:id="rId29"/>
    <p:sldId id="262" r:id="rId30"/>
    <p:sldId id="2147482611" r:id="rId31"/>
    <p:sldId id="2147482821" r:id="rId32"/>
    <p:sldId id="2147482822" r:id="rId33"/>
    <p:sldId id="2147482823" r:id="rId34"/>
    <p:sldId id="266" r:id="rId35"/>
    <p:sldId id="2147482824" r:id="rId36"/>
    <p:sldId id="2147482825" r:id="rId37"/>
    <p:sldId id="2147482826" r:id="rId38"/>
    <p:sldId id="2147482797" r:id="rId39"/>
    <p:sldId id="2147482798" r:id="rId40"/>
    <p:sldId id="2147482759" r:id="rId41"/>
    <p:sldId id="267" r:id="rId42"/>
    <p:sldId id="2147482694" r:id="rId43"/>
    <p:sldId id="2147482591" r:id="rId44"/>
    <p:sldId id="2147482592" r:id="rId45"/>
    <p:sldId id="2147482595" r:id="rId46"/>
    <p:sldId id="2147482597" r:id="rId47"/>
    <p:sldId id="2147482598" r:id="rId48"/>
    <p:sldId id="2147482601" r:id="rId49"/>
    <p:sldId id="2147482633" r:id="rId50"/>
    <p:sldId id="2147482602" r:id="rId51"/>
    <p:sldId id="2147482635" r:id="rId52"/>
    <p:sldId id="2147482765" r:id="rId53"/>
    <p:sldId id="2147482769" r:id="rId54"/>
    <p:sldId id="2147482613" r:id="rId55"/>
    <p:sldId id="2147482771" r:id="rId56"/>
    <p:sldId id="2147482779" r:id="rId57"/>
    <p:sldId id="2147482832" r:id="rId58"/>
    <p:sldId id="2147482778" r:id="rId59"/>
    <p:sldId id="2147482831" r:id="rId60"/>
    <p:sldId id="2147482489" r:id="rId61"/>
    <p:sldId id="2147482621" r:id="rId62"/>
    <p:sldId id="2147482622" r:id="rId63"/>
    <p:sldId id="2147482623" r:id="rId64"/>
    <p:sldId id="2147482624" r:id="rId65"/>
    <p:sldId id="2147482733" r:id="rId66"/>
    <p:sldId id="2147482827" r:id="rId67"/>
    <p:sldId id="2147482828" r:id="rId68"/>
    <p:sldId id="2147482625" r:id="rId69"/>
    <p:sldId id="2147482829" r:id="rId70"/>
    <p:sldId id="2147482830" r:id="rId71"/>
    <p:sldId id="2147482643" r:id="rId72"/>
    <p:sldId id="2147482615" r:id="rId73"/>
    <p:sldId id="2147482642" r:id="rId74"/>
    <p:sldId id="2147482563" r:id="rId75"/>
    <p:sldId id="2147482522" r:id="rId76"/>
  </p:sldIdLst>
  <p:sldSz cx="9144000" cy="6858000" type="screen4x3"/>
  <p:notesSz cx="6858000" cy="9144000"/>
  <p:embeddedFontLst>
    <p:embeddedFont>
      <p:font typeface="Abadi" panose="020B0604020104020204" pitchFamily="34" charset="0"/>
      <p:regular r:id="rId78"/>
      <p:bold r:id="rId79"/>
      <p:italic r:id="rId80"/>
      <p:boldItalic r:id="rId81"/>
    </p:embeddedFont>
    <p:embeddedFont>
      <p:font typeface="Arial Rounded MT Bold" panose="020F0704030504030204" pitchFamily="34" charset="0"/>
      <p:regular r:id="rId82"/>
    </p:embeddedFont>
    <p:embeddedFont>
      <p:font typeface="Dosis" pitchFamily="2" charset="0"/>
      <p:regular r:id="rId83"/>
      <p:bold r:id="rId84"/>
    </p:embeddedFont>
    <p:embeddedFont>
      <p:font typeface="Dosis ExtraBold" pitchFamily="2" charset="0"/>
      <p:bold r:id="rId85"/>
    </p:embeddedFont>
    <p:embeddedFont>
      <p:font typeface="Dosis Medium" pitchFamily="2" charset="0"/>
      <p:regular r:id="rId86"/>
    </p:embeddedFont>
    <p:embeddedFont>
      <p:font typeface="Dosis SemiBold" pitchFamily="2" charset="0"/>
      <p:bold r:id="rId87"/>
    </p:embeddedFont>
    <p:embeddedFont>
      <p:font typeface="Microsoft Uighur" panose="02000000000000000000" pitchFamily="2" charset="-78"/>
      <p:regular r:id="rId88"/>
      <p:bold r:id="rId89"/>
    </p:embeddedFont>
    <p:embeddedFont>
      <p:font typeface="Modern Love" panose="04090805081005020601" pitchFamily="82" charset="0"/>
      <p:regular r:id="rId90"/>
    </p:embeddedFont>
    <p:embeddedFont>
      <p:font typeface="Noto Sans Symbols" panose="020B0604020202020204" charset="0"/>
      <p:regular r:id="rId91"/>
      <p:bold r:id="rId9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BF7"/>
    <a:srgbClr val="9299B1"/>
    <a:srgbClr val="565F88"/>
    <a:srgbClr val="F6F6F6"/>
    <a:srgbClr val="E6E6E6"/>
    <a:srgbClr val="F2F2F2"/>
    <a:srgbClr val="0097B2"/>
    <a:srgbClr val="FFFFFF"/>
    <a:srgbClr val="4C515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71" autoAdjust="0"/>
    <p:restoredTop sz="94660"/>
  </p:normalViewPr>
  <p:slideViewPr>
    <p:cSldViewPr snapToGrid="0">
      <p:cViewPr varScale="1">
        <p:scale>
          <a:sx n="75" d="100"/>
          <a:sy n="75" d="100"/>
        </p:scale>
        <p:origin x="884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font" Target="fonts/font7.fntdata"/><Relationship Id="rId89" Type="http://schemas.openxmlformats.org/officeDocument/2006/relationships/font" Target="fonts/font12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slide" Target="slides/slide53.xml"/><Relationship Id="rId79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13.fntdata"/><Relationship Id="rId95" Type="http://schemas.openxmlformats.org/officeDocument/2006/relationships/theme" Target="theme/theme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80" Type="http://schemas.openxmlformats.org/officeDocument/2006/relationships/font" Target="fonts/font3.fntdata"/><Relationship Id="rId85" Type="http://schemas.openxmlformats.org/officeDocument/2006/relationships/font" Target="fonts/font8.fntdata"/><Relationship Id="rId9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83" Type="http://schemas.openxmlformats.org/officeDocument/2006/relationships/font" Target="fonts/font6.fntdata"/><Relationship Id="rId88" Type="http://schemas.openxmlformats.org/officeDocument/2006/relationships/font" Target="fonts/font11.fntdata"/><Relationship Id="rId91" Type="http://schemas.openxmlformats.org/officeDocument/2006/relationships/font" Target="fonts/font14.fntdata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font" Target="fonts/font9.fntdata"/><Relationship Id="rId9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0.xml"/><Relationship Id="rId92" Type="http://schemas.openxmlformats.org/officeDocument/2006/relationships/font" Target="fonts/font1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font" Target="fonts/font10.fntdata"/><Relationship Id="rId61" Type="http://schemas.openxmlformats.org/officeDocument/2006/relationships/slide" Target="slides/slide40.xml"/><Relationship Id="rId82" Type="http://schemas.openxmlformats.org/officeDocument/2006/relationships/font" Target="fonts/font5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56" Type="http://schemas.openxmlformats.org/officeDocument/2006/relationships/slide" Target="slides/slide35.xml"/><Relationship Id="rId77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C7A3A1F-B4E9-2DB5-458E-A59D1EBDF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A2C290B8-31A7-5BBB-C3CE-BA7906B99B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D40E09B-E8A5-012B-FEDD-816EB8BEC9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457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F8FA7E5-D60C-7281-9051-FF4B098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3639B1-15E9-EC29-864A-38929F2A7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1D3274C-4880-448D-CF4A-508BDC9D9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74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9.png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microsoft.com/office/2007/relationships/hdphoto" Target="../media/hdphoto3.wdp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1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1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1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7.png"/><Relationship Id="rId5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9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9.png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7.png"/><Relationship Id="rId5" Type="http://schemas.openxmlformats.org/officeDocument/2006/relationships/image" Target="../media/image22.png"/><Relationship Id="rId4" Type="http://schemas.openxmlformats.org/officeDocument/2006/relationships/image" Target="../media/image15.png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4" Type="http://schemas.microsoft.com/office/2007/relationships/hdphoto" Target="../media/hdphoto4.wdp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5.wdp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25.png"/><Relationship Id="rId5" Type="http://schemas.microsoft.com/office/2007/relationships/hdphoto" Target="../media/hdphoto4.wdp"/><Relationship Id="rId4" Type="http://schemas.openxmlformats.org/officeDocument/2006/relationships/image" Target="../media/image23.png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7.xml"/></Relationships>
</file>

<file path=ppt/slideLayouts/_rels/slideLayout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7.xml"/><Relationship Id="rId5" Type="http://schemas.microsoft.com/office/2007/relationships/hdphoto" Target="../media/hdphoto6.wdp"/><Relationship Id="rId4" Type="http://schemas.openxmlformats.org/officeDocument/2006/relationships/image" Target="../media/image32.png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8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9.png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0.xml"/><Relationship Id="rId4" Type="http://schemas.microsoft.com/office/2007/relationships/hdphoto" Target="../media/hdphoto4.wdp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9.png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58802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752360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4078358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643188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47497510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0621960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4038304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771698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126751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302596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68586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845597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3039298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0219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894116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59280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419553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4754097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5438138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338828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309148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53512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904792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473292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1142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518087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739737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16990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31917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60915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418629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41591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42141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070874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203434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07175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535541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49917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4329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476771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412051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086065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07896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32998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53560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600922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29964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63242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E92103-F24A-0ABD-27CA-A2A57D744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465D3E-B380-11EB-FB14-727B349EB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2B47F5-2E9F-0F0E-8977-0DCB3BD837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9CF220-5DA3-0940-8CA0-F3CB3026F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50ADC1-AE02-006E-2069-00F523E74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69533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B02E53-15B9-5A29-F73F-85E567B6B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371047-B2D4-567A-9459-E54216857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D777D4-49B7-F01C-2D0B-C13E249C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4C4E12-7D78-DA95-1EFF-135C54EF7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ABF31E-B71A-0FB2-F07D-270B0B19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5021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C7B786-FA66-F6DF-698C-6692890BA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7FF0D8-314F-73AA-EB42-F1379C1D7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77DDAF1-C0B4-9629-9DEA-08788CFCE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C56552E-3DFA-6679-5D0B-CF83B8BD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AF8BC5-22FB-04D3-D424-A98B5BE7B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D0BE28-8AE4-B60F-AEC1-D87E2E36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4538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4F82F7-0891-BA8D-5AA2-8478D0683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151886-B4DE-3999-F470-B39D4C0A6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92EF62-69C9-27C8-D71C-E77D9A926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7AAFED-2E8C-2231-2C31-F6AC49DBA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8C7E9AC-59ED-47ED-16C9-2CF36D8AED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D002F2-CF20-B617-033B-734AD6E126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F2FE996-DDC3-C4CD-881B-C7AD11603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1F6AC7C-8FB8-3952-ABC6-993BABAE8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35509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C31C7D-6AF4-E551-D296-8587977C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E576A9-1DB7-7F92-5F90-43A4704B2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358FA9B-E170-D5C7-18BE-8CC982FB1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7B77567-A5B2-FB8A-0178-6925B108F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63166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0E3A6D0-59AC-7402-4B3B-BA9C964247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81492E6-C7C3-386D-DF3B-4EE949937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E14AD4-F478-998D-297C-C5B965A52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5052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5810B-D5C6-16D1-BB06-8B706D39A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E68226-8F6A-0766-1F21-7231DCDF9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B0E2E71-7771-0F20-ECA2-211D5FE66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8625C20-A2CE-1687-6B13-7F0BF7F59B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FB8832-9C44-50AE-7AB6-2CED06672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01FB32-9EFA-378E-2191-D8ACD69B1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89262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224BD2-CD64-8A5E-E385-D154DE6D3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ACC310C-F70D-0040-C4AC-DED5ECF128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6FC1CE-B1A6-4372-004E-72F0E2463B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BEC09B0-22CF-376C-C299-54F5FD98E5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F04E90-10B0-65F2-374D-4512EF7CD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830BAB-FF64-1741-2BE6-A7DABC432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10613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335EB-0DEB-28DD-2616-CAAF1056C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0C02AAD-0983-B67E-C851-8F4505E65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3081E7-5F85-5C78-A9E3-3EBBD5D673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9DA11C-E775-012E-04CD-45BA8B82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6DA31F-C8FB-6B04-6664-38381CF45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229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153707F-DCA5-7952-F4A6-5F9561DF73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CBA637-1FCA-C91E-FFE9-447F464FD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0DC3F1-11BD-E18B-BAD3-B39DC277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7D2AB7-6B21-B1D2-99E6-0DD54F85F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8E4EB6-F313-1C82-70C4-DCF79796C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7509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40395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32170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203253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68455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45266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06623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07770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92101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393254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17899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273791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134125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71260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568300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53682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9871775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87751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785886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52397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13243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961991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104768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723418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82566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6282164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07106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68344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520816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95323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723347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375080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22363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07065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33279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6286857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50166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50364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31531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24687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174809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7626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025569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07370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0912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93295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13329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056688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42514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250276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2661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168831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39853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098559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5889028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5796979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15971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52953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35353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66845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82882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461351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2666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25190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22722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205647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368034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699662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650031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85337946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81673329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3530516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357153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831431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22460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2299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21480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9266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2658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769493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534899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303913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198085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19098010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20958310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3614009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307692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3919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091837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61604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192527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5727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763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87220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266442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99993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5179877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99096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7778568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45929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54692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83927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48112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39246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785083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2687120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21652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0037876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0203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8375458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33769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6539798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726768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954142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31990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38645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1158294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1671861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61717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374211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1138228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7100750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008656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575071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333800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609240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489277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317734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28439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848720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00503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8646828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8449907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806861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8582891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92950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076427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85073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406709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698368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274401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308006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9779295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5079959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2051396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467800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460165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8454420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337840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600161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231279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07781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69157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620480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772282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139851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8213883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61683717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14068405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192708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913798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4664940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5825055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9407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101657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584952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398791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2607295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948785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457955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9010448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8957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957766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0050895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376883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9057284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945638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49912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435212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611235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114468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6818915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288109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32955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823973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7242982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586435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79683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1536521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40772897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6940677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8486637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71142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995156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877645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527442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85708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95981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897267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2442775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828117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013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4920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4394516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0059881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997443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6695233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9911336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520010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2220602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3625720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735091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9664916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7623428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731893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2064980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9819350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881149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0249502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8735360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095944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04388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477103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3858401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691448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989048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9469915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4778481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609795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1356996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5907476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064397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365032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882977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43324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3340611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0991572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35032189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404189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4347049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02673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957071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013270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721345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478061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0630702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609483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567315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8927847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5941940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2790567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70564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3148011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0022368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2822808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3585840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577795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5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Relationship Id="rId22" Type="http://schemas.openxmlformats.org/officeDocument/2006/relationships/slideLayout" Target="../slideLayouts/slideLayout10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6" Type="http://schemas.openxmlformats.org/officeDocument/2006/relationships/image" Target="../media/image6.jpg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38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image" Target="../media/image19.jpg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image" Target="../media/image19.jpg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96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slideLayout" Target="../slideLayouts/slideLayout20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2" Type="http://schemas.openxmlformats.org/officeDocument/2006/relationships/slideLayout" Target="../slideLayouts/slideLayout211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13" Type="http://schemas.openxmlformats.org/officeDocument/2006/relationships/slideLayout" Target="../slideLayouts/slideLayout236.xml"/><Relationship Id="rId18" Type="http://schemas.openxmlformats.org/officeDocument/2006/relationships/slideLayout" Target="../slideLayouts/slideLayout241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slideLayout" Target="../slideLayouts/slideLayout235.xml"/><Relationship Id="rId17" Type="http://schemas.openxmlformats.org/officeDocument/2006/relationships/slideLayout" Target="../slideLayouts/slideLayout240.xml"/><Relationship Id="rId2" Type="http://schemas.openxmlformats.org/officeDocument/2006/relationships/slideLayout" Target="../slideLayouts/slideLayout225.xml"/><Relationship Id="rId16" Type="http://schemas.openxmlformats.org/officeDocument/2006/relationships/slideLayout" Target="../slideLayouts/slideLayout239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5" Type="http://schemas.openxmlformats.org/officeDocument/2006/relationships/slideLayout" Target="../slideLayouts/slideLayout238.xml"/><Relationship Id="rId10" Type="http://schemas.openxmlformats.org/officeDocument/2006/relationships/slideLayout" Target="../slideLayouts/slideLayout233.xml"/><Relationship Id="rId19" Type="http://schemas.openxmlformats.org/officeDocument/2006/relationships/theme" Target="../theme/theme16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Relationship Id="rId14" Type="http://schemas.openxmlformats.org/officeDocument/2006/relationships/slideLayout" Target="../slideLayouts/slideLayout237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9.xml"/><Relationship Id="rId13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44.xml"/><Relationship Id="rId7" Type="http://schemas.openxmlformats.org/officeDocument/2006/relationships/slideLayout" Target="../slideLayouts/slideLayout248.xml"/><Relationship Id="rId12" Type="http://schemas.openxmlformats.org/officeDocument/2006/relationships/slideLayout" Target="../slideLayouts/slideLayout253.xml"/><Relationship Id="rId17" Type="http://schemas.openxmlformats.org/officeDocument/2006/relationships/image" Target="../media/image28.jpeg"/><Relationship Id="rId2" Type="http://schemas.openxmlformats.org/officeDocument/2006/relationships/slideLayout" Target="../slideLayouts/slideLayout243.xml"/><Relationship Id="rId16" Type="http://schemas.openxmlformats.org/officeDocument/2006/relationships/theme" Target="../theme/theme17.xml"/><Relationship Id="rId1" Type="http://schemas.openxmlformats.org/officeDocument/2006/relationships/slideLayout" Target="../slideLayouts/slideLayout242.xml"/><Relationship Id="rId6" Type="http://schemas.openxmlformats.org/officeDocument/2006/relationships/slideLayout" Target="../slideLayouts/slideLayout247.xml"/><Relationship Id="rId11" Type="http://schemas.openxmlformats.org/officeDocument/2006/relationships/slideLayout" Target="../slideLayouts/slideLayout252.xml"/><Relationship Id="rId5" Type="http://schemas.openxmlformats.org/officeDocument/2006/relationships/slideLayout" Target="../slideLayouts/slideLayout246.xml"/><Relationship Id="rId15" Type="http://schemas.openxmlformats.org/officeDocument/2006/relationships/slideLayout" Target="../slideLayouts/slideLayout256.xml"/><Relationship Id="rId10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45.xml"/><Relationship Id="rId9" Type="http://schemas.openxmlformats.org/officeDocument/2006/relationships/slideLayout" Target="../slideLayouts/slideLayout250.xml"/><Relationship Id="rId14" Type="http://schemas.openxmlformats.org/officeDocument/2006/relationships/slideLayout" Target="../slideLayouts/slideLayout25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3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63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5.xml"/><Relationship Id="rId13" Type="http://schemas.openxmlformats.org/officeDocument/2006/relationships/slideLayout" Target="../slideLayouts/slideLayout280.xml"/><Relationship Id="rId18" Type="http://schemas.openxmlformats.org/officeDocument/2006/relationships/slideLayout" Target="../slideLayouts/slideLayout285.xml"/><Relationship Id="rId3" Type="http://schemas.openxmlformats.org/officeDocument/2006/relationships/slideLayout" Target="../slideLayouts/slideLayout270.xml"/><Relationship Id="rId21" Type="http://schemas.openxmlformats.org/officeDocument/2006/relationships/slideLayout" Target="../slideLayouts/slideLayout288.xml"/><Relationship Id="rId7" Type="http://schemas.openxmlformats.org/officeDocument/2006/relationships/slideLayout" Target="../slideLayouts/slideLayout274.xml"/><Relationship Id="rId12" Type="http://schemas.openxmlformats.org/officeDocument/2006/relationships/slideLayout" Target="../slideLayouts/slideLayout279.xml"/><Relationship Id="rId17" Type="http://schemas.openxmlformats.org/officeDocument/2006/relationships/slideLayout" Target="../slideLayouts/slideLayout284.xml"/><Relationship Id="rId2" Type="http://schemas.openxmlformats.org/officeDocument/2006/relationships/slideLayout" Target="../slideLayouts/slideLayout269.xml"/><Relationship Id="rId16" Type="http://schemas.openxmlformats.org/officeDocument/2006/relationships/slideLayout" Target="../slideLayouts/slideLayout283.xml"/><Relationship Id="rId20" Type="http://schemas.openxmlformats.org/officeDocument/2006/relationships/slideLayout" Target="../slideLayouts/slideLayout287.xml"/><Relationship Id="rId1" Type="http://schemas.openxmlformats.org/officeDocument/2006/relationships/slideLayout" Target="../slideLayouts/slideLayout268.xml"/><Relationship Id="rId6" Type="http://schemas.openxmlformats.org/officeDocument/2006/relationships/slideLayout" Target="../slideLayouts/slideLayout273.xml"/><Relationship Id="rId11" Type="http://schemas.openxmlformats.org/officeDocument/2006/relationships/slideLayout" Target="../slideLayouts/slideLayout278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72.xml"/><Relationship Id="rId15" Type="http://schemas.openxmlformats.org/officeDocument/2006/relationships/slideLayout" Target="../slideLayouts/slideLayout282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277.xml"/><Relationship Id="rId19" Type="http://schemas.openxmlformats.org/officeDocument/2006/relationships/slideLayout" Target="../slideLayouts/slideLayout286.xml"/><Relationship Id="rId4" Type="http://schemas.openxmlformats.org/officeDocument/2006/relationships/slideLayout" Target="../slideLayouts/slideLayout271.xml"/><Relationship Id="rId9" Type="http://schemas.openxmlformats.org/officeDocument/2006/relationships/slideLayout" Target="../slideLayouts/slideLayout276.xml"/><Relationship Id="rId14" Type="http://schemas.openxmlformats.org/officeDocument/2006/relationships/slideLayout" Target="../slideLayouts/slideLayout281.xml"/><Relationship Id="rId22" Type="http://schemas.openxmlformats.org/officeDocument/2006/relationships/slideLayout" Target="../slideLayouts/slideLayout28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2.xml"/><Relationship Id="rId2" Type="http://schemas.openxmlformats.org/officeDocument/2006/relationships/slideLayout" Target="../slideLayouts/slideLayout291.xml"/><Relationship Id="rId1" Type="http://schemas.openxmlformats.org/officeDocument/2006/relationships/slideLayout" Target="../slideLayouts/slideLayout290.xml"/><Relationship Id="rId5" Type="http://schemas.openxmlformats.org/officeDocument/2006/relationships/image" Target="../media/image33.jpg"/><Relationship Id="rId4" Type="http://schemas.openxmlformats.org/officeDocument/2006/relationships/theme" Target="../theme/theme2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slideLayout" Target="../slideLayouts/slideLayout305.xml"/><Relationship Id="rId18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295.xml"/><Relationship Id="rId21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17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294.xml"/><Relationship Id="rId16" Type="http://schemas.openxmlformats.org/officeDocument/2006/relationships/slideLayout" Target="../slideLayouts/slideLayout308.xml"/><Relationship Id="rId20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24" Type="http://schemas.openxmlformats.org/officeDocument/2006/relationships/image" Target="../media/image19.jpg"/><Relationship Id="rId5" Type="http://schemas.openxmlformats.org/officeDocument/2006/relationships/slideLayout" Target="../slideLayouts/slideLayout297.xml"/><Relationship Id="rId15" Type="http://schemas.openxmlformats.org/officeDocument/2006/relationships/slideLayout" Target="../slideLayouts/slideLayout307.xml"/><Relationship Id="rId23" Type="http://schemas.openxmlformats.org/officeDocument/2006/relationships/theme" Target="../theme/theme21.xml"/><Relationship Id="rId10" Type="http://schemas.openxmlformats.org/officeDocument/2006/relationships/slideLayout" Target="../slideLayouts/slideLayout302.xml"/><Relationship Id="rId19" Type="http://schemas.openxmlformats.org/officeDocument/2006/relationships/slideLayout" Target="../slideLayouts/slideLayout311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Relationship Id="rId14" Type="http://schemas.openxmlformats.org/officeDocument/2006/relationships/slideLayout" Target="../slideLayouts/slideLayout306.xml"/><Relationship Id="rId22" Type="http://schemas.openxmlformats.org/officeDocument/2006/relationships/slideLayout" Target="../slideLayouts/slideLayout3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1683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4718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483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275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5763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293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  <p:sldLayoutId id="2147483759" r:id="rId20"/>
    <p:sldLayoutId id="2147483760" r:id="rId21"/>
    <p:sldLayoutId id="214748376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37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6057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  <p:sldLayoutId id="2147483810" r:id="rId19"/>
    <p:sldLayoutId id="2147483811" r:id="rId20"/>
    <p:sldLayoutId id="2147483812" r:id="rId21"/>
    <p:sldLayoutId id="21474838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2991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034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7411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  <p:sldLayoutId id="21474838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4193800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4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  <p:sldLayoutId id="2147483882" r:id="rId18"/>
    <p:sldLayoutId id="2147483883" r:id="rId19"/>
    <p:sldLayoutId id="2147483884" r:id="rId20"/>
    <p:sldLayoutId id="2147483885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8979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701704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9505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70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  <p:sldLayoutId id="2147483952" r:id="rId12"/>
    <p:sldLayoutId id="2147483953" r:id="rId13"/>
    <p:sldLayoutId id="2147483954" r:id="rId14"/>
    <p:sldLayoutId id="2147483955" r:id="rId15"/>
    <p:sldLayoutId id="2147483956" r:id="rId16"/>
    <p:sldLayoutId id="2147483957" r:id="rId17"/>
    <p:sldLayoutId id="2147483958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596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1" r:id="rId12"/>
    <p:sldLayoutId id="2147483972" r:id="rId13"/>
    <p:sldLayoutId id="2147483973" r:id="rId14"/>
    <p:sldLayoutId id="214748397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83341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4514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  <p:sldLayoutId id="2147484002" r:id="rId14"/>
    <p:sldLayoutId id="2147484003" r:id="rId15"/>
    <p:sldLayoutId id="2147484004" r:id="rId16"/>
    <p:sldLayoutId id="2147484005" r:id="rId17"/>
    <p:sldLayoutId id="2147484006" r:id="rId18"/>
    <p:sldLayoutId id="2147484007" r:id="rId19"/>
    <p:sldLayoutId id="2147484008" r:id="rId20"/>
    <p:sldLayoutId id="2147484009" r:id="rId21"/>
    <p:sldLayoutId id="214748401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7413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8950503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  <p:sldLayoutId id="2147484037" r:id="rId21"/>
    <p:sldLayoutId id="214748403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5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1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5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50.png"/><Relationship Id="rId5" Type="http://schemas.openxmlformats.org/officeDocument/2006/relationships/image" Target="../media/image47.png"/><Relationship Id="rId4" Type="http://schemas.openxmlformats.org/officeDocument/2006/relationships/image" Target="../media/image49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7.png"/><Relationship Id="rId7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8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5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gif"/><Relationship Id="rId11" Type="http://schemas.openxmlformats.org/officeDocument/2006/relationships/image" Target="../media/image52.png"/><Relationship Id="rId5" Type="http://schemas.openxmlformats.org/officeDocument/2006/relationships/image" Target="../media/image55.png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9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6.png"/><Relationship Id="rId7" Type="http://schemas.openxmlformats.org/officeDocument/2006/relationships/image" Target="../media/image62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61.png"/><Relationship Id="rId11" Type="http://schemas.openxmlformats.org/officeDocument/2006/relationships/image" Target="../media/image51.png"/><Relationship Id="rId5" Type="http://schemas.openxmlformats.org/officeDocument/2006/relationships/image" Target="../media/image60.png"/><Relationship Id="rId10" Type="http://schemas.openxmlformats.org/officeDocument/2006/relationships/image" Target="../media/image50.png"/><Relationship Id="rId4" Type="http://schemas.openxmlformats.org/officeDocument/2006/relationships/image" Target="../media/image59.png"/><Relationship Id="rId9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0.png"/><Relationship Id="rId5" Type="http://schemas.openxmlformats.org/officeDocument/2006/relationships/image" Target="../media/image47.png"/><Relationship Id="rId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64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50.png"/><Relationship Id="rId5" Type="http://schemas.openxmlformats.org/officeDocument/2006/relationships/image" Target="../media/image47.png"/><Relationship Id="rId4" Type="http://schemas.openxmlformats.org/officeDocument/2006/relationships/image" Target="../media/image6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64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50.png"/><Relationship Id="rId5" Type="http://schemas.openxmlformats.org/officeDocument/2006/relationships/image" Target="../media/image47.png"/><Relationship Id="rId4" Type="http://schemas.openxmlformats.org/officeDocument/2006/relationships/image" Target="../media/image66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57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0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50.png"/><Relationship Id="rId7" Type="http://schemas.openxmlformats.org/officeDocument/2006/relationships/image" Target="../media/image6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50.png"/><Relationship Id="rId7" Type="http://schemas.openxmlformats.org/officeDocument/2006/relationships/image" Target="../media/image6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50.png"/><Relationship Id="rId7" Type="http://schemas.openxmlformats.org/officeDocument/2006/relationships/image" Target="../media/image7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50.png"/><Relationship Id="rId7" Type="http://schemas.openxmlformats.org/officeDocument/2006/relationships/image" Target="../media/image7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50.png"/><Relationship Id="rId7" Type="http://schemas.openxmlformats.org/officeDocument/2006/relationships/image" Target="../media/image7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9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3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9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svg"/><Relationship Id="rId3" Type="http://schemas.openxmlformats.org/officeDocument/2006/relationships/image" Target="../media/image50.png"/><Relationship Id="rId7" Type="http://schemas.openxmlformats.org/officeDocument/2006/relationships/image" Target="../media/image80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svg"/><Relationship Id="rId3" Type="http://schemas.openxmlformats.org/officeDocument/2006/relationships/image" Target="../media/image50.png"/><Relationship Id="rId7" Type="http://schemas.openxmlformats.org/officeDocument/2006/relationships/image" Target="../media/image80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svg"/><Relationship Id="rId3" Type="http://schemas.openxmlformats.org/officeDocument/2006/relationships/image" Target="../media/image50.png"/><Relationship Id="rId7" Type="http://schemas.openxmlformats.org/officeDocument/2006/relationships/image" Target="../media/image80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82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8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0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4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3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5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86.png"/><Relationship Id="rId4" Type="http://schemas.openxmlformats.org/officeDocument/2006/relationships/image" Target="../media/image40.gif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3E25A85-9231-1B53-74CA-AB64B67210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92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التربوي الثاني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إنتاج كتابي – الحصة 3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4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الأساليب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الاستماع والتحدث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</a:t>
            </a:r>
            <a:r>
              <a:rPr kumimoji="0" lang="ar-MA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تطبيق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استراتيجية الفهم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شكل و فهم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PIRLS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(30)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التراكيب 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افتتاح الحصة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قراءة : استثمار النص (30)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 : إنتاج كتابي - الحصة 5 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5 -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 الخامس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3717" y="1902092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4661157" y="4561042"/>
            <a:ext cx="194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03- إنتاج كتابي – ح5-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384964" y="3279307"/>
            <a:ext cx="2177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قراءة–ح4-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12876" y="3083261"/>
            <a:ext cx="585072" cy="585072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558636" y="4352238"/>
            <a:ext cx="550153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7260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نص:مُخْتَبَراتُ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ٱلْأَحْلامِ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(الحصة الرابعة)</a:t>
            </a:r>
          </a:p>
          <a:p>
            <a:pPr marL="537600" lvl="0" indent="-342900">
              <a:buClr>
                <a:srgbClr val="424D7B"/>
              </a:buClr>
              <a:buSzPct val="83000"/>
              <a:buFont typeface="Arial" panose="020B0604020202020204" pitchFamily="34" charset="0"/>
              <a:buChar char="•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92418" y="497234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تحويل معلومات جدول إلى نص </a:t>
            </a:r>
            <a:r>
              <a:rPr kumimoji="0" lang="ar-MA" sz="22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( تصحيح )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732992" y="46080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374073" y="2908660"/>
            <a:ext cx="7545927" cy="890781"/>
            <a:chOff x="481618" y="2851205"/>
            <a:chExt cx="7545927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1618" y="2851205"/>
              <a:ext cx="7545927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606309" y="3109935"/>
              <a:ext cx="588865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الإجابة عن أسئلة استثمار النص القرائي " مُخْتَبَراتُ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ٱلْأَحْلامِ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"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374073" y="4022136"/>
            <a:ext cx="7545927" cy="890781"/>
            <a:chOff x="481618" y="2851205"/>
            <a:chExt cx="7545927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1618" y="2851205"/>
              <a:ext cx="7545927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تصحيح الإنتاج الكتابي.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467472" y="32621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07F8838-6A6F-03BE-A2CE-8FC76F6A9D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2A3C49-9637-7852-3C38-70B44443B3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B91850D-618A-7942-1098-5839F9860BB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5D10CD-E58E-144D-6FA3-625F2B7C157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2AC504A-60D7-3167-4CAA-B4330FC1B8E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738E70-FA90-1377-97EE-741E5BC97B3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4DE970-8DB9-E14C-17A2-41889EDD3EA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C8AB7F-7802-650C-2C38-8EF0DB066CA1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8941AD-B317-5335-A62E-7A00BBDE3B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2C9A80-59ED-6B24-BB71-184EC61691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B7F313E-2FDD-C62F-F97A-9BD8580268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B3D2E80-9D84-1683-9BE9-9ACB1B5B55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6FE26C1-D366-DE62-03FE-1F5331EB3CF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86D364-6136-723E-DE08-D80452DEA2D9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19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474465-0159-9588-E0F7-A8BAD06DA7B8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19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67AD2C-EAA9-187D-3AF7-13913A12FB7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9FE4B454-D321-7F55-85A7-57F0EC8779F2}"/>
              </a:ext>
            </a:extLst>
          </p:cNvPr>
          <p:cNvSpPr txBox="1"/>
          <p:nvPr/>
        </p:nvSpPr>
        <p:spPr>
          <a:xfrm>
            <a:off x="1003772" y="5080522"/>
            <a:ext cx="6847128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ctr" defTabSz="914400" rtl="1">
              <a:defRPr/>
            </a:pPr>
            <a:r>
              <a:rPr lang="ar-MA" sz="4800" kern="0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قَبْلَ أَنْ أُجيبُ عَنِ ٱلسُّؤالِ أُحَدِّدُ ٱلْمَطْلوبَ بِدِقَّةٍ وَ أُوَظِّفُ ٱلاِسْتْراتيجِيَّةَ ٱلْمَناسِبَةَ.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C88B219-79D5-D2D8-E797-51DB701B9E53}"/>
              </a:ext>
            </a:extLst>
          </p:cNvPr>
          <p:cNvGrpSpPr/>
          <p:nvPr/>
        </p:nvGrpSpPr>
        <p:grpSpPr>
          <a:xfrm>
            <a:off x="469717" y="1834551"/>
            <a:ext cx="7342712" cy="981591"/>
            <a:chOff x="469717" y="1834551"/>
            <a:chExt cx="7342712" cy="981591"/>
          </a:xfrm>
        </p:grpSpPr>
        <p:sp>
          <p:nvSpPr>
            <p:cNvPr id="7" name="Google Shape;1333;p8">
              <a:extLst>
                <a:ext uri="{FF2B5EF4-FFF2-40B4-BE49-F238E27FC236}">
                  <a16:creationId xmlns:a16="http://schemas.microsoft.com/office/drawing/2014/main" id="{D76379A6-8789-31D5-CC5A-4E95F6AA5AD9}"/>
                </a:ext>
              </a:extLst>
            </p:cNvPr>
            <p:cNvSpPr txBox="1"/>
            <p:nvPr/>
          </p:nvSpPr>
          <p:spPr>
            <a:xfrm>
              <a:off x="469717" y="1992501"/>
              <a:ext cx="6361121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2800"/>
                <a:buFontTx/>
                <a:buNone/>
                <a:tabLst/>
                <a:defRPr/>
              </a:pPr>
              <a:r>
                <a:rPr lang="ar-MA" sz="36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أَتَّبِعُ قَواعِدَ ٱسْتِعْمالِ </a:t>
              </a:r>
              <a:r>
                <a:rPr lang="ar-MA" sz="3600" kern="0" noProof="0" dirty="0" err="1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ٱلْأَلْواحِ</a:t>
              </a:r>
              <a:r>
                <a:rPr lang="ar-MA" sz="36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ٱلَّتي يُوَجِّهُني أُسْتاذي إِلَيْها.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64BC8AB-076F-9D2D-257F-C10C26F92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0838" y="1834551"/>
              <a:ext cx="981591" cy="981591"/>
            </a:xfrm>
            <a:prstGeom prst="ellipse">
              <a:avLst/>
            </a:prstGeom>
            <a:ln w="5715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EEEF3504-961A-5645-01E5-BA6BD05457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116" y="2856538"/>
            <a:ext cx="2394118" cy="2394118"/>
          </a:xfrm>
          <a:prstGeom prst="ellipse">
            <a:avLst/>
          </a:prstGeom>
          <a:ln w="28575" cap="rnd">
            <a:solidFill>
              <a:schemeClr val="bg1">
                <a:lumMod val="65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43054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C36CF5F-FBCB-A364-3EE1-402D65D786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7D64F2-7700-BF32-7A9A-CF8098C7212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7AA2CAB-E915-47E9-845B-F977FAD4745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ABB5E2-2EA3-CAA7-28B8-3CAADBB55C0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6206103-4685-9605-AEAC-AAAED0349D1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D75B14-C837-40FA-A3B1-16756E787A7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54AACF-0EA9-8B89-A5D1-75E27AD6EBDD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B4589F-462A-D87B-2D60-993733502570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C5520D5-DF30-22FC-3F4E-B8EB98263B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7828" y="2116967"/>
            <a:ext cx="2598321" cy="37326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F21C5F8-7BA3-6C83-DEE6-0FCCE8578F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128" y="1750213"/>
            <a:ext cx="2446595" cy="37514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613864D-D6E8-45F7-BF84-515B07AB98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5482" y="2277247"/>
            <a:ext cx="2588151" cy="37741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C9C6FB3-B6EF-D6A9-BBD1-5E918FF55B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5059" y="1918027"/>
            <a:ext cx="2588151" cy="37932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B378838-D85E-AE21-7B72-EB19AD15BC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5217" y="2363277"/>
            <a:ext cx="2721804" cy="39574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0AEB769-688F-B94B-786B-28EABC6E07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9386A91-1229-6179-2E8C-12F694A49E3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C8C36CE-7278-FC21-545C-DFC308657D6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EBCDD8-353E-9434-1AD5-6B428FA7E019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BFA3728-2F67-6A39-D367-6ABF6CF62907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740216-B547-63A5-C2D6-E554A1B6E16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83328A-029D-0C82-67D7-5797F000FC2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723940-D2B8-70CE-50B7-07BAAF15C9A0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399293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F18307B9-0D47-312A-F8B6-E1BF597A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727C1DA2-DDD7-FE20-B880-0DC87FEDD9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3516DF5-6D9A-3C31-C56A-96005E9342B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06D437-4BC8-7488-F252-FB853B9653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780959A-A13F-4214-389E-4F0413057E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56278AD-B662-0406-D7B5-10B6AA9C71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93E59D7-8A74-9F6D-645E-9E92CE63976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FFF5AA7-E2D4-4877-6A36-C3BC1ED353B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682745E-6BD9-84A3-8831-8C9AF540BABC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8469FE-049F-C66F-48E8-EF57F1D9B379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B6BFF8-8375-8170-2578-CF7D7AF4A80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6940A3-8C61-7BBD-B8C9-334450ECD83F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77452770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670C19-76F5-4E30-2DDD-619CB0C6E36A}"/>
              </a:ext>
            </a:extLst>
          </p:cNvPr>
          <p:cNvSpPr txBox="1"/>
          <p:nvPr/>
        </p:nvSpPr>
        <p:spPr>
          <a:xfrm>
            <a:off x="1575632" y="1368000"/>
            <a:ext cx="5635577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لِمَاذَا يُعَلِّقُ ٱلْعُلَمَاءُ حَلَقَاتٍ صَغِيرَةً مَعْدِنِيَّةً عَلَى بَعْضِ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ٱلْبَطَارِيقِ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431E4-7AE3-3A0A-1FE8-A59694B12BDE}"/>
              </a:ext>
            </a:extLst>
          </p:cNvPr>
          <p:cNvGrpSpPr/>
          <p:nvPr/>
        </p:nvGrpSpPr>
        <p:grpSpPr>
          <a:xfrm>
            <a:off x="1190158" y="4693469"/>
            <a:ext cx="6460950" cy="779458"/>
            <a:chOff x="1177940" y="2740490"/>
            <a:chExt cx="6460950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191A72-C645-AC95-F2A8-4A8D2AB70099}"/>
                </a:ext>
              </a:extLst>
            </p:cNvPr>
            <p:cNvSpPr/>
            <p:nvPr/>
          </p:nvSpPr>
          <p:spPr>
            <a:xfrm>
              <a:off x="1177940" y="2753032"/>
              <a:ext cx="60291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لِتَعْليمِها كَيْفَ تَعودُ إِلى ٱلشّاطِئِ.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0C57C10-D65C-916A-7711-D64E109CF71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F329F6-9D94-1461-D5A7-6EFEED6A41A6}"/>
              </a:ext>
            </a:extLst>
          </p:cNvPr>
          <p:cNvGrpSpPr/>
          <p:nvPr/>
        </p:nvGrpSpPr>
        <p:grpSpPr>
          <a:xfrm>
            <a:off x="1221021" y="3769739"/>
            <a:ext cx="6460950" cy="779458"/>
            <a:chOff x="1177940" y="2740490"/>
            <a:chExt cx="6460950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44086D-7401-6E39-6DEA-9115D5B62DAB}"/>
                </a:ext>
              </a:extLst>
            </p:cNvPr>
            <p:cNvSpPr/>
            <p:nvPr/>
          </p:nvSpPr>
          <p:spPr>
            <a:xfrm>
              <a:off x="1177940" y="2753032"/>
              <a:ext cx="602910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لِحِمايَتِها مِنَ ٱلْبَرْدِ ٱلشَّديدِ.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FB8189-2A60-FF3A-454A-2DA0EEC0F0C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0FD6C8A-7046-12D4-C15D-E1CB7C467B92}"/>
              </a:ext>
            </a:extLst>
          </p:cNvPr>
          <p:cNvGrpSpPr/>
          <p:nvPr/>
        </p:nvGrpSpPr>
        <p:grpSpPr>
          <a:xfrm>
            <a:off x="1221021" y="2897377"/>
            <a:ext cx="6450615" cy="779458"/>
            <a:chOff x="1815687" y="2740490"/>
            <a:chExt cx="5823203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D05892-9007-6393-A1B7-1AAF8D75CF9D}"/>
                </a:ext>
              </a:extLst>
            </p:cNvPr>
            <p:cNvSpPr/>
            <p:nvPr/>
          </p:nvSpPr>
          <p:spPr>
            <a:xfrm>
              <a:off x="1815687" y="2753032"/>
              <a:ext cx="539135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لِتَزْيِينِها وَتَمْييزِها عَنْ بَعْضِها.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07BB402-DF58-C317-4EE9-7570B88EC9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4EDE53-16C3-2CC7-805F-684B281806A9}"/>
              </a:ext>
            </a:extLst>
          </p:cNvPr>
          <p:cNvGrpSpPr/>
          <p:nvPr/>
        </p:nvGrpSpPr>
        <p:grpSpPr>
          <a:xfrm>
            <a:off x="1221021" y="5539547"/>
            <a:ext cx="6460950" cy="779458"/>
            <a:chOff x="1177940" y="2740490"/>
            <a:chExt cx="6460950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8EAC7F5-B4B4-276C-987E-ECC1E841E185}"/>
                </a:ext>
              </a:extLst>
            </p:cNvPr>
            <p:cNvSpPr/>
            <p:nvPr/>
          </p:nvSpPr>
          <p:spPr>
            <a:xfrm>
              <a:off x="1177940" y="2753032"/>
              <a:ext cx="60291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حَتّى يَتَمَكَّنوا مِنْ تَتَبُّعِ رِحَلاتِها عَبْرَ ٱلْبَحْرِ. 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A48745F-E8ED-8151-2F66-76DE5B7151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648DB49-7535-BDDE-E942-C6D4EC944D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837A818-38C2-5D6D-68EE-606830B92B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0F47601-9AA5-F317-0811-9C43528E09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4C7BF71-83E8-EBF8-D494-559FF7BB32D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34AA296-A659-A5D4-B933-ECF91142C95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4B6758C-F3F4-5759-DB7A-41DC6D4F786A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53F0637-286C-F085-F775-E409D79974D4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D9FE3EA-C53D-77DD-4A67-5C0662E323D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40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3F794C2-66EF-726D-0BF3-51A0561855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484FEF8-4B07-E825-1DFA-7CE927877A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9F5BCA6-10A6-24AF-6136-CC86AD0E59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173954-5A36-8CDF-5627-7DBF0DAD411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05F940-F82C-FA48-E63C-71D2052FC7D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4BD757-140E-C327-53C6-2E7A510706A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A71933-1A0E-12D8-E088-9E4D7C3CB448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CBA7FF-9C69-9846-B127-0A71A66F5F15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5A06E23-FCA0-E215-E104-1250602FA5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562" y="1810823"/>
            <a:ext cx="8184403" cy="476967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withEffect">
                                  <p:stCondLst>
                                    <p:cond delay="4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4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BE3205F-B170-F7E1-F6BB-0AC8AB869D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E862C64-924D-09B0-6B60-FD84CABADC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77B6BAD-D6AB-358F-9581-DD536B0310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5DDA9ED-8A97-02DF-E3EB-86674D2D0E7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12EC60B-4C45-E1F2-DB6B-B1544B7B64A0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3F37E61-AC61-4F1C-E52D-E09F6B0DDBA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99800CB-EB8A-1AE4-3636-AAEA6361A8CE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CA360D2-014C-F1D1-CCB0-A2239DB23B51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Google Shape;1508;p66">
            <a:extLst>
              <a:ext uri="{FF2B5EF4-FFF2-40B4-BE49-F238E27FC236}">
                <a16:creationId xmlns:a16="http://schemas.microsoft.com/office/drawing/2014/main" id="{B5AA235F-7288-4ABD-F6BD-CDF38FE704E1}"/>
              </a:ext>
            </a:extLst>
          </p:cNvPr>
          <p:cNvSpPr txBox="1"/>
          <p:nvPr/>
        </p:nvSpPr>
        <p:spPr>
          <a:xfrm>
            <a:off x="1575632" y="1368000"/>
            <a:ext cx="5635577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لِمَاذَا يُعَلِّقُ ٱلْعُلَمَاءُ حَلَقَاتٍ صَغِيرَةً مَعْدِنِيَّةً عَلَى بَعْضِ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ٱلْبَطَارِيقِ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؟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48DA093E-56FA-5D7B-F332-D0998D5356F0}"/>
              </a:ext>
            </a:extLst>
          </p:cNvPr>
          <p:cNvGrpSpPr/>
          <p:nvPr/>
        </p:nvGrpSpPr>
        <p:grpSpPr>
          <a:xfrm>
            <a:off x="1190158" y="4693469"/>
            <a:ext cx="6460950" cy="779458"/>
            <a:chOff x="1177940" y="2740490"/>
            <a:chExt cx="6460950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1B3097A5-D093-AB9F-5074-7C89B071ADB4}"/>
                </a:ext>
              </a:extLst>
            </p:cNvPr>
            <p:cNvSpPr/>
            <p:nvPr/>
          </p:nvSpPr>
          <p:spPr>
            <a:xfrm>
              <a:off x="1177940" y="2753032"/>
              <a:ext cx="60291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لِتَعْليمِها كَيْفَ تَعودُ إِلى ٱلشّاطِئِ.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8CB45D62-A2E2-7941-2420-5949911375C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A4EF4CFD-1D8E-DD4A-DB34-2DA473FBD97D}"/>
              </a:ext>
            </a:extLst>
          </p:cNvPr>
          <p:cNvGrpSpPr/>
          <p:nvPr/>
        </p:nvGrpSpPr>
        <p:grpSpPr>
          <a:xfrm>
            <a:off x="1221021" y="3769739"/>
            <a:ext cx="6460950" cy="779458"/>
            <a:chOff x="1177940" y="2740490"/>
            <a:chExt cx="6460950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35EAF875-474D-4760-073A-440CFDF8B4FB}"/>
                </a:ext>
              </a:extLst>
            </p:cNvPr>
            <p:cNvSpPr/>
            <p:nvPr/>
          </p:nvSpPr>
          <p:spPr>
            <a:xfrm>
              <a:off x="1177940" y="2753032"/>
              <a:ext cx="602910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لِحِمايَتِها مِنَ ٱلْبَرْدِ ٱلشَّديدِ.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EDC0695B-2199-BB32-E6B5-97CDB396FDE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8483213-EE52-9FA9-CCEF-D88EA664D45D}"/>
              </a:ext>
            </a:extLst>
          </p:cNvPr>
          <p:cNvGrpSpPr/>
          <p:nvPr/>
        </p:nvGrpSpPr>
        <p:grpSpPr>
          <a:xfrm>
            <a:off x="1221021" y="2897377"/>
            <a:ext cx="6450615" cy="779458"/>
            <a:chOff x="1815687" y="2740490"/>
            <a:chExt cx="5823203" cy="779458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7E6C7A8B-76AF-A326-DAF6-F06B70E657C9}"/>
                </a:ext>
              </a:extLst>
            </p:cNvPr>
            <p:cNvSpPr/>
            <p:nvPr/>
          </p:nvSpPr>
          <p:spPr>
            <a:xfrm>
              <a:off x="1815687" y="2753032"/>
              <a:ext cx="539135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لِتَزْيِينِها وَتَمْييزِها عَنْ بَعْضِها.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2C21EE3D-7B1E-45C2-2B82-08867C3C6B7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ADF6BE-60FB-DD2B-8EEA-C1AFC53A8E06}"/>
              </a:ext>
            </a:extLst>
          </p:cNvPr>
          <p:cNvGrpSpPr/>
          <p:nvPr/>
        </p:nvGrpSpPr>
        <p:grpSpPr>
          <a:xfrm>
            <a:off x="1221021" y="5539547"/>
            <a:ext cx="6460950" cy="779458"/>
            <a:chOff x="1177940" y="2740490"/>
            <a:chExt cx="6460950" cy="779458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37614DA5-440F-5AF6-0E2E-5865AAE2A5D6}"/>
                </a:ext>
              </a:extLst>
            </p:cNvPr>
            <p:cNvSpPr/>
            <p:nvPr/>
          </p:nvSpPr>
          <p:spPr>
            <a:xfrm>
              <a:off x="1177940" y="2753032"/>
              <a:ext cx="60291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حَتّى يَتَمَكَّنوا مِنْ تَتَبُّعِ رِحَلاتِها عَبْرَ ٱلْبَحْرِ. 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11E29E94-76AF-1689-3CE7-D30D4B6B4D6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3034D7F-6480-D3C4-92DC-2967CD3E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E5DA7D-940F-D4D9-3C0B-A6CEB366F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E12816-AE7B-0B25-14D1-15FDEA08FD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raphique 1" descr="Coche avec un remplissage uni">
            <a:extLst>
              <a:ext uri="{FF2B5EF4-FFF2-40B4-BE49-F238E27FC236}">
                <a16:creationId xmlns:a16="http://schemas.microsoft.com/office/drawing/2014/main" id="{EAE31CD4-B101-0EF5-47CC-F0A7A59D52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52109" y="5560329"/>
            <a:ext cx="498436" cy="49843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19EC7FF-0A58-B17B-E24E-1DC8C95874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617A5A8-57AA-8ED5-E0D4-C5CEF96D34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112BB41-3583-30CB-5217-39BFF8C78D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7E612C2-2EFD-4BD9-50A4-684A6E5176B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A0DAC49F-A405-BED6-37C1-D2F7791D44B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D69E6FF-0481-5BE3-C179-52012A87EED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4FC30BE-544C-D083-C805-B38F71CAA8A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F7D8F67-6625-8A5F-81E9-4B0AF5C9CF65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Google Shape;1508;p66">
            <a:extLst>
              <a:ext uri="{FF2B5EF4-FFF2-40B4-BE49-F238E27FC236}">
                <a16:creationId xmlns:a16="http://schemas.microsoft.com/office/drawing/2014/main" id="{9B8A83BF-5266-3EAD-80AE-632C0445932F}"/>
              </a:ext>
            </a:extLst>
          </p:cNvPr>
          <p:cNvSpPr txBox="1"/>
          <p:nvPr/>
        </p:nvSpPr>
        <p:spPr>
          <a:xfrm>
            <a:off x="1575632" y="1368000"/>
            <a:ext cx="5635577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لِمَاذَا يُعَلِّقُ ٱلْعُلَمَاءُ حَلَقَاتٍ صَغِيرَةً مَعْدِنِيَّةً عَلَى بَعْضِ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ٱلْبَطَارِيقِ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؟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D277EC6-F096-1738-6C88-0D34A611D009}"/>
              </a:ext>
            </a:extLst>
          </p:cNvPr>
          <p:cNvGrpSpPr/>
          <p:nvPr/>
        </p:nvGrpSpPr>
        <p:grpSpPr>
          <a:xfrm>
            <a:off x="1190158" y="4693469"/>
            <a:ext cx="6460950" cy="779458"/>
            <a:chOff x="1177940" y="2740490"/>
            <a:chExt cx="6460950" cy="779458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0E8C335-CFAB-3772-4E9E-6808B97820B8}"/>
                </a:ext>
              </a:extLst>
            </p:cNvPr>
            <p:cNvSpPr/>
            <p:nvPr/>
          </p:nvSpPr>
          <p:spPr>
            <a:xfrm>
              <a:off x="1177940" y="2753032"/>
              <a:ext cx="60291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لِتَعْليمِها كَيْفَ تَعودُ إِلى ٱلشّاطِئِ.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C83D8D16-E54D-0701-F367-2279DC1D78B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AB01C5C7-287A-D0BB-350F-979139A33B3C}"/>
              </a:ext>
            </a:extLst>
          </p:cNvPr>
          <p:cNvGrpSpPr/>
          <p:nvPr/>
        </p:nvGrpSpPr>
        <p:grpSpPr>
          <a:xfrm>
            <a:off x="1221021" y="3769739"/>
            <a:ext cx="6460950" cy="779458"/>
            <a:chOff x="1177940" y="2740490"/>
            <a:chExt cx="6460950" cy="779458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139E3118-1CA6-73FA-ECC1-0059D0FC2C85}"/>
                </a:ext>
              </a:extLst>
            </p:cNvPr>
            <p:cNvSpPr/>
            <p:nvPr/>
          </p:nvSpPr>
          <p:spPr>
            <a:xfrm>
              <a:off x="1177940" y="2753032"/>
              <a:ext cx="602910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لِحِمايَتِها مِنَ ٱلْبَرْدِ ٱلشَّديدِ.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7648F08B-EE9D-3146-D6B5-6B0B6FF9B10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B6808779-E234-DB4F-A181-64EA9A018504}"/>
              </a:ext>
            </a:extLst>
          </p:cNvPr>
          <p:cNvGrpSpPr/>
          <p:nvPr/>
        </p:nvGrpSpPr>
        <p:grpSpPr>
          <a:xfrm>
            <a:off x="1221021" y="2897377"/>
            <a:ext cx="6450615" cy="779458"/>
            <a:chOff x="1815687" y="2740490"/>
            <a:chExt cx="5823203" cy="779458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82F0835E-E36E-3D79-EDD0-55BFB55F5768}"/>
                </a:ext>
              </a:extLst>
            </p:cNvPr>
            <p:cNvSpPr/>
            <p:nvPr/>
          </p:nvSpPr>
          <p:spPr>
            <a:xfrm>
              <a:off x="1815687" y="2753032"/>
              <a:ext cx="539135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لِتَزْيِينِها وَتَمْييزِها عَنْ بَعْضِها.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0DDC6B0D-648F-3929-0986-6BC7D4D2DF0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896C6267-57C1-0CA2-55B2-EB81F578F8B9}"/>
              </a:ext>
            </a:extLst>
          </p:cNvPr>
          <p:cNvGrpSpPr/>
          <p:nvPr/>
        </p:nvGrpSpPr>
        <p:grpSpPr>
          <a:xfrm>
            <a:off x="1221021" y="5539547"/>
            <a:ext cx="6460950" cy="779458"/>
            <a:chOff x="1177940" y="2740490"/>
            <a:chExt cx="6460950" cy="779458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6576E7E8-E3F8-87FD-06DB-A46B8CFF1D9C}"/>
                </a:ext>
              </a:extLst>
            </p:cNvPr>
            <p:cNvSpPr/>
            <p:nvPr/>
          </p:nvSpPr>
          <p:spPr>
            <a:xfrm>
              <a:off x="1177940" y="2753032"/>
              <a:ext cx="602910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حَتّى يَتَمَكَّنوا مِنْ تَتَبُّعِ رِحَلاتِها عَبْرَ ٱلْبَحْرِ. 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B7E303D8-5DB8-E400-FC1A-C456931E913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21828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508;p66">
            <a:extLst>
              <a:ext uri="{FF2B5EF4-FFF2-40B4-BE49-F238E27FC236}">
                <a16:creationId xmlns:a16="http://schemas.microsoft.com/office/drawing/2014/main" id="{198F9E37-2274-E821-AD5A-23DF342CE8D9}"/>
              </a:ext>
            </a:extLst>
          </p:cNvPr>
          <p:cNvSpPr txBox="1"/>
          <p:nvPr/>
        </p:nvSpPr>
        <p:spPr>
          <a:xfrm>
            <a:off x="209266" y="1833571"/>
            <a:ext cx="8489373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ٱلرِّسالَةُ ٱلْأَساسِيَّةُ ٱلَّتي يُوَجِّهُها بوتو لِلْقارِئِ في هَذا ٱلنَّصِّ ؟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B524B29-2A35-B90E-0E4D-B9D33FDCC67F}"/>
              </a:ext>
            </a:extLst>
          </p:cNvPr>
          <p:cNvGrpSpPr/>
          <p:nvPr/>
        </p:nvGrpSpPr>
        <p:grpSpPr>
          <a:xfrm>
            <a:off x="679204" y="4623502"/>
            <a:ext cx="7785592" cy="779458"/>
            <a:chOff x="-146702" y="2740490"/>
            <a:chExt cx="7785592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F31D703-2890-0985-7AEF-3DEAD1328C8B}"/>
                </a:ext>
              </a:extLst>
            </p:cNvPr>
            <p:cNvSpPr/>
            <p:nvPr/>
          </p:nvSpPr>
          <p:spPr>
            <a:xfrm>
              <a:off x="-146702" y="2753032"/>
              <a:ext cx="735374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إِنْقاذَ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ٱلْكَوْكَبِ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يَتَطَلَّبُ تَضامُنَ ٱلْجَميعِ، بَشَرّاً كانوا أَمْ حَيَواناتٍ.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C418CBA-6AC3-7EBC-D18A-659DF7ED3C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ECF4726-99B9-0302-8990-FF097B9CBC2A}"/>
              </a:ext>
            </a:extLst>
          </p:cNvPr>
          <p:cNvGrpSpPr/>
          <p:nvPr/>
        </p:nvGrpSpPr>
        <p:grpSpPr>
          <a:xfrm>
            <a:off x="679203" y="3751140"/>
            <a:ext cx="7785593" cy="779458"/>
            <a:chOff x="-146703" y="2740490"/>
            <a:chExt cx="7785593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3C8416-C84B-F881-FD29-CC8AF2C26736}"/>
                </a:ext>
              </a:extLst>
            </p:cNvPr>
            <p:cNvSpPr/>
            <p:nvPr/>
          </p:nvSpPr>
          <p:spPr>
            <a:xfrm>
              <a:off x="-146703" y="2753032"/>
              <a:ext cx="735374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ٱلْعُلَماءَ وَحْدَهُمُ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ٱلْمَسْؤولونَ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عَنْ إِنْقاذِ ٱلطَّبيعَةِ.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D3B7579-B92D-86B4-C187-20443E26B7B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00AC066-69F1-A0B7-9624-098A44345F4A}"/>
              </a:ext>
            </a:extLst>
          </p:cNvPr>
          <p:cNvGrpSpPr/>
          <p:nvPr/>
        </p:nvGrpSpPr>
        <p:grpSpPr>
          <a:xfrm>
            <a:off x="712985" y="2878778"/>
            <a:ext cx="7741476" cy="779458"/>
            <a:chOff x="650380" y="2740490"/>
            <a:chExt cx="6988510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E96D1A-8FF1-ACE4-E5AC-354A407D0BF0}"/>
                </a:ext>
              </a:extLst>
            </p:cNvPr>
            <p:cNvSpPr/>
            <p:nvPr/>
          </p:nvSpPr>
          <p:spPr>
            <a:xfrm>
              <a:off x="650380" y="2753032"/>
              <a:ext cx="655666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ٱلْحَيَواناتِ أَذْكى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ٱلْبَشَرِ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في حِمايَةِ بِيئَتِها.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C802CC9-9069-37E8-72DE-D9C64D5359A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E559D82-9D33-F4E6-7CF4-88C5F4C6CAF6}"/>
              </a:ext>
            </a:extLst>
          </p:cNvPr>
          <p:cNvGrpSpPr/>
          <p:nvPr/>
        </p:nvGrpSpPr>
        <p:grpSpPr>
          <a:xfrm>
            <a:off x="679204" y="5520948"/>
            <a:ext cx="7785592" cy="779458"/>
            <a:chOff x="-146702" y="2740490"/>
            <a:chExt cx="7785592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5265CF0-387B-7467-FE3C-2C2D51EB23BC}"/>
                </a:ext>
              </a:extLst>
            </p:cNvPr>
            <p:cNvSpPr/>
            <p:nvPr/>
          </p:nvSpPr>
          <p:spPr>
            <a:xfrm>
              <a:off x="-146702" y="2753032"/>
              <a:ext cx="735374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ٱلْبَطاريقَ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قادِرَةٌ عَلى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ٱلْعَيْشِ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بِدونِ مُساعَدَةِ أَحَدٍ.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88996E9-FFCA-9E49-375E-B648D2898B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98ECC737-9E5E-4D85-4F3D-C1EB542324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F46BF5C-709B-0F5B-D9FF-E1488F7316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2C49A28-3DCC-3443-0E78-091969E30E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378714F-ACEF-25CB-3747-6BF31008311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B5074CA-E0A8-0F89-A204-D946EF3D60C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07D18D-0EF7-FB59-8573-0362A65A89C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7553C30-9C35-3601-1D47-273E0A697A1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EA28B9F-FCB5-6D43-2ED5-2C2DB8D9DFD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30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D7BB9D7-C4E1-E0A7-7F27-9C7E774847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4FD6896-4F6B-4A28-33F9-078CCD5F81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ADF2E76-22F1-7EB8-B98A-D468115CE8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CDE0F96-7AEF-4CEC-398B-DEE1AD74F28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84330FB-D73F-29B4-A956-B03A95C70C97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F041E8-0DBE-DF4A-A9FE-D7BB69BF6148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F38006-962E-06A0-AF12-0D32AD8151F8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32396A6-0171-A7F8-24DD-6A547E1760B4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1F71989-D716-F8E9-7483-912A8ACDA7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562" y="1810823"/>
            <a:ext cx="8184403" cy="476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516975-EEA8-F9BC-7C75-70B07496C2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D4B260E-28F2-246F-2B71-7831D2A49A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F3AA0A2-BA1F-3CB0-DD2B-CDE776008FD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7D0B466-D240-5BAD-F126-F835E71A389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A392794-9BAC-31C7-7A36-A180551ED3C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AE0986-34D8-C442-45F7-37DF7C5C1D3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A207EB5-0121-BBAF-5D09-649ACB6A4FA3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9D4BE50-D06A-DA7A-7E64-01F9FCD53981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Google Shape;1508;p66">
            <a:extLst>
              <a:ext uri="{FF2B5EF4-FFF2-40B4-BE49-F238E27FC236}">
                <a16:creationId xmlns:a16="http://schemas.microsoft.com/office/drawing/2014/main" id="{FEDD625C-B5E9-CF85-2FAB-F1E0AE59F5E0}"/>
              </a:ext>
            </a:extLst>
          </p:cNvPr>
          <p:cNvSpPr txBox="1"/>
          <p:nvPr/>
        </p:nvSpPr>
        <p:spPr>
          <a:xfrm>
            <a:off x="209266" y="1833571"/>
            <a:ext cx="8489373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ٱلرِّسالَةُ ٱلْأَساسِيَّةُ ٱلَّتي يُوَجِّهُها بوتو لِلْقارِئِ في هَذا ٱلنَّصِّ ؟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2896AFA-D4FC-ABBB-DFFC-623C9D7C100E}"/>
              </a:ext>
            </a:extLst>
          </p:cNvPr>
          <p:cNvGrpSpPr/>
          <p:nvPr/>
        </p:nvGrpSpPr>
        <p:grpSpPr>
          <a:xfrm>
            <a:off x="679204" y="4623502"/>
            <a:ext cx="7785592" cy="779458"/>
            <a:chOff x="-146702" y="2740490"/>
            <a:chExt cx="7785592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DA62363-AA9B-894E-B444-39BF7A590A4E}"/>
                </a:ext>
              </a:extLst>
            </p:cNvPr>
            <p:cNvSpPr/>
            <p:nvPr/>
          </p:nvSpPr>
          <p:spPr>
            <a:xfrm>
              <a:off x="-146702" y="2753032"/>
              <a:ext cx="735374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إِنْقاذَ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ٱلْكَوْكَبِ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يَتَطَلَّبُ تَضامُنَ ٱلْجَميعِ، بَشَرّاً كانوا أَمْ حَيَواناتٍ.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43037A2E-DDD3-F548-64C2-2810E8B290E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EF74C40A-A3BC-C719-2D2C-E4B2AD4D3933}"/>
              </a:ext>
            </a:extLst>
          </p:cNvPr>
          <p:cNvGrpSpPr/>
          <p:nvPr/>
        </p:nvGrpSpPr>
        <p:grpSpPr>
          <a:xfrm>
            <a:off x="679203" y="3751140"/>
            <a:ext cx="7785593" cy="779458"/>
            <a:chOff x="-146703" y="2740490"/>
            <a:chExt cx="7785593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0C8D6079-D63F-5D90-30CD-D4019EF59C0E}"/>
                </a:ext>
              </a:extLst>
            </p:cNvPr>
            <p:cNvSpPr/>
            <p:nvPr/>
          </p:nvSpPr>
          <p:spPr>
            <a:xfrm>
              <a:off x="-146703" y="2753032"/>
              <a:ext cx="735374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ٱلْعُلَماءَ وَحْدَهُمُ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ٱلْمَسْؤولونَ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عَنْ إِنْقاذِ ٱلطَّبيعَةِ.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65647452-0DC3-06F2-6A6C-5956CF1D2C2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FEFD26DA-72A6-27B3-3DD9-479ABCF1C07F}"/>
              </a:ext>
            </a:extLst>
          </p:cNvPr>
          <p:cNvGrpSpPr/>
          <p:nvPr/>
        </p:nvGrpSpPr>
        <p:grpSpPr>
          <a:xfrm>
            <a:off x="712985" y="2878778"/>
            <a:ext cx="7741476" cy="779458"/>
            <a:chOff x="650380" y="2740490"/>
            <a:chExt cx="6988510" cy="779458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4EE07937-9136-B74A-6264-6D64F2EC2210}"/>
                </a:ext>
              </a:extLst>
            </p:cNvPr>
            <p:cNvSpPr/>
            <p:nvPr/>
          </p:nvSpPr>
          <p:spPr>
            <a:xfrm>
              <a:off x="650380" y="2753032"/>
              <a:ext cx="655666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ٱلْحَيَواناتِ أَذْكى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ٱلْبَشَرِ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في حِمايَةِ بِيئَتِها.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1D580768-6EB4-A00B-D957-12E802A8BC2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F4B10B4C-6F1A-CED2-F90F-A31D9313F361}"/>
              </a:ext>
            </a:extLst>
          </p:cNvPr>
          <p:cNvGrpSpPr/>
          <p:nvPr/>
        </p:nvGrpSpPr>
        <p:grpSpPr>
          <a:xfrm>
            <a:off x="679204" y="5520948"/>
            <a:ext cx="7785592" cy="779458"/>
            <a:chOff x="-146702" y="2740490"/>
            <a:chExt cx="7785592" cy="779458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33973AAC-AE0B-C5B1-6223-DB4384FC5372}"/>
                </a:ext>
              </a:extLst>
            </p:cNvPr>
            <p:cNvSpPr/>
            <p:nvPr/>
          </p:nvSpPr>
          <p:spPr>
            <a:xfrm>
              <a:off x="-146702" y="2753032"/>
              <a:ext cx="735374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ٱلْبَطاريقَ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قادِرَةٌ عَلى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ٱلْعَيْشِ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بِدونِ مُساعَدَةِ أَحَدٍ.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2FE42545-C48B-6931-0D17-410E1A3D8F6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46E98F8C-FE17-1C86-7112-2F07C2E5C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16806" y="4665066"/>
            <a:ext cx="498436" cy="49843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C5A5A95-D3FF-1E63-B7FB-2CA0CA4F6F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0D30E45-1179-4A29-3070-CA3053FAF3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35EAED5-7AE8-ABBE-37BB-40A3CC151B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A4036AC-9BD0-3F90-24C5-233DDB3A854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8649CB3-03B3-AED9-0167-3F41D8F1B033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9F1B8EB-28A2-745A-6A25-263C670975E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BCFC685-D3FC-7E96-E17A-15B27EE3DE5D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E37EDEC-B5CC-1FF8-6766-95C1F7BDC135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Google Shape;1508;p66">
            <a:extLst>
              <a:ext uri="{FF2B5EF4-FFF2-40B4-BE49-F238E27FC236}">
                <a16:creationId xmlns:a16="http://schemas.microsoft.com/office/drawing/2014/main" id="{874B2EB0-5031-5FDB-42D9-20D65BEEF849}"/>
              </a:ext>
            </a:extLst>
          </p:cNvPr>
          <p:cNvSpPr txBox="1"/>
          <p:nvPr/>
        </p:nvSpPr>
        <p:spPr>
          <a:xfrm>
            <a:off x="209266" y="1833571"/>
            <a:ext cx="8489373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ٱلرِّسالَةُ ٱلْأَساسِيَّةُ ٱلَّتي يُوَجِّهُها بوتو لِلْقارِئِ في هَذا ٱلنَّصِّ ؟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4987948A-2ABD-08F7-4052-950B4823DD63}"/>
              </a:ext>
            </a:extLst>
          </p:cNvPr>
          <p:cNvGrpSpPr/>
          <p:nvPr/>
        </p:nvGrpSpPr>
        <p:grpSpPr>
          <a:xfrm>
            <a:off x="679204" y="4623502"/>
            <a:ext cx="7785592" cy="779458"/>
            <a:chOff x="-146702" y="2740490"/>
            <a:chExt cx="7785592" cy="779458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1269C348-F3E6-EFC2-964B-AC42B77C1CF6}"/>
                </a:ext>
              </a:extLst>
            </p:cNvPr>
            <p:cNvSpPr/>
            <p:nvPr/>
          </p:nvSpPr>
          <p:spPr>
            <a:xfrm>
              <a:off x="-146702" y="2753032"/>
              <a:ext cx="735374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إِنْقاذَ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ٱلْكَوْكَبِ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يَتَطَلَّبُ تَضامُنَ ٱلْجَميعِ، بَشَرّاً كانوا أَمْ حَيَواناتٍ.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BF752166-799B-805E-0F49-75A817C2906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341EF9-F526-E55B-F3E5-104557615AE6}"/>
              </a:ext>
            </a:extLst>
          </p:cNvPr>
          <p:cNvGrpSpPr/>
          <p:nvPr/>
        </p:nvGrpSpPr>
        <p:grpSpPr>
          <a:xfrm>
            <a:off x="679203" y="3751140"/>
            <a:ext cx="7785593" cy="779458"/>
            <a:chOff x="-146703" y="2740490"/>
            <a:chExt cx="7785593" cy="779458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8F233D1A-0170-E900-E908-E2154795E133}"/>
                </a:ext>
              </a:extLst>
            </p:cNvPr>
            <p:cNvSpPr/>
            <p:nvPr/>
          </p:nvSpPr>
          <p:spPr>
            <a:xfrm>
              <a:off x="-146703" y="2753032"/>
              <a:ext cx="735374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ٱلْعُلَماءَ وَحْدَهُمُ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ٱلْمَسْؤولونَ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عَنْ إِنْقاذِ ٱلطَّبيعَةِ.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3BB3428A-1591-926A-559A-EDA68C2B58D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EA303538-4B84-990D-FA3B-FCDE99B1BBC0}"/>
              </a:ext>
            </a:extLst>
          </p:cNvPr>
          <p:cNvGrpSpPr/>
          <p:nvPr/>
        </p:nvGrpSpPr>
        <p:grpSpPr>
          <a:xfrm>
            <a:off x="712985" y="2878778"/>
            <a:ext cx="7741476" cy="779458"/>
            <a:chOff x="650380" y="2740490"/>
            <a:chExt cx="6988510" cy="779458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914978A0-F419-7A3E-4474-1EE0DE1B69FB}"/>
                </a:ext>
              </a:extLst>
            </p:cNvPr>
            <p:cNvSpPr/>
            <p:nvPr/>
          </p:nvSpPr>
          <p:spPr>
            <a:xfrm>
              <a:off x="650380" y="2753032"/>
              <a:ext cx="655666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ٱلْحَيَواناتِ أَذْكى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ٱلْبَشَرِ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في حِمايَةِ بِيئَتِها.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16AD057A-8B63-418E-ABF0-458AF989873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85B69ECC-10C4-F05F-240A-7A24FA618D2E}"/>
              </a:ext>
            </a:extLst>
          </p:cNvPr>
          <p:cNvGrpSpPr/>
          <p:nvPr/>
        </p:nvGrpSpPr>
        <p:grpSpPr>
          <a:xfrm>
            <a:off x="679204" y="5520948"/>
            <a:ext cx="7785592" cy="779458"/>
            <a:chOff x="-146702" y="2740490"/>
            <a:chExt cx="7785592" cy="779458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53D9EBAD-5A35-B35E-D46A-9B906550610A}"/>
                </a:ext>
              </a:extLst>
            </p:cNvPr>
            <p:cNvSpPr/>
            <p:nvPr/>
          </p:nvSpPr>
          <p:spPr>
            <a:xfrm>
              <a:off x="-146702" y="2753032"/>
              <a:ext cx="735374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إِنَّ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ٱلْبَطاريقَ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قادِرَةٌ عَلى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ٱلْعَيْشِ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بِدونِ مُساعَدَةِ أَحَدٍ.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132CA7D6-C60C-B31E-B108-FB1C051CC33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D832AA-AFF3-3B41-709B-96F85496E9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F3B3D6-3373-A20E-CC9E-0BDB2F127D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4A8F36F-2BDF-4573-C144-6C8891CA44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E3671D1-B984-704C-52ED-D203B042A70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B0330B1-B951-F1E1-F8ED-4DFC59F3ACA8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F0BECE-8C19-7BDD-DAE3-59E864C20CB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A07E31-F6A7-0E0F-563B-D0ED423D1B2D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F8EB81-44AF-142B-53CD-5E7C39753EC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BDBFC89-9395-88DD-601B-CAC27E7226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562" y="1810823"/>
            <a:ext cx="8184403" cy="476967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FE18B-C0E4-A110-C8F4-119CDFB25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1DA653F-912C-8F96-DD5E-7259DFFB5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قراءة – ح4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81681E7-9EB2-27AD-3CC1-E5BD5E166D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4E194F9A-ADF7-D43D-8426-85785B8ED2E2}"/>
              </a:ext>
            </a:extLst>
          </p:cNvPr>
          <p:cNvSpPr txBox="1"/>
          <p:nvPr/>
        </p:nvSpPr>
        <p:spPr>
          <a:xfrm>
            <a:off x="5561480" y="1777877"/>
            <a:ext cx="1609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– ح4-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2B213D1-AC5E-865B-1FF5-D1CFC89470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86D1A49-ECD8-683B-7487-16A291DF8EF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مُخْتَبَراتُ </a:t>
            </a:r>
            <a:r>
              <a:rPr lang="ar-MA" sz="2800" b="1" dirty="0" err="1">
                <a:ea typeface="Dosis SemiBold"/>
                <a:cs typeface="Microsoft Uighur" panose="02000000000000000000" pitchFamily="2" charset="-78"/>
                <a:sym typeface="Dosis SemiBold"/>
              </a:rPr>
              <a:t>ٱلْأَحْلامِ</a:t>
            </a: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 (الحصة الرابعة)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استثمار النص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3EF4207-6B5D-3A90-AAA7-0DDC046780C0}"/>
              </a:ext>
            </a:extLst>
          </p:cNvPr>
          <p:cNvSpPr/>
          <p:nvPr/>
        </p:nvSpPr>
        <p:spPr>
          <a:xfrm>
            <a:off x="5119171" y="1037823"/>
            <a:ext cx="473568" cy="473568"/>
          </a:xfrm>
          <a:prstGeom prst="ellipse">
            <a:avLst/>
          </a:prstGeom>
          <a:solidFill>
            <a:srgbClr val="00ACA4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F376983E-5CF2-51CB-45B2-DD2FE98E2E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29688" y="1627206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368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5204B-DED5-D938-22F1-03072A890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0422F852-F7E0-FD55-4C14-C1FA8F5EB1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97533D-DA97-AD87-9E91-D4DC53CF47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88AB297-BBB4-6212-2E0D-A9880E4CD6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DD4A8CF-FA1E-F11D-C58E-7FFD01991D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A46D7B4-E183-D189-81AC-8400CD1F47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8D091DC-31AD-4951-E36E-129B029A655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60F6BB3-5833-1AC4-AC37-BB805C9A6A3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4BCB172-F65B-ED1E-DDE5-5D2F3242923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3343D40-E839-6FAB-8A1E-85694D55FF4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54016E2-59A3-742A-37EB-AF84B25AEA3D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 سأقرأ النص وبعدها سنجيب على مجموعة من الأسئلة. 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7C5CE4-A6DF-CA77-650F-97EB77C2BC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23F5D91-0C77-C17E-16FD-BE9691180B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0011" y="1916004"/>
            <a:ext cx="5616327" cy="428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3917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5591D-44DE-D3E0-FE0F-CAE9F1C62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017902C4-1C3E-D378-4815-49D032900F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9091BD-19EC-2120-2430-C6B553346E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110B75F-F1EA-0AD4-62F1-8D02420534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2CCD925-1511-70F4-0928-C9EF598A88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D54362B-1B2B-2B5E-B0B5-4268DA9800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6FAFEB-1B6E-94D2-4CE8-671E841A5EB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6C4B34-9FC8-22D9-58BF-C511A0E4EFE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BDCA74A-3E9B-C982-1A2C-B111BE8EE2B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EC42384-F8D3-60CF-36BE-A5DB4554EF5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106DB37B-DBB2-E61E-CEFE-0BE14AE6375F}"/>
              </a:ext>
            </a:extLst>
          </p:cNvPr>
          <p:cNvSpPr/>
          <p:nvPr/>
        </p:nvSpPr>
        <p:spPr>
          <a:xfrm>
            <a:off x="2067044" y="5277500"/>
            <a:ext cx="6014720" cy="658252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في رَأْيِكَ، ما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ٱلْمِهْنَةُ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ٱلْأَهَمُّ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ٱلْمَصْنَعِ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: ٱلْعامِلُ أَمِ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ٱلْمُهَنْدِسُ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؟ وَلِماذا؟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4EBA43-808A-3707-8FEC-92BF539F14F6}"/>
              </a:ext>
            </a:extLst>
          </p:cNvPr>
          <p:cNvSpPr txBox="1"/>
          <p:nvPr/>
        </p:nvSpPr>
        <p:spPr>
          <a:xfrm>
            <a:off x="601426" y="760113"/>
            <a:ext cx="68561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رَأْيِكَ، ما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ٱلْمِهْنَةُ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ٱلْأَهَمُّ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ٱلْمَصْنَعِ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ٱلْعامِلُ أَمِ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ٱلْمُهَنْدِسُ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وَلِماذا؟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147EE8-C85B-3C56-7F9C-0AA732FD20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CC1BD04-232C-3C13-41AF-C789747B34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4363" y="1808029"/>
            <a:ext cx="4849553" cy="26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95413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A1248-0927-30CE-6C45-101126901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8C3A4A53-81DC-0ABA-7987-8652FC5C97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1FC1E7-BF7C-FAA4-3D03-80EA4133EA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EACEFC6-9A87-E343-2A48-E764247C00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53916EE-52BA-FE30-FB4F-2743F67095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BBB68D6-5CB6-F60E-D407-72DCC7089C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D5B9800-06AD-F242-18F7-913C04EDA01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BC5B3D-0F51-9A69-4ECB-AF6ACCE8C54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783345F-07D1-A304-E24B-937053A05EE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5E6F557-7F00-57EE-F93E-FAFB7D97507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78A538E1-5D20-A13A-CEE6-3412B0512920}"/>
              </a:ext>
            </a:extLst>
          </p:cNvPr>
          <p:cNvSpPr/>
          <p:nvPr/>
        </p:nvSpPr>
        <p:spPr>
          <a:xfrm>
            <a:off x="-157576" y="5359933"/>
            <a:ext cx="9311501" cy="658252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هَلْ تَعْتَقِدُ أَنَّ ٱلتَّعاوُنَ بَيْنَ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ٱلْعُمّالِ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وَٱلْمُهَنْدِسينَ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ضَرورِيٌّ لِنَجاحِ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ٱلْمَصْنَعِ؟اِدْعَمْ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رَأْيَكَ بِمِثالٍ مِنَ ٱلنَّصِّ.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840B2E-7C39-DBB1-FB2E-3532D304F836}"/>
              </a:ext>
            </a:extLst>
          </p:cNvPr>
          <p:cNvSpPr txBox="1"/>
          <p:nvPr/>
        </p:nvSpPr>
        <p:spPr>
          <a:xfrm>
            <a:off x="937658" y="654830"/>
            <a:ext cx="65443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تَعْتَقِدُ أَنَّ ٱلتَّعاوُنَ بَيْنَ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ٱلْعُمّالِ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وَٱلْمُهَنْدِسينَ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ضَرورِيٌّ لِنَجاحِ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ٱلْمَصْنَعِ؟اِدْعَمْ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رَأْيَكَ بِمِثالٍ مِنَ ٱلنَّصِّ.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C84648D-59EB-8BC3-6E5A-71AAC7064D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D1B636-0C4D-26D6-3AEF-49537B191D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5581" y="2099957"/>
            <a:ext cx="4852837" cy="265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18922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9DA31-BE3B-5554-941D-858A7C14E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ED9E29DA-E38E-94E8-35C9-296040FE65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478D8D5-752A-632F-47AC-6524D0092E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6D34B2A-B7D1-1FDC-2235-58F2ED539C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31DFF58-0421-333C-40E1-75C1277DDD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42E5235-A665-CF1D-6498-679CCAC887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958FC8D-FECA-EACD-53C2-86724552A20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DCC44BA-A4FC-246B-F8E5-96B722B9FDC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2AB2869-04EB-5878-2517-3D8683C0BFA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5DE45B2-CB68-20CF-BA14-B5F980FBBB7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9849C23-3A0F-9A59-C892-72A3A45CA2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590213"/>
              </p:ext>
            </p:extLst>
          </p:nvPr>
        </p:nvGraphicFramePr>
        <p:xfrm>
          <a:off x="398069" y="3099519"/>
          <a:ext cx="8277768" cy="2560320"/>
        </p:xfrm>
        <a:graphic>
          <a:graphicData uri="http://schemas.openxmlformats.org/drawingml/2006/table">
            <a:tbl>
              <a:tblPr firstRow="1" bandRow="1"/>
              <a:tblGrid>
                <a:gridCol w="133200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هَلْ كان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ٱلصَّوْتُ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مَسْموعاً وَواضِحاً؟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كانتِ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ٱلْقِراءَةُ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مُسْتَرْسَلَةً؟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تَمَّ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ٱحْتِرامُ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قَواعِدِ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ٱلْوَقْفِ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؟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</a:tbl>
          </a:graphicData>
        </a:graphic>
      </p:graphicFrame>
      <p:sp>
        <p:nvSpPr>
          <p:cNvPr id="3" name="TextBox 7">
            <a:extLst>
              <a:ext uri="{FF2B5EF4-FFF2-40B4-BE49-F238E27FC236}">
                <a16:creationId xmlns:a16="http://schemas.microsoft.com/office/drawing/2014/main" id="{2540BC0D-FAD8-FDDC-A4BC-73DD21B23CDB}"/>
              </a:ext>
            </a:extLst>
          </p:cNvPr>
          <p:cNvSpPr txBox="1"/>
          <p:nvPr/>
        </p:nvSpPr>
        <p:spPr>
          <a:xfrm>
            <a:off x="910560" y="2238153"/>
            <a:ext cx="7711551" cy="596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554"/>
              </a:lnSpc>
              <a:defRPr/>
            </a:pPr>
            <a:r>
              <a:rPr lang="ar-MA" sz="4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19F91B5-ED3A-0D4D-200B-38C1E46B7ABC}"/>
              </a:ext>
            </a:extLst>
          </p:cNvPr>
          <p:cNvSpPr txBox="1"/>
          <p:nvPr/>
        </p:nvSpPr>
        <p:spPr>
          <a:xfrm>
            <a:off x="-87083" y="77250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خذوا الكراسة، من يقرأ النص قراءة جهرية سليمة، مع احترام قواعد الوقف؟ عند الإشارة سأختار من يواصل القراءة.</a:t>
            </a:r>
          </a:p>
          <a:p>
            <a:pPr algn="r" defTabSz="685800" rtl="1">
              <a:defRPr/>
            </a:pP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تناوب 7 متعلمين آخرين على قراءة النص، مع التركيز على معالجة التعثرات المرصودة.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878641F4-C83D-99BA-F8C1-C5EE0F7CFF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0052605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17A2F-7C17-4678-D303-5DEEDA824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553BEFA0-AFD3-74A7-3781-8007EDA589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2AB90B0-A7CC-3E04-5A08-4AE542FBE7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1E486A9-CCA0-5445-F3DC-2CCEECE68D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733B6AA-61F6-C296-D8EF-11931B48AC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9DE625E-CE89-7DFE-0798-40C8323320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BBA58E8-A962-43F5-EAD8-B5321562298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CB4CD32-6CB5-1A9D-A4F9-6075C1E4BE5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0E88684-DEE0-FDE0-C186-6442392F4D8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D0244B3-C03F-0ECB-649E-760BBB426B9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F4673EF5-F700-865A-E905-1773E9BB6C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2727F0-7497-325A-D56A-31937AD21129}"/>
              </a:ext>
            </a:extLst>
          </p:cNvPr>
          <p:cNvSpPr txBox="1"/>
          <p:nvPr/>
        </p:nvSpPr>
        <p:spPr>
          <a:xfrm>
            <a:off x="694944" y="891262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على الصفحة رقم 85 ، ثُمَّ أجيبوا عن الأسئلة التالية: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62DA1C-A4C5-FA6F-CDFC-4814A0EDB3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348" y="1584000"/>
            <a:ext cx="3388925" cy="519814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E7AD865-4FDE-AF2B-CF3C-6A1A96E3D7F9}"/>
              </a:ext>
            </a:extLst>
          </p:cNvPr>
          <p:cNvSpPr/>
          <p:nvPr/>
        </p:nvSpPr>
        <p:spPr>
          <a:xfrm>
            <a:off x="3425680" y="5008418"/>
            <a:ext cx="2977714" cy="1267691"/>
          </a:xfrm>
          <a:prstGeom prst="roundRect">
            <a:avLst>
              <a:gd name="adj" fmla="val 831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74347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61703-86E2-C38B-019B-29C6094E8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B5D7A5BE-5AB0-D251-CCEA-D090652B6C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1A4B81D-8DFB-38F5-BA6E-422925D41A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3FFA8FB-E179-A8D8-C7A8-FA5D2AC186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A883D80-CE24-5490-B0FB-774095A82D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238B2B8-3699-9CBC-D024-8AB9BA0F1C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038765A-88D3-2BF9-1955-E6028D14D1A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A08BCC-41CE-EDD0-B8CF-4938B81E241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1BF4592-E161-780D-ABBB-F0CFE41BEFC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C8737CA-7263-A808-5759-AA4DF6A1C68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877E712-50CF-0F4B-7799-0ACE662A78BA}"/>
              </a:ext>
            </a:extLst>
          </p:cNvPr>
          <p:cNvSpPr txBox="1"/>
          <p:nvPr/>
        </p:nvSpPr>
        <p:spPr>
          <a:xfrm>
            <a:off x="694944" y="842584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الأول:ما رأيك في أهمية العمل الجماعي في المصانع؟ علل جوابك.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878BD56-46A1-2DA8-35AA-A7A65F6989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83494D-209C-EC33-3006-E243C8517A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4706" y="2566555"/>
            <a:ext cx="5063067" cy="38660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AF44C90-8D6A-1D04-3C23-60A68D57FB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1790" y="1727060"/>
            <a:ext cx="6454699" cy="63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97675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97467-2985-371A-6BAB-0245B2786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70CE8344-8B5B-7516-1295-B4B3B8C592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CA922CD-687C-4DDB-30F8-377C227CE9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FDA0A41-87F8-B799-0174-ADA76EC287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0DFD4AD-DFCB-585F-F63C-C8A2368220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11821EF-6CC9-2D84-41BE-92982B341E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1919605-8863-7619-159C-4614BDCEBEF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2E8B865-1CBC-0C47-8C83-9F97FC68C4A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5FFF383-F412-A491-D717-B6114FAEAA0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0DEE052-A75F-83FB-9D6F-4B302C2DF62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C964830-CD9E-5850-357F-E4BCCD2422A2}"/>
              </a:ext>
            </a:extLst>
          </p:cNvPr>
          <p:cNvSpPr txBox="1"/>
          <p:nvPr/>
        </p:nvSpPr>
        <p:spPr>
          <a:xfrm>
            <a:off x="694944" y="684000"/>
            <a:ext cx="6852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أية فقرة ستبحثون عن جواب لهذا السؤال؟ من أجاب يعلل جوابه.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تناوب متعلمين على تحديد الفقرة المناسبة مع التعليل.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DAF093-733A-D7D5-EDA3-5F29C9BB90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618D85-7ECB-BC81-D884-30D6B26875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4706" y="2566555"/>
            <a:ext cx="5063067" cy="3866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7A46DE-4C60-A890-5FD8-EC30E15F36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1790" y="1727060"/>
            <a:ext cx="6454699" cy="63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9547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BA612-4BC5-0A71-AB1E-8A27AF996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33CA6F9E-EF81-0919-A165-573A42CC13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59C76D5-0BF8-F3DB-0B0E-5CE930A2AA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EEEA142-1877-BC82-DD92-34E9CBA568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BC3E5FD-B0AD-BDF5-7A59-583DDDC3C4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2DF8DEA-9CF6-5669-5843-616357CCC4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F9E4161-F692-F1D1-7376-9D9F4E27F52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CF1C627-AEA3-7236-3951-47A08EFFC1C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639A028-FE16-1C97-B023-5AD0EA2C9C1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0D7A3C4-726F-EF32-B1E0-84C8C5D90F0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A499B68-8D23-CCD1-A5BA-245F6735E97B}"/>
              </a:ext>
            </a:extLst>
          </p:cNvPr>
          <p:cNvSpPr txBox="1"/>
          <p:nvPr/>
        </p:nvSpPr>
        <p:spPr>
          <a:xfrm>
            <a:off x="683016" y="675782"/>
            <a:ext cx="6852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أحسنتم يوجد الجواب في الفقرتين الثانية و الثالثة  من النص. صححوا. 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-يضغط الأستاذ على زر جهاز التحكم لتظهر الإجابة.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21F105-6A97-00FA-E3DD-23D87C3E7CCD}"/>
              </a:ext>
            </a:extLst>
          </p:cNvPr>
          <p:cNvSpPr/>
          <p:nvPr/>
        </p:nvSpPr>
        <p:spPr>
          <a:xfrm>
            <a:off x="622207" y="2006265"/>
            <a:ext cx="8024149" cy="404315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lvl="0" indent="179705" algn="just" defTabSz="914400" rtl="1">
              <a:lnSpc>
                <a:spcPct val="115000"/>
              </a:lnSpc>
              <a:spcAft>
                <a:spcPts val="1000"/>
              </a:spcAft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أَرى أَنَّ ٱلْعَمَلَ ٱلْجَماعِيَّ في ٱلْمَصانِعِ أَمْرٌ ضَرورِيٌّ جِدًّا، وَلا يُمْكِنُ لِأَيِّ مَصْنَعٍ أَنْ يَنْجَحَ بِدونِهِ، وَأُعَلِّلُ ذَلِكَ بِما يَلي:</a:t>
            </a:r>
          </a:p>
          <a:p>
            <a:pPr lvl="0" indent="179705" algn="just" defTabSz="914400" rtl="1">
              <a:lnSpc>
                <a:spcPct val="115000"/>
              </a:lnSpc>
              <a:spcAft>
                <a:spcPts val="1000"/>
              </a:spcAft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كَما جاءَ في ٱلنَّصِّ، حينَ قَسَّمَ "هِنْري فورْد" ٱلْعَمَلَ إِلى خُطُواتٍ بَسيطَةٍ يَقومُ بِها كُلُّ عامِلٍ عَلى حِدَةٍ، أَصْبَحَ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ٱلْإِنْتاجُ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أَسْرَعَ وَأَقَلَّ أَخْطاءً. وَهَذا وَحْدَهُ دَليلٌ واضِحٌ عَلى أَنَّ تَوْزيعَ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ٱلْأَدْوارِ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أَفْرادِ ٱلْفَريقِ يُوَلِّدُ نَتائِجَ أَفْضَلَ بِكَثيرٍ مِمّا يَسْتَطيعُ شَخْصٌ واحِدٌ تَحْقيقَهُ بِمُفْرَدِهِ.</a:t>
            </a:r>
            <a:endParaRPr lang="ar-MA" sz="3600" b="1" kern="0" dirty="0"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85296D-F9C5-A8FF-58A9-61F87C5D2E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6846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6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6C948-84FD-0001-57F2-894451509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27F38A83-2A67-C49C-EE23-18E3A90B3F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69B8473-CC4B-9E06-9A3C-5F530D283F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AD0CD20-F244-3095-D9E3-96B8BFEC2D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2EBC2EB-A4ED-E72F-A6CB-7377C3AB2D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DFADA9C-F900-0338-407B-4D4738EEFD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12C33B9-91E6-829C-EDE7-85E94A91C74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E9852CF-33ED-AB35-A417-8AAA9EF69EA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AF75EC6-8F8B-C38F-508C-0FCF099937C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E14D739-85EA-7454-0905-2919C945C7B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F141075-B6A6-9786-4164-1A1619A03A43}"/>
              </a:ext>
            </a:extLst>
          </p:cNvPr>
          <p:cNvSpPr txBox="1"/>
          <p:nvPr/>
        </p:nvSpPr>
        <p:spPr>
          <a:xfrm>
            <a:off x="694944" y="834714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الثاني:لماذا يعتبر استخدام الروبوتات في المصانع مفيدا في العصر الحديث؟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9ED104-0F4E-F91E-6A92-16D50BCF3C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64F767F-5104-92E2-EED8-704EFC27E5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1940" y="2447902"/>
            <a:ext cx="5060119" cy="38651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4BA4FD-EA53-3A4D-AB92-0648EA4DE4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8381" y="1734286"/>
            <a:ext cx="7475868" cy="58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80774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96654-A9F7-EF17-32A0-F910819D6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1864BD53-1047-E3EB-0471-D3434B8044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7044274-2C53-E112-9B07-63C9287E87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89EFD31-6A96-34BE-1020-A874ED52A1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99F584A-1397-EE39-E33F-82FE812DCF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7547434-139D-8898-C83B-1C88430AE9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E31895-1DFE-C550-3FB3-90697197479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B3FA911-D836-C709-22EF-52676D03A40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FF04CF2-A259-2F56-95A5-3C3730A6639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9D194C0-F042-EEB9-D1CE-B297CA1ACF1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18381B3-3795-6C7E-2031-D7B24184C66E}"/>
              </a:ext>
            </a:extLst>
          </p:cNvPr>
          <p:cNvSpPr txBox="1"/>
          <p:nvPr/>
        </p:nvSpPr>
        <p:spPr>
          <a:xfrm>
            <a:off x="694944" y="850863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أي فقرة وجدتم الجواب؟ من يجيب؟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83653E2-D2E4-F57B-11B1-9266EFA600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AAC99E9-775B-C977-4184-ED75DA70BE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3678" y="2321077"/>
            <a:ext cx="5060119" cy="38651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8A066CD-7E2E-D501-1743-35DB0576A1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8381" y="1734286"/>
            <a:ext cx="7475868" cy="58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79061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95156-3503-FF19-0139-185EB4B9F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8BDCD759-AD48-1D5A-CD5C-A858F10662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13CDB65-71F7-28E0-3297-147E9704C1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5F6C5F9-343B-35F8-A5AB-83D8832190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D89E3DA-71F6-4608-3B98-EACCCE6608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0A2658F-03C2-CB8B-1246-125B2994F3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D3AD617-1B3C-3849-1D3B-39836393C61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1814EE0-39AF-B2AC-B6EC-2F57C734516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A4D5262-0E6D-8F62-AC28-85A237ED908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28F3E45-ABA3-C07E-FA1E-05C716E23C9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542C78F-7C1A-BDB8-FA6D-D6AA6D97D6F7}"/>
              </a:ext>
            </a:extLst>
          </p:cNvPr>
          <p:cNvSpPr txBox="1"/>
          <p:nvPr/>
        </p:nvSpPr>
        <p:spPr>
          <a:xfrm>
            <a:off x="579106" y="686173"/>
            <a:ext cx="6852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أحسنتم يوجد الجواب في الفقرة الخامسة من النص. صححوا.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-يضغط الأستاذ على زر جهاز التحكم لتظهر الإجابات تباعا.</a:t>
            </a: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8E19B6-6B35-FB74-BC9B-EDB5284782A2}"/>
              </a:ext>
            </a:extLst>
          </p:cNvPr>
          <p:cNvSpPr/>
          <p:nvPr/>
        </p:nvSpPr>
        <p:spPr>
          <a:xfrm>
            <a:off x="1324944" y="1873214"/>
            <a:ext cx="7087983" cy="42986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lvl="0" algn="just" defTabSz="914400" rtl="1">
              <a:spcAft>
                <a:spcPts val="1000"/>
              </a:spcAft>
              <a:defRPr/>
            </a:pP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يُعْتَبَرُ ٱسْتِخْدامُ ٱلرُّوبوتاتِ في ٱلْمَصانِعِ مُفيداً جِدًّا في عَصْرِنا </a:t>
            </a:r>
            <a:r>
              <a:rPr lang="ar-MA" sz="40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ٱلْحَديثِ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وَذَلِكَ لِأَسْبابٍ عِدَّةٍ:</a:t>
            </a:r>
          </a:p>
          <a:p>
            <a:pPr marL="457200" lvl="0" indent="-457200" algn="just" defTabSz="914400" rtl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اَلسُّرْعَةُ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وَٱلدِّقَّةُ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</a:p>
          <a:p>
            <a:pPr marL="457200" lvl="0" indent="-457200" algn="just" defTabSz="914400" rtl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اَلْعَمَلُ دونَ تَوَقُّفٍ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</a:p>
          <a:p>
            <a:pPr marL="457200" lvl="0" indent="-457200" algn="just" defTabSz="914400" rtl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اَلْأَمانُ في بَيْئَةِ ٱلْعَمَلِ</a:t>
            </a:r>
            <a:r>
              <a:rPr lang="ar-MA" sz="40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</a:p>
          <a:p>
            <a:pPr marL="457200" lvl="0" indent="-457200" algn="just" defTabSz="914400" rtl="1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فَتْحُ آفاقٍ صِناعِيَّةٍ جَديدَةٍ.</a:t>
            </a:r>
            <a:endParaRPr lang="ar-MA" sz="4000" b="1" kern="0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22744C-2CBD-8C3E-D21D-F93A1D5002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977020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9BBCF-2987-B174-4A69-86C76EC99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5C433B1E-DB41-B537-F7EC-940261C58D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A1404D4-2221-42F6-4174-A373967737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234BB19-50A1-BBAF-4218-5507E6A99F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9A2EFC9-56B5-DA85-1CB8-2F8E35AEAB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0D997F6-87A8-5B34-9D0A-54F7F7CEC8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7BC4F30-4178-DFFB-C645-274B22852C5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1CBEF75-A68D-B65F-5ECA-57502ACAD49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066D8C5-6104-EC61-3412-995EC427C6D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586AC5B-1951-20E2-45EA-2F942089C72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10595DD-B9F5-DC63-6FC4-7DB39AB94C3B}"/>
              </a:ext>
            </a:extLst>
          </p:cNvPr>
          <p:cNvSpPr txBox="1"/>
          <p:nvPr/>
        </p:nvSpPr>
        <p:spPr>
          <a:xfrm>
            <a:off x="398069" y="892381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الثالث:أصوغ الفكرة الأساسية للفقرة الأخيرة من النص.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C5BAE824-49CF-6609-42B7-628CE252E6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483973-C75C-A11B-549F-A4EC3240C2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3611" y="1673321"/>
            <a:ext cx="5380186" cy="6477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6F2DAF-19BF-AF72-4148-96A6E82017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439" y="2882401"/>
            <a:ext cx="7609121" cy="2302278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7348189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7F312-6D3E-09FD-5417-CD8F35FD5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592CE561-B02E-28B4-BBCC-29B4D7E92BB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D17A147-6D59-C012-7887-864ED330B5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6255B5C-F695-27AF-0B59-603888D1CE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6656F09-D665-6C3E-4200-9CCD73CF31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A4725FB-ADE7-DDC0-C23E-FA644B3C06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A785294-037C-6FAF-D796-A804A053B7F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C49FA9-8956-792A-36D3-22890D70D30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D184704-0338-9C9F-8854-0053C5CBB40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2BC018D-86CC-7379-6DAC-7158688CAD3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3E151C4-FB89-7695-10B8-3DB7E7C54237}"/>
              </a:ext>
            </a:extLst>
          </p:cNvPr>
          <p:cNvSpPr txBox="1"/>
          <p:nvPr/>
        </p:nvSpPr>
        <p:spPr>
          <a:xfrm>
            <a:off x="579106" y="655000"/>
            <a:ext cx="6852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الفكرة الأساسية للفقرة الأخيرة من النص:</a:t>
            </a:r>
          </a:p>
          <a:p>
            <a:pPr lvl="0"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-يضغط الأستاذ على زر جهاز التحكم لتظهر الفكرة الأساسية للفقرة.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B83D23-961C-7A62-2048-6E3BD938A5E5}"/>
              </a:ext>
            </a:extLst>
          </p:cNvPr>
          <p:cNvSpPr/>
          <p:nvPr/>
        </p:nvSpPr>
        <p:spPr>
          <a:xfrm>
            <a:off x="694944" y="4605886"/>
            <a:ext cx="7609121" cy="193899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lvl="0" indent="179705" algn="just" defTabSz="914400" rtl="1">
              <a:spcAft>
                <a:spcPts val="1000"/>
              </a:spcAft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غَيَّرَ ظُهورُ ٱلرُّوبوتاتِ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ٱلذَّكِيَّةِ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وَجْهَ ٱلصِّناعَةِ ٱلْحَديثَةِ، إِذْ أَسْهَمَتْ في رَفْعِ كَفاءَةِ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ٱلْإِنْتاجِ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وَفَتَحَتِ ٱلْبابَ أَمامَ صِناعاتٍ جَديدَةٍ لَمْ تَكُنْ مَوْجودَةً مِنْ قَبْلُ.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31DBB5-D605-5EEE-F5E2-53E0F7704D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D15C77-214F-07CA-91C2-60EE3E56CE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06" y="1943804"/>
            <a:ext cx="7609121" cy="2302278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sp>
        <p:nvSpPr>
          <p:cNvPr id="6" name="Flèche : bas 5">
            <a:extLst>
              <a:ext uri="{FF2B5EF4-FFF2-40B4-BE49-F238E27FC236}">
                <a16:creationId xmlns:a16="http://schemas.microsoft.com/office/drawing/2014/main" id="{B9F45C56-013B-DD47-87EC-9A409024974A}"/>
              </a:ext>
            </a:extLst>
          </p:cNvPr>
          <p:cNvSpPr/>
          <p:nvPr/>
        </p:nvSpPr>
        <p:spPr>
          <a:xfrm>
            <a:off x="4338320" y="4358640"/>
            <a:ext cx="345440" cy="247246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02922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59C40-11B6-B6A0-4080-03D16ED8E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BD57AE74-8DD6-BD6B-5299-FAAA7BA146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9A0A0C4-D257-CEB9-D791-CCA3E5848D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2F425E8-FBA0-6BFE-6E9F-EF65D9C9DD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C0E4390-5224-9884-39C7-23EA313693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FB5946D-8ED7-DA15-377D-A2DCE832E6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788E057-3B38-3F7A-ABFF-34ABD76AC98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8144FE8-77C9-BD17-A255-7E5AE488E68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A576E9F-F229-C0AC-B4BB-7E1075A4182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20ECAE8-8D7A-8053-BECD-27ECD3BFAB2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8CEB14F-0662-9553-6FAA-B8C850A56721}"/>
              </a:ext>
            </a:extLst>
          </p:cNvPr>
          <p:cNvSpPr txBox="1"/>
          <p:nvPr/>
        </p:nvSpPr>
        <p:spPr>
          <a:xfrm>
            <a:off x="518160" y="653604"/>
            <a:ext cx="70729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اُذْكُرْ ثَلاثَةَ مُنْتَجاتٍ تَراها في مَنْزِلِكَ وَتَعْتَقِدُ أَنَّها صُنِعَتْ في مَصْنَعٍ،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وَٱذْكُرِ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ٱلْمادَّةَ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ٱلْخامَّ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يُحْتَمَلُ أَنَّها صُنِعَتْ مِنْها.</a:t>
            </a:r>
          </a:p>
        </p:txBody>
      </p:sp>
      <p:sp>
        <p:nvSpPr>
          <p:cNvPr id="5" name="Rectangle à coins arrondis 8">
            <a:extLst>
              <a:ext uri="{FF2B5EF4-FFF2-40B4-BE49-F238E27FC236}">
                <a16:creationId xmlns:a16="http://schemas.microsoft.com/office/drawing/2014/main" id="{E3A7BB44-A3A5-068D-8F54-5E75C83570EE}"/>
              </a:ext>
            </a:extLst>
          </p:cNvPr>
          <p:cNvSpPr/>
          <p:nvPr/>
        </p:nvSpPr>
        <p:spPr>
          <a:xfrm>
            <a:off x="235803" y="5145056"/>
            <a:ext cx="8672394" cy="658252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اُذْكُرْ ثَلاثَةَ مُنْتَجاتٍ تَراها في مَنْزِلِكَ وَتَعْتَقِدُ أَنَّها صُنِعَتْ في مَصْنَعٍ،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وَٱذْكُرِ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ٱلْمادَّةَ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ٱلْخامَّ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ٱلَّتي يُحْتَمَلُ أَنَّها صُنِعَتْ مِنْها.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793265-144A-A898-C410-788282609E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7CA254C-5E14-1ACC-F75E-DC87449E3E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4363" y="1808029"/>
            <a:ext cx="4849553" cy="26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29382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FE847-4C66-2ACE-154F-79257C511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1306B1F2-92A3-85D2-130E-B47546C7D5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29C9225-90B2-5202-85A7-28B1F82F8A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99BCEE4-F702-35E3-3E14-F466D5870E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EB813FE-33D9-6DF7-A446-8AB5C3C071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AB24109-28C8-7F09-B5E7-06579A289A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94D1DBF-714E-B54C-D094-2F160080688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8D3320E-E827-C751-D495-5547BE7B3D4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E08C28B-FE98-17EB-1F89-43326EA4A2E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BEC760B-5655-91CD-20F3-C9535475F62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8CD465-91E4-18F0-0F41-03F5CE0A72B7}"/>
              </a:ext>
            </a:extLst>
          </p:cNvPr>
          <p:cNvSpPr txBox="1"/>
          <p:nvPr/>
        </p:nvSpPr>
        <p:spPr>
          <a:xfrm>
            <a:off x="-309475" y="72472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أَكْثَرُ شَيْءٍ أَعْجَبَكَ في ٱلنَّصِّ؟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المتعلمين على استرجاع معلومات النص.</a:t>
            </a:r>
          </a:p>
        </p:txBody>
      </p:sp>
      <p:sp>
        <p:nvSpPr>
          <p:cNvPr id="5" name="Rectangle à coins arrondis 8">
            <a:extLst>
              <a:ext uri="{FF2B5EF4-FFF2-40B4-BE49-F238E27FC236}">
                <a16:creationId xmlns:a16="http://schemas.microsoft.com/office/drawing/2014/main" id="{B2220CA8-FCE6-8F03-EDEC-C300F90643A8}"/>
              </a:ext>
            </a:extLst>
          </p:cNvPr>
          <p:cNvSpPr/>
          <p:nvPr/>
        </p:nvSpPr>
        <p:spPr>
          <a:xfrm>
            <a:off x="235803" y="5145056"/>
            <a:ext cx="8672394" cy="658252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أَكْثَرُ شَيْءٍ أَعْجَبَكَ في ٱلنَّصِّ؟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818FD8-CF22-816C-EDDA-22DC2FE376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58D422-1ADD-EC09-5DAB-B012369F59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4363" y="1808029"/>
            <a:ext cx="4849553" cy="26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005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CB746-2CF1-5B12-1D00-1ED84347F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7A5D3353-A6B1-ED00-D0B4-F7C49C02FE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8E0169E-65BD-077D-EDD9-E355C0E1F7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977B2B8-AA58-C1BB-D7A5-3E878ED4DF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89F4164-B397-03B6-F0CB-5DDEC0D18C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480525-6C07-648C-818F-10E472A15B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83BF2E-F6BF-AE9A-17E2-1C2CB22F620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204C52-9B9E-4DB9-E09E-B0A52D144A2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4A7D2F4-9A2B-C00A-AC68-5128D4CD13C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64EE79-1AC7-1615-5A77-2447D941EC2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2695CDF-41AF-D62D-0B16-4B4AA7494C5E}"/>
              </a:ext>
            </a:extLst>
          </p:cNvPr>
          <p:cNvSpPr txBox="1"/>
          <p:nvPr/>
        </p:nvSpPr>
        <p:spPr>
          <a:xfrm>
            <a:off x="-309475" y="72472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لَوْ كُنْتَ مُهَنْدِساً في مَصْنَعٍ، ما ٱلشَّيْءُ ٱلَّذي تُحِبُّ صُنْعَهُ؟ وَلِماذا؟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المتعلمين على استرجاع معلومات النص.</a:t>
            </a:r>
          </a:p>
        </p:txBody>
      </p:sp>
      <p:sp>
        <p:nvSpPr>
          <p:cNvPr id="5" name="Rectangle à coins arrondis 8">
            <a:extLst>
              <a:ext uri="{FF2B5EF4-FFF2-40B4-BE49-F238E27FC236}">
                <a16:creationId xmlns:a16="http://schemas.microsoft.com/office/drawing/2014/main" id="{3DBE1E3E-C426-3FA1-C066-3841128A53E3}"/>
              </a:ext>
            </a:extLst>
          </p:cNvPr>
          <p:cNvSpPr/>
          <p:nvPr/>
        </p:nvSpPr>
        <p:spPr>
          <a:xfrm>
            <a:off x="235803" y="5145056"/>
            <a:ext cx="8672394" cy="658252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لَوْ كُنْتَ مُهَنْدِساً في مَصْنَعٍ، ما ٱلشَّيْءُ ٱلَّذي تُحِبُّ صُنْعَهُ؟ وَلِماذا؟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41D3C9D-8932-AF8F-3B49-3BC63F1C64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139D6D-CDD9-684C-444D-6544F3EC3B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4363" y="1808029"/>
            <a:ext cx="4849553" cy="26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95741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E291B-13A2-F37F-12B2-95E056582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E17396E4-DA2B-66A4-1901-ECFD1FB2E7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EBE7FFF-3BFC-13C4-27D5-714B09C742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3FE5017-C507-CC11-2F13-0947508454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02A541C-6FFC-924E-2E37-5069E88798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F991ADA-CDC8-099E-16E4-56E634A1CF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ED50405-7F89-44A5-78FA-56A2B851452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86C27AD-F37E-6723-4507-87862008CA6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617369F-231F-59FC-8DD9-6432E22E489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3CB98B9-22C8-1519-2203-362E8A9D21A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5D4BBA0-E6CC-559F-5A82-D5AC8659EC14}"/>
              </a:ext>
            </a:extLst>
          </p:cNvPr>
          <p:cNvSpPr txBox="1"/>
          <p:nvPr/>
        </p:nvSpPr>
        <p:spPr>
          <a:xfrm>
            <a:off x="-309475" y="72472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تَعْتَقِدُ أَنَّ ٱلرُّوبوتاتِ يُمْكِنُها يَوْماً ما أَنْ تَحُلَّ مَحَلَّ ٱلْإِنْسانِ كُلِّيّاً في ٱلْمَصانِعِ؟ عَبِّرْ عَنْ رَأْيِكَ.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المتعلمين على استرجاع معلومات النص.</a:t>
            </a:r>
          </a:p>
        </p:txBody>
      </p:sp>
      <p:sp>
        <p:nvSpPr>
          <p:cNvPr id="5" name="Rectangle à coins arrondis 8">
            <a:extLst>
              <a:ext uri="{FF2B5EF4-FFF2-40B4-BE49-F238E27FC236}">
                <a16:creationId xmlns:a16="http://schemas.microsoft.com/office/drawing/2014/main" id="{FB93B0FA-14B2-EFCC-2D86-8D3295709DEB}"/>
              </a:ext>
            </a:extLst>
          </p:cNvPr>
          <p:cNvSpPr/>
          <p:nvPr/>
        </p:nvSpPr>
        <p:spPr>
          <a:xfrm>
            <a:off x="235803" y="5145056"/>
            <a:ext cx="8672394" cy="658252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هَلْ تَعْتَقِدُ أَنَّ ٱلرُّوبوتاتِ يُمْكِنُها يَوْماً ما أَنْ تَحُلَّ مَحَلَّ ٱلْإِنْسانِ كُلِّيّاً في ٱلْمَصانِعِ؟ عَبِّرْ عَنْ رَأْيِكَ.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04B769-B9CE-AC89-F245-97C6F824EF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71BA24F-8D26-E878-4B07-121ECCAFD8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4363" y="1808029"/>
            <a:ext cx="4849553" cy="26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3643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A4BD8-9594-79EF-B509-CDB18EFB5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802755-6BD3-5894-F5F7-B9D0E08A5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77880"/>
            <a:ext cx="7886700" cy="720000"/>
          </a:xfrm>
        </p:spPr>
        <p:txBody>
          <a:bodyPr/>
          <a:lstStyle/>
          <a:p>
            <a:pPr rtl="1"/>
            <a:r>
              <a:rPr lang="ar-MA" dirty="0">
                <a:solidFill>
                  <a:srgbClr val="424D7B"/>
                </a:solidFill>
                <a:latin typeface="Dosis ExtraBold" pitchFamily="2" charset="0"/>
              </a:rPr>
              <a:t>إنتاج كتابي – ح5</a:t>
            </a:r>
            <a:endParaRPr lang="fr-MA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F172329-EA66-D26A-5161-CC9E1E35B20E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3200" b="1" dirty="0">
                <a:cs typeface="Microsoft Uighur" panose="02000000000000000000" pitchFamily="2" charset="-78"/>
              </a:rPr>
              <a:t>تحويل معلومات جدول إلى نص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D984C72-311E-C628-19C0-F685ABAC3364}"/>
              </a:ext>
            </a:extLst>
          </p:cNvPr>
          <p:cNvSpPr/>
          <p:nvPr/>
        </p:nvSpPr>
        <p:spPr>
          <a:xfrm>
            <a:off x="6016624" y="1667345"/>
            <a:ext cx="455730" cy="455730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FD7C05AD-E32A-BE8F-4E83-BAF15DD08A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32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28266-8680-51D5-99E7-1EF93C6E8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763D4814-3111-14A2-2AD7-3E5F49F59F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3B12597-C677-29BD-0AB0-FD37FC0D5E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B9FE231-5FA1-AF09-7498-751EB20AE2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4A1A97-4B9D-535D-D5A2-D710324D7D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7341D3E-2A62-3272-1DB8-678B7F4D57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827ABC-64DF-37CD-71F1-073C1A421EA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4562CF-5D94-AAC3-CF76-FBAC64ECAB3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7D4B78E-5162-38D1-EC2E-6D7FE859F14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5713545-2093-4EFF-DB34-B0DDDEDC250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3037C42-1DEB-807D-62A6-86E85BE426FA}"/>
              </a:ext>
            </a:extLst>
          </p:cNvPr>
          <p:cNvSpPr txBox="1"/>
          <p:nvPr/>
        </p:nvSpPr>
        <p:spPr>
          <a:xfrm>
            <a:off x="-309475" y="85934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سنبدأ حصة الإنتاج الكتابي، ستخصص هذه الحصة لتصحيح إنجازاتكم. خذوا الدفاتر.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A42BE-7268-0D87-50E3-2F68BA821857}"/>
              </a:ext>
            </a:extLst>
          </p:cNvPr>
          <p:cNvSpPr txBox="1"/>
          <p:nvPr/>
        </p:nvSpPr>
        <p:spPr>
          <a:xfrm>
            <a:off x="14556" y="1479409"/>
            <a:ext cx="86891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أَشارِكُ في كِتابَةِ نَموذَجٍ لِنَصٍّ انْطِلاقاً مِنَ الْجَدْوَلِ (ص76)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2A477C9-9A5B-8A01-3A87-FAF0965708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3964276-0DA0-8F39-6C54-903346AA66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451" y="2768902"/>
            <a:ext cx="8475549" cy="340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71741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4C8DF-1E4E-F071-1E13-2EC180A73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F8F9B9AE-5F92-4FD8-D0E4-92E052A2B3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D905B11-B69F-E39B-EB86-B2666E3EC9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1A533C3-A3DE-EF57-5B51-08F8C21A9F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CB7125-3F22-43A8-BFD1-9DE35FB710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8C47F98-D779-FCB5-3323-A23143A2E00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FD0D14A-5F10-60DD-ACD7-63C338C9952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72098E-84CD-C776-6472-03D64AB6021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BEEE61A-7D4C-31E6-AB3C-FC55A5D510C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A5CF327-F8B3-C5D6-B001-FCA590FD303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B2D5D42A-C128-E533-AA4E-B9ACFF5AE3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84000"/>
            <a:ext cx="900000" cy="900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1991DD4-8FB2-2DF1-E7BF-E01BBF549018}"/>
              </a:ext>
            </a:extLst>
          </p:cNvPr>
          <p:cNvSpPr txBox="1"/>
          <p:nvPr/>
        </p:nvSpPr>
        <p:spPr>
          <a:xfrm>
            <a:off x="-177927" y="684000"/>
            <a:ext cx="777864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بعض المتعلمين لقراءة إنتاجاتهم، وسنصححها بشكل جماعي على السبورة.</a:t>
            </a:r>
          </a:p>
          <a:p>
            <a:pPr algn="r" rtl="1">
              <a:defRPr/>
            </a:pPr>
            <a:r>
              <a:rPr lang="ar-MA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يشرك الأستاذ(ة) المتعلمين في تصحيح الأخطاء المرصودة على السبورة، مع توضيح طبيعتها (خطأ إملائي، في تركيب الجملة...).</a:t>
            </a:r>
            <a:endParaRPr lang="fr-MA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062E887-4535-DD39-B035-A702C62FBA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7621" y="1710414"/>
            <a:ext cx="6587381" cy="4391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291637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D4C2A-8E20-FF58-591E-2A7DC8B9B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983CC9F1-6A92-8CAF-F4DF-725524B661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8A54A39-7FB6-F7A5-39AF-AA5111BFB3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4EFA6F2-C556-D88F-045B-7705B5941C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F861272-D67B-8812-D481-E711381EB4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132DF29-8CD2-E328-AA81-AE9A046298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3449E84-3BF5-786C-2F70-A38C8A0BE45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276947-5A1C-28C2-40D0-65A48BDE4B2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15350B7-96D8-A0AB-CC1C-D3DE0E024EC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F1B1A95-11C9-C094-D3C8-D9BCE6B7FEE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FA98C7-C71E-7DD1-5CA2-EA5C214FDD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468" y="1842970"/>
            <a:ext cx="7501413" cy="487829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500478B-7871-3FC3-74C6-AEE5AE95C284}"/>
              </a:ext>
            </a:extLst>
          </p:cNvPr>
          <p:cNvSpPr txBox="1"/>
          <p:nvPr/>
        </p:nvSpPr>
        <p:spPr>
          <a:xfrm>
            <a:off x="522760" y="647018"/>
            <a:ext cx="70711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كل واحد منكم يصحح إنتاجه بناء على طبيعة الأخطاء المرصودة.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لتقديم المساعدة.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082CDF94-7FA4-8A67-1890-A94334CAB65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4F90E0D-DD72-F723-98B5-48B7D0C8789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870183" y="548323"/>
            <a:ext cx="1028385" cy="102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60213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909D8-3210-AC62-622B-5B1D773F6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5408B4FB-CEC4-1043-F21C-3C160BFFCC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D817FBC-E8D8-C0AD-6258-48FA11D34F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A666408-BA06-7148-5963-A0A79C57A1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D511265-D084-6523-446D-0D6097E9DA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6C5F5BC-6292-62D6-00DC-ED162C05D64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1B4CFBB-24BB-487C-A718-D969663AA1E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6C11340-D7BA-E18A-2AEF-79A107B2B0A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3CE82B8-72B9-06E7-153A-B1D43A028CF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B0EA3DC-B6F3-08DE-FD55-CE0BE081A01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0DFE578-2E01-141D-3785-CB394943731E}"/>
              </a:ext>
            </a:extLst>
          </p:cNvPr>
          <p:cNvSpPr txBox="1"/>
          <p:nvPr/>
        </p:nvSpPr>
        <p:spPr>
          <a:xfrm>
            <a:off x="-331514" y="729297"/>
            <a:ext cx="786107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لنبنِ معا نموذجا للتصحيح على السبورة. لتحويل معلومات جدول إلى نص (الخطوات الثلاث)</a:t>
            </a:r>
          </a:p>
          <a:p>
            <a:pPr algn="r" rtl="1">
              <a:defRPr/>
            </a:pPr>
            <a:r>
              <a:rPr lang="ar-MA" sz="20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-يكتب الأستاذ بمعية المتعلمين الإجابات على إحدى السبورات الجانبية مع إعطاء الفرصة للجميع للمشاركة</a:t>
            </a:r>
            <a:endParaRPr lang="ar-MA" sz="20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E25B64-763D-7784-FE55-B1005AAE93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945F7D1-1018-4473-1CAD-5AEA01C206BB}"/>
              </a:ext>
            </a:extLst>
          </p:cNvPr>
          <p:cNvSpPr txBox="1"/>
          <p:nvPr/>
        </p:nvSpPr>
        <p:spPr>
          <a:xfrm>
            <a:off x="2687551" y="2066156"/>
            <a:ext cx="5899342" cy="90886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ٱلْأولى لِتَحْويلِ مَعْلوماتِ جَدْوَلٍ إِلى نَصٍّ: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AA5982B-0054-8472-488F-A23C33D97CAC}"/>
              </a:ext>
            </a:extLst>
          </p:cNvPr>
          <p:cNvSpPr txBox="1"/>
          <p:nvPr/>
        </p:nvSpPr>
        <p:spPr>
          <a:xfrm>
            <a:off x="1694133" y="3428549"/>
            <a:ext cx="5899342" cy="90886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ٱلثّانِيَةُ لِتَحْويلِ مَعْلوماتِ جَدْوَلٍ إِلى نَصٍّ: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EDCD462-BA13-E556-1B19-06C4B0D037A4}"/>
              </a:ext>
            </a:extLst>
          </p:cNvPr>
          <p:cNvSpPr txBox="1"/>
          <p:nvPr/>
        </p:nvSpPr>
        <p:spPr>
          <a:xfrm>
            <a:off x="817833" y="4904831"/>
            <a:ext cx="5899342" cy="90886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اَلْخُطْوَةُ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ٱلثّالِثَةُ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لِتَحْويلِ مَعْلوماتِ جَدْوَلٍ إِلى نَصٍّ:</a:t>
            </a:r>
          </a:p>
        </p:txBody>
      </p:sp>
    </p:spTree>
    <p:extLst>
      <p:ext uri="{BB962C8B-B14F-4D97-AF65-F5344CB8AC3E}">
        <p14:creationId xmlns:p14="http://schemas.microsoft.com/office/powerpoint/2010/main" val="36705592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413B8-EFBA-2C48-EF38-68092CFA4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1860E7CD-5240-7654-CA44-C3A26E99E5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333C542-44B3-B581-BE02-A058BA310D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6E2E8F3-9BF6-D6E2-5F88-5A8584A900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D1B49F5-CDF4-7210-F596-6CE29662DB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B970006-095B-C871-3FC4-9F0EAEC2A3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C12C5B0-F754-E965-EE7A-0FA37B449CE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863B516-44BA-4E54-BCB0-0C6CFF235C8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BF86154-21D1-D536-ACF9-1982C161E77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80687BD-7C79-98B1-5595-A3A3366685F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2596C5F-EA6E-C400-C0AB-EA052AA6FA3F}"/>
              </a:ext>
            </a:extLst>
          </p:cNvPr>
          <p:cNvSpPr txBox="1"/>
          <p:nvPr/>
        </p:nvSpPr>
        <p:spPr>
          <a:xfrm>
            <a:off x="-331514" y="812425"/>
            <a:ext cx="78610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لتحويل معلومات جدول إلى نص أتبع الخطوات  الثلاث التالية: الخطوة الأولى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F970E2-7934-C8DF-17AD-801A124132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44B7332-C6E9-D46B-D7B4-BA0E6C91D527}"/>
              </a:ext>
            </a:extLst>
          </p:cNvPr>
          <p:cNvGrpSpPr/>
          <p:nvPr/>
        </p:nvGrpSpPr>
        <p:grpSpPr>
          <a:xfrm>
            <a:off x="207818" y="2022015"/>
            <a:ext cx="8409904" cy="612000"/>
            <a:chOff x="169018" y="2986866"/>
            <a:chExt cx="8409904" cy="612000"/>
          </a:xfrm>
        </p:grpSpPr>
        <p:sp>
          <p:nvSpPr>
            <p:cNvPr id="4" name="Titre 1">
              <a:extLst>
                <a:ext uri="{FF2B5EF4-FFF2-40B4-BE49-F238E27FC236}">
                  <a16:creationId xmlns:a16="http://schemas.microsoft.com/office/drawing/2014/main" id="{B8160BDB-1755-E676-0875-ECAE0FED4131}"/>
                </a:ext>
              </a:extLst>
            </p:cNvPr>
            <p:cNvSpPr txBox="1">
              <a:spLocks/>
            </p:cNvSpPr>
            <p:nvPr/>
          </p:nvSpPr>
          <p:spPr>
            <a:xfrm>
              <a:off x="169018" y="2986866"/>
              <a:ext cx="8004825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أَقْرَأُ جَيِّداً ٱلْمَعْلوماتِ ٱلَّتي يُقَدِّمُها ٱلْجَدْوَلُ لِأُحَدِّدَ نَوْعَ ٱلْعَلاقَةِ بَيْنَ مَعْلوماتِ ٱلْجَدْوَلِ:</a:t>
              </a:r>
              <a:endParaRPr lang="fr-FR" sz="3200" dirty="0">
                <a:solidFill>
                  <a:srgbClr val="002060"/>
                </a:solidFill>
              </a:endParaRPr>
            </a:p>
          </p:txBody>
        </p:sp>
        <p:pic>
          <p:nvPicPr>
            <p:cNvPr id="5" name="Graphique 4" descr="Badge 1 avec un remplissage uni">
              <a:extLst>
                <a:ext uri="{FF2B5EF4-FFF2-40B4-BE49-F238E27FC236}">
                  <a16:creationId xmlns:a16="http://schemas.microsoft.com/office/drawing/2014/main" id="{05038DAD-9332-CFFE-FF86-524EA537B99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21722" y="3064266"/>
              <a:ext cx="457200" cy="457200"/>
            </a:xfrm>
            <a:prstGeom prst="rect">
              <a:avLst/>
            </a:prstGeom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AB77D7C6-1A6B-A31E-D25D-554F8E37EB10}"/>
              </a:ext>
            </a:extLst>
          </p:cNvPr>
          <p:cNvGrpSpPr/>
          <p:nvPr/>
        </p:nvGrpSpPr>
        <p:grpSpPr>
          <a:xfrm>
            <a:off x="3110275" y="2597054"/>
            <a:ext cx="5507447" cy="612000"/>
            <a:chOff x="3036767" y="3676266"/>
            <a:chExt cx="5507447" cy="612000"/>
          </a:xfrm>
        </p:grpSpPr>
        <p:sp>
          <p:nvSpPr>
            <p:cNvPr id="7" name="Titre 1">
              <a:extLst>
                <a:ext uri="{FF2B5EF4-FFF2-40B4-BE49-F238E27FC236}">
                  <a16:creationId xmlns:a16="http://schemas.microsoft.com/office/drawing/2014/main" id="{AE8C2BA4-5600-DAB0-AAE7-3E05E1187E56}"/>
                </a:ext>
              </a:extLst>
            </p:cNvPr>
            <p:cNvSpPr txBox="1">
              <a:spLocks/>
            </p:cNvSpPr>
            <p:nvPr/>
          </p:nvSpPr>
          <p:spPr>
            <a:xfrm>
              <a:off x="3036767" y="3676266"/>
              <a:ext cx="5084955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أُحَدِّدُ بِدِقَّةٍ ٱلْمَوْضوعَ ٱلَّذي تُقَدِّمُهُ مَعْلوماتُ ٱلنَّصِّ:</a:t>
              </a:r>
              <a:endParaRPr lang="fr-FR" sz="3200" dirty="0">
                <a:solidFill>
                  <a:srgbClr val="002060"/>
                </a:solidFill>
              </a:endParaRPr>
            </a:p>
          </p:txBody>
        </p:sp>
        <p:pic>
          <p:nvPicPr>
            <p:cNvPr id="8" name="Graphique 7" descr="Badge avec un remplissage uni">
              <a:extLst>
                <a:ext uri="{FF2B5EF4-FFF2-40B4-BE49-F238E27FC236}">
                  <a16:creationId xmlns:a16="http://schemas.microsoft.com/office/drawing/2014/main" id="{903DE784-F953-7E02-0302-C938AEAE7A8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121722" y="3761257"/>
              <a:ext cx="422492" cy="422492"/>
            </a:xfrm>
            <a:prstGeom prst="rect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B0218B43-FCB4-401C-21FD-97C9E678E2D9}"/>
              </a:ext>
            </a:extLst>
          </p:cNvPr>
          <p:cNvSpPr txBox="1">
            <a:spLocks/>
          </p:cNvSpPr>
          <p:nvPr/>
        </p:nvSpPr>
        <p:spPr>
          <a:xfrm>
            <a:off x="1503665" y="1469639"/>
            <a:ext cx="554310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اَلْخُطْوَةُ ٱلْأولى لِتَحْويلِ مَعْلوماتِ جَدْوَلٍ إِلى نَصٍّ:</a:t>
            </a:r>
            <a:endParaRPr lang="fr-F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52003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D772B-9F31-18BD-5E67-F4A636C3A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3DFDB089-D2CE-489D-DDBF-79B0E30C52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402084B-2B39-CCBE-42AF-EFCA4EB040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590DD6F-373B-B062-9E8F-793C8381A0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BF15965-2FC9-5201-B8F1-6FDFF6E214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9A99D09-F19F-01CD-ECFC-213C3324046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053A3F-51C7-01FD-6CD3-C9A9F7CD573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03B8201-2141-2D4A-C46C-5C3429172B2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906CB0C-206F-54B1-DD74-BA7DC7E12F3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10CD5DF-1F6A-F317-25A8-F000711C166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5A67D66-D06B-5A88-F77A-A9B3D3EE8D9B}"/>
              </a:ext>
            </a:extLst>
          </p:cNvPr>
          <p:cNvSpPr txBox="1"/>
          <p:nvPr/>
        </p:nvSpPr>
        <p:spPr>
          <a:xfrm>
            <a:off x="-331514" y="812425"/>
            <a:ext cx="78610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لتحويل معلومات جدول إلى نص أتبع الخطوات  الثلاث التالية: الخطوة الثانية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468B74-0F4C-2977-7FF2-83075E5C18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8D9C9AD-00C1-C0AE-F086-700D66004F3F}"/>
              </a:ext>
            </a:extLst>
          </p:cNvPr>
          <p:cNvGrpSpPr/>
          <p:nvPr/>
        </p:nvGrpSpPr>
        <p:grpSpPr>
          <a:xfrm>
            <a:off x="207818" y="2022015"/>
            <a:ext cx="8409904" cy="612000"/>
            <a:chOff x="169018" y="2986866"/>
            <a:chExt cx="8409904" cy="612000"/>
          </a:xfrm>
        </p:grpSpPr>
        <p:sp>
          <p:nvSpPr>
            <p:cNvPr id="4" name="Titre 1">
              <a:extLst>
                <a:ext uri="{FF2B5EF4-FFF2-40B4-BE49-F238E27FC236}">
                  <a16:creationId xmlns:a16="http://schemas.microsoft.com/office/drawing/2014/main" id="{AA97648A-39C2-5EAB-5A5E-990446DB65A1}"/>
                </a:ext>
              </a:extLst>
            </p:cNvPr>
            <p:cNvSpPr txBox="1">
              <a:spLocks/>
            </p:cNvSpPr>
            <p:nvPr/>
          </p:nvSpPr>
          <p:spPr>
            <a:xfrm>
              <a:off x="169018" y="2986866"/>
              <a:ext cx="8004825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أَقْرَأُ جَيِّداً ٱلْمَعْلوماتِ ٱلَّتي يُقَدِّمُها ٱلْجَدْوَلُ لِأُحَدِّدَ نَوْعَ ٱلْعَلاقَةِ بَيْنَ مَعْلوماتِ ٱلْجَدْوَلِ:</a:t>
              </a:r>
              <a:endParaRPr lang="fr-FR" sz="3200" dirty="0">
                <a:solidFill>
                  <a:srgbClr val="002060"/>
                </a:solidFill>
              </a:endParaRPr>
            </a:p>
          </p:txBody>
        </p:sp>
        <p:pic>
          <p:nvPicPr>
            <p:cNvPr id="5" name="Graphique 4" descr="Badge 1 avec un remplissage uni">
              <a:extLst>
                <a:ext uri="{FF2B5EF4-FFF2-40B4-BE49-F238E27FC236}">
                  <a16:creationId xmlns:a16="http://schemas.microsoft.com/office/drawing/2014/main" id="{D052F031-FAC5-CC0E-76D3-420E8B9B48D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21722" y="3064266"/>
              <a:ext cx="457200" cy="457200"/>
            </a:xfrm>
            <a:prstGeom prst="rect">
              <a:avLst/>
            </a:prstGeom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13D08A7A-A430-C1F4-4CA4-D18EBCB3006B}"/>
              </a:ext>
            </a:extLst>
          </p:cNvPr>
          <p:cNvGrpSpPr/>
          <p:nvPr/>
        </p:nvGrpSpPr>
        <p:grpSpPr>
          <a:xfrm>
            <a:off x="3110275" y="2597054"/>
            <a:ext cx="5507447" cy="612000"/>
            <a:chOff x="3036767" y="3676266"/>
            <a:chExt cx="5507447" cy="612000"/>
          </a:xfrm>
        </p:grpSpPr>
        <p:sp>
          <p:nvSpPr>
            <p:cNvPr id="7" name="Titre 1">
              <a:extLst>
                <a:ext uri="{FF2B5EF4-FFF2-40B4-BE49-F238E27FC236}">
                  <a16:creationId xmlns:a16="http://schemas.microsoft.com/office/drawing/2014/main" id="{97BB8C1B-5FBF-C834-26E9-1118522F8CF3}"/>
                </a:ext>
              </a:extLst>
            </p:cNvPr>
            <p:cNvSpPr txBox="1">
              <a:spLocks/>
            </p:cNvSpPr>
            <p:nvPr/>
          </p:nvSpPr>
          <p:spPr>
            <a:xfrm>
              <a:off x="3036767" y="3676266"/>
              <a:ext cx="5084955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أُحَدِّدُ بِدِقَّةٍ ٱلْمَوْضوعَ ٱلَّذي تُقَدِّمُهُ مَعْلوماتُ ٱلنَّصِّ:</a:t>
              </a:r>
              <a:endParaRPr lang="fr-FR" sz="3200" dirty="0">
                <a:solidFill>
                  <a:srgbClr val="002060"/>
                </a:solidFill>
              </a:endParaRPr>
            </a:p>
          </p:txBody>
        </p:sp>
        <p:pic>
          <p:nvPicPr>
            <p:cNvPr id="8" name="Graphique 7" descr="Badge avec un remplissage uni">
              <a:extLst>
                <a:ext uri="{FF2B5EF4-FFF2-40B4-BE49-F238E27FC236}">
                  <a16:creationId xmlns:a16="http://schemas.microsoft.com/office/drawing/2014/main" id="{E0C6D47A-9A60-B55E-AB83-427EA2F909D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121722" y="3761257"/>
              <a:ext cx="422492" cy="422492"/>
            </a:xfrm>
            <a:prstGeom prst="rect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71A4B9DF-500E-BAD9-87D2-B42BAE31F6A0}"/>
              </a:ext>
            </a:extLst>
          </p:cNvPr>
          <p:cNvSpPr txBox="1">
            <a:spLocks/>
          </p:cNvSpPr>
          <p:nvPr/>
        </p:nvSpPr>
        <p:spPr>
          <a:xfrm>
            <a:off x="1503665" y="1469639"/>
            <a:ext cx="554310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اَلْخُطْوَةُ ٱلْأولى لِتَحْويلِ مَعْلوماتِ جَدْوَلٍ إِلى نَصٍّ:</a:t>
            </a:r>
            <a:endParaRPr lang="fr-FR" sz="3600" dirty="0">
              <a:solidFill>
                <a:srgbClr val="C00000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812D3A1-CA93-C368-FFFA-DC9B1107AFBF}"/>
              </a:ext>
            </a:extLst>
          </p:cNvPr>
          <p:cNvGrpSpPr/>
          <p:nvPr/>
        </p:nvGrpSpPr>
        <p:grpSpPr>
          <a:xfrm>
            <a:off x="154188" y="3724469"/>
            <a:ext cx="8409904" cy="612000"/>
            <a:chOff x="169018" y="2986866"/>
            <a:chExt cx="8409904" cy="612000"/>
          </a:xfrm>
        </p:grpSpPr>
        <p:sp>
          <p:nvSpPr>
            <p:cNvPr id="11" name="Titre 1">
              <a:extLst>
                <a:ext uri="{FF2B5EF4-FFF2-40B4-BE49-F238E27FC236}">
                  <a16:creationId xmlns:a16="http://schemas.microsoft.com/office/drawing/2014/main" id="{3F43E60D-12FB-D6DE-9EE4-38F5702153F9}"/>
                </a:ext>
              </a:extLst>
            </p:cNvPr>
            <p:cNvSpPr txBox="1">
              <a:spLocks/>
            </p:cNvSpPr>
            <p:nvPr/>
          </p:nvSpPr>
          <p:spPr>
            <a:xfrm>
              <a:off x="169018" y="2986866"/>
              <a:ext cx="8004825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أَصوغُ جُمَلاً تَرْبِطُ بَيْنَ كُلِّ سَبَبٍ وَ نَتيجَتِهِ، أَوْ مُشْكِلٍ وَ حَلِّهِ.</a:t>
              </a:r>
              <a:endParaRPr lang="fr-FR" sz="3200" dirty="0">
                <a:solidFill>
                  <a:srgbClr val="002060"/>
                </a:solidFill>
              </a:endParaRPr>
            </a:p>
          </p:txBody>
        </p:sp>
        <p:pic>
          <p:nvPicPr>
            <p:cNvPr id="12" name="Graphique 11" descr="Badge 1 avec un remplissage uni">
              <a:extLst>
                <a:ext uri="{FF2B5EF4-FFF2-40B4-BE49-F238E27FC236}">
                  <a16:creationId xmlns:a16="http://schemas.microsoft.com/office/drawing/2014/main" id="{A86A1799-A9DD-AF64-54AB-8658BA747AE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21722" y="3064266"/>
              <a:ext cx="457200" cy="457200"/>
            </a:xfrm>
            <a:prstGeom prst="rect">
              <a:avLst/>
            </a:prstGeom>
          </p:spPr>
        </p:pic>
      </p:grpSp>
      <p:sp>
        <p:nvSpPr>
          <p:cNvPr id="13" name="Titre 1">
            <a:extLst>
              <a:ext uri="{FF2B5EF4-FFF2-40B4-BE49-F238E27FC236}">
                <a16:creationId xmlns:a16="http://schemas.microsoft.com/office/drawing/2014/main" id="{AF16F9DF-7177-4143-DBEF-B04341C329E7}"/>
              </a:ext>
            </a:extLst>
          </p:cNvPr>
          <p:cNvSpPr txBox="1">
            <a:spLocks/>
          </p:cNvSpPr>
          <p:nvPr/>
        </p:nvSpPr>
        <p:spPr>
          <a:xfrm>
            <a:off x="1518819" y="3229967"/>
            <a:ext cx="554310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اَلْخُطْوَةُ ٱلثّانِيَةُ لِتَحْويلِ مَعْلوماتِ جَدْوَلٍ إِلى نَصٍّ:</a:t>
            </a:r>
            <a:endParaRPr lang="fr-F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28260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12568-7F46-4204-3063-21B5E09B1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3657556F-DA63-F270-EDD8-B3A673D777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F3F15AF-3CD1-1D08-4919-32D5BDEC09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F659CCB-2D10-96BC-D983-D70AC84404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F791C7-8A11-8B14-393C-100F632408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2DE7A1-B770-6CC2-DA7B-BEA7CC13A0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44C4EC4-3DED-7C8A-141D-F959B67152C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42B4050-48A8-433A-43EB-D5D37EC2925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735807F-A49E-59C9-93BB-F31647B6F55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9049E2A-300B-F46D-D506-11C4A4E1183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FD1B12F-ABD6-AA80-1D33-E6489C877888}"/>
              </a:ext>
            </a:extLst>
          </p:cNvPr>
          <p:cNvSpPr txBox="1"/>
          <p:nvPr/>
        </p:nvSpPr>
        <p:spPr>
          <a:xfrm>
            <a:off x="-331514" y="812425"/>
            <a:ext cx="78610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لتحويل معلومات جدول إلى نص أتبع الخطوات  الثلاث التالية: الخطوة الثالثة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F9690B-1F9C-4F75-5763-E92CCA3873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417D3C8-9672-011D-D1B1-6C364E471258}"/>
              </a:ext>
            </a:extLst>
          </p:cNvPr>
          <p:cNvGrpSpPr/>
          <p:nvPr/>
        </p:nvGrpSpPr>
        <p:grpSpPr>
          <a:xfrm>
            <a:off x="207818" y="2022015"/>
            <a:ext cx="8409904" cy="612000"/>
            <a:chOff x="169018" y="2986866"/>
            <a:chExt cx="8409904" cy="612000"/>
          </a:xfrm>
        </p:grpSpPr>
        <p:sp>
          <p:nvSpPr>
            <p:cNvPr id="4" name="Titre 1">
              <a:extLst>
                <a:ext uri="{FF2B5EF4-FFF2-40B4-BE49-F238E27FC236}">
                  <a16:creationId xmlns:a16="http://schemas.microsoft.com/office/drawing/2014/main" id="{33866728-7F4C-BD68-D26A-FEA07B3153B1}"/>
                </a:ext>
              </a:extLst>
            </p:cNvPr>
            <p:cNvSpPr txBox="1">
              <a:spLocks/>
            </p:cNvSpPr>
            <p:nvPr/>
          </p:nvSpPr>
          <p:spPr>
            <a:xfrm>
              <a:off x="169018" y="2986866"/>
              <a:ext cx="8004825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أَقْرَأُ جَيِّداً ٱلْمَعْلوماتِ ٱلَّتي يُقَدِّمُها ٱلْجَدْوَلُ لِأُحَدِّدَ نَوْعَ ٱلْعَلاقَةِ بَيْنَ مَعْلوماتِ ٱلْجَدْوَلِ:</a:t>
              </a:r>
              <a:endParaRPr lang="fr-FR" sz="3200" dirty="0">
                <a:solidFill>
                  <a:srgbClr val="002060"/>
                </a:solidFill>
              </a:endParaRPr>
            </a:p>
          </p:txBody>
        </p:sp>
        <p:pic>
          <p:nvPicPr>
            <p:cNvPr id="5" name="Graphique 4" descr="Badge 1 avec un remplissage uni">
              <a:extLst>
                <a:ext uri="{FF2B5EF4-FFF2-40B4-BE49-F238E27FC236}">
                  <a16:creationId xmlns:a16="http://schemas.microsoft.com/office/drawing/2014/main" id="{3FE95CE6-AA28-A6BE-622E-978F9A31760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21722" y="3064266"/>
              <a:ext cx="457200" cy="457200"/>
            </a:xfrm>
            <a:prstGeom prst="rect">
              <a:avLst/>
            </a:prstGeom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E2D07DDD-CA6C-6803-671D-E98127C84708}"/>
              </a:ext>
            </a:extLst>
          </p:cNvPr>
          <p:cNvGrpSpPr/>
          <p:nvPr/>
        </p:nvGrpSpPr>
        <p:grpSpPr>
          <a:xfrm>
            <a:off x="3110275" y="2597054"/>
            <a:ext cx="5507447" cy="612000"/>
            <a:chOff x="3036767" y="3676266"/>
            <a:chExt cx="5507447" cy="612000"/>
          </a:xfrm>
        </p:grpSpPr>
        <p:sp>
          <p:nvSpPr>
            <p:cNvPr id="7" name="Titre 1">
              <a:extLst>
                <a:ext uri="{FF2B5EF4-FFF2-40B4-BE49-F238E27FC236}">
                  <a16:creationId xmlns:a16="http://schemas.microsoft.com/office/drawing/2014/main" id="{2820316C-80BA-C678-4BB6-6A0E797A885D}"/>
                </a:ext>
              </a:extLst>
            </p:cNvPr>
            <p:cNvSpPr txBox="1">
              <a:spLocks/>
            </p:cNvSpPr>
            <p:nvPr/>
          </p:nvSpPr>
          <p:spPr>
            <a:xfrm>
              <a:off x="3036767" y="3676266"/>
              <a:ext cx="5084955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أُحَدِّدُ بِدِقَّةٍ ٱلْمَوْضوعَ ٱلَّذي تُقَدِّمُهُ مَعْلوماتُ ٱلنَّصِّ:</a:t>
              </a:r>
              <a:endParaRPr lang="fr-FR" sz="3200" dirty="0">
                <a:solidFill>
                  <a:srgbClr val="002060"/>
                </a:solidFill>
              </a:endParaRPr>
            </a:p>
          </p:txBody>
        </p:sp>
        <p:pic>
          <p:nvPicPr>
            <p:cNvPr id="8" name="Graphique 7" descr="Badge avec un remplissage uni">
              <a:extLst>
                <a:ext uri="{FF2B5EF4-FFF2-40B4-BE49-F238E27FC236}">
                  <a16:creationId xmlns:a16="http://schemas.microsoft.com/office/drawing/2014/main" id="{F5B0C4F7-EEEA-01D2-190B-A462F101D74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121722" y="3761257"/>
              <a:ext cx="422492" cy="422492"/>
            </a:xfrm>
            <a:prstGeom prst="rect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A84854C1-7AE4-994C-13B5-A4B9D4DB48A4}"/>
              </a:ext>
            </a:extLst>
          </p:cNvPr>
          <p:cNvSpPr txBox="1">
            <a:spLocks/>
          </p:cNvSpPr>
          <p:nvPr/>
        </p:nvSpPr>
        <p:spPr>
          <a:xfrm>
            <a:off x="1503665" y="1469639"/>
            <a:ext cx="554310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اَلْخُطْوَةُ ٱلْأولى لِتَحْويلِ مَعْلوماتِ جَدْوَلٍ إِلى نَصٍّ:</a:t>
            </a:r>
            <a:endParaRPr lang="fr-FR" sz="3600" dirty="0">
              <a:solidFill>
                <a:srgbClr val="C00000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A09CB28-5F11-009D-5631-59E14D0F6DEE}"/>
              </a:ext>
            </a:extLst>
          </p:cNvPr>
          <p:cNvGrpSpPr/>
          <p:nvPr/>
        </p:nvGrpSpPr>
        <p:grpSpPr>
          <a:xfrm>
            <a:off x="154188" y="3724469"/>
            <a:ext cx="8409904" cy="612000"/>
            <a:chOff x="169018" y="2986866"/>
            <a:chExt cx="8409904" cy="612000"/>
          </a:xfrm>
        </p:grpSpPr>
        <p:sp>
          <p:nvSpPr>
            <p:cNvPr id="11" name="Titre 1">
              <a:extLst>
                <a:ext uri="{FF2B5EF4-FFF2-40B4-BE49-F238E27FC236}">
                  <a16:creationId xmlns:a16="http://schemas.microsoft.com/office/drawing/2014/main" id="{8384138C-D0FC-2FFC-FA38-5312FC5010FE}"/>
                </a:ext>
              </a:extLst>
            </p:cNvPr>
            <p:cNvSpPr txBox="1">
              <a:spLocks/>
            </p:cNvSpPr>
            <p:nvPr/>
          </p:nvSpPr>
          <p:spPr>
            <a:xfrm>
              <a:off x="169018" y="2986866"/>
              <a:ext cx="8004825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أَصوغُ جُمَلاً تَرْبِطُ بَيْنَ كُلِّ سَبَبٍ وَ نَتيجَتِهِ، أَوْ مُشْكِلٍ وَ حَلِّهِ.</a:t>
              </a:r>
              <a:endParaRPr lang="fr-FR" sz="3200" dirty="0">
                <a:solidFill>
                  <a:srgbClr val="002060"/>
                </a:solidFill>
              </a:endParaRPr>
            </a:p>
          </p:txBody>
        </p:sp>
        <p:pic>
          <p:nvPicPr>
            <p:cNvPr id="12" name="Graphique 11" descr="Badge 1 avec un remplissage uni">
              <a:extLst>
                <a:ext uri="{FF2B5EF4-FFF2-40B4-BE49-F238E27FC236}">
                  <a16:creationId xmlns:a16="http://schemas.microsoft.com/office/drawing/2014/main" id="{AAB598C7-4C56-084B-D110-E80FF9DADAD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21722" y="3064266"/>
              <a:ext cx="457200" cy="457200"/>
            </a:xfrm>
            <a:prstGeom prst="rect">
              <a:avLst/>
            </a:prstGeom>
          </p:spPr>
        </p:pic>
      </p:grpSp>
      <p:sp>
        <p:nvSpPr>
          <p:cNvPr id="13" name="Titre 1">
            <a:extLst>
              <a:ext uri="{FF2B5EF4-FFF2-40B4-BE49-F238E27FC236}">
                <a16:creationId xmlns:a16="http://schemas.microsoft.com/office/drawing/2014/main" id="{CA620CA4-A008-77BC-A004-931B3EB97FA2}"/>
              </a:ext>
            </a:extLst>
          </p:cNvPr>
          <p:cNvSpPr txBox="1">
            <a:spLocks/>
          </p:cNvSpPr>
          <p:nvPr/>
        </p:nvSpPr>
        <p:spPr>
          <a:xfrm>
            <a:off x="1518819" y="3229967"/>
            <a:ext cx="554310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اَلْخُطْوَةُ ٱلثّانِيَةُ لِتَحْويلِ مَعْلوماتِ جَدْوَلٍ إِلى نَصٍّ:</a:t>
            </a:r>
            <a:endParaRPr lang="fr-FR" sz="3600" dirty="0">
              <a:solidFill>
                <a:srgbClr val="C00000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8989109-CD79-866D-A6D7-C8E832C7376A}"/>
              </a:ext>
            </a:extLst>
          </p:cNvPr>
          <p:cNvGrpSpPr/>
          <p:nvPr/>
        </p:nvGrpSpPr>
        <p:grpSpPr>
          <a:xfrm>
            <a:off x="986489" y="4840266"/>
            <a:ext cx="7577603" cy="900000"/>
            <a:chOff x="1001319" y="2986866"/>
            <a:chExt cx="7577603" cy="900000"/>
          </a:xfrm>
        </p:grpSpPr>
        <p:sp>
          <p:nvSpPr>
            <p:cNvPr id="15" name="Titre 1">
              <a:extLst>
                <a:ext uri="{FF2B5EF4-FFF2-40B4-BE49-F238E27FC236}">
                  <a16:creationId xmlns:a16="http://schemas.microsoft.com/office/drawing/2014/main" id="{5EB2B0A2-E21F-86EF-F433-52B95ADC5096}"/>
                </a:ext>
              </a:extLst>
            </p:cNvPr>
            <p:cNvSpPr txBox="1">
              <a:spLocks/>
            </p:cNvSpPr>
            <p:nvPr/>
          </p:nvSpPr>
          <p:spPr>
            <a:xfrm>
              <a:off x="1001319" y="2986866"/>
              <a:ext cx="7172524" cy="900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أَرْبِطُ بَيْنَ ٱلْجُمَلِ ٱلَّتي تَمَّتْ صِياغَتُها ٱنْطِلاقاً مِنْ مَعْلوماتِ ٱلْجَدْوَلِ بِٱسْتِعْمالِ رَوابِطَ مُناسِبَةٍ.</a:t>
              </a:r>
              <a:endParaRPr lang="fr-FR" sz="3200" dirty="0">
                <a:solidFill>
                  <a:srgbClr val="002060"/>
                </a:solidFill>
              </a:endParaRPr>
            </a:p>
          </p:txBody>
        </p:sp>
        <p:pic>
          <p:nvPicPr>
            <p:cNvPr id="16" name="Graphique 15" descr="Badge 1 avec un remplissage uni">
              <a:extLst>
                <a:ext uri="{FF2B5EF4-FFF2-40B4-BE49-F238E27FC236}">
                  <a16:creationId xmlns:a16="http://schemas.microsoft.com/office/drawing/2014/main" id="{E2F77CE9-0D4A-A511-91C8-4FE1C7D47E3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21722" y="3064266"/>
              <a:ext cx="457200" cy="4572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F3C4FCA-D960-1BEC-44A2-C9FC5D4345A8}"/>
              </a:ext>
            </a:extLst>
          </p:cNvPr>
          <p:cNvGrpSpPr/>
          <p:nvPr/>
        </p:nvGrpSpPr>
        <p:grpSpPr>
          <a:xfrm>
            <a:off x="3076822" y="5616966"/>
            <a:ext cx="5507447" cy="612000"/>
            <a:chOff x="3036767" y="3676266"/>
            <a:chExt cx="5507447" cy="612000"/>
          </a:xfrm>
        </p:grpSpPr>
        <p:sp>
          <p:nvSpPr>
            <p:cNvPr id="21" name="Titre 1">
              <a:extLst>
                <a:ext uri="{FF2B5EF4-FFF2-40B4-BE49-F238E27FC236}">
                  <a16:creationId xmlns:a16="http://schemas.microsoft.com/office/drawing/2014/main" id="{03E2BFE6-4342-61C5-4239-E31930D0796F}"/>
                </a:ext>
              </a:extLst>
            </p:cNvPr>
            <p:cNvSpPr txBox="1">
              <a:spLocks/>
            </p:cNvSpPr>
            <p:nvPr/>
          </p:nvSpPr>
          <p:spPr>
            <a:xfrm>
              <a:off x="3036767" y="3676266"/>
              <a:ext cx="5084955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أُضيفُ جُمْلَةً </a:t>
              </a:r>
              <a:r>
                <a:rPr lang="ar-MA" sz="3200" b="1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ٱفْتِتاحِيَّةً</a:t>
              </a:r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أُمَهِّدُ بِها لِلْمَوْضوعِ.</a:t>
              </a:r>
              <a:endParaRPr lang="fr-FR" sz="3200" dirty="0">
                <a:solidFill>
                  <a:srgbClr val="002060"/>
                </a:solidFill>
              </a:endParaRPr>
            </a:p>
          </p:txBody>
        </p:sp>
        <p:pic>
          <p:nvPicPr>
            <p:cNvPr id="22" name="Graphique 21" descr="Badge avec un remplissage uni">
              <a:extLst>
                <a:ext uri="{FF2B5EF4-FFF2-40B4-BE49-F238E27FC236}">
                  <a16:creationId xmlns:a16="http://schemas.microsoft.com/office/drawing/2014/main" id="{DAC85EDD-4AEB-20D7-2972-8E408A9CB28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121722" y="3761257"/>
              <a:ext cx="422492" cy="422492"/>
            </a:xfrm>
            <a:prstGeom prst="rect">
              <a:avLst/>
            </a:prstGeom>
          </p:spPr>
        </p:pic>
      </p:grpSp>
      <p:sp>
        <p:nvSpPr>
          <p:cNvPr id="28" name="Titre 1">
            <a:extLst>
              <a:ext uri="{FF2B5EF4-FFF2-40B4-BE49-F238E27FC236}">
                <a16:creationId xmlns:a16="http://schemas.microsoft.com/office/drawing/2014/main" id="{8113EBCE-B5A8-C786-6C29-4613510202E8}"/>
              </a:ext>
            </a:extLst>
          </p:cNvPr>
          <p:cNvSpPr txBox="1">
            <a:spLocks/>
          </p:cNvSpPr>
          <p:nvPr/>
        </p:nvSpPr>
        <p:spPr>
          <a:xfrm>
            <a:off x="1564982" y="4276916"/>
            <a:ext cx="554310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اَلْخُطْوَةُ </a:t>
            </a:r>
            <a:r>
              <a:rPr lang="ar-MA" sz="36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ٱلثّالِثَةُ</a:t>
            </a: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لِتَحْويلِ مَعْلوماتِ جَدْوَلٍ إِلى نَصٍّ:</a:t>
            </a:r>
            <a:endParaRPr lang="fr-FR" sz="3600" dirty="0">
              <a:solidFill>
                <a:srgbClr val="C00000"/>
              </a:solidFill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EE8ABF0E-C670-02C5-995A-E11CBDA5F235}"/>
              </a:ext>
            </a:extLst>
          </p:cNvPr>
          <p:cNvGrpSpPr/>
          <p:nvPr/>
        </p:nvGrpSpPr>
        <p:grpSpPr>
          <a:xfrm>
            <a:off x="1814835" y="6070423"/>
            <a:ext cx="6749257" cy="787577"/>
            <a:chOff x="1756064" y="4740386"/>
            <a:chExt cx="6749257" cy="787577"/>
          </a:xfrm>
        </p:grpSpPr>
        <p:sp>
          <p:nvSpPr>
            <p:cNvPr id="30" name="Titre 1">
              <a:extLst>
                <a:ext uri="{FF2B5EF4-FFF2-40B4-BE49-F238E27FC236}">
                  <a16:creationId xmlns:a16="http://schemas.microsoft.com/office/drawing/2014/main" id="{E9113D1B-3510-7C89-D59E-8537515311F1}"/>
                </a:ext>
              </a:extLst>
            </p:cNvPr>
            <p:cNvSpPr txBox="1">
              <a:spLocks/>
            </p:cNvSpPr>
            <p:nvPr/>
          </p:nvSpPr>
          <p:spPr>
            <a:xfrm>
              <a:off x="1756064" y="4740386"/>
              <a:ext cx="6313447" cy="78757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srgbClr val="A6A6A6"/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r>
                <a:rPr lang="ar-MA" sz="32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أُضيفُ جُمْلَةً تُؤَكِّدُ أَهَمِّيَةَ ٱلْمَوْضوعِ ٱلَّذي تُقَدِّمُهُ مَعْلوماتُ ٱلْجَدْوَلِ.</a:t>
              </a:r>
            </a:p>
          </p:txBody>
        </p:sp>
        <p:pic>
          <p:nvPicPr>
            <p:cNvPr id="31" name="Graphique 30" descr="Badge 3 avec un remplissage uni">
              <a:extLst>
                <a:ext uri="{FF2B5EF4-FFF2-40B4-BE49-F238E27FC236}">
                  <a16:creationId xmlns:a16="http://schemas.microsoft.com/office/drawing/2014/main" id="{D1717AE6-4907-BA75-322B-6EBF463C347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86924" y="4860183"/>
              <a:ext cx="418397" cy="4183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091346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C04CE-410A-0654-7D9E-ABEB6E042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4694BE0E-C40E-0700-AF42-B52D0DB908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6B1A2F6-FFCD-B505-8C6B-77B7D86565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9B800B-19B4-7686-A6CB-05341BEEFF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9901DDA-E306-7C26-C8A1-83663D4544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B9E7F1F-115E-0889-2A06-EA261BEB3B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31A6AF-F56E-7646-C475-D4FADD22764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AB3F72-9DEB-3D11-A2B4-71A94CCA5BA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6BCDD14-2690-383B-45CE-BF31CDF82F7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495715B-AAC1-6583-0707-A5F2E084B11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470697E-56AE-B133-F9A1-16AF5D3107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2732517-5BC8-C71D-CAE3-8AF43F0FB012}"/>
              </a:ext>
            </a:extLst>
          </p:cNvPr>
          <p:cNvSpPr txBox="1"/>
          <p:nvPr/>
        </p:nvSpPr>
        <p:spPr>
          <a:xfrm>
            <a:off x="-350692" y="833025"/>
            <a:ext cx="78610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خذوا كراساتكم على ص 89 ، أعيدوا كتابة الفقرة.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F252E8D-C986-9C3D-55F5-D9810D81E1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417" y="1506682"/>
            <a:ext cx="3488788" cy="5351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55405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7DA01-CFB3-28CB-1618-B894556EA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BC8771BF-076D-BF78-1B11-30C3ABB2CD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8923CA5-3421-406E-AB19-7652C2C327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826F64A-3A8C-6B44-C4F4-E317FA15C5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3AD5235-CB71-A1F9-3C51-4AC4CC8239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4294DF3-7BC3-0541-D1D8-3EFA1428F2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CC637BD-9E4D-96DC-EB90-332F7D4661D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9E14DD1-E0B3-009D-573F-428A117E4DB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B27389-DCD9-D597-22D0-2283B3BB0B6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51228B-7AB2-996E-9322-7B791072FF4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8C8BAD3-5624-FE02-A5D7-07F2BBDDC4A3}"/>
              </a:ext>
            </a:extLst>
          </p:cNvPr>
          <p:cNvSpPr txBox="1"/>
          <p:nvPr/>
        </p:nvSpPr>
        <p:spPr>
          <a:xfrm>
            <a:off x="-309475" y="85934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هذا نموذج لتحويل معلومات الجدول لنص باتباع الخطوات الثلاث التي تدربنا عليها.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95E021-BAED-72CF-FC7A-658BA4B745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CCCC55B-EE6D-97E6-19CC-8FAE97AA0A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355" y="2184240"/>
            <a:ext cx="7812894" cy="313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43388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200FA-B6CF-B753-3213-A967FCF01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C92D5C8B-127A-2375-66AA-062F9048A6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9E5D3C9-8344-AB9C-2D7D-6C795DF40F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9906985-838F-BBC5-83DB-759F911812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3F10141-3A32-6990-D346-D1B7479426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C857415-9F47-C831-E6C2-0EC500ED49B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985459E-E364-2B70-026B-7D9B6EBFF11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A93C9B-4BC0-6B79-AB13-1B8FE671386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02890B0-20F7-41A0-EB3E-E8E28831BF7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94215AF-3C3A-844A-2D45-C8CD1BF26FC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33C4E45-DFDE-09F3-3BD7-8106510ACA50}"/>
              </a:ext>
            </a:extLst>
          </p:cNvPr>
          <p:cNvSpPr txBox="1"/>
          <p:nvPr/>
        </p:nvSpPr>
        <p:spPr>
          <a:xfrm>
            <a:off x="-309475" y="85934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1D3BCB-87F1-0246-7288-C296FC7C13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3E5DDB2-A6D9-2553-04D6-4DF700D4566C}"/>
              </a:ext>
            </a:extLst>
          </p:cNvPr>
          <p:cNvSpPr txBox="1"/>
          <p:nvPr/>
        </p:nvSpPr>
        <p:spPr>
          <a:xfrm>
            <a:off x="199089" y="1929393"/>
            <a:ext cx="859817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   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يُواجِهُ بَعْضُ ٱلتَّلاميذِ صُعوباتٍ في تَعَلُّمِهِمْ، غَيْرَ أَنَّ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ٱلتِّكْنولوجِيا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ٱلْحَديثَةَ تُقَدِّمُ لَهُمْ حُلولا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ناجِعَةً.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فإِذا عَجَزَ ٱلتِّلْميذُ عَنِ ٱلْوُصولِ إِلى ٱلْمَعْلوماتِ، أَمْكَنَهُ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ٱلِٱسْتِعانَةُ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بِمُحَرِّكاتِ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ٱلْبَحْثِ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ٱلْأَنْتَرْنِتِ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لِلْحُصولِ عَلَيْها بِيُسْرٍ وَسُهولَةٍ.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وَإِنْ أَعْياهُ فَهْمُ بَعْضِ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ٱلْمَوادِّ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ٱلدِّراسِيَّةِ، فَإِنَّ مَقاطِعَ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ٱلْفيدْيو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ٱلتَّعْليمِيَّةَ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وَٱلتَّطْبيقاتِ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ٱلتَّفاعُلِيَّةَ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تُيَسِّرُ لَهُ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ٱسْتيعابَها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أَمّا إِذا حالَتْ ظُروفٌ ما دونَ ذَهابِهِ إِلى ٱلْمَدْرَسَةِ، فَإِنَّ مِنَصّاتِ ٱلتَّعَلُّمِ عَنْ بُعْدٍ تُتيحُ لَهُ مُواصَلَةَ مَسيرَتِهِ ٱلدِّراسِيَّةِ دونَ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ٱنْقِطاعٍ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وَهَكَذا لَمْ تَعُدِ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ٱلصُّعوباتُ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عائِقاً أَمامَ ٱلتَّعَلُّمِ، ما دامَتِ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ٱلتِّكْنولوجِيا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خِدْمَةِ ٱلتِّلْميذِ.</a:t>
            </a:r>
          </a:p>
        </p:txBody>
      </p:sp>
    </p:spTree>
    <p:extLst>
      <p:ext uri="{BB962C8B-B14F-4D97-AF65-F5344CB8AC3E}">
        <p14:creationId xmlns:p14="http://schemas.microsoft.com/office/powerpoint/2010/main" val="8967976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أَجَبْتُ عَنْ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أَسْئِلَةِٱسْتِثْمارِ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ٱلنَّصِّ ٱلْقِرائِيِّ "مُخْتَبَراتُ الْأَحْلامِ.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تَحْويلِ مَعْلوماتِ  جَدْوَلٍ إِلى نَصٍّ.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425900A-C60F-BC13-56DF-71AC5C6CF5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158204-5DB5-2F98-6CD9-871C615601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B53FC8F-B82B-F46C-42C1-F4807BA988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CA2550-4246-7DE2-1A54-01B19C8D11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CF8033-F757-F429-C161-B70F530C54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7274B0-66A3-4D4B-84EE-A3383D36E2A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8E354F-ECDD-6B5D-4636-9BA38DB9950A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20DC56-FA77-1610-9FC7-C4AC82FAA72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7A6881-1BAD-7DEF-B563-76EE05F532AF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5094F-9C17-EFF5-65C6-99FC5A8B7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907E0CEE-EDA8-83D4-B4B5-3C6461FC3D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FCC3664-F337-C5B2-5D1A-5C40685994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4E21C0B-0E7A-C37F-8EDD-A84FDFE9AE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4ED83C6-3C09-3AA3-F553-BFB9085A0C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0CACD1B-D176-A822-2713-8591DDE3A5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C2B88BF-8E6C-04BE-BEDF-1FD70123471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7B2F156-7750-14DF-8CD5-2B69747E6BC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9BE3BC4-5068-63AC-2541-842080F0F58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6BC731C-03C2-0694-81A7-C9B634E69F3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9FC5B709-5378-089A-F0BE-278BE9F6B8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2348" y="1363193"/>
            <a:ext cx="1362456" cy="1362456"/>
          </a:xfr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89693428-2715-2C9D-F95B-2A37734EE6D0}"/>
              </a:ext>
            </a:extLst>
          </p:cNvPr>
          <p:cNvSpPr txBox="1"/>
          <p:nvPr/>
        </p:nvSpPr>
        <p:spPr>
          <a:xfrm>
            <a:off x="492348" y="3015491"/>
            <a:ext cx="8159303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أَسْتَثْمِرُ مَعْلوماتِ ٱلنَّصِّ ٱلْقِرائِـيِّ، وَأَكْتُبُ فَقْرَةً أَتَحَدَّثُ فيها عَنْ "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أَهَمِّيَةِ ٱلْمَصانِعِ وَ ٱلصِّناعَةِ في حَياةِ ٱلْإِنْسانِ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 بِأُسْلوبي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ٱلْخاصّ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AEE29D8-7BCA-BB80-339E-2DE29068AC3F}"/>
              </a:ext>
            </a:extLst>
          </p:cNvPr>
          <p:cNvSpPr txBox="1"/>
          <p:nvPr/>
        </p:nvSpPr>
        <p:spPr>
          <a:xfrm>
            <a:off x="601853" y="832493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دفاتر المنزل، سجلوا الواجب المنزلي.</a:t>
            </a:r>
          </a:p>
        </p:txBody>
      </p:sp>
      <p:pic>
        <p:nvPicPr>
          <p:cNvPr id="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DA7810A-5F68-F1C5-008F-70869DEF1E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795508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5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10993</TotalTime>
  <Words>2253</Words>
  <Application>Microsoft Office PowerPoint</Application>
  <PresentationFormat>Affichage à l'écran (4:3)</PresentationFormat>
  <Paragraphs>394</Paragraphs>
  <Slides>55</Slides>
  <Notes>13</Notes>
  <HiddenSlides>0</HiddenSlides>
  <MMClips>2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21</vt:i4>
      </vt:variant>
      <vt:variant>
        <vt:lpstr>Titres des diapositives</vt:lpstr>
      </vt:variant>
      <vt:variant>
        <vt:i4>55</vt:i4>
      </vt:variant>
    </vt:vector>
  </HeadingPairs>
  <TitlesOfParts>
    <vt:vector size="89" baseType="lpstr">
      <vt:lpstr>Modern Love</vt:lpstr>
      <vt:lpstr>Abadi</vt:lpstr>
      <vt:lpstr>Wingdings</vt:lpstr>
      <vt:lpstr>Microsoft Uighur</vt:lpstr>
      <vt:lpstr>Calibri</vt:lpstr>
      <vt:lpstr>Calibri Light</vt:lpstr>
      <vt:lpstr>Dosis ExtraBold</vt:lpstr>
      <vt:lpstr>Noto Sans Symbols</vt:lpstr>
      <vt:lpstr>Arial Rounded MT Bold</vt:lpstr>
      <vt:lpstr>Dosis</vt:lpstr>
      <vt:lpstr>Dosis SemiBold</vt:lpstr>
      <vt:lpstr>Arial</vt:lpstr>
      <vt:lpstr>Dosis Medium</vt:lpstr>
      <vt:lpstr>00_Env-Enseignant</vt:lpstr>
      <vt:lpstr>1_Env-Enseignant</vt:lpstr>
      <vt:lpstr>1_01- نشاط اعتيادي</vt:lpstr>
      <vt:lpstr>6_Conception personnalisée</vt:lpstr>
      <vt:lpstr>1_Conception personnalisée</vt:lpstr>
      <vt:lpstr>01- نشاط اعتيادي</vt:lpstr>
      <vt:lpstr>1_Office Theme 2013 - 2022</vt:lpstr>
      <vt:lpstr>اختتام الحصة</vt:lpstr>
      <vt:lpstr>3_Env-Enseignant</vt:lpstr>
      <vt:lpstr>2_Env-Enseignant</vt:lpstr>
      <vt:lpstr>4_Env-Enseignant</vt:lpstr>
      <vt:lpstr>3_01- نشاط اعتيادي</vt:lpstr>
      <vt:lpstr>1_اختتام الحصة</vt:lpstr>
      <vt:lpstr>5_Env-Enseignant</vt:lpstr>
      <vt:lpstr>6_Env-Enseignant</vt:lpstr>
      <vt:lpstr>2_03- استماع وتحدث</vt:lpstr>
      <vt:lpstr>7_Env-Enseignant</vt:lpstr>
      <vt:lpstr>Thème Office</vt:lpstr>
      <vt:lpstr>4_01- نشاط اعتيادي</vt:lpstr>
      <vt:lpstr>2_Env-Apprenant_Tmplt</vt:lpstr>
      <vt:lpstr>5_01- نشاط اعتيادي</vt:lpstr>
      <vt:lpstr>Présentation PowerPoint</vt:lpstr>
      <vt:lpstr>Présentation PowerPoint</vt:lpstr>
      <vt:lpstr>تنظيم حصص الأسبوع التربوي الثاني</vt:lpstr>
      <vt:lpstr>هيكلة حصة اليوم الخامس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40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اقرؤوا  السؤال وحددوا المطلوب. سأعرض عليكم النص. عليكم إيجاد الجواب قبل اختفاء النص. </vt:lpstr>
      <vt:lpstr>انتبهوا سيختفي النص بعد 30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ستقرؤون النص قراءة جماعية . من يريد أن يقود القراءة؟ -يحرص الأستاذ على تتبع مشاركة الجميع في القراءة الجماعية.</vt:lpstr>
      <vt:lpstr>قراءة – ح4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إنتاج كتابي – ح5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325</cp:revision>
  <dcterms:created xsi:type="dcterms:W3CDTF">2023-09-20T21:35:22Z</dcterms:created>
  <dcterms:modified xsi:type="dcterms:W3CDTF">2026-03-30T12:31:27Z</dcterms:modified>
</cp:coreProperties>
</file>