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3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5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6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7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18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19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44" r:id="rId7"/>
    <p:sldMasterId id="2147483760" r:id="rId8"/>
    <p:sldMasterId id="2147483764" r:id="rId9"/>
    <p:sldMasterId id="2147483781" r:id="rId10"/>
    <p:sldMasterId id="2147483804" r:id="rId11"/>
    <p:sldMasterId id="2147483832" r:id="rId12"/>
    <p:sldMasterId id="2147483855" r:id="rId13"/>
    <p:sldMasterId id="2147483879" r:id="rId14"/>
    <p:sldMasterId id="2147483905" r:id="rId15"/>
    <p:sldMasterId id="2147483924" r:id="rId16"/>
    <p:sldMasterId id="2147483941" r:id="rId17"/>
    <p:sldMasterId id="2147483953" r:id="rId18"/>
    <p:sldMasterId id="2147483976" r:id="rId19"/>
    <p:sldMasterId id="2147483999" r:id="rId20"/>
    <p:sldMasterId id="2147484023" r:id="rId21"/>
  </p:sldMasterIdLst>
  <p:notesMasterIdLst>
    <p:notesMasterId r:id="rId76"/>
  </p:notesMasterIdLst>
  <p:sldIdLst>
    <p:sldId id="2147482692" r:id="rId22"/>
    <p:sldId id="2147482610" r:id="rId23"/>
    <p:sldId id="2147482470" r:id="rId24"/>
    <p:sldId id="2147482696" r:id="rId25"/>
    <p:sldId id="2147482488" r:id="rId26"/>
    <p:sldId id="2147482691" r:id="rId27"/>
    <p:sldId id="2147482532" r:id="rId28"/>
    <p:sldId id="2147482760" r:id="rId29"/>
    <p:sldId id="2147482533" r:id="rId30"/>
    <p:sldId id="2147482612" r:id="rId31"/>
    <p:sldId id="2147482821" r:id="rId32"/>
    <p:sldId id="2147482822" r:id="rId33"/>
    <p:sldId id="2147482823" r:id="rId34"/>
    <p:sldId id="266" r:id="rId35"/>
    <p:sldId id="2147482824" r:id="rId36"/>
    <p:sldId id="2147482825" r:id="rId37"/>
    <p:sldId id="2147482826" r:id="rId38"/>
    <p:sldId id="2147482797" r:id="rId39"/>
    <p:sldId id="2147482798" r:id="rId40"/>
    <p:sldId id="2147482759" r:id="rId41"/>
    <p:sldId id="267" r:id="rId42"/>
    <p:sldId id="2147482694" r:id="rId43"/>
    <p:sldId id="2147482562" r:id="rId44"/>
    <p:sldId id="2147482563" r:id="rId45"/>
    <p:sldId id="2147482564" r:id="rId46"/>
    <p:sldId id="2147482734" r:id="rId47"/>
    <p:sldId id="2147482782" r:id="rId48"/>
    <p:sldId id="2147482783" r:id="rId49"/>
    <p:sldId id="2147482784" r:id="rId50"/>
    <p:sldId id="2147482781" r:id="rId51"/>
    <p:sldId id="2147482785" r:id="rId52"/>
    <p:sldId id="2147482786" r:id="rId53"/>
    <p:sldId id="2147482761" r:id="rId54"/>
    <p:sldId id="2147482772" r:id="rId55"/>
    <p:sldId id="2147482738" r:id="rId56"/>
    <p:sldId id="2147482739" r:id="rId57"/>
    <p:sldId id="2147482776" r:id="rId58"/>
    <p:sldId id="2147482777" r:id="rId59"/>
    <p:sldId id="2147482787" r:id="rId60"/>
    <p:sldId id="2147482788" r:id="rId61"/>
    <p:sldId id="2147482789" r:id="rId62"/>
    <p:sldId id="2147482790" r:id="rId63"/>
    <p:sldId id="2147482791" r:id="rId64"/>
    <p:sldId id="2147482792" r:id="rId65"/>
    <p:sldId id="2147482793" r:id="rId66"/>
    <p:sldId id="2147482780" r:id="rId67"/>
    <p:sldId id="2147482695" r:id="rId68"/>
    <p:sldId id="2147482572" r:id="rId69"/>
    <p:sldId id="2147482779" r:id="rId70"/>
    <p:sldId id="2147482573" r:id="rId71"/>
    <p:sldId id="2147482635" r:id="rId72"/>
    <p:sldId id="2147482617" r:id="rId73"/>
    <p:sldId id="2147482618" r:id="rId74"/>
    <p:sldId id="2147482625" r:id="rId75"/>
  </p:sldIdLst>
  <p:sldSz cx="9144000" cy="6858000" type="screen4x3"/>
  <p:notesSz cx="6858000" cy="9144000"/>
  <p:embeddedFontLst>
    <p:embeddedFont>
      <p:font typeface="Abadi" panose="020B0604020104020204" pitchFamily="34" charset="0"/>
      <p:regular r:id="rId77"/>
      <p:bold r:id="rId78"/>
      <p:italic r:id="rId79"/>
      <p:boldItalic r:id="rId80"/>
    </p:embeddedFont>
    <p:embeddedFont>
      <p:font typeface="Arial Rounded MT Bold" panose="020F0704030504030204" pitchFamily="34" charset="0"/>
      <p:regular r:id="rId81"/>
    </p:embeddedFont>
    <p:embeddedFont>
      <p:font typeface="Dosis" pitchFamily="2" charset="0"/>
      <p:regular r:id="rId82"/>
      <p:bold r:id="rId83"/>
    </p:embeddedFont>
    <p:embeddedFont>
      <p:font typeface="Dosis ExtraBold" pitchFamily="2" charset="0"/>
      <p:bold r:id="rId84"/>
    </p:embeddedFont>
    <p:embeddedFont>
      <p:font typeface="Dosis Medium" pitchFamily="2" charset="0"/>
      <p:regular r:id="rId85"/>
    </p:embeddedFont>
    <p:embeddedFont>
      <p:font typeface="Dosis SemiBold" pitchFamily="2" charset="0"/>
      <p:bold r:id="rId86"/>
    </p:embeddedFont>
    <p:embeddedFont>
      <p:font typeface="Microsoft Uighur" panose="02000000000000000000" pitchFamily="2" charset="-78"/>
      <p:regular r:id="rId87"/>
      <p:bold r:id="rId88"/>
    </p:embeddedFont>
    <p:embeddedFont>
      <p:font typeface="Modern Love" panose="04090805081005020601" pitchFamily="82" charset="0"/>
      <p:regular r:id="rId89"/>
    </p:embeddedFont>
    <p:embeddedFont>
      <p:font typeface="Noto Sans Symbols" panose="020B0604020202020204" charset="0"/>
      <p:regular r:id="rId90"/>
      <p:bold r:id="rId9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5F5F"/>
    <a:srgbClr val="9299B1"/>
    <a:srgbClr val="565F88"/>
    <a:srgbClr val="F6F6F6"/>
    <a:srgbClr val="F2F2F2"/>
    <a:srgbClr val="0097B2"/>
    <a:srgbClr val="FFFFFF"/>
    <a:srgbClr val="E6E6E6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4.fntdata"/><Relationship Id="rId95" Type="http://schemas.openxmlformats.org/officeDocument/2006/relationships/tableStyles" Target="tableStyles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11.fntdata"/><Relationship Id="rId61" Type="http://schemas.openxmlformats.org/officeDocument/2006/relationships/slide" Target="slides/slide40.xml"/><Relationship Id="rId82" Type="http://schemas.openxmlformats.org/officeDocument/2006/relationships/font" Target="fonts/font6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7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7.png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7.png"/></Relationships>
</file>

<file path=ppt/slideLayouts/_rels/slideLayout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7.png"/></Relationships>
</file>

<file path=ppt/slideLayouts/_rels/slideLayout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6.xml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7.png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7.png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7.png"/></Relationships>
</file>

<file path=ppt/slideLayouts/_rels/slideLayout3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Relationship Id="rId4" Type="http://schemas.microsoft.com/office/2007/relationships/hdphoto" Target="../media/hdphoto1.wdp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6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38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15617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60879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53815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41597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50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0986048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633323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65191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269991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39583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5666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481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51397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15171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1290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02338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6294536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151922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4686977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090832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56777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844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2501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52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4388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028946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5969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65371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782275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3533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29337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9418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70368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4309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4846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62060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392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92263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208968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766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9856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4551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39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23395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57734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6695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547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955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503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3191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52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4131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0951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770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89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603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59FCCC9-0B0E-488C-8B71-DE178BBCE440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7334E06-98E3-47DD-8C91-626D0C637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45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83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474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8062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568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859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54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02487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8793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7339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81963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221867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238920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1926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3724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85316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8026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138254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03273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7567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0186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012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0903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33970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17174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5970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562018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3980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1163094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78853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5321866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23580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4994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021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75306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187643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1287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69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7399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488742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2872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09205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5961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0178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818522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46448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01305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9861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732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9326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61137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52853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57059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4900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0204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114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69884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37371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312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68774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27025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63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41358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891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3867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10691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3253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1382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46352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8857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5868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36288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417908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15330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593315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2054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8975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909961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14886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55332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8660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00848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2972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897715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6478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9028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57803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002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66432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67550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34441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30803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99972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3455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894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4714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97390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38780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0135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6598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616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18154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6498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80450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87923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2862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7455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86091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6944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026246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6389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9637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03630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25537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02656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38281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57339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38434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52331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38160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420472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293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9298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4612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15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4157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77762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48891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383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5862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5850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46439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0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44552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43204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93846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43822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81843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76907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28236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18833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0330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425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35297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45591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41558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78762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18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97929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1621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19783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545238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034218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07370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67989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3737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88213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2998298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83996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0061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68673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16277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40661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6173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26676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37149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257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10553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417500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842248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5024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001602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33477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354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3549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82701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58631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531637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0048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121701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392804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278600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18217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1515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1978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2733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88880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065593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53929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4252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661970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63946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01172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56556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03521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835145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69135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3028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591479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297069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38347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02352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62544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387560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45130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15751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460627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795827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039110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733860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27606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0810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71900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465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08598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89300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91010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86636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705080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136725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6914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0641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788853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15885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88254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779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11434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52492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41114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20167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9712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217722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341705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79226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159183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23767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28951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164437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23803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752714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48965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149250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95493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10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7701676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903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8588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6463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703802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34426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94668408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953023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23253933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85272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7919076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5005654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982677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0422432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4737332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903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6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11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theme" Target="../theme/theme1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image" Target="../media/image3.bin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1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image" Target="../media/image23.jpeg"/><Relationship Id="rId2" Type="http://schemas.openxmlformats.org/officeDocument/2006/relationships/slideLayout" Target="../slideLayouts/slideLayout211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slideLayout" Target="../slideLayouts/slideLayout25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18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0.xml"/><Relationship Id="rId21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73.xml"/><Relationship Id="rId20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24" Type="http://schemas.openxmlformats.org/officeDocument/2006/relationships/image" Target="../media/image28.jpg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67.xml"/><Relationship Id="rId19" Type="http://schemas.openxmlformats.org/officeDocument/2006/relationships/slideLayout" Target="../slideLayouts/slideLayout276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Relationship Id="rId22" Type="http://schemas.openxmlformats.org/officeDocument/2006/relationships/slideLayout" Target="../slideLayouts/slideLayout27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7.xml"/><Relationship Id="rId13" Type="http://schemas.openxmlformats.org/officeDocument/2006/relationships/slideLayout" Target="../slideLayouts/slideLayout292.xml"/><Relationship Id="rId18" Type="http://schemas.openxmlformats.org/officeDocument/2006/relationships/slideLayout" Target="../slideLayouts/slideLayout297.xml"/><Relationship Id="rId3" Type="http://schemas.openxmlformats.org/officeDocument/2006/relationships/slideLayout" Target="../slideLayouts/slideLayout282.xml"/><Relationship Id="rId21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286.xml"/><Relationship Id="rId12" Type="http://schemas.openxmlformats.org/officeDocument/2006/relationships/slideLayout" Target="../slideLayouts/slideLayout291.xml"/><Relationship Id="rId17" Type="http://schemas.openxmlformats.org/officeDocument/2006/relationships/slideLayout" Target="../slideLayouts/slideLayout29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281.xml"/><Relationship Id="rId16" Type="http://schemas.openxmlformats.org/officeDocument/2006/relationships/slideLayout" Target="../slideLayouts/slideLayout295.xml"/><Relationship Id="rId20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80.xml"/><Relationship Id="rId6" Type="http://schemas.openxmlformats.org/officeDocument/2006/relationships/slideLayout" Target="../slideLayouts/slideLayout285.xml"/><Relationship Id="rId11" Type="http://schemas.openxmlformats.org/officeDocument/2006/relationships/slideLayout" Target="../slideLayouts/slideLayout290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84.xml"/><Relationship Id="rId15" Type="http://schemas.openxmlformats.org/officeDocument/2006/relationships/slideLayout" Target="../slideLayouts/slideLayout294.xml"/><Relationship Id="rId23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289.xml"/><Relationship Id="rId19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83.xml"/><Relationship Id="rId9" Type="http://schemas.openxmlformats.org/officeDocument/2006/relationships/slideLayout" Target="../slideLayouts/slideLayout288.xml"/><Relationship Id="rId14" Type="http://schemas.openxmlformats.org/officeDocument/2006/relationships/slideLayout" Target="../slideLayouts/slideLayout293.xml"/><Relationship Id="rId22" Type="http://schemas.openxmlformats.org/officeDocument/2006/relationships/slideLayout" Target="../slideLayouts/slideLayout30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304.xml"/><Relationship Id="rId16" Type="http://schemas.openxmlformats.org/officeDocument/2006/relationships/theme" Target="../theme/theme21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49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8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58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52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0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10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29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54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0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17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010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67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14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  <p:sldLayoutId id="2147483900" r:id="rId21"/>
    <p:sldLayoutId id="2147483901" r:id="rId22"/>
    <p:sldLayoutId id="2147483902" r:id="rId23"/>
    <p:sldLayoutId id="2147483903" r:id="rId24"/>
    <p:sldLayoutId id="2147483904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66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3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403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65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2101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992" r:id="rId15"/>
    <p:sldLayoutId id="2147483993" r:id="rId16"/>
    <p:sldLayoutId id="2147483994" r:id="rId17"/>
    <p:sldLayoutId id="2147483995" r:id="rId18"/>
    <p:sldLayoutId id="2147483996" r:id="rId19"/>
    <p:sldLayoutId id="2147483997" r:id="rId20"/>
    <p:sldLayoutId id="2147483998" r:id="rId21"/>
    <p:sldLayoutId id="214748403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3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  <p:sldLayoutId id="2147484017" r:id="rId18"/>
    <p:sldLayoutId id="2147484018" r:id="rId19"/>
    <p:sldLayoutId id="2147484019" r:id="rId20"/>
    <p:sldLayoutId id="2147484020" r:id="rId21"/>
    <p:sldLayoutId id="2147484021" r:id="rId22"/>
    <p:sldLayoutId id="214748402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1472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25.xml"/><Relationship Id="rId6" Type="http://schemas.openxmlformats.org/officeDocument/2006/relationships/image" Target="../media/image1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png"/><Relationship Id="rId5" Type="http://schemas.openxmlformats.org/officeDocument/2006/relationships/image" Target="../media/image38.gif"/><Relationship Id="rId10" Type="http://schemas.openxmlformats.org/officeDocument/2006/relationships/image" Target="../media/image50.png"/><Relationship Id="rId4" Type="http://schemas.openxmlformats.org/officeDocument/2006/relationships/image" Target="../media/image53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0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60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59.png"/><Relationship Id="rId11" Type="http://schemas.openxmlformats.org/officeDocument/2006/relationships/image" Target="../media/image49.png"/><Relationship Id="rId5" Type="http://schemas.openxmlformats.org/officeDocument/2006/relationships/image" Target="../media/image58.png"/><Relationship Id="rId10" Type="http://schemas.openxmlformats.org/officeDocument/2006/relationships/image" Target="../media/image48.png"/><Relationship Id="rId4" Type="http://schemas.openxmlformats.org/officeDocument/2006/relationships/image" Target="../media/image57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64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48.png"/><Relationship Id="rId7" Type="http://schemas.openxmlformats.org/officeDocument/2006/relationships/image" Target="../media/image65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48.png"/><Relationship Id="rId7" Type="http://schemas.openxmlformats.org/officeDocument/2006/relationships/image" Target="../media/image65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8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48.png"/><Relationship Id="rId7" Type="http://schemas.openxmlformats.org/officeDocument/2006/relationships/image" Target="../media/image65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8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8.png"/><Relationship Id="rId7" Type="http://schemas.openxmlformats.org/officeDocument/2006/relationships/image" Target="../media/image7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8.png"/><Relationship Id="rId7" Type="http://schemas.openxmlformats.org/officeDocument/2006/relationships/image" Target="../media/image7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6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7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8.png"/><Relationship Id="rId7" Type="http://schemas.openxmlformats.org/officeDocument/2006/relationships/image" Target="../media/image7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8.png"/><Relationship Id="rId7" Type="http://schemas.openxmlformats.org/officeDocument/2006/relationships/image" Target="../media/image8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0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4.png"/><Relationship Id="rId4" Type="http://schemas.openxmlformats.org/officeDocument/2006/relationships/image" Target="../media/image38.gi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145BF4-56A4-3BCB-EA8C-8252ACBC7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4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تطبيق 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(30)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الكتابة: إنتاج كتابي – الحصة 3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4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</a:t>
            </a:r>
            <a:r>
              <a:rPr lang="ar-MA" sz="4000"/>
              <a:t>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ح4-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إنتاج كتابي –ح3-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تَحْويلُ مَعْلوماتِ جَدْوَلٍ إِلى نَصِّ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1874669" y="4972344"/>
            <a:ext cx="481774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تَحْويلُ مَعْلوماتِ جَدْوَلٍ إِلى نَصِّ(الحصة4: التصحيح)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98771" y="2908660"/>
            <a:ext cx="6721229" cy="1113476"/>
            <a:chOff x="1306316" y="2851205"/>
            <a:chExt cx="6721229" cy="111347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06316" y="3010574"/>
              <a:ext cx="513287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تحويل معلومات جدول إلى نص بإضافة الجملة الافتتاحية و الجملة الختامية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وإعادة الكتابة.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15518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C5ED37-C7F0-3EFF-CD86-BBE64A078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32F029-83ED-CC2A-B2DC-B52CAB7CA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EC2DE6-DE7A-F82A-F070-A9B8E584B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F993DD-67A3-7323-F069-D1F60A16E7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B76AD3-AA2F-CFC0-AF17-35E97B8EA1C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3FCAA-8E77-88A1-D12B-EDA45EE2B19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29125-F27E-F73A-F9C9-7E194C3062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890F76-D7E6-51B4-1478-A9118AD6D24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17603F-6407-5C26-A37B-328A0DA94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DD7A67-3D5E-AFD7-AB6F-CFE7B16DF5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D3222CC-8576-5832-945C-0EA74779CE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B5C10A-99EF-D4E6-098C-688B48AF08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CEBCCD-037B-B027-458C-8D3B9D05703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208996-34FC-6A25-27AC-84065EE84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8FAE8-67C0-B0C6-0871-A00718DAC5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90E796-A0BC-8154-563D-A587C1D902A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E4A5EF9F-123D-BA45-9A7D-273845E8AF66}"/>
              </a:ext>
            </a:extLst>
          </p:cNvPr>
          <p:cNvSpPr txBox="1"/>
          <p:nvPr/>
        </p:nvSpPr>
        <p:spPr>
          <a:xfrm>
            <a:off x="1003772" y="5080522"/>
            <a:ext cx="684712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8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قَبْلَ أَنْ أُجيبُ عَنِ ٱلسُّؤالِ أُحَدِّدُ ٱلْمَطْلوبَ بِدِقَّةٍ وَ أُوَظِّفُ ٱلاِسْتْراتيجِيَّةَ ٱلْمَناسِبَةَ.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CAD72E4-D883-1141-EFD7-47E7D2C5B519}"/>
              </a:ext>
            </a:extLst>
          </p:cNvPr>
          <p:cNvGrpSpPr/>
          <p:nvPr/>
        </p:nvGrpSpPr>
        <p:grpSpPr>
          <a:xfrm>
            <a:off x="469717" y="1834551"/>
            <a:ext cx="7342712" cy="981591"/>
            <a:chOff x="469717" y="1834551"/>
            <a:chExt cx="7342712" cy="981591"/>
          </a:xfrm>
        </p:grpSpPr>
        <p:sp>
          <p:nvSpPr>
            <p:cNvPr id="6" name="Google Shape;1333;p8">
              <a:extLst>
                <a:ext uri="{FF2B5EF4-FFF2-40B4-BE49-F238E27FC236}">
                  <a16:creationId xmlns:a16="http://schemas.microsoft.com/office/drawing/2014/main" id="{C19FA1E2-1423-1278-6AD8-3DC5466F0171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C879FF4-9456-0A32-C7A3-0245E50E2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838" y="1834551"/>
              <a:ext cx="981591" cy="98159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A06845D-B567-5D2A-3690-5613329091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16" y="2856538"/>
            <a:ext cx="2394118" cy="2394118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E0FC90-E7C8-9F57-5597-459671733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DE9DC7-29C8-FF3D-3A2D-156FFA911F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1EC64C-EBA4-8C8A-0769-BB443128E5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E4064B-642E-005C-F612-752754A3156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5C7437-F56F-4889-44CD-F8DF7CCC7DA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1AA56-3041-7B3D-88BD-58EC6A11DFD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814590-B981-4C7A-6A2A-4DEBD33F64F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45831D-4928-2C67-8EC0-A3B44E7DFF1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C5520D5-DF30-22FC-3F4E-B8EB98263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828" y="2116967"/>
            <a:ext cx="2598321" cy="3732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F21C5F8-7BA3-6C83-DEE6-0FCCE8578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128" y="1750213"/>
            <a:ext cx="2446595" cy="37514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13864D-D6E8-45F7-BF84-515B07AB9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5482" y="2277247"/>
            <a:ext cx="2588151" cy="37741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9C6FB3-B6EF-D6A9-BBD1-5E918FF55B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5059" y="1918027"/>
            <a:ext cx="2588151" cy="37932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B378838-D85E-AE21-7B72-EB19AD15BC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217" y="2363277"/>
            <a:ext cx="2721804" cy="3957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C18F80-4D8A-551B-0604-1D2B43E2F8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3BD15F-B0B9-B396-958B-C5F8051CA2F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5E6A40-DCFF-6990-9A8D-1E375A815CD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87A907-65E5-90A2-83DE-F4A7543662E3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D9C2AC-E488-E8A4-8674-868C72DA0A1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B4FFA4-0BA2-358A-C7AF-C533E63D9FC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DFC4B3-1D45-C173-579B-146315A1689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5BC7E0-EE54-9163-6DB0-14496EB5BC7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574565-FE9C-DA5D-4D5D-4EAF832BED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2E553E-6516-7063-AC80-3C09FDB7C5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D14BB5-D8A8-86BF-A064-85C29914D0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A4EE70-735B-3790-7EAE-4C4B26B6479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6BB964-344D-BE00-9658-0B8CAAE6F47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4208CC-2C15-0B70-5796-34AB49338785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308008-386A-2841-A9D7-10D2E77430C7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17DD84-54C0-0304-4FB3-98366CEED25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637695" y="1667569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لِماذا لَمْ تَعُدِ ٱلْأَسْماكُ وَفيرَةً كَما كانَتْ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190158" y="4693469"/>
            <a:ext cx="6460950" cy="779458"/>
            <a:chOff x="1177940" y="2740490"/>
            <a:chExt cx="646095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ٱلْعُلَماءَ أَخَذوها لِلدِّراسَةِ.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221021" y="3769739"/>
            <a:ext cx="6460950" cy="779458"/>
            <a:chOff x="1177940" y="2740490"/>
            <a:chExt cx="646095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أَغْلَقَ مَسالِكَها في ٱلْبَحْرِ.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221021" y="2897377"/>
            <a:ext cx="6450615" cy="779458"/>
            <a:chOff x="1815687" y="2740490"/>
            <a:chExt cx="5823203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كَثَّفَتْ صَيْدَها.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221021" y="5539547"/>
            <a:ext cx="6460950" cy="779458"/>
            <a:chOff x="1177940" y="2740490"/>
            <a:chExt cx="646095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قَرَّرَتْ أَنْ تُهاجِرَ نَحْوَ ٱلْمَناطِقِ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ٱلْبارِدَةِ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3900F4D-E7C8-F686-5636-C9B9AEFD83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3C8DF3-B5D3-7A15-6162-A654BB7C24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7ADE0D-8A19-72A6-3D96-4F013C3441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DB8735-BD1F-FF64-FDD8-2D750CEBE1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41BB83-66EA-46CD-8346-06AA2727FDB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D63842-F770-D027-0C3D-9E3260AA031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1E3EFB-ADC3-1CDB-69BC-89FDC2C06DE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F63ACE-7E2B-162A-C6A7-63A13F05E80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4E071D-8742-C358-4408-A2055731F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83D169-20CA-1A99-1B82-81B09C87B9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43D337-8417-629B-D0C4-C6F78819A3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208452-830F-EC3D-4266-27706D24AD8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B8B8B38-E1E6-7BAF-29CB-956541D99ED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935E0E-DDDC-C1B1-E626-BC9D3C09FFE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F5B01-3AE4-380C-4CA1-BFD0EFC02F5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FCFDAE-255C-C9F8-633F-97FF969A197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EBBC81C-6B75-2D2B-12D5-2B14475986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520" y="1943100"/>
            <a:ext cx="8175445" cy="449926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1F0BA3-AF23-F7EE-F6CB-43CDEFB15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4F2B8E-2FA1-B86C-C1B1-F504C2785F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F71BA4-C1DA-9036-D689-372504A33C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C1EAA8-B43C-41B6-C70A-20173D42D1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53254B-DE93-EB58-0E9F-A2657FF8CF3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A621FF-B2D3-60E1-C32A-E3047637CAD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A1DA58-CD18-7A22-B46D-0630DADA6C0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F87E6E-8A82-80DF-6A90-0B7CB24C3C5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Google Shape;1508;p66">
            <a:extLst>
              <a:ext uri="{FF2B5EF4-FFF2-40B4-BE49-F238E27FC236}">
                <a16:creationId xmlns:a16="http://schemas.microsoft.com/office/drawing/2014/main" id="{B61345DF-F2E2-8988-74A5-A88E6E2819D8}"/>
              </a:ext>
            </a:extLst>
          </p:cNvPr>
          <p:cNvSpPr txBox="1"/>
          <p:nvPr/>
        </p:nvSpPr>
        <p:spPr>
          <a:xfrm>
            <a:off x="637695" y="1667569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لِماذا لَمْ تَعُدِ ٱلْأَسْماكُ وَفيرَةً كَما كانَتْ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2BEE975-E298-3682-037E-EA4E9DACCC3F}"/>
              </a:ext>
            </a:extLst>
          </p:cNvPr>
          <p:cNvGrpSpPr/>
          <p:nvPr/>
        </p:nvGrpSpPr>
        <p:grpSpPr>
          <a:xfrm>
            <a:off x="1190158" y="4693469"/>
            <a:ext cx="6460950" cy="779458"/>
            <a:chOff x="1177940" y="2740490"/>
            <a:chExt cx="646095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2096EC8-F6EA-3814-26EB-E300EB881C7A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ٱلْعُلَماءَ أَخَذوها لِلدِّراسَةِ.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4C379DC-5066-7E97-DFD8-793DBF8231F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84EDBBF-2871-EAE6-79F7-35199AA2441B}"/>
              </a:ext>
            </a:extLst>
          </p:cNvPr>
          <p:cNvGrpSpPr/>
          <p:nvPr/>
        </p:nvGrpSpPr>
        <p:grpSpPr>
          <a:xfrm>
            <a:off x="1221021" y="3769739"/>
            <a:ext cx="6460950" cy="779458"/>
            <a:chOff x="1177940" y="2740490"/>
            <a:chExt cx="646095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EE30BEE-CC23-F356-F40F-7ECEA904B3AC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أَغْلَقَ مَسالِكَها في ٱلْبَحْرِ.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4B586B7-943A-1F46-925D-18BA105C2BF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D6D5C3B-5FD1-27B7-777E-1E94C6A8AD6D}"/>
              </a:ext>
            </a:extLst>
          </p:cNvPr>
          <p:cNvGrpSpPr/>
          <p:nvPr/>
        </p:nvGrpSpPr>
        <p:grpSpPr>
          <a:xfrm>
            <a:off x="1221021" y="2897377"/>
            <a:ext cx="6450615" cy="779458"/>
            <a:chOff x="1815687" y="2740490"/>
            <a:chExt cx="5823203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AA5CFFE-CEDA-CE57-0F4E-2DC1BCCA9B43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كَثَّفَتْ صَيْدَها.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C02C4BF-9528-9AFB-D090-A7634562E1C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0E1A4F7-8A3D-0F2F-1966-30578062EC57}"/>
              </a:ext>
            </a:extLst>
          </p:cNvPr>
          <p:cNvGrpSpPr/>
          <p:nvPr/>
        </p:nvGrpSpPr>
        <p:grpSpPr>
          <a:xfrm>
            <a:off x="1221021" y="5539547"/>
            <a:ext cx="6460950" cy="779458"/>
            <a:chOff x="1177940" y="2740490"/>
            <a:chExt cx="6460950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0C92C48-FA59-45D6-A0EF-D1C6B13D6AF6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قَرَّرَتْ أَنْ تُهاجِرَ نَحْوَ ٱلْمَناطِقِ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ٱلْبارِدَةِ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412F7CD-1D9D-D2CC-F975-88810708D3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2109" y="5619932"/>
            <a:ext cx="498436" cy="4984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41D0A5-57E1-025A-0F00-C8976ABA6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94A12F-183C-5EE2-9987-85FD4B83B7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AA89E3-14C6-D743-A217-C4E1A90430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900D29-8CC1-665C-4778-C7AFD096FCA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91A45C-6D86-6F66-2A48-D3F0F0AC8F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FD2DE-1184-5D38-E71D-58E5ABF0EC3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F9BD9D-60E3-4CB6-007B-AE9AA501D2F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BDCE47-DC48-8740-A1BE-129A8E2B50A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Google Shape;1508;p66">
            <a:extLst>
              <a:ext uri="{FF2B5EF4-FFF2-40B4-BE49-F238E27FC236}">
                <a16:creationId xmlns:a16="http://schemas.microsoft.com/office/drawing/2014/main" id="{19B47334-3BFB-0F57-6739-C7A85EA4DAD4}"/>
              </a:ext>
            </a:extLst>
          </p:cNvPr>
          <p:cNvSpPr txBox="1"/>
          <p:nvPr/>
        </p:nvSpPr>
        <p:spPr>
          <a:xfrm>
            <a:off x="637695" y="1667569"/>
            <a:ext cx="683467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لِماذا لَمْ تَعُدِ ٱلْأَسْماكُ وَفيرَةً كَما كانَتْ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9AB5320-2A91-2BB5-0A64-A8C8B6E829EA}"/>
              </a:ext>
            </a:extLst>
          </p:cNvPr>
          <p:cNvGrpSpPr/>
          <p:nvPr/>
        </p:nvGrpSpPr>
        <p:grpSpPr>
          <a:xfrm>
            <a:off x="1190158" y="4693469"/>
            <a:ext cx="6460950" cy="779458"/>
            <a:chOff x="1177940" y="2740490"/>
            <a:chExt cx="646095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6D4466F-3EEB-47C1-D0AB-1773F211DF22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ٱلْعُلَماءَ أَخَذوها لِلدِّراسَةِ.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E0FFA5F-7E48-0CF3-29D0-8ADB2043BE3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1FD96A-915F-C727-370B-8F4AF7BFCD09}"/>
              </a:ext>
            </a:extLst>
          </p:cNvPr>
          <p:cNvGrpSpPr/>
          <p:nvPr/>
        </p:nvGrpSpPr>
        <p:grpSpPr>
          <a:xfrm>
            <a:off x="1221021" y="3769739"/>
            <a:ext cx="6460950" cy="779458"/>
            <a:chOff x="1177940" y="2740490"/>
            <a:chExt cx="646095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ED60AB9-07C2-9535-3987-A95543150014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أَغْلَقَ مَسالِكَها في ٱلْبَحْرِ.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782C3D64-AA33-D356-5CEA-AC403F3D515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00E1C02-562B-1220-EE2B-7C038A23795B}"/>
              </a:ext>
            </a:extLst>
          </p:cNvPr>
          <p:cNvGrpSpPr/>
          <p:nvPr/>
        </p:nvGrpSpPr>
        <p:grpSpPr>
          <a:xfrm>
            <a:off x="1221021" y="2897377"/>
            <a:ext cx="6450615" cy="779458"/>
            <a:chOff x="1815687" y="2740490"/>
            <a:chExt cx="5823203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73FB1C5-F6FA-FDB6-47DF-314DCA11DE19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كَثَّفَتْ صَيْدَها.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9785505-398D-AD96-B5B9-E51FD25D83A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029C893-BC3C-7CB5-02E4-6A2352BECD10}"/>
              </a:ext>
            </a:extLst>
          </p:cNvPr>
          <p:cNvGrpSpPr/>
          <p:nvPr/>
        </p:nvGrpSpPr>
        <p:grpSpPr>
          <a:xfrm>
            <a:off x="1221021" y="5539547"/>
            <a:ext cx="6460950" cy="779458"/>
            <a:chOff x="1177940" y="2740490"/>
            <a:chExt cx="6460950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325DD5A-606F-A1FE-68F6-81AE37AC2453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لِأَنَّها قَرَّرَتْ أَنْ تُهاجِرَ نَحْوَ ٱلْمَناطِقِ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ٱلْبارِدَةِ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65EBF855-A374-3B68-AEEF-B263E1CB48C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559304" y="1361744"/>
            <a:ext cx="559354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شَبَّهَ ٱلْعالِمُ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ٱلْغِلافَ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ٱلْجَوِّيَّ بِسَقْفٍ يَحْبِسُ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ٱلْحَرارَةَ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ما وَجْهُ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ٱلشَّبَهِ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بَيْنَهُما 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358409" y="4552977"/>
            <a:ext cx="6427182" cy="779458"/>
            <a:chOff x="1211708" y="2740490"/>
            <a:chExt cx="642718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يَمْنَعُ ما بِداخِلِهِ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ٱلْخُروجِ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وَيَحْتَجِزُهُ.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358409" y="3680615"/>
            <a:ext cx="6427182" cy="779458"/>
            <a:chOff x="1211708" y="2740490"/>
            <a:chExt cx="6427182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211708" y="2753032"/>
              <a:ext cx="599533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يَقي مِنَ ٱلْأَمْطارِ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وَٱلرِّياحِ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358409" y="2808253"/>
            <a:ext cx="6416846" cy="779458"/>
            <a:chOff x="1846171" y="2740490"/>
            <a:chExt cx="5792719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1846171" y="2753032"/>
              <a:ext cx="536087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شَفّافٌ وَلا يُرَى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بِٱلْعَيْنِ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358409" y="5450423"/>
            <a:ext cx="6427182" cy="779458"/>
            <a:chOff x="1211708" y="2740490"/>
            <a:chExt cx="6427182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مَصْنوعٌ مِنْ مَوادَّ طَبيعِيَّةٍ.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1EE7ED6-9C57-217F-55C0-FAA0F97AB7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67241D-662E-F895-A40A-0B06213B20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8F3407-D0C3-80C7-A39D-868B9D65FA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9E39E7-FC15-AE6B-183A-611412A36E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8237EF-67E0-69E5-5DCF-562E7BD4082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D162CA-3D8D-86BF-C2BE-45D32D5723B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BE6B88-1EE3-84EE-053A-69C8814EF77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53382B-8432-D6EB-D98E-BC5071C7BBF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45A906A-CF94-C113-A77A-01CDC076A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44F291-21CF-6DE7-972A-9833AFC234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B4A89B-B486-78A6-D625-001DD38E65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FB6D3A-62D8-0EC1-D75C-415C9B59FC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291F117-C793-B38F-A6CB-687A80738E0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B7BB2A-3CD1-8D4A-67A2-663CF3BE122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657CE0-26DE-E7A6-EC6F-2D9E088758C2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4FEBC7-695D-831C-9FE5-E7A7BCBDC93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8FE32B7-87D0-FD26-36A6-DC4DF26323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520" y="1943100"/>
            <a:ext cx="8175445" cy="449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DE788A-06F8-CA7D-55A2-430621523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49DE3E-3B77-4BFB-7F2B-503511C879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628A4-41ED-0B11-0453-E53E32585E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C3BFA7-388F-A87D-FCA2-3AD3BDBB05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AEABB1-546B-B236-1340-CE9D40393B1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16CFF8-2E99-2F63-36EA-D79E9ED662F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0481C1-BCE5-C0F4-5AF9-0E44A2DFDBA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25280C-03BF-D5D9-B0EA-9C15016738D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D37B99E6-FB27-0486-860E-3C6C6F8F6DEA}"/>
              </a:ext>
            </a:extLst>
          </p:cNvPr>
          <p:cNvSpPr txBox="1"/>
          <p:nvPr/>
        </p:nvSpPr>
        <p:spPr>
          <a:xfrm>
            <a:off x="1559304" y="1361744"/>
            <a:ext cx="559354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شَبَّهَ ٱلْعالِمُ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ٱلْغِلافَ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ٱلْجَوِّيَّ بِسَقْفٍ يَحْبِسُ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ٱلْحَرارَةَ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ما وَجْهُ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ٱلشَّبَهِ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بَيْنَهُما 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C7CEC33-19B2-DF21-22B6-C1186EC69A7C}"/>
              </a:ext>
            </a:extLst>
          </p:cNvPr>
          <p:cNvGrpSpPr/>
          <p:nvPr/>
        </p:nvGrpSpPr>
        <p:grpSpPr>
          <a:xfrm>
            <a:off x="1358409" y="4552977"/>
            <a:ext cx="6427182" cy="779458"/>
            <a:chOff x="1211708" y="2740490"/>
            <a:chExt cx="6427182" cy="7794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956F920-C6C3-0B2B-80B1-7963911990AD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يَمْنَعُ ما بِداخِلِهِ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ٱلْخُروجِ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وَيَحْتَجِزُهُ.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3272953-23DD-F0EF-31C9-606F0302D7C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FC3FBB6-1C5F-1789-4CAF-AED5459949B9}"/>
              </a:ext>
            </a:extLst>
          </p:cNvPr>
          <p:cNvGrpSpPr/>
          <p:nvPr/>
        </p:nvGrpSpPr>
        <p:grpSpPr>
          <a:xfrm>
            <a:off x="1358409" y="3680615"/>
            <a:ext cx="6427182" cy="779458"/>
            <a:chOff x="1211708" y="2740490"/>
            <a:chExt cx="6427182" cy="7794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FF3E18-D3CC-E09D-BAAC-E0C70FE08FBD}"/>
                </a:ext>
              </a:extLst>
            </p:cNvPr>
            <p:cNvSpPr/>
            <p:nvPr/>
          </p:nvSpPr>
          <p:spPr>
            <a:xfrm>
              <a:off x="1211708" y="2753032"/>
              <a:ext cx="599533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يَقي مِنَ ٱلْأَمْطارِ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وَٱلرِّياحِ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4A6710B-80CC-FECC-33B9-5844426BB6E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DC54660-47D4-C295-9274-EC9DC6D44974}"/>
              </a:ext>
            </a:extLst>
          </p:cNvPr>
          <p:cNvGrpSpPr/>
          <p:nvPr/>
        </p:nvGrpSpPr>
        <p:grpSpPr>
          <a:xfrm>
            <a:off x="1358409" y="2808253"/>
            <a:ext cx="6416846" cy="779458"/>
            <a:chOff x="1846171" y="2740490"/>
            <a:chExt cx="5792719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EF0A916-ED8A-CB40-E4B8-1FFF550520E4}"/>
                </a:ext>
              </a:extLst>
            </p:cNvPr>
            <p:cNvSpPr/>
            <p:nvPr/>
          </p:nvSpPr>
          <p:spPr>
            <a:xfrm>
              <a:off x="1846171" y="2753032"/>
              <a:ext cx="536087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شَفّافٌ وَلا يُرَى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بِٱلْعَيْنِ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67AA988-A2B8-B879-8E97-E85030763F8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B426FB4-3EE9-61A6-380A-988D79222B3E}"/>
              </a:ext>
            </a:extLst>
          </p:cNvPr>
          <p:cNvGrpSpPr/>
          <p:nvPr/>
        </p:nvGrpSpPr>
        <p:grpSpPr>
          <a:xfrm>
            <a:off x="1358409" y="5450423"/>
            <a:ext cx="6427182" cy="779458"/>
            <a:chOff x="1211708" y="2740490"/>
            <a:chExt cx="6427182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251A364-0C58-2098-87B9-280F547A9614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مَصْنوعٌ مِنْ مَوادَّ طَبيعِيَّةٍ.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9E1BAF2-FBA7-383B-8F11-8C5E4B9F814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3076" y="4552977"/>
            <a:ext cx="498436" cy="4984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BA1885-7393-82A7-8BA9-9CA9BDF6A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F25BB9-672C-EF9B-FBFB-C184FFC447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9D7D79-9598-131C-6C32-C6522FB1F94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520C66-6486-7C1C-8DA3-2617F84473F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17C82E-D2F4-34E0-0847-C178732C9A1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123433-7086-6E6D-44F1-43318AE37CB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9CDCC8-CFB4-A623-30FF-C5DD5D8AA74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7B8E9D-C344-B138-A004-949F87CA54D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Google Shape;1508;p66">
            <a:extLst>
              <a:ext uri="{FF2B5EF4-FFF2-40B4-BE49-F238E27FC236}">
                <a16:creationId xmlns:a16="http://schemas.microsoft.com/office/drawing/2014/main" id="{10532AC1-68F9-AD0E-29E4-5B6976B42DC1}"/>
              </a:ext>
            </a:extLst>
          </p:cNvPr>
          <p:cNvSpPr txBox="1"/>
          <p:nvPr/>
        </p:nvSpPr>
        <p:spPr>
          <a:xfrm>
            <a:off x="1559304" y="1361744"/>
            <a:ext cx="559354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شَبَّهَ ٱلْعالِمُ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ٱلْغِلافَ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ٱلْجَوِّيَّ بِسَقْفٍ يَحْبِسُ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ٱلْحَرارَةَ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ما وَجْهُ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ٱلشَّبَهِ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بَيْنَهُما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7AB06E3-B642-2AE4-460B-A2B63F3922D0}"/>
              </a:ext>
            </a:extLst>
          </p:cNvPr>
          <p:cNvGrpSpPr/>
          <p:nvPr/>
        </p:nvGrpSpPr>
        <p:grpSpPr>
          <a:xfrm>
            <a:off x="1358409" y="4552977"/>
            <a:ext cx="6427182" cy="779458"/>
            <a:chOff x="1211708" y="2740490"/>
            <a:chExt cx="6427182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92DE928-771F-87D5-BFCB-7152EA2708B3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يَمْنَعُ ما بِداخِلِهِ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ٱلْخُروجِ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وَيَحْتَجِزُهُ.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E705EFA-4D37-CF1D-E75B-AA0375354A2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0A27D6A-018F-90C7-6DA4-7A1A9E97F2AE}"/>
              </a:ext>
            </a:extLst>
          </p:cNvPr>
          <p:cNvGrpSpPr/>
          <p:nvPr/>
        </p:nvGrpSpPr>
        <p:grpSpPr>
          <a:xfrm>
            <a:off x="1358409" y="3680615"/>
            <a:ext cx="6427182" cy="779458"/>
            <a:chOff x="1211708" y="2740490"/>
            <a:chExt cx="6427182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537CE2E-36DB-B251-CA6B-32D41D7DB04A}"/>
                </a:ext>
              </a:extLst>
            </p:cNvPr>
            <p:cNvSpPr/>
            <p:nvPr/>
          </p:nvSpPr>
          <p:spPr>
            <a:xfrm>
              <a:off x="1211708" y="2753032"/>
              <a:ext cx="599533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يَقي مِنَ ٱلْأَمْطارِ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وَٱلرِّياحِ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9419F92D-36A9-E2F1-3908-9E7063023A0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A9FF020-32D1-A7EB-34A2-AED47BC90CB8}"/>
              </a:ext>
            </a:extLst>
          </p:cNvPr>
          <p:cNvGrpSpPr/>
          <p:nvPr/>
        </p:nvGrpSpPr>
        <p:grpSpPr>
          <a:xfrm>
            <a:off x="1358409" y="2808253"/>
            <a:ext cx="6416846" cy="779458"/>
            <a:chOff x="1846171" y="2740490"/>
            <a:chExt cx="5792719" cy="77945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B41D0A4-9E2D-F8CA-F820-D62266891870}"/>
                </a:ext>
              </a:extLst>
            </p:cNvPr>
            <p:cNvSpPr/>
            <p:nvPr/>
          </p:nvSpPr>
          <p:spPr>
            <a:xfrm>
              <a:off x="1846171" y="2753032"/>
              <a:ext cx="5360876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شَفّافٌ وَلا يُرَى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بِٱلْعَيْنِ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6CEAFC2-3800-A9A9-CCB5-49DCC4F19A2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74D168C-21D6-58D8-6666-AB11AC627923}"/>
              </a:ext>
            </a:extLst>
          </p:cNvPr>
          <p:cNvGrpSpPr/>
          <p:nvPr/>
        </p:nvGrpSpPr>
        <p:grpSpPr>
          <a:xfrm>
            <a:off x="1358409" y="5450423"/>
            <a:ext cx="6427182" cy="779458"/>
            <a:chOff x="1211708" y="2740490"/>
            <a:chExt cx="6427182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6835FFF-C785-3920-2480-75609DAD485E}"/>
                </a:ext>
              </a:extLst>
            </p:cNvPr>
            <p:cNvSpPr/>
            <p:nvPr/>
          </p:nvSpPr>
          <p:spPr>
            <a:xfrm>
              <a:off x="1211708" y="2753032"/>
              <a:ext cx="599533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كِلَيْهِما مَصْنوعٌ مِنْ مَوادَّ طَبيعِيَّةٍ.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7138049-7983-0323-7F93-398A8897FB0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121A11-84C5-1730-BB91-68CEFA4F1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1D9250-0406-2F63-1F74-5F5DB4055D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4DB4A0-9BC3-BCA9-2297-F26E0279C4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1DA7D4-65C0-D485-29FE-6B856FE385D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DFDE8-254C-D00C-8B7F-5038FB0FFDA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75595B-4103-CBFC-C021-8E378C349F9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493E3B-9B8B-8E37-A00C-97B395B1F46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426892-2CA8-2D48-0ECB-22182DBAD63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27DA73B-5440-3FDE-539B-1977922771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277" y="1909082"/>
            <a:ext cx="8175445" cy="449926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5B6-8691-A633-A997-50BC84AD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0948ACC-1FFA-18BE-FB7E-DC96DEC6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–ح3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2067D7B-5298-07BC-85CF-7E0DEC49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28DC24E-7294-05E2-2CAE-D9C717F67C7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إنتاج كتابي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1F7E4F-F7F7-E82C-C45A-C0D83B8B0B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7AA7A70-A627-1489-1390-EEC5DEC24956}"/>
              </a:ext>
            </a:extLst>
          </p:cNvPr>
          <p:cNvSpPr txBox="1">
            <a:spLocks/>
          </p:cNvSpPr>
          <p:nvPr/>
        </p:nvSpPr>
        <p:spPr>
          <a:xfrm>
            <a:off x="1839191" y="3749793"/>
            <a:ext cx="524258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3600" b="1" dirty="0">
                <a:ea typeface="Dosis SemiBold"/>
                <a:cs typeface="Microsoft Uighur" panose="02000000000000000000" pitchFamily="2" charset="-78"/>
                <a:sym typeface="Dosis SemiBold"/>
              </a:rPr>
              <a:t>تَحْويلُ مَعْلوماتِ جَدْوَلٍ إِلى نَصٍّ : إِضافَةُ جُمْلَةٍ افْتِتاحِيَّةٍ وَ جُمْلَةٍ خِتامِيَّةٍ.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ADB48CB-210B-BBC4-A6B0-45B96B55DCEC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3A04486-6FE0-762B-095B-3735BB260A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69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167E-20FC-ECA8-6A73-FE375C1D8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F8F0CB5-1745-7A61-3CF5-9426A001C5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638B53-A498-DEC0-83E7-416BAA58BD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24B513-C357-CAB4-5995-D1FF8C66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B1A6659-F6C2-2198-BB3D-DFF843C59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8900334-888B-E752-7165-463F7E37E9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9A6B0A-B53B-EDFC-B9B3-513F5529BD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F736A5-A00E-5779-8131-F238D09593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55FFFB-80C2-A96E-6C71-7058F4CC9B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EC0F5E-A23F-55A5-A76B-738EF5D76B4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9C040F-58B5-D168-A513-F8ACA2C26167}"/>
              </a:ext>
            </a:extLst>
          </p:cNvPr>
          <p:cNvSpPr txBox="1"/>
          <p:nvPr/>
        </p:nvSpPr>
        <p:spPr>
          <a:xfrm>
            <a:off x="-309475" y="81964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بالخطوتين التي تعرفنا عليهما  سابقا لتحويل معلومات جدول إلى نص؟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FC3120-CC5E-A453-F9B8-AA7A8CD13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7C0CAF2-3138-72CD-653A-51CEC0414063}"/>
              </a:ext>
            </a:extLst>
          </p:cNvPr>
          <p:cNvSpPr txBox="1"/>
          <p:nvPr/>
        </p:nvSpPr>
        <p:spPr>
          <a:xfrm>
            <a:off x="929096" y="2714893"/>
            <a:ext cx="7285807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مَعْلوماتِ جَدْوَلٍ إِلى نَصٍّ 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5E6896-8AA2-FD96-5045-4D5BA8E18B98}"/>
              </a:ext>
            </a:extLst>
          </p:cNvPr>
          <p:cNvSpPr txBox="1"/>
          <p:nvPr/>
        </p:nvSpPr>
        <p:spPr>
          <a:xfrm>
            <a:off x="1845108" y="4067701"/>
            <a:ext cx="2209480" cy="9088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ٱلْاولى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D86D9F-E714-6AC7-AE15-3FDD1A2DDFFA}"/>
              </a:ext>
            </a:extLst>
          </p:cNvPr>
          <p:cNvSpPr txBox="1"/>
          <p:nvPr/>
        </p:nvSpPr>
        <p:spPr>
          <a:xfrm>
            <a:off x="740368" y="4976565"/>
            <a:ext cx="2209480" cy="90886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</a:t>
            </a:r>
          </a:p>
        </p:txBody>
      </p:sp>
    </p:spTree>
    <p:extLst>
      <p:ext uri="{BB962C8B-B14F-4D97-AF65-F5344CB8AC3E}">
        <p14:creationId xmlns:p14="http://schemas.microsoft.com/office/powerpoint/2010/main" val="387263968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B466-66F5-2254-4B13-A491649F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07524E4-F208-C2F2-7897-F8DA610D30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ABCC71-876B-5887-05FD-08F87CFD80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45480C-1D51-B920-8972-E830979FE6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7B583E2-4994-2364-8034-DD7853DBB1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0742EF5-C638-CC43-202C-D50E93DA74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C4F558-72E9-CFE2-F397-F732F19056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D4DCFC-4123-E93D-0CA7-86A6B2F325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D7C7FC-4268-340E-844C-79C863129C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CEF51DF-4054-739C-7EB7-03F4654C4E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3CBD39-B5D6-FD0E-1D51-7454510825DE}"/>
              </a:ext>
            </a:extLst>
          </p:cNvPr>
          <p:cNvSpPr txBox="1"/>
          <p:nvPr/>
        </p:nvSpPr>
        <p:spPr>
          <a:xfrm>
            <a:off x="2348345" y="848955"/>
            <a:ext cx="5120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الخطوات . من يقرأ؟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4A5E97-EED5-5CFC-5A35-DE2B7E7925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7529687-47F9-26AF-B710-1E4E1DB806C1}"/>
              </a:ext>
            </a:extLst>
          </p:cNvPr>
          <p:cNvGrpSpPr/>
          <p:nvPr/>
        </p:nvGrpSpPr>
        <p:grpSpPr>
          <a:xfrm>
            <a:off x="82099" y="2567802"/>
            <a:ext cx="8409904" cy="612000"/>
            <a:chOff x="169018" y="2986866"/>
            <a:chExt cx="8409904" cy="612000"/>
          </a:xfrm>
        </p:grpSpPr>
        <p:sp>
          <p:nvSpPr>
            <p:cNvPr id="7" name="Titre 1">
              <a:extLst>
                <a:ext uri="{FF2B5EF4-FFF2-40B4-BE49-F238E27FC236}">
                  <a16:creationId xmlns:a16="http://schemas.microsoft.com/office/drawing/2014/main" id="{C1328645-4A13-6915-5B72-AD4DAFFC3263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أَقْرَأُ جَيِّداً ٱلْمَعْلوماتِ ٱلَّتي يُقَدِّمُها ٱلْجَدْوَلُ لِأُحَدِّدَ نَوْعَ ٱلْعَلاقَةِ بَيْنَ مَعْلوماتِ ٱلْجَدْوَلِ: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8" name="Graphique 7" descr="Badge 1 avec un remplissage uni">
              <a:extLst>
                <a:ext uri="{FF2B5EF4-FFF2-40B4-BE49-F238E27FC236}">
                  <a16:creationId xmlns:a16="http://schemas.microsoft.com/office/drawing/2014/main" id="{454FB5E3-C70C-CD42-515B-102CD6E5B1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3BE49E5-38BD-AF79-20AB-29409482AC97}"/>
              </a:ext>
            </a:extLst>
          </p:cNvPr>
          <p:cNvGrpSpPr/>
          <p:nvPr/>
        </p:nvGrpSpPr>
        <p:grpSpPr>
          <a:xfrm>
            <a:off x="2949848" y="3257202"/>
            <a:ext cx="5507447" cy="612000"/>
            <a:chOff x="3036767" y="3676266"/>
            <a:chExt cx="5507447" cy="612000"/>
          </a:xfrm>
        </p:grpSpPr>
        <p:sp>
          <p:nvSpPr>
            <p:cNvPr id="10" name="Titre 1">
              <a:extLst>
                <a:ext uri="{FF2B5EF4-FFF2-40B4-BE49-F238E27FC236}">
                  <a16:creationId xmlns:a16="http://schemas.microsoft.com/office/drawing/2014/main" id="{23429659-AEA3-7911-5823-7460AE69F3A0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أُحَدِّدُ بِدِقَّةٍ ٱلْمَوْضوعَ ٱلَّذي تُقَدِّمُهُ مَعْلوماتُ ٱلنَّصِّ: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1" name="Graphique 10" descr="Badge avec un remplissage uni">
              <a:extLst>
                <a:ext uri="{FF2B5EF4-FFF2-40B4-BE49-F238E27FC236}">
                  <a16:creationId xmlns:a16="http://schemas.microsoft.com/office/drawing/2014/main" id="{4B4E53DF-325F-8813-910C-304997B0EA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12" name="Titre 1">
            <a:extLst>
              <a:ext uri="{FF2B5EF4-FFF2-40B4-BE49-F238E27FC236}">
                <a16:creationId xmlns:a16="http://schemas.microsoft.com/office/drawing/2014/main" id="{2D96CE15-05BD-60D3-3A58-B9A3380102A3}"/>
              </a:ext>
            </a:extLst>
          </p:cNvPr>
          <p:cNvSpPr txBox="1">
            <a:spLocks/>
          </p:cNvSpPr>
          <p:nvPr/>
        </p:nvSpPr>
        <p:spPr>
          <a:xfrm>
            <a:off x="1585764" y="1739802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ٱلْأولى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C30947-99C4-7BCC-DFEE-4C4D7EAD2D6F}"/>
              </a:ext>
            </a:extLst>
          </p:cNvPr>
          <p:cNvGrpSpPr/>
          <p:nvPr/>
        </p:nvGrpSpPr>
        <p:grpSpPr>
          <a:xfrm>
            <a:off x="-176813" y="4991604"/>
            <a:ext cx="8409904" cy="612000"/>
            <a:chOff x="169018" y="2986866"/>
            <a:chExt cx="8409904" cy="612000"/>
          </a:xfrm>
        </p:grpSpPr>
        <p:sp>
          <p:nvSpPr>
            <p:cNvPr id="14" name="Titre 1">
              <a:extLst>
                <a:ext uri="{FF2B5EF4-FFF2-40B4-BE49-F238E27FC236}">
                  <a16:creationId xmlns:a16="http://schemas.microsoft.com/office/drawing/2014/main" id="{7977D4AC-6A1F-CADF-D18A-54BDFBE51E12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أَصوغُ جُمَلاً تَرْبِطُ بَيْنَ كُلِّ سَبَبٍ وَ نَتيجَتِهِ، أَوْ مُشْكِلٍ وَ حَلِّهِ.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5" name="Graphique 14" descr="Badge 1 avec un remplissage uni">
              <a:extLst>
                <a:ext uri="{FF2B5EF4-FFF2-40B4-BE49-F238E27FC236}">
                  <a16:creationId xmlns:a16="http://schemas.microsoft.com/office/drawing/2014/main" id="{3D169EB9-B0B4-086B-15DC-476DFE0883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D74AB02-37D6-7A57-EBD3-BE92BF48DCD5}"/>
              </a:ext>
            </a:extLst>
          </p:cNvPr>
          <p:cNvSpPr txBox="1">
            <a:spLocks/>
          </p:cNvSpPr>
          <p:nvPr/>
        </p:nvSpPr>
        <p:spPr>
          <a:xfrm>
            <a:off x="1326852" y="4163604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ٱلثّانِيَةُ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8913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879A-AD19-854F-3E35-2DEB97B75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B7E4DE1-E2C0-8563-3235-0A0E5112A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A2BBBA5-B381-83CD-A883-BDA0F7F6BD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F7B7FF9-C2CF-31C1-96FA-7333A76433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6D75790-B18D-667A-3164-943E9B60F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F5230A6-5823-801F-2399-C4778D6F7E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35B8A6-6EC5-63B4-9604-6D716206F6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4DCF1D-52AD-C460-4930-69D23A0D52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99C96E-AD8E-B798-CF72-866142770D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5F9071-7A2C-B562-C5E0-CDE6A4DA61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5D50A23-FA64-5A08-149D-0396194AF9FE}"/>
              </a:ext>
            </a:extLst>
          </p:cNvPr>
          <p:cNvSpPr txBox="1"/>
          <p:nvPr/>
        </p:nvSpPr>
        <p:spPr>
          <a:xfrm>
            <a:off x="382097" y="848955"/>
            <a:ext cx="71494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سنواصل تدربنا على تحويل معلومات جدول إلى نص من خلال الخطوة الثالثة.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182A05-F023-3CFD-F955-302CB2849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E7B2F5-91C6-F724-544C-1CF6130173CA}"/>
              </a:ext>
            </a:extLst>
          </p:cNvPr>
          <p:cNvSpPr txBox="1"/>
          <p:nvPr/>
        </p:nvSpPr>
        <p:spPr>
          <a:xfrm>
            <a:off x="929096" y="2714893"/>
            <a:ext cx="7285807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تَحْويلُ مَعْلوماتِ جَدْوَلٍ إِلى نَصٍّ 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F63AC4-7C43-CE0A-5797-25CBB097C989}"/>
              </a:ext>
            </a:extLst>
          </p:cNvPr>
          <p:cNvSpPr txBox="1"/>
          <p:nvPr/>
        </p:nvSpPr>
        <p:spPr>
          <a:xfrm>
            <a:off x="398069" y="4192020"/>
            <a:ext cx="6863034" cy="1081980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َلْخُطْوَةُ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ٱلثّالِثَةُ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إِضافَةُ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جُمْلَةٍ افْتِتاحِيَّةٍ وَ جُمْلَةٍ خِتامِيَّةٍ.</a:t>
            </a:r>
            <a:endParaRPr lang="ar-M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677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73C4D-31CC-BFF3-5F58-85BD81DC0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5E99DC9-43A1-1F32-8D1F-7C65AAE1ED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E7A06E4-CFFB-4569-D0CF-76F4D58BB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E7AC759-4A34-B675-B6B3-39C1AC5AC7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A37EFC9-E08A-412B-726C-A189527E3C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4118B39-4B0E-ED8B-56DB-C0C99BF0BC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D5C311-707F-2AFF-DDA8-F99F9B71018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3F0ADA-F7CB-CBC6-A562-FD5721262EB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48217EA-834F-C7C9-BE69-274C4E26A44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01B3B18-3022-3694-4D5B-618C73E240D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167C634-A152-8484-C7EC-30798118E5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02098A7-4CB1-47E7-5394-FB3A617B49ED}"/>
              </a:ext>
            </a:extLst>
          </p:cNvPr>
          <p:cNvSpPr txBox="1"/>
          <p:nvPr/>
        </p:nvSpPr>
        <p:spPr>
          <a:xfrm>
            <a:off x="382097" y="848955"/>
            <a:ext cx="71494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سأحول معطيات الجدول التالي إلى نص كما فعلنا في الحصة السابقة: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7AEBFDD-87D9-0556-A473-22C43398E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932" y="2090961"/>
            <a:ext cx="8454135" cy="3679093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0C7AA800-5D24-A10A-F401-126B56BE8BED}"/>
              </a:ext>
            </a:extLst>
          </p:cNvPr>
          <p:cNvSpPr txBox="1">
            <a:spLocks/>
          </p:cNvSpPr>
          <p:nvPr/>
        </p:nvSpPr>
        <p:spPr>
          <a:xfrm>
            <a:off x="210632" y="32228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اِكْتِسابُ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ٱلْعِلْمِ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6816068-56A6-C0E0-B10D-03350707FEB5}"/>
              </a:ext>
            </a:extLst>
          </p:cNvPr>
          <p:cNvSpPr txBox="1">
            <a:spLocks/>
          </p:cNvSpPr>
          <p:nvPr/>
        </p:nvSpPr>
        <p:spPr>
          <a:xfrm>
            <a:off x="4498174" y="3129280"/>
            <a:ext cx="4137825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يُساعِدُ ٱلطِّفْلَ عَلى فَهْمِ ٱلْعَالَمِ مِنْ حَوْلِهِ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وَٱكْتِشَافِ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مَواهِبِهِ وَقُدُراتِهِ.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13BBB0CB-5354-B808-2BDD-7CB90FED821C}"/>
              </a:ext>
            </a:extLst>
          </p:cNvPr>
          <p:cNvSpPr txBox="1">
            <a:spLocks/>
          </p:cNvSpPr>
          <p:nvPr/>
        </p:nvSpPr>
        <p:spPr>
          <a:xfrm>
            <a:off x="218271" y="4003175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اَلْأِهْتِمامُ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بِٱلدِّراسَةِ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BA9C1FE7-08ED-D43A-03E7-6FB46E96CB1E}"/>
              </a:ext>
            </a:extLst>
          </p:cNvPr>
          <p:cNvSpPr txBox="1">
            <a:spLocks/>
          </p:cNvSpPr>
          <p:nvPr/>
        </p:nvSpPr>
        <p:spPr>
          <a:xfrm>
            <a:off x="4541270" y="3930507"/>
            <a:ext cx="4137825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تُنَمِّي في ٱلطِّفْلِ روحَ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ٱلْمُثابَرَةِ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وَٱلصَّبْرِ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وَتُعَلِّمُهُ كَيْفَ يُواجِهُ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ٱلتَّحَدِّياتِ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بِثِقَةٍ وَشَجاعَةٍ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E53687A-1A92-6010-DBBE-2C72F699D12A}"/>
              </a:ext>
            </a:extLst>
          </p:cNvPr>
          <p:cNvSpPr txBox="1">
            <a:spLocks/>
          </p:cNvSpPr>
          <p:nvPr/>
        </p:nvSpPr>
        <p:spPr>
          <a:xfrm>
            <a:off x="159848" y="488661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ٱلْعِلْمِ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4502D407-6BB3-315E-39DD-B4ADEED19233}"/>
              </a:ext>
            </a:extLst>
          </p:cNvPr>
          <p:cNvSpPr txBox="1">
            <a:spLocks/>
          </p:cNvSpPr>
          <p:nvPr/>
        </p:nvSpPr>
        <p:spPr>
          <a:xfrm>
            <a:off x="4541269" y="4779598"/>
            <a:ext cx="4137825" cy="82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يُساعِدُ ٱلطِّفْلَ عَلى بِناءِ عَلاقاتٍ صَحِيَّةٍ مَعَ أَقْرانِهِ، وَتَنْمِيَةِ قِيَمِ ٱلتَّعاوُنِ وَٱلِاحْتِرامِ الْمُتَبادَلِ. 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028743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1D6F6-560A-EE0B-B629-4BFF3EB1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8039506-B601-2479-250B-9EE76956A5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7E123AF-CC21-F8FF-BA2C-DE4D9E5388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2E4312-0C80-45C7-68CA-7588761FE1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0E896FC-20A9-539E-C85B-D0CC1F18D1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0B9769A-F0FB-51CC-EDFE-CA599F9CBD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B540025-BDDF-3E14-A11E-F539EF57BA4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0012DD3-82A1-ACFA-F4A2-0FA5C845545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10673BA-3CB7-6A9E-9DDD-0CC59C569AE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483082-FE59-8C49-121A-DA1ADFAFF62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C24D97F-F693-A2DE-4248-E18A9E9349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14FDC0-3C77-E97E-A9F6-FA077F9428A3}"/>
              </a:ext>
            </a:extLst>
          </p:cNvPr>
          <p:cNvSpPr txBox="1"/>
          <p:nvPr/>
        </p:nvSpPr>
        <p:spPr>
          <a:xfrm>
            <a:off x="382097" y="848955"/>
            <a:ext cx="71494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أربط بين السبب والنتيجة في الجملة الأولى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75646F3-96D4-C19B-ECCD-4406613682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932" y="2090961"/>
            <a:ext cx="8454135" cy="3679093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C4031F2E-2F1D-DFF1-0493-F4E0B108A2D6}"/>
              </a:ext>
            </a:extLst>
          </p:cNvPr>
          <p:cNvSpPr txBox="1">
            <a:spLocks/>
          </p:cNvSpPr>
          <p:nvPr/>
        </p:nvSpPr>
        <p:spPr>
          <a:xfrm>
            <a:off x="210632" y="32228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اِكْتِسابُ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ٱلْعِلْمِ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74EAED63-73B0-49B5-D1BD-3084C264395C}"/>
              </a:ext>
            </a:extLst>
          </p:cNvPr>
          <p:cNvSpPr txBox="1">
            <a:spLocks/>
          </p:cNvSpPr>
          <p:nvPr/>
        </p:nvSpPr>
        <p:spPr>
          <a:xfrm>
            <a:off x="4498174" y="3129280"/>
            <a:ext cx="4137825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يُساعِدُ ٱلطِّفْلَ عَلى فَهْمِ ٱلْعَالَمِ مِنْ حَوْلِهِ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وَٱكْتِشَافِ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مَواهِبِهِ وَقُدُراتِهِ.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C27174E-5473-190E-EBFB-298BA47D2CA2}"/>
              </a:ext>
            </a:extLst>
          </p:cNvPr>
          <p:cNvSpPr txBox="1">
            <a:spLocks/>
          </p:cNvSpPr>
          <p:nvPr/>
        </p:nvSpPr>
        <p:spPr>
          <a:xfrm>
            <a:off x="218271" y="4003175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اَلْأِهْتِمامُ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بِٱلدِّراسَةِ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F55CE277-A827-3550-0C8D-CCA4FCBC6B52}"/>
              </a:ext>
            </a:extLst>
          </p:cNvPr>
          <p:cNvSpPr txBox="1">
            <a:spLocks/>
          </p:cNvSpPr>
          <p:nvPr/>
        </p:nvSpPr>
        <p:spPr>
          <a:xfrm>
            <a:off x="4541270" y="3930507"/>
            <a:ext cx="4137825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تُنَمِّي في ٱلطِّفْلِ روحَ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ٱلْمُثابَرَةِ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وَٱلصَّبْرِ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وَتُعَلِّمُهُ كَيْفَ يُواجِهُ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ٱلتَّحَدِّياتِ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بِثِقَةٍ وَشَجاعَةٍ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3A96AF2-F99B-AD7D-D015-AA049E4BEF1C}"/>
              </a:ext>
            </a:extLst>
          </p:cNvPr>
          <p:cNvSpPr txBox="1">
            <a:spLocks/>
          </p:cNvSpPr>
          <p:nvPr/>
        </p:nvSpPr>
        <p:spPr>
          <a:xfrm>
            <a:off x="159848" y="488661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ٱلتَّعَلُّمِ.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58A399B-EDD1-1364-7BE2-133EE92CBCD2}"/>
              </a:ext>
            </a:extLst>
          </p:cNvPr>
          <p:cNvSpPr txBox="1">
            <a:spLocks/>
          </p:cNvSpPr>
          <p:nvPr/>
        </p:nvSpPr>
        <p:spPr>
          <a:xfrm>
            <a:off x="4541269" y="4779598"/>
            <a:ext cx="4137825" cy="82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يُساعِدُ ٱلطِّفْلَ عَلى بِناءِ عَلاقاتٍ صَحِيَّةٍ مَعَ أَقْرانِهِ، وَتَنْمِيَةِ قِيَمِ ٱلتَّعاوُنِ وَٱلِاحْتِرامِ الْمُتَبادَلِ. 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91FC056-CE78-D45A-BDE0-ECBC696AA537}"/>
              </a:ext>
            </a:extLst>
          </p:cNvPr>
          <p:cNvSpPr/>
          <p:nvPr/>
        </p:nvSpPr>
        <p:spPr>
          <a:xfrm>
            <a:off x="398069" y="3098569"/>
            <a:ext cx="8426180" cy="80122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C57E025-D8C6-B7F3-7F17-A5C252A6138B}"/>
              </a:ext>
            </a:extLst>
          </p:cNvPr>
          <p:cNvSpPr txBox="1">
            <a:spLocks/>
          </p:cNvSpPr>
          <p:nvPr/>
        </p:nvSpPr>
        <p:spPr>
          <a:xfrm>
            <a:off x="498764" y="5785332"/>
            <a:ext cx="8180330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إِنَّ ٱلْعِلْمَ هُوَ ٱلْمِفْتاحُ ٱلَّذي يُساعِدُ ٱلطِّفْلَ عَلى فَهْمِ ٱلْعالَمِ مِنْ حَوْلِهِ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وَٱكْتِشافِ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مَواهِبِهِ وَقُدُراتِهِ</a:t>
            </a:r>
            <a:endParaRPr lang="ar-MA" sz="3200" i="1" dirty="0">
              <a:solidFill>
                <a:schemeClr val="tx1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2943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E6FA2-B85F-ACDA-910C-215403B4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796A0E7-EA7D-42EF-FA56-EDD495BA09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FD62864-AF1F-8F2D-E55B-C3B04E9EE2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F0E54B-7450-044D-280C-D5E063304D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7AB38A4-CA13-7902-4658-3E75051A1B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3B7860E-9240-E4E4-EF4B-81F568E2A5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CA54DFF-58BF-051A-5FB7-08A22E55D7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B5431C-5281-2C7A-9905-B115509D5C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AD110E9-4EE9-C1E2-858A-1EA40C3A03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8E9D29-3FF4-C564-6F84-2984EF595E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A0684BA-37B9-3482-CE30-5FF2C917D3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64DEF4-694E-2C35-1D64-227B460DEF4F}"/>
              </a:ext>
            </a:extLst>
          </p:cNvPr>
          <p:cNvSpPr txBox="1"/>
          <p:nvPr/>
        </p:nvSpPr>
        <p:spPr>
          <a:xfrm>
            <a:off x="382097" y="848955"/>
            <a:ext cx="71494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أربط بين السبب والنتيجة في الجملة الثانية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B9D989-5DAD-B214-2599-AD5B17390D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932" y="2090961"/>
            <a:ext cx="8454135" cy="3679093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297F303B-B954-D2CE-2505-5E8428E0426A}"/>
              </a:ext>
            </a:extLst>
          </p:cNvPr>
          <p:cNvSpPr txBox="1">
            <a:spLocks/>
          </p:cNvSpPr>
          <p:nvPr/>
        </p:nvSpPr>
        <p:spPr>
          <a:xfrm>
            <a:off x="210632" y="32228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اِكْتِسابُ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ٱلْعِلْمِ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AB492AE-A7D8-9E1F-17D2-3EC0394ECC64}"/>
              </a:ext>
            </a:extLst>
          </p:cNvPr>
          <p:cNvSpPr txBox="1">
            <a:spLocks/>
          </p:cNvSpPr>
          <p:nvPr/>
        </p:nvSpPr>
        <p:spPr>
          <a:xfrm>
            <a:off x="4498174" y="3129280"/>
            <a:ext cx="4137825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يُساعِدُ ٱلطِّفْلَ عَلى فَهْمِ ٱلْعَالَمِ مِنْ حَوْلِهِ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وَٱكْتِشَافِ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مَواهِبِهِ وَقُدُراتِهِ.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09FE1025-D149-6708-4573-5D4BD9703AD2}"/>
              </a:ext>
            </a:extLst>
          </p:cNvPr>
          <p:cNvSpPr txBox="1">
            <a:spLocks/>
          </p:cNvSpPr>
          <p:nvPr/>
        </p:nvSpPr>
        <p:spPr>
          <a:xfrm>
            <a:off x="218271" y="4003175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اَلْأِهْتِمامُ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بِٱلدِّراسَةِ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2F10581-2341-8B12-4914-FA8E0A81F904}"/>
              </a:ext>
            </a:extLst>
          </p:cNvPr>
          <p:cNvSpPr txBox="1">
            <a:spLocks/>
          </p:cNvSpPr>
          <p:nvPr/>
        </p:nvSpPr>
        <p:spPr>
          <a:xfrm>
            <a:off x="4541270" y="3930507"/>
            <a:ext cx="4137825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تُنَمِّي في ٱلطِّفْلِ روحَ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ٱلْمُثابَرَةِ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وَٱلصَّبْرِ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وَتُعَلِّمُهُ كَيْفَ يُواجِهُ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ٱلتَّحَدِّياتِ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بِثِقَةٍ وَشَجاعَةٍ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776CE74-4876-FC03-F2B4-A752F8ED3098}"/>
              </a:ext>
            </a:extLst>
          </p:cNvPr>
          <p:cNvSpPr txBox="1">
            <a:spLocks/>
          </p:cNvSpPr>
          <p:nvPr/>
        </p:nvSpPr>
        <p:spPr>
          <a:xfrm>
            <a:off x="159848" y="488661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ٱلتَّعَلُّمِ.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EDA9F8B-BF57-B22F-6E25-32DD66CB5EC8}"/>
              </a:ext>
            </a:extLst>
          </p:cNvPr>
          <p:cNvSpPr txBox="1">
            <a:spLocks/>
          </p:cNvSpPr>
          <p:nvPr/>
        </p:nvSpPr>
        <p:spPr>
          <a:xfrm>
            <a:off x="4541269" y="4779598"/>
            <a:ext cx="4137825" cy="82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يُساعِدُ ٱلطِّفْلَ عَلى بِناءِ عَلاقاتٍ صَحِيَّةٍ مَعَ أَقْرانِهِ، وَتَنْمِيَةِ قِيَمِ ٱلتَّعاوُنِ وَٱلِاحْتِرامِ الْمُتَبادَلِ. 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09A5A50-A848-E4B5-397E-915FF94E97D8}"/>
              </a:ext>
            </a:extLst>
          </p:cNvPr>
          <p:cNvSpPr/>
          <p:nvPr/>
        </p:nvSpPr>
        <p:spPr>
          <a:xfrm>
            <a:off x="398069" y="3929849"/>
            <a:ext cx="8426180" cy="80122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DCBF019-5FAD-256E-715E-0C6DF6528991}"/>
              </a:ext>
            </a:extLst>
          </p:cNvPr>
          <p:cNvSpPr txBox="1">
            <a:spLocks/>
          </p:cNvSpPr>
          <p:nvPr/>
        </p:nvSpPr>
        <p:spPr>
          <a:xfrm>
            <a:off x="218272" y="5816505"/>
            <a:ext cx="8605978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اَلدِّراسَةَ تُنَمّي في ٱلطِّفْلِ روحَ </a:t>
            </a:r>
            <a:r>
              <a:rPr lang="ar-MA" sz="36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ٱلْمُثابَرَةِ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وَٱلصَّبْرِ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وَتُعَلِّمُهُ كَيْفَ يُواجِهُ </a:t>
            </a:r>
            <a:r>
              <a:rPr lang="ar-MA" sz="3600" b="1" dirty="0" err="1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ٱلتَّحَدِّياتِ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بِثِقَةٍ وَشَجاعَةٍ. </a:t>
            </a:r>
            <a:endParaRPr lang="ar-MA" sz="3600" i="1" dirty="0">
              <a:solidFill>
                <a:schemeClr val="tx1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2173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8BC1A-0CEA-E12A-88AF-C4A13B3C8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6A77D70B-6F58-690A-595E-DBB9D89357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AF3E6F-8FC5-9E2A-EA46-2D0B106313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E128F5A-54B6-E550-756B-4E6043602A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2789D69-DEE0-5809-CA96-C0E1EDD1A7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B80F049-0522-275F-25BD-19C75393A7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332BD2-3244-F9B1-8951-90C68E2069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EC3EAE-7E75-2071-B6E1-D2C52E7E133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8443EC6-A5C4-3C03-1B95-1E254682831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F632AD-0F7E-0C94-C40E-2193AAFA536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770FF9A-2F1C-3D13-0231-D377F646AE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483B31-D985-A28A-334F-D46CF09F2D4F}"/>
              </a:ext>
            </a:extLst>
          </p:cNvPr>
          <p:cNvSpPr txBox="1"/>
          <p:nvPr/>
        </p:nvSpPr>
        <p:spPr>
          <a:xfrm>
            <a:off x="382097" y="848955"/>
            <a:ext cx="71494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أربط بين السبب والنتيجة في الجملة الثالثة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A3DF757-A755-0D75-8CC5-E668CA7C2A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932" y="2111743"/>
            <a:ext cx="8454135" cy="3679093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AB4A88A5-D62D-D561-5504-F1F15FEC5AE1}"/>
              </a:ext>
            </a:extLst>
          </p:cNvPr>
          <p:cNvSpPr txBox="1">
            <a:spLocks/>
          </p:cNvSpPr>
          <p:nvPr/>
        </p:nvSpPr>
        <p:spPr>
          <a:xfrm>
            <a:off x="210632" y="322283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اِكْتِسابُ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ٱلْعِلْمِ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A42380D-A0D4-E195-6E24-875E74C4EFDE}"/>
              </a:ext>
            </a:extLst>
          </p:cNvPr>
          <p:cNvSpPr txBox="1">
            <a:spLocks/>
          </p:cNvSpPr>
          <p:nvPr/>
        </p:nvSpPr>
        <p:spPr>
          <a:xfrm>
            <a:off x="4498174" y="3129280"/>
            <a:ext cx="4137825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يُساعِدُ ٱلطِّفْلَ عَلى فَهْمِ ٱلْعَالَمِ مِنْ حَوْلِهِ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وَٱكْتِشَافِ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مَواهِبِهِ وَقُدُراتِهِ.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2B9A896A-E68A-BF5D-6DCD-3540E5AE94CA}"/>
              </a:ext>
            </a:extLst>
          </p:cNvPr>
          <p:cNvSpPr txBox="1">
            <a:spLocks/>
          </p:cNvSpPr>
          <p:nvPr/>
        </p:nvSpPr>
        <p:spPr>
          <a:xfrm>
            <a:off x="218271" y="4003175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اَلْأِهْتِمامُ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بِٱلدِّراسَةِ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B86E8EB8-C51C-50E7-F915-7FE252DA67CD}"/>
              </a:ext>
            </a:extLst>
          </p:cNvPr>
          <p:cNvSpPr txBox="1">
            <a:spLocks/>
          </p:cNvSpPr>
          <p:nvPr/>
        </p:nvSpPr>
        <p:spPr>
          <a:xfrm>
            <a:off x="4541270" y="3930507"/>
            <a:ext cx="4137825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تُنَمِّي في ٱلطِّفْلِ روحَ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ٱلْمُثابَرَةِ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وَٱلصَّبْرِ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وَتُعَلِّمُهُ كَيْفَ يُواجِهُ </a:t>
            </a:r>
            <a:r>
              <a:rPr lang="ar-MA" sz="32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ٱلتَّحَدِّياتِ</a:t>
            </a:r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بِثِقَةٍ وَشَجاعَةٍ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BD4A291-764B-D6F7-C09E-5E51DE8733E1}"/>
              </a:ext>
            </a:extLst>
          </p:cNvPr>
          <p:cNvSpPr txBox="1">
            <a:spLocks/>
          </p:cNvSpPr>
          <p:nvPr/>
        </p:nvSpPr>
        <p:spPr>
          <a:xfrm>
            <a:off x="159848" y="4886614"/>
            <a:ext cx="405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أَهَمِّيَةُ ٱلتَّعَلُّمِ.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575C74A-4C93-7121-58FC-91F6D02DF793}"/>
              </a:ext>
            </a:extLst>
          </p:cNvPr>
          <p:cNvSpPr txBox="1">
            <a:spLocks/>
          </p:cNvSpPr>
          <p:nvPr/>
        </p:nvSpPr>
        <p:spPr>
          <a:xfrm>
            <a:off x="4541269" y="4779598"/>
            <a:ext cx="4137825" cy="82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2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يُساعِدُ ٱلطِّفْلَ عَلى بِناءِ عَلاقاتٍ صَحِيَّةٍ مَعَ أَقْرانِهِ، وَتَنْمِيَةِ قِيَمِ ٱلتَّعاوُنِ وَٱلِاحْتِرامِ الْمُتَبادَلِ. </a:t>
            </a:r>
            <a:endParaRPr lang="ar-MA" sz="32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D726FD-FFE8-1B9A-6BD3-BCE74F302D0F}"/>
              </a:ext>
            </a:extLst>
          </p:cNvPr>
          <p:cNvSpPr/>
          <p:nvPr/>
        </p:nvSpPr>
        <p:spPr>
          <a:xfrm>
            <a:off x="398069" y="4875428"/>
            <a:ext cx="8426180" cy="80122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175B5BE-6B5A-0077-396E-D161136F0A1B}"/>
              </a:ext>
            </a:extLst>
          </p:cNvPr>
          <p:cNvSpPr txBox="1">
            <a:spLocks/>
          </p:cNvSpPr>
          <p:nvPr/>
        </p:nvSpPr>
        <p:spPr>
          <a:xfrm>
            <a:off x="328869" y="5785332"/>
            <a:ext cx="8454135" cy="802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اَلتَّعَلُّمَ يُساعِدُ ٱلطِّفْلَ عَلى بِناءِ عَلاقاتٍ صَحِيَّةٍ مَعَ أَقْرانِهِ، وَتَنْمِيَةِ قِيَمِ ٱلتَّعاوُنِ وَٱلِاحْتِرامِ الْمُتَبادَلِ. </a:t>
            </a:r>
            <a:endParaRPr lang="ar-MA" sz="3600" i="1" dirty="0">
              <a:solidFill>
                <a:schemeClr val="tx1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42693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544D8-D909-C0C6-2CE7-F6C678B44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5471F28-2D5D-0790-2EA1-F888B29BDB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3B6D5E-41D3-01CC-6C4A-E180CE272B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183AD44-AFE0-CF27-C075-56D432E3CC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A379F8F-0205-D0E0-6FBA-7B9CF52905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48AA95D-FDB5-BD70-25D0-FFA7B58586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8A229BC-45F2-0580-AE6C-FCAEAC5A156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6FCAB-56F5-7FBA-B9D6-CFF78549FA8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3A9834E-4382-1FF9-A693-CEBA148DF27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DB1870-B41B-A539-0FE1-EFD0D5D31B0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067E6C-499A-738E-DE53-5AA34FEBEA51}"/>
              </a:ext>
            </a:extLst>
          </p:cNvPr>
          <p:cNvSpPr txBox="1"/>
          <p:nvPr/>
        </p:nvSpPr>
        <p:spPr>
          <a:xfrm>
            <a:off x="326439" y="2553929"/>
            <a:ext cx="83434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ٱلْعِلْمَ هُوَ ٱلْمِفْتاحُ ٱلَّذي يُساعِدُ ٱلطِّفْلَ عَلى فَهْمِ ٱلْعَالَمِ مِنْ حَوْلِهِ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وَٱكْتِشَافِ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مَواهِبِهِ وَقُدُراتِهِ.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أَنَّ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ٱلدِّراسَةَ تُنَمِّي في ٱلطِّفْلِ روحَ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ٱلْمُثابَرَةِ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وَٱلصَّبْرِ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وَتُعَلِّمُهُ كَيْفَ يُواجِهُ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ٱلتَّحَدِّياتِ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بِثِقَةٍ وَشَجاعَةٍ.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ذَلِكَ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فَإِنَّ ٱلتَّعَلُّمَ يُساعِدُ ٱلطِّفْلَ عَلى بِناءِ عَلاقاتٍ صَحِيَّةٍ مَعَ أَقْرانِهِ، وَتَنْمِيَةِ قِيَمِ ٱلتَّعاوُنِ وَٱلِاحْتِرامِ الْمُتَبادَلِ. 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5CCCFEE-DC16-8927-104E-5B28123A2B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B21E13-A3F6-A0A7-0892-2AD48490A9AA}"/>
              </a:ext>
            </a:extLst>
          </p:cNvPr>
          <p:cNvSpPr txBox="1"/>
          <p:nvPr/>
        </p:nvSpPr>
        <p:spPr>
          <a:xfrm>
            <a:off x="382097" y="848955"/>
            <a:ext cx="71494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سأربط بين الجمل المنتجة باستعمال أدوات ربط مناسبة كما تعلمنا سابقا.</a:t>
            </a:r>
          </a:p>
        </p:txBody>
      </p:sp>
    </p:spTree>
    <p:extLst>
      <p:ext uri="{BB962C8B-B14F-4D97-AF65-F5344CB8AC3E}">
        <p14:creationId xmlns:p14="http://schemas.microsoft.com/office/powerpoint/2010/main" val="981053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57D7A-E362-08DA-C100-A732BB110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BE187E7-F824-0EB2-096D-1760F7CE2E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6707561-8A66-E926-3121-1C59643B2A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76E61F9-8E20-C8A8-5C0D-6F0CBBE525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AD9B2B4-760C-62BE-84F6-F358ABC0B4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D70606A-4655-C44C-B075-90E363264E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8D525A-FDE6-1E8B-62F3-1F4B26D3B1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2593C9-E5C0-960E-7A1A-ACA5C12457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994FAC8-291C-FA50-FDD1-071264CD396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4FED45-A6F5-0A53-FB81-E7BE2593039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B1F04F-C97B-3482-8A6D-7D13848DDE21}"/>
              </a:ext>
            </a:extLst>
          </p:cNvPr>
          <p:cNvSpPr txBox="1"/>
          <p:nvPr/>
        </p:nvSpPr>
        <p:spPr>
          <a:xfrm>
            <a:off x="398069" y="2107120"/>
            <a:ext cx="834347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لِكُلِّ طِفْلٍ طُموحٌ يَدْفَعُهُ نَحْوَ مُسْتَقْبَلٍ مُشْرِقٍ.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ٱلْعِلْمَ هُوَ ٱلْمِفْتاحُ ٱلَّذي يُساعِدُ ٱلطِّفْلَ عَلى فَهْمِ ٱلْعَالَمِ مِنْ حَوْلِهِ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وَٱكْتِشَافِ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مَواهِبِهِ وَقُدُراتِهِ.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أَنَّ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ٱلدِّراسَةَ تُنَمِّي في ٱلطِّفْلِ روحَ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ٱلْمُثابَرَةِ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وَٱلصَّبْرِ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وَتُعَلِّمُهُ كَيْفَ يُواجِهُ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ٱلتَّحَدِّياتِ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بِثِقَةٍ وَشَجاعَةٍ.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ذَلِكَ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فَإِنَّ ٱلتَّعَلُّمَ يُساعِدُ ٱلطِّفْلَ عَلى بِناءِ عَلاقاتٍ صَحِيَّةٍ مَعَ أَقْرانِهِ، وَتَنْمِيَةِ قِيَمِ ٱلتَّعاوُنِ وَٱلِاحْتِرامِ الْمُتَبادَلِ. 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F4A6CED-35C0-68CD-F175-D19D0606F1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986DB1-70D4-4265-2A92-CB605083D68F}"/>
              </a:ext>
            </a:extLst>
          </p:cNvPr>
          <p:cNvSpPr txBox="1"/>
          <p:nvPr/>
        </p:nvSpPr>
        <p:spPr>
          <a:xfrm>
            <a:off x="382097" y="672308"/>
            <a:ext cx="71494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أضيف جملة افتتاحية تمهد للموضوع الذي تقدمه معلومات الجدول: لِكُلِّ طِفْلٍ طُموحٌ يَدْفَعُهُ نَحْوَ مُسْتَقْبَلٍ مُشْرِقٍ.</a:t>
            </a:r>
          </a:p>
        </p:txBody>
      </p:sp>
    </p:spTree>
    <p:extLst>
      <p:ext uri="{BB962C8B-B14F-4D97-AF65-F5344CB8AC3E}">
        <p14:creationId xmlns:p14="http://schemas.microsoft.com/office/powerpoint/2010/main" val="193218346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0664-5924-E9D5-EAFD-EA12732B3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7BBF9B2-ADCD-6423-3040-1C1F8DCB52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167DE89-BE2E-CCB2-6840-78C8384CF9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103164-F198-E30F-E1BC-0BC557E4D8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70F6C87-2229-BE95-24C6-6A72E36D6E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0B77BFF-B17B-4854-BC9B-EFD7D6B2E7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69B29D-E799-9EF3-6E0B-68BB4250905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39A5939-6E96-A9A7-4CAF-318BD39576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3E86694-605E-FB2F-B1E7-E8ADB7E8E5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448DEBB-03CA-36F9-F8C3-5BA776C98C7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9E8B8E-028F-2371-A315-2C8DDADCB224}"/>
              </a:ext>
            </a:extLst>
          </p:cNvPr>
          <p:cNvSpPr txBox="1"/>
          <p:nvPr/>
        </p:nvSpPr>
        <p:spPr>
          <a:xfrm>
            <a:off x="398069" y="1853193"/>
            <a:ext cx="834347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لِكُلِّ طِفْلٍ طُموحٌ يَدْفَعُهُ نَحْوَ مُسْتَقْبَلٍ مُشْرِقٍ.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ٱلْعِلْمَ هُوَ ٱلْمِفْتاحُ ٱلَّذي يُساعِدُ ٱلطِّفْلَ عَلى فَهْمِ ٱلْعَالَمِ مِنْ حَوْلِهِ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وَٱكْتِشَافِ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مَواهِبِهِ وَقُدُراتِهِ.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أَنَّ 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ٱلدِّراسَةَ تُنَمِّي في ٱلطِّفْلِ روحَ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ٱلْمُثابَرَةِ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وَٱلصَّبْرِ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وَتُعَلِّمُهُ كَيْفَ يُواجِهُ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ٱلتَّحَدِّياتِ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بِثِقَةٍ وَشَجاعَةٍ.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ذَلِكَ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فَإِنَّ ٱلتَّعَلُّمَ يُساعِدُ ٱلطِّفْلَ عَلى بِناءِ عَلاقاتٍ صَحِيَّةٍ مَعَ أَقْرانِهِ، وَتَنْمِيَةِ قِيَمِ ٱلتَّعاوُنِ وَٱلِاحْتِرامِ الْمُتَبادَلِ.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لِذَلِكَ،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ٱلْمُهِمِّ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يَحْرِصَ كُلُّ طِفْلٍ عَلى طَلَبِ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وَٱلتَّمَسُّكِ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بِهِ، لِيَكونَ غَداً رَجُلاً أَوِ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ٱمْرَأَةً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يَخْدُمانِ وَطَنَهُما وَيُسْهِمانِ في بِناءِ مُجْتَمَعٍ أَفْضَلَ. 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BDCAF48-BC96-9977-38F7-6CA7D55BE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0E400E2-253C-13B8-2AB5-187B5A2AA147}"/>
              </a:ext>
            </a:extLst>
          </p:cNvPr>
          <p:cNvSpPr txBox="1"/>
          <p:nvPr/>
        </p:nvSpPr>
        <p:spPr>
          <a:xfrm>
            <a:off x="238991" y="734654"/>
            <a:ext cx="73548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أضيف جملة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اختتامية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تؤكد أهمية الموضوع الذي تقدمه معلومات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الجدول:لِذَلِكَ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مِنَ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ٱلْمُهِمِّ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 يَحْرِصَ كُلُّ طِفْلٍ عَلى طَلَبِ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وَٱلتَّمَسُّكِ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بِهِ، لِيَكونَ غَداً رَجُلاً أَوِ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ٱمْرَأَةً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يَخْدُمانِ وَطَنَهُما وَيُسْهِمانِ في بِناءِ مُجْتَمَعٍ أَفْضَلَ. </a:t>
            </a:r>
          </a:p>
        </p:txBody>
      </p:sp>
    </p:spTree>
    <p:extLst>
      <p:ext uri="{BB962C8B-B14F-4D97-AF65-F5344CB8AC3E}">
        <p14:creationId xmlns:p14="http://schemas.microsoft.com/office/powerpoint/2010/main" val="402438508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0A0CC-6183-C5A1-DF70-F548CD8F1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C6C39D9-3DCD-699D-3A3E-B3716329D6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2790C14-F90E-57FF-2021-7CF608ABA1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5197D18-77E0-9918-1654-A6C10954E6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DCA624A-B092-3F2C-280A-8EE9675734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94BF507-C740-1A56-8BF8-90C84546C8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414315-F968-EE63-62A6-E298A89DB3F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7B39093-A9BE-FA3E-D094-5C27201816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204F2D2-846E-5A92-669E-2BC068280E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760E0C-1F43-DBB6-B6F2-9DA797490F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6CB742-F4D1-7510-5EC2-D0F6D56292A6}"/>
              </a:ext>
            </a:extLst>
          </p:cNvPr>
          <p:cNvSpPr txBox="1"/>
          <p:nvPr/>
        </p:nvSpPr>
        <p:spPr>
          <a:xfrm>
            <a:off x="792861" y="808691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لأحول معلومات جدول إلى نص أتبع الخطوات التالية: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BBF1D3-A96D-DF41-2A9B-9CC407967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7F9152D-243C-EAB1-1AFE-081311CA6234}"/>
              </a:ext>
            </a:extLst>
          </p:cNvPr>
          <p:cNvGrpSpPr/>
          <p:nvPr/>
        </p:nvGrpSpPr>
        <p:grpSpPr>
          <a:xfrm>
            <a:off x="914400" y="2567802"/>
            <a:ext cx="7577603" cy="900000"/>
            <a:chOff x="1001319" y="2986866"/>
            <a:chExt cx="7577603" cy="900000"/>
          </a:xfrm>
        </p:grpSpPr>
        <p:sp>
          <p:nvSpPr>
            <p:cNvPr id="4" name="Titre 1">
              <a:extLst>
                <a:ext uri="{FF2B5EF4-FFF2-40B4-BE49-F238E27FC236}">
                  <a16:creationId xmlns:a16="http://schemas.microsoft.com/office/drawing/2014/main" id="{19144850-F4A4-5F17-830D-A23C2DB919F2}"/>
                </a:ext>
              </a:extLst>
            </p:cNvPr>
            <p:cNvSpPr txBox="1">
              <a:spLocks/>
            </p:cNvSpPr>
            <p:nvPr/>
          </p:nvSpPr>
          <p:spPr>
            <a:xfrm>
              <a:off x="1001319" y="2986866"/>
              <a:ext cx="7172524" cy="900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أَرْبِطُ بَيْنَ ٱلْجُمَلِ ٱلَّتي تَمَّتْ صِياغَتُها ٱنْطِلاقاً مِنْ مَعْلوماتِ ٱلْجَدْوَلِ بِٱسْتِعْمالِ رَوابِطَ مُناسِبَةٍ.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5" name="Graphique 4" descr="Badge 1 avec un remplissage uni">
              <a:extLst>
                <a:ext uri="{FF2B5EF4-FFF2-40B4-BE49-F238E27FC236}">
                  <a16:creationId xmlns:a16="http://schemas.microsoft.com/office/drawing/2014/main" id="{203F2749-1651-1787-854D-0EC688F835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A4DBAAD-A32E-DD54-AC1E-C8825812DE7E}"/>
              </a:ext>
            </a:extLst>
          </p:cNvPr>
          <p:cNvGrpSpPr/>
          <p:nvPr/>
        </p:nvGrpSpPr>
        <p:grpSpPr>
          <a:xfrm>
            <a:off x="2984556" y="3755599"/>
            <a:ext cx="5507447" cy="612000"/>
            <a:chOff x="3036767" y="3676266"/>
            <a:chExt cx="5507447" cy="612000"/>
          </a:xfrm>
        </p:grpSpPr>
        <p:sp>
          <p:nvSpPr>
            <p:cNvPr id="7" name="Titre 1">
              <a:extLst>
                <a:ext uri="{FF2B5EF4-FFF2-40B4-BE49-F238E27FC236}">
                  <a16:creationId xmlns:a16="http://schemas.microsoft.com/office/drawing/2014/main" id="{FD9D0760-5288-5182-ABCC-6C8AADC50710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أُضيفُ جُمْلَةً </a:t>
              </a:r>
              <a:r>
                <a:rPr lang="ar-MA" sz="32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ٱفْتِتاحِيَّةً</a:t>
              </a:r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أُمَهِّدُ بِها لِلْمَوْضوعِ.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0" name="Graphique 9" descr="Badge avec un remplissage uni">
              <a:extLst>
                <a:ext uri="{FF2B5EF4-FFF2-40B4-BE49-F238E27FC236}">
                  <a16:creationId xmlns:a16="http://schemas.microsoft.com/office/drawing/2014/main" id="{EE35FD23-9B70-4F0E-9DF7-41294093F9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0933C012-3EE2-FAFF-1F99-146BD85EBC35}"/>
              </a:ext>
            </a:extLst>
          </p:cNvPr>
          <p:cNvSpPr txBox="1">
            <a:spLocks/>
          </p:cNvSpPr>
          <p:nvPr/>
        </p:nvSpPr>
        <p:spPr>
          <a:xfrm>
            <a:off x="1585764" y="1739802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ٱلثّالِثَةُ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F4DAEEC-AFD8-D7FA-250B-0A5E72C1A460}"/>
              </a:ext>
            </a:extLst>
          </p:cNvPr>
          <p:cNvGrpSpPr/>
          <p:nvPr/>
        </p:nvGrpSpPr>
        <p:grpSpPr>
          <a:xfrm>
            <a:off x="1756064" y="4740386"/>
            <a:ext cx="6749257" cy="787577"/>
            <a:chOff x="1756064" y="4740386"/>
            <a:chExt cx="6749257" cy="787577"/>
          </a:xfrm>
        </p:grpSpPr>
        <p:sp>
          <p:nvSpPr>
            <p:cNvPr id="13" name="Titre 1">
              <a:extLst>
                <a:ext uri="{FF2B5EF4-FFF2-40B4-BE49-F238E27FC236}">
                  <a16:creationId xmlns:a16="http://schemas.microsoft.com/office/drawing/2014/main" id="{0C53334C-2906-B362-DA9D-4B301842630D}"/>
                </a:ext>
              </a:extLst>
            </p:cNvPr>
            <p:cNvSpPr txBox="1">
              <a:spLocks/>
            </p:cNvSpPr>
            <p:nvPr/>
          </p:nvSpPr>
          <p:spPr>
            <a:xfrm>
              <a:off x="1756064" y="4740386"/>
              <a:ext cx="6313447" cy="7875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أُضيفُ جُمْلَةً تُؤَكِّدُ أَهَمِّيَةَ ٱلْمَوْضوعِ ٱلَّذي تُقَدِّمُهُ مَعْلوماتُ ٱلْجَدْوَلِ.</a:t>
              </a:r>
            </a:p>
          </p:txBody>
        </p:sp>
        <p:pic>
          <p:nvPicPr>
            <p:cNvPr id="16" name="Graphique 15" descr="Badge 3 avec un remplissage uni">
              <a:extLst>
                <a:ext uri="{FF2B5EF4-FFF2-40B4-BE49-F238E27FC236}">
                  <a16:creationId xmlns:a16="http://schemas.microsoft.com/office/drawing/2014/main" id="{9899B24C-9DD6-4BDD-794F-9A0B9068ADB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6924" y="4860183"/>
              <a:ext cx="418397" cy="418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57303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A8577-8C9B-D14D-4B13-58775CED1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620C374-8383-4C9D-07EF-A928192865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7ECE643-55C8-8465-204A-F01B154CC7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763991-AEF1-62CB-A6D8-E0A7D28858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6DD5ED-B2D5-7AF3-5380-D5DC267DFA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1953D13-2D8F-E962-759C-7F32CDA5BE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EF164A-AF97-1392-D69B-E9FE05B432B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2A663DA-1EB5-E266-C159-931FCC025CE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C1878FE-3802-B377-CB22-80EFA27276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802A9A3-89B4-72C9-F804-FA31529B180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A7671B9-56C6-F922-F213-46BB414077D3}"/>
              </a:ext>
            </a:extLst>
          </p:cNvPr>
          <p:cNvSpPr txBox="1"/>
          <p:nvPr/>
        </p:nvSpPr>
        <p:spPr>
          <a:xfrm>
            <a:off x="896903" y="819082"/>
            <a:ext cx="6625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82C77B-2D29-EB14-EC6B-B0581D497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6C7E030-874C-4BC5-4C2F-AC013B864571}"/>
              </a:ext>
            </a:extLst>
          </p:cNvPr>
          <p:cNvGrpSpPr/>
          <p:nvPr/>
        </p:nvGrpSpPr>
        <p:grpSpPr>
          <a:xfrm>
            <a:off x="914400" y="2567802"/>
            <a:ext cx="7577603" cy="900000"/>
            <a:chOff x="1001319" y="2986866"/>
            <a:chExt cx="7577603" cy="900000"/>
          </a:xfrm>
        </p:grpSpPr>
        <p:sp>
          <p:nvSpPr>
            <p:cNvPr id="5" name="Titre 1">
              <a:extLst>
                <a:ext uri="{FF2B5EF4-FFF2-40B4-BE49-F238E27FC236}">
                  <a16:creationId xmlns:a16="http://schemas.microsoft.com/office/drawing/2014/main" id="{AF64A4E0-4D31-A541-22AB-555C8E6A5BEC}"/>
                </a:ext>
              </a:extLst>
            </p:cNvPr>
            <p:cNvSpPr txBox="1">
              <a:spLocks/>
            </p:cNvSpPr>
            <p:nvPr/>
          </p:nvSpPr>
          <p:spPr>
            <a:xfrm>
              <a:off x="1001319" y="2986866"/>
              <a:ext cx="7172524" cy="900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أَرْبِطُ بَيْنَ ٱلْجُمَلِ ٱلَّتي تَمَّتْ صِياغَتُها ٱنْطِلاقاً مِنْ مَعْلوماتِ ٱلْجَدْوَلِ بِٱسْتِعْمالِ رَوابِطَ مُناسِبَةٍ.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6" name="Graphique 5" descr="Badge 1 avec un remplissage uni">
              <a:extLst>
                <a:ext uri="{FF2B5EF4-FFF2-40B4-BE49-F238E27FC236}">
                  <a16:creationId xmlns:a16="http://schemas.microsoft.com/office/drawing/2014/main" id="{5909E464-BBF1-19AE-5273-1932AB50F7C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941CA04-860C-6E14-BE70-FE8EF779CDA9}"/>
              </a:ext>
            </a:extLst>
          </p:cNvPr>
          <p:cNvGrpSpPr/>
          <p:nvPr/>
        </p:nvGrpSpPr>
        <p:grpSpPr>
          <a:xfrm>
            <a:off x="2984556" y="3755599"/>
            <a:ext cx="5507447" cy="612000"/>
            <a:chOff x="3036767" y="3676266"/>
            <a:chExt cx="5507447" cy="612000"/>
          </a:xfrm>
        </p:grpSpPr>
        <p:sp>
          <p:nvSpPr>
            <p:cNvPr id="9" name="Titre 1">
              <a:extLst>
                <a:ext uri="{FF2B5EF4-FFF2-40B4-BE49-F238E27FC236}">
                  <a16:creationId xmlns:a16="http://schemas.microsoft.com/office/drawing/2014/main" id="{3F27FC60-9165-0E81-8ECB-369D95260F54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أُضيفُ جُمْلَةً </a:t>
              </a:r>
              <a:r>
                <a:rPr lang="ar-MA" sz="32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ٱفْتِتاحِيَّةً</a:t>
              </a:r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أُمَهِّدُ بِها لِلْمَوْضوعِ.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0" name="Graphique 9" descr="Badge avec un remplissage uni">
              <a:extLst>
                <a:ext uri="{FF2B5EF4-FFF2-40B4-BE49-F238E27FC236}">
                  <a16:creationId xmlns:a16="http://schemas.microsoft.com/office/drawing/2014/main" id="{AC6AB141-F496-4081-7A9E-B4C26C860CF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DD5FF37C-7747-CAD6-4300-8EFF1E056AE8}"/>
              </a:ext>
            </a:extLst>
          </p:cNvPr>
          <p:cNvSpPr txBox="1">
            <a:spLocks/>
          </p:cNvSpPr>
          <p:nvPr/>
        </p:nvSpPr>
        <p:spPr>
          <a:xfrm>
            <a:off x="1585764" y="1739802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ٱلثّالِثَةُ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5A0A2AE-7A4A-12EF-8BC9-2BDC0EC6A531}"/>
              </a:ext>
            </a:extLst>
          </p:cNvPr>
          <p:cNvGrpSpPr/>
          <p:nvPr/>
        </p:nvGrpSpPr>
        <p:grpSpPr>
          <a:xfrm>
            <a:off x="1756064" y="4740386"/>
            <a:ext cx="6749257" cy="787577"/>
            <a:chOff x="1756064" y="4740386"/>
            <a:chExt cx="6749257" cy="787577"/>
          </a:xfrm>
        </p:grpSpPr>
        <p:sp>
          <p:nvSpPr>
            <p:cNvPr id="13" name="Titre 1">
              <a:extLst>
                <a:ext uri="{FF2B5EF4-FFF2-40B4-BE49-F238E27FC236}">
                  <a16:creationId xmlns:a16="http://schemas.microsoft.com/office/drawing/2014/main" id="{F0B7D014-E35D-2A1A-1644-457E97EFCF14}"/>
                </a:ext>
              </a:extLst>
            </p:cNvPr>
            <p:cNvSpPr txBox="1">
              <a:spLocks/>
            </p:cNvSpPr>
            <p:nvPr/>
          </p:nvSpPr>
          <p:spPr>
            <a:xfrm>
              <a:off x="1756064" y="4740386"/>
              <a:ext cx="6313447" cy="7875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أُضيفُ جُمْلَةً تُؤَكِّدُ أَهَمِّيَةَ ٱلْمَوْضوعِ ٱلَّذي تُقَدِّمُهُ مَعْلوماتُ ٱلْجَدْوَلِ.</a:t>
              </a:r>
            </a:p>
          </p:txBody>
        </p:sp>
        <p:pic>
          <p:nvPicPr>
            <p:cNvPr id="14" name="Graphique 13" descr="Badge 3 avec un remplissage uni">
              <a:extLst>
                <a:ext uri="{FF2B5EF4-FFF2-40B4-BE49-F238E27FC236}">
                  <a16:creationId xmlns:a16="http://schemas.microsoft.com/office/drawing/2014/main" id="{DCC91AFE-083C-7086-9006-DF97EEFF2E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6924" y="4860183"/>
              <a:ext cx="418397" cy="418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940501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994D7-508E-A0C6-7D50-4CF62F7FF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DB7F380-C586-278C-D8C2-3F198A535C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97922E-AFB8-120D-34C5-0949494D41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D55B6EB-845D-A27E-3B6D-7B0291EB7F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5AFF80B-9214-C458-76D7-72B9251D31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21A965-A445-31A1-DE97-CBB0C1F98C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9B439B-48F6-E442-5B3B-BE78C7EAC6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3383E1-6DD2-D729-FD4D-C142C8BC91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3615480-CABA-11E4-2D0A-2428E2E70A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452390-BEA8-80E6-5D66-B4CB83C102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9E0BA0-BAB9-252D-CC49-67D6D42FD3AF}"/>
              </a:ext>
            </a:extLst>
          </p:cNvPr>
          <p:cNvSpPr txBox="1"/>
          <p:nvPr/>
        </p:nvSpPr>
        <p:spPr>
          <a:xfrm>
            <a:off x="-309475" y="8364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87 . في ثنائيات أجيبوا عن التمرين التالي: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C26867-ABB0-F515-92FD-EE0A0DDDD1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7579E6-D408-E49C-6991-67354F7ECA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42" y="1584000"/>
            <a:ext cx="3328007" cy="510470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C0E97DD-487A-4382-F531-1BBC216A6512}"/>
              </a:ext>
            </a:extLst>
          </p:cNvPr>
          <p:cNvSpPr/>
          <p:nvPr/>
        </p:nvSpPr>
        <p:spPr>
          <a:xfrm>
            <a:off x="3167703" y="3800475"/>
            <a:ext cx="2878283" cy="1009650"/>
          </a:xfrm>
          <a:prstGeom prst="roundRect">
            <a:avLst>
              <a:gd name="adj" fmla="val 1054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7644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230F4-EAD7-5137-71E8-BB422DF4E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ED4F29F7-0A5D-2635-45F1-793B9F3AA4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26435B-247B-7EA3-D134-54AEB9190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89666B7-1225-21A5-4EBA-93A450A4C0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D794494-AD8D-A740-16A5-85F45856F3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DBEA9E4-8DB5-A550-D568-CC3A576EAF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BABB8E6-0720-ED7B-7D92-36ED657C19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B76AC6-6526-1D6C-23B3-B033C78C86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FEABCD-1521-5F67-F787-438A336A67E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761A76-7C05-F0EF-B634-534EAE15B3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9AD8543-F140-C445-0FFB-128D9BD4B61E}"/>
              </a:ext>
            </a:extLst>
          </p:cNvPr>
          <p:cNvSpPr txBox="1"/>
          <p:nvPr/>
        </p:nvSpPr>
        <p:spPr>
          <a:xfrm>
            <a:off x="-213359" y="8364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أحيط بخط جملة افتتاح الفقرة و أضع سطرا تحت الجملة الختامية.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29C878-DE95-E4AA-591D-17961561DF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2910EB-4EF8-3D45-AB12-1E52CA7D2D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910" y="1394624"/>
            <a:ext cx="7215710" cy="64013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9BAFB2-5545-7AEA-D1B3-439797546C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910" y="2558851"/>
            <a:ext cx="8426180" cy="354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7671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BC755-CA15-D806-D394-CE3741C18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2D61D765-CED7-734A-97B9-7C7F0B737A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423F69-49CB-7ECD-A6D6-333B6483F0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A36E29-09CD-2520-2E27-1810B54D07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106916-EB6C-C017-611E-70A076D22E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ED9DE81-F633-2122-BE36-CA083D2B1E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6E67178-B50F-6508-D5B2-D7A5AB5BFE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B7D96C2-DD6C-840D-8C23-CE24AD0B36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368F6D7-C472-F730-8905-F7BF0ACE3DE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F0299F-036E-6CC8-7C1F-DE08855C5DF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54C33D-CAB6-66D5-9D77-E50EA099751F}"/>
              </a:ext>
            </a:extLst>
          </p:cNvPr>
          <p:cNvSpPr txBox="1"/>
          <p:nvPr/>
        </p:nvSpPr>
        <p:spPr>
          <a:xfrm>
            <a:off x="-184784" y="81233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الفقرة التي أنتجها؟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E22C46-55DF-5BE9-E360-C285E4B2DE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1E726C-B362-4A9B-0D0F-7A53EC1D29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910" y="1394624"/>
            <a:ext cx="7215710" cy="6401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F8F112-8DF2-87E7-22B1-13CD1ED35F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910" y="2558851"/>
            <a:ext cx="8426180" cy="354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9390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CA344-64EC-8C7E-1874-F1A57091F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CE6E1F3-14F2-0631-081F-1C6C455D37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E34C7A6-9AB4-0632-E24E-C0CEB165DD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714CB7A-32FB-051C-C2B4-515EA03BEE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EADB6B-F0D0-995A-189E-036FFB3E4D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659CFCA-EFC4-E6FB-81AE-9C8AF1D67C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3E01EB-433F-4B47-B284-6DB256D003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A25B20F-D873-467E-E1D3-04FF65F5FF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C73DB8-FDB3-8AAE-8E51-2A78A92823A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40C407-7479-3DD2-5272-F772E688E13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EC3E93-B2C1-82A1-76C1-3705BA27BD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6D4173B-5506-0F14-B13D-4B7104BB1253}"/>
              </a:ext>
            </a:extLst>
          </p:cNvPr>
          <p:cNvSpPr txBox="1"/>
          <p:nvPr/>
        </p:nvSpPr>
        <p:spPr>
          <a:xfrm>
            <a:off x="-309475" y="61039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نحدد أولا الجملة الافتتاحية.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يعرض الأستاذ الإجابة إلا من بعد الاطلاع على إنتاجات المتعلمين.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002672-FE70-E6C1-79F9-7C46B64B33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910" y="1394624"/>
            <a:ext cx="7215710" cy="6401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9CF49A-3948-F36A-4454-3A1E985231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910" y="2558851"/>
            <a:ext cx="8426180" cy="354205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DBFA7F3-D947-2F99-B5B7-C008221DB5C5}"/>
              </a:ext>
            </a:extLst>
          </p:cNvPr>
          <p:cNvSpPr/>
          <p:nvPr/>
        </p:nvSpPr>
        <p:spPr>
          <a:xfrm>
            <a:off x="3429000" y="2676525"/>
            <a:ext cx="5356090" cy="61912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86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05E17-0477-D393-AF0A-5EA1AE990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B55CFB34-81AB-28B8-1596-B2530DF15B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8213453-00DC-14D0-11AF-7B9CF78EBE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EE7EEFA-9CAA-9C31-C8DA-43CFEF1134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A0D6C6A-0871-45EF-3AFA-3664E8E582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65CF290-6C1B-5FB7-85CE-0D52C80E17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D53979-2FE1-2686-F2AA-BEE073A195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AD824BF-3158-492C-2439-CDDEEE806E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199FF29-1FF2-B204-6539-A289057A811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DAF6D6-5734-B8FC-C33F-A17FE358E1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A38C13-4258-53E6-8E5D-BB31FA6EBE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4911F88-AE0F-FF51-B92A-C9F9EDC3F270}"/>
              </a:ext>
            </a:extLst>
          </p:cNvPr>
          <p:cNvSpPr txBox="1"/>
          <p:nvPr/>
        </p:nvSpPr>
        <p:spPr>
          <a:xfrm>
            <a:off x="-309475" y="61039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نحدد الآن الجملة الختامية</a:t>
            </a:r>
          </a:p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يعرض الأستاذ الإجابة إلا من بعد الاطلاع على إنتاجات المتعلمين.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681B234-3D0C-E973-F195-4F039ABDB3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910" y="1394624"/>
            <a:ext cx="7215710" cy="6401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AB6C41-F458-B233-FE36-7019892782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910" y="2558851"/>
            <a:ext cx="8426180" cy="354205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B2E0AA-3084-BBE2-36ED-DD48D68AE7B9}"/>
              </a:ext>
            </a:extLst>
          </p:cNvPr>
          <p:cNvSpPr/>
          <p:nvPr/>
        </p:nvSpPr>
        <p:spPr>
          <a:xfrm>
            <a:off x="3429000" y="2676525"/>
            <a:ext cx="5356090" cy="61912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A192D32-A2E0-EF54-B358-9E3890E77DDE}"/>
              </a:ext>
            </a:extLst>
          </p:cNvPr>
          <p:cNvCxnSpPr/>
          <p:nvPr/>
        </p:nvCxnSpPr>
        <p:spPr>
          <a:xfrm flipH="1">
            <a:off x="500743" y="5323114"/>
            <a:ext cx="301534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F6B0D21-F5B1-076B-AB00-5378D6A6B211}"/>
              </a:ext>
            </a:extLst>
          </p:cNvPr>
          <p:cNvCxnSpPr>
            <a:cxnSpLocks/>
          </p:cNvCxnSpPr>
          <p:nvPr/>
        </p:nvCxnSpPr>
        <p:spPr>
          <a:xfrm flipH="1">
            <a:off x="3907971" y="5976257"/>
            <a:ext cx="4843955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711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948B5-DE1C-88BE-87F6-D2765A0D9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FBAE90D-208D-262B-7187-F511BD9C12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B6FB073-220F-F139-139D-79A92E40C6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7AA93F-B74A-CBAD-0C4B-A8C00DAB62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21F0C49-222C-C063-7FE9-CBED11FDF8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01F3660-B400-2F4D-E254-EB5E17401A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24A0788-66D2-1370-414D-D36009C053D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19A9AF-2C9C-EF51-7A35-D1CC77ABB1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D5409D-3519-C474-A90B-59DEB9E3FDB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CEC50C4-0C40-B95B-B6EF-272517A646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E93541-D8E1-BD1E-E92D-037B39F6CC7B}"/>
              </a:ext>
            </a:extLst>
          </p:cNvPr>
          <p:cNvSpPr txBox="1"/>
          <p:nvPr/>
        </p:nvSpPr>
        <p:spPr>
          <a:xfrm>
            <a:off x="-309475" y="83640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التمرين التالي في نفس الصفحة</a:t>
            </a:r>
          </a:p>
        </p:txBody>
      </p:sp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A2B009-DA60-EC1E-DFD6-40422B9578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225753-0398-307E-BEB0-764EEC1A61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42" y="1584000"/>
            <a:ext cx="3328007" cy="510470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49166A6-3E92-6847-0BC6-ED3004A28C16}"/>
              </a:ext>
            </a:extLst>
          </p:cNvPr>
          <p:cNvSpPr/>
          <p:nvPr/>
        </p:nvSpPr>
        <p:spPr>
          <a:xfrm>
            <a:off x="3167703" y="4954360"/>
            <a:ext cx="2878283" cy="1228725"/>
          </a:xfrm>
          <a:prstGeom prst="roundRect">
            <a:avLst>
              <a:gd name="adj" fmla="val 10543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9693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AFBD-3963-802E-76B5-BC65EEEC7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170B665F-8642-E061-6918-4C74B72474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2A5AD73-0AD6-27DA-C8CF-BB2D265B04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9BF0A3E-8A7F-A54E-CBF8-56E154B303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063B6C9-EEED-D6E2-4B32-D5B4AA537C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1B5886F-6725-A83E-2D8B-E16CADFDCE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B25555B-CC9F-702A-C946-A36FE9CF2AA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97E631-7A6E-E85F-FF54-07512116100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897E87-39D9-7273-A7EA-A846F17C19A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C3791C-7590-8AC4-45AD-A960FBC75F7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2491EC-2811-13E8-42FD-D5271F67164C}"/>
              </a:ext>
            </a:extLst>
          </p:cNvPr>
          <p:cNvSpPr txBox="1"/>
          <p:nvPr/>
        </p:nvSpPr>
        <p:spPr>
          <a:xfrm>
            <a:off x="174171" y="651339"/>
            <a:ext cx="73911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أحول معلومات الجدول 2 إلى نص (ص77) انطلاقا من الجمل التي صغتها مستعينا بالجملة الافتتاحية و الجملة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الاختتامية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يرجى توجيه المتعلمين للصفحة 77 عوص الصفحة 76.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3F26C50-75F3-A328-FABE-90A61C75B0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683F6A-716B-8DDE-BCE4-8D562550F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8" y="2000627"/>
            <a:ext cx="8383779" cy="103556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DE941E-0816-E34A-2523-9442A93D17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9360" y="3336838"/>
            <a:ext cx="7856901" cy="11888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0E50AB-5D7D-E40B-8498-2B8C0F2F36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1376" y="4729553"/>
            <a:ext cx="8097162" cy="147710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A74F32D-8222-2909-4C06-CC03ACA85E3D}"/>
              </a:ext>
            </a:extLst>
          </p:cNvPr>
          <p:cNvSpPr txBox="1"/>
          <p:nvPr/>
        </p:nvSpPr>
        <p:spPr>
          <a:xfrm>
            <a:off x="3211286" y="2000627"/>
            <a:ext cx="533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400" b="1" dirty="0"/>
              <a:t>77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17460927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48726-ECD5-F164-8B66-C77BF242F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91458CB-8C9F-AAD9-5137-68C0CB3355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0738DB4-5F27-A283-F27F-4E94498AE8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49963F-3CB6-3E9A-4877-34F42575DC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D70A90F-59EC-775D-AEE5-7488023AA7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1DB64DE-9679-78CB-2507-333423A7F3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D11ABA0-600A-A277-7A68-A08065A6393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E37979-5F27-E7A1-04AA-0235FF9ADD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58D9935-4C49-229A-6AA0-5AB75807A71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011368-4820-FE1D-5617-F8C1ADE74D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285B4A-AB8C-AC31-2D01-4E302E3DC7AA}"/>
              </a:ext>
            </a:extLst>
          </p:cNvPr>
          <p:cNvSpPr txBox="1"/>
          <p:nvPr/>
        </p:nvSpPr>
        <p:spPr>
          <a:xfrm>
            <a:off x="174171" y="825512"/>
            <a:ext cx="7391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معلومات الجدول  التي يجب تحويلها لنص ص 77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14AE54B-E1F4-47D5-37E4-DD18F3B006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203049-4145-4871-8725-02BE375105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2603191"/>
            <a:ext cx="8086904" cy="200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3822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C267-4971-F7AF-1456-4AEA85D8D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79F2888B-84C3-22AE-AFD5-1F2D12A684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174C52-BB4D-0AA3-B950-A5BFFEA4F7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95BE9F4-8DBF-1F1C-0FFE-D77851E8D1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0BA2D6E-23CA-325A-A047-47CB4731AF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627AEFC-9C3F-9E3F-51D2-B0EB5300E6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16AAC57-5F4C-2C2F-02B8-F564F6AD1D0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86ABFE7-E4F0-68EC-4036-772B7E7F2A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27E3B43-6690-099D-A529-7B906DCBFE2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95870CE-F7B4-51EE-C3A5-C45A7500CD2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CC51E1F-EF49-3B6D-4390-00BED954EDA9}"/>
              </a:ext>
            </a:extLst>
          </p:cNvPr>
          <p:cNvSpPr txBox="1"/>
          <p:nvPr/>
        </p:nvSpPr>
        <p:spPr>
          <a:xfrm>
            <a:off x="75478" y="781122"/>
            <a:ext cx="7391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صياغة فقرة تربط بين المعلومات الواردة في الجدول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11A78E60-1D07-BBDD-DB27-A410CD4708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3D0FA6-E5F5-E0EE-4ABC-D3032AC0A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463" y="1479286"/>
            <a:ext cx="6579823" cy="16285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277572-38DE-EDE6-AD22-D57DBB275928}"/>
              </a:ext>
            </a:extLst>
          </p:cNvPr>
          <p:cNvSpPr txBox="1"/>
          <p:nvPr/>
        </p:nvSpPr>
        <p:spPr>
          <a:xfrm>
            <a:off x="285085" y="3344339"/>
            <a:ext cx="84261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اِحْتِرامَ قانونِ ٱلسَّيْرِ أَمْرٌ ضَرورِيٌّ في حَياتِنا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فَمِنْ جِهَةٍ، يُؤَدّي ٱحْتِرامُ قانونِ ٱلسَّيْرِ إِلى تَنْظيمِ ٱلسَّيْرِ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وَٱلتَّقْليلِ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ٱلْحَوادِثِ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وَمِنْ جِهَةٍ أُخْرى، يُسْهِمُ ٱحْتِرامُ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ٱلْقانونِ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ٱلدّاخِلِيِّ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لِلْمُؤَسَّسَةِ في تَنْمِيَةِ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ٱلْفَرْدِيَّةِ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وَٱلْجَماعِيَّةِ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لَدى ٱلتَّلاميذِ.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ذَلِكَ، فَإِنَّ ٱحْتِرامَ حُقوقِ ٱلْآخَرينَ يُمَكِّنُ ٱلْجَميعَ مِنَ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ٱلْعَيْشِ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بِسَلامٍ وَأَمانٍ. 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896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69987-02CC-266A-3E3F-5F7F5E088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1964A06E-5165-5EEB-1618-2A9E19EAAF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3096CD7-CE8A-6188-D9CE-60EA8B1043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4468864-F0CD-A1D9-2A50-A3B216799F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CC5F23F-55D8-88A8-ECE5-DE999B555F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428F8EB-FC0A-47EA-2ED6-8E5AFB6D45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7344B6-41B7-68F5-8B24-57971AF1DC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0CDD1F-B0BD-2D48-9015-9D22946F1B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7C4A50-C199-99F4-FDE5-D918C70E1D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4D66C4A-506C-7E4D-5C98-AAED593565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5A5933-8BE5-A88E-BC6F-47BFDD4363A6}"/>
              </a:ext>
            </a:extLst>
          </p:cNvPr>
          <p:cNvSpPr txBox="1"/>
          <p:nvPr/>
        </p:nvSpPr>
        <p:spPr>
          <a:xfrm>
            <a:off x="75478" y="781122"/>
            <a:ext cx="7391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أضيف الجملة الافتتاحية المقترحة في التمرين: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4981034F-00C3-38D4-D814-624F50677F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96B5F1-3017-9100-3211-AC35044D2A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463" y="1479286"/>
            <a:ext cx="6579823" cy="16285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AB45C4B-81B3-7372-7170-BD017281B29C}"/>
              </a:ext>
            </a:extLst>
          </p:cNvPr>
          <p:cNvSpPr txBox="1"/>
          <p:nvPr/>
        </p:nvSpPr>
        <p:spPr>
          <a:xfrm>
            <a:off x="285085" y="3344339"/>
            <a:ext cx="842618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يَحْتاجُ ٱلْإِنْسانُ إِلى قَوانينَ تُنَظِّمُ حَياتَهُ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فَٱحْتِرامَ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قَانونِ ٱلسَّيْرِ أَمْرٌ ضَرورِيٌّ في حَياتِنا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فَمِنْ جِهَةٍ، يُؤَدّي ٱحْتِرامُ قانونِ ٱلسَّيْرِ إِلى تَنْظيمِ ٱلسَّيْرِ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وَٱلتَّقْليلِ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ٱلْحَوادِثِ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وَمِنْ جِهَةٍ أُخْرى، يُسْهِمُ ٱحْتِرامُ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ٱلْقانونِ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ٱلدّاخِلِيِّ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لِلْمُؤَسَّسَةِ في تَنْمِيَةِ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ٱلْفَرْدِيَّةِ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وَٱلْجَماعِيَّةِ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لَدى ٱلتَّلاميذِ.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ذَلِكَ، فَإِنَّ ٱحْتِرامَ حُقوقِ ٱلْآخَرينَ يُمَكِّنُ ٱلْجَميعَ مِنَ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ٱلْعَيْشِ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بِسَلامٍ وَأَمانٍ. 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975515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5A49E-4673-E26E-E6AE-854413C8F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0FA129E-904C-58EF-72A9-052B88B2E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1B6FD0F-0F9C-062F-E924-A096409F5F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5B8814-8908-1AB8-1501-DA1B59D52E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B576677-5D28-CA9C-3D55-FBAC96CF8C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5014912-208E-406F-4B00-B65DA62DA6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9F3B344-F4AB-04B4-D0BF-BA7897CDEA1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B4BD658-554F-500A-98E0-5D31A187003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B26CCA1-8F95-EFC6-B3DC-2FFAE57EA43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38E09A-EB63-F1AB-9A0B-E4DC556843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75C369-58BC-107E-7C92-70DC0F9126BD}"/>
              </a:ext>
            </a:extLst>
          </p:cNvPr>
          <p:cNvSpPr txBox="1"/>
          <p:nvPr/>
        </p:nvSpPr>
        <p:spPr>
          <a:xfrm>
            <a:off x="75478" y="781122"/>
            <a:ext cx="7391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أضيف الجملة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الاختتامية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المقترحة في التمرين: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8E90FF4-DC6D-0EDE-0E6D-E9BB3FDE95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18C067-9C93-8867-4BA6-2D34BF519E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463" y="1479286"/>
            <a:ext cx="6579823" cy="16285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58B6F1-8BE4-1112-F706-8C11E903FA6D}"/>
              </a:ext>
            </a:extLst>
          </p:cNvPr>
          <p:cNvSpPr txBox="1"/>
          <p:nvPr/>
        </p:nvSpPr>
        <p:spPr>
          <a:xfrm>
            <a:off x="285085" y="3344339"/>
            <a:ext cx="842618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يَحْتاجُ ٱلْإِنْسانُ إِلى قَوانينَ تُنَظِّمُ حَياتَهُ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فَٱحْتِرامَ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قَانونِ ٱلسَّيْرِ أَمْرٌ ضَرورِيٌّ في حَياتِنا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فَمِنْ جِهَةٍ، يُؤَدّي ٱحْتِرامُ قانونِ ٱلسَّيْرِ إِلى تَنْظيمِ ٱلسَّيْرِ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وَٱلتَّقْليلِ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ٱلْحَوادِثِ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وَمِنْ جِهَةٍ أُخْرى، يُسْهِمُ ٱحْتِرامُ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ٱلْقانونِ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ٱلدّاخِلِيِّ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لِلْمُؤَسَّسَةِ في تَنْمِيَةِ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ٱلْفَرْدِيَّةِ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وَٱلْجَماعِيَّةِ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لَدى ٱلتَّلاميذِ.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ذَلِكَ، فَإِنَّ ٱحْتِرامَ حُقوقِ ٱلْآخَرينَ يُمَكِّنُ ٱلْجَميعَ مِنَ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ٱلْعَيْشِ</a:t>
            </a:r>
            <a:r>
              <a:rPr lang="ar-MA" sz="36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بِسَلامٍ </a:t>
            </a:r>
            <a:r>
              <a:rPr lang="ar-MA" sz="36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وَأَمانٍ.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اَلْحِفاظُ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000" b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ٱلْقَوانينِ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يَضْمَنُ بِناءَ مُجْتَمَعٍ مُتَماسِكٍ وَ مُزْدَهِرٍ. 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221490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D916-8F95-1A5B-7A49-16D7751D2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085A62F-3EFB-61BE-5FF3-80E394E6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أن ننتقل للنشاط الموالي انصتوا جيدا للأنشودة التالية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الأنشودة</a:t>
            </a:r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FD02EE0-86C0-1702-9F64-BB65E13E0E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-()(72~1">
            <a:hlinkClick r:id="" action="ppaction://media"/>
            <a:extLst>
              <a:ext uri="{FF2B5EF4-FFF2-40B4-BE49-F238E27FC236}">
                <a16:creationId xmlns:a16="http://schemas.microsoft.com/office/drawing/2014/main" id="{1686CD17-2DDC-2B13-C3C9-F26CB87765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9637" y="1932709"/>
            <a:ext cx="7804725" cy="439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59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47B7-DD59-ED67-DFD2-E8705997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6FC9371-584C-9D01-746B-653897DC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إنتاج كتابي –ح</a:t>
            </a:r>
            <a:r>
              <a:rPr lang="ar-MA" sz="4000" dirty="0"/>
              <a:t>4</a:t>
            </a:r>
            <a:r>
              <a:rPr lang="ar-AE" sz="4000" dirty="0"/>
              <a:t> </a:t>
            </a:r>
            <a:r>
              <a:rPr lang="fr-FR" sz="4000" dirty="0"/>
              <a:t>-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ED3A305-43DE-987A-2FBE-AEAEF075D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5518877-DE16-F592-E131-F0019A53C3B1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E7338F-DDA0-D6CE-8748-BB371E5F2D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3218E14-5872-10D7-67C8-932C2F212A9C}"/>
              </a:ext>
            </a:extLst>
          </p:cNvPr>
          <p:cNvSpPr txBox="1">
            <a:spLocks/>
          </p:cNvSpPr>
          <p:nvPr/>
        </p:nvSpPr>
        <p:spPr>
          <a:xfrm>
            <a:off x="1506230" y="3483307"/>
            <a:ext cx="622427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40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تحويل معلومات جدول إلى نص : (التصحيح)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Wingdings" panose="05000000000000000000" pitchFamily="2" charset="2"/>
              <a:buNone/>
              <a:tabLst/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6C81D0-D543-6827-5DF6-50AA9307493A}"/>
              </a:ext>
            </a:extLst>
          </p:cNvPr>
          <p:cNvSpPr/>
          <p:nvPr/>
        </p:nvSpPr>
        <p:spPr>
          <a:xfrm>
            <a:off x="5450872" y="1037823"/>
            <a:ext cx="473568" cy="473568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6ECEE73-BE33-41E2-E8BE-3AD597338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02742" y="1570158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83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52C8-EBB8-B7E7-281E-F1B435CBA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91307810-ADA5-9109-8B06-151E06AF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47E480B-576C-BFAC-5B21-48D8732C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488E3DE-7FA9-D565-A09B-182E87AD26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819360-79B5-0534-75B8-D4D8C30F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18D18A3-E11F-AED2-5849-7ECF0BB488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E2E71D-13B9-A1EF-CFD8-C2F1D27B62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FA3AE2-74BC-5D77-69A6-44AB9ECEF4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1614A8-426D-5668-353A-7908BDA93E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EDDAB6-F6E3-0654-9824-B0555C99AC5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D7D4EA-6D2E-A21F-31C4-4B348C94F82B}"/>
              </a:ext>
            </a:extLst>
          </p:cNvPr>
          <p:cNvSpPr txBox="1"/>
          <p:nvPr/>
        </p:nvSpPr>
        <p:spPr>
          <a:xfrm>
            <a:off x="-160269" y="80869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88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7F5FF-A00E-C255-744B-5CE2216EA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0AF828-34A2-6851-290F-3BDFAE6388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772" y="1472269"/>
            <a:ext cx="3422077" cy="524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8536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DB747-3B5A-80A5-66FB-C9A6AA166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0AD655D2-AAF7-64BA-4B3C-7950FA2ACD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DE839E8-E4FC-CB01-5DDE-6FB7B73BA9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C1C8191-D9BC-3B0D-D73C-F10B2C30D2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49FEFC8-8264-6792-9F98-729E5156BB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5C95270-619F-8B17-B675-F75FF1CD3B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2234B6-1AC7-3102-C242-CC4921D251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45BCB7-6637-C69A-CA3E-C3C2E6E051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4BF626-C328-6BCF-EBDB-0DA0665E051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FC545A-17B2-081B-39E3-6A5F6DF5B86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7AAC10-97BF-35D5-F973-30F81F6B779B}"/>
              </a:ext>
            </a:extLst>
          </p:cNvPr>
          <p:cNvSpPr txBox="1"/>
          <p:nvPr/>
        </p:nvSpPr>
        <p:spPr>
          <a:xfrm>
            <a:off x="-160269" y="684000"/>
            <a:ext cx="7778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أصحح إنتاجي بناء على شبكة التقويم الذاتي ( التمرين السابق)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0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الأستاذ(ة) على السبورة نماذج من الأخطاء المرصودة في إنجازات المتعلمين.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1EE77-9CF1-E40E-E784-B930A0037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FFB4A5-9F7B-E6F8-4C5C-B58B4746DA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1853193"/>
            <a:ext cx="8315589" cy="6172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0DE909-0270-F0FE-215A-49D830DDC7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171" y="2582477"/>
            <a:ext cx="8158487" cy="361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4229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92066-6F88-115A-4603-7962F52F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36B35F4F-9D01-9499-6CD4-B288DF8FE4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45A5BD1-6F32-E543-E148-750C3271A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E30356-63E1-A779-1C4C-F702C484C9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EBBF45E-A066-62FA-D627-2D06F4DFF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D9C0024-A88D-BAE1-6C26-0FE5664B65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D42C22-5411-773D-C2D7-27BD2CC1F23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D9289D-6F2C-1853-E3B6-042CA9F543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7E855A-74D1-7B86-3CB4-668D457E76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4236AA-5DA1-967D-BAAC-0926BB5C639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53BAF7-5A7D-101C-7CAA-74C334F33E08}"/>
              </a:ext>
            </a:extLst>
          </p:cNvPr>
          <p:cNvSpPr txBox="1"/>
          <p:nvPr/>
        </p:nvSpPr>
        <p:spPr>
          <a:xfrm>
            <a:off x="-212224" y="663218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يبحث في إنتاجه عن هذه الأخطاء ويصححها.</a:t>
            </a:r>
          </a:p>
          <a:p>
            <a:pPr marL="0" lvl="1" algn="r" defTabSz="342935" rtl="1"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التأكد من تصحيح الأخطاء.</a:t>
            </a:r>
          </a:p>
        </p:txBody>
      </p:sp>
      <p:pic>
        <p:nvPicPr>
          <p:cNvPr id="8" name="Espace réservé pour une image  7" descr="Une image contenant dessin humoristique, jouet, Animation&#10;&#10;Le contenu généré par l’IA peut être incorrect.">
            <a:extLst>
              <a:ext uri="{FF2B5EF4-FFF2-40B4-BE49-F238E27FC236}">
                <a16:creationId xmlns:a16="http://schemas.microsoft.com/office/drawing/2014/main" id="{88391B3A-31A6-989E-95E1-A40D159A6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0FE2A44C-DE41-B7F5-389F-677111794A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913" y="2433002"/>
            <a:ext cx="8474174" cy="400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5AFB43-9946-28D9-8B21-48419C878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2630" y="1584000"/>
            <a:ext cx="3619814" cy="6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73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481" y="1454335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7804" y="1529407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E5B0-2931-3615-E486-00359E75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15681A-9661-F9FC-B798-1BB459087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3">
            <a:extLst>
              <a:ext uri="{FF2B5EF4-FFF2-40B4-BE49-F238E27FC236}">
                <a16:creationId xmlns:a16="http://schemas.microsoft.com/office/drawing/2014/main" id="{18F65C2D-AE5E-70CA-BFD6-A7B02B5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8068E88-6646-75D6-BB8E-E63A82755AE5}"/>
              </a:ext>
            </a:extLst>
          </p:cNvPr>
          <p:cNvCxnSpPr>
            <a:cxnSpLocks/>
            <a:stCxn id="28" idx="5"/>
            <a:endCxn id="2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8982083-3752-EB93-1ED9-AADDEA231E5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فَقْرَةٍ أَصِفُ فيها ما يَفْعَلُهُ شَخْصٌ.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1112AF6-5349-6B71-12D3-11CCC5A9E591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صَحَّحْتُ أَخْطائي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ٱلْخاصَّةَ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بِٱلْإِنْتاجِ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ٱلْكِتابي وَ أَعَدْتُ كِتابَةَ إِنْتاجي.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29A4BE-362F-6181-75D1-A30263487DA4}"/>
              </a:ext>
            </a:extLst>
          </p:cNvPr>
          <p:cNvCxnSpPr>
            <a:cxnSpLocks/>
            <a:stCxn id="28" idx="3"/>
            <a:endCxn id="26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F385C28C-9204-4CC6-2D9D-9A8159B6A72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FB1B09-2D08-5151-F3D4-FF013277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053BC5-ED83-5975-8171-584AEAE0B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7673AE-7935-6A56-6EB9-F225AC547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7EC6A1-C54C-1284-E5F2-D851C879F9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8266F7-1416-3F36-8494-552C455E74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EBE07A-CE55-01F9-0C28-935D19A6465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436916-74BF-0B3E-DCEF-251D39E569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8F2BB-679C-9A2F-8827-DB022413B7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1989F2-A228-2514-4B17-9336CC1C8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46277099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9958</TotalTime>
  <Words>2380</Words>
  <Application>Microsoft Office PowerPoint</Application>
  <PresentationFormat>Affichage à l'écran (4:3)</PresentationFormat>
  <Paragraphs>385</Paragraphs>
  <Slides>54</Slides>
  <Notes>11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54</vt:i4>
      </vt:variant>
    </vt:vector>
  </HeadingPairs>
  <TitlesOfParts>
    <vt:vector size="88" baseType="lpstr">
      <vt:lpstr>Modern Love</vt:lpstr>
      <vt:lpstr>Abadi</vt:lpstr>
      <vt:lpstr>Wingdings</vt:lpstr>
      <vt:lpstr>Microsoft Uighur</vt:lpstr>
      <vt:lpstr>Calibri</vt:lpstr>
      <vt:lpstr>Calibri Light</vt:lpstr>
      <vt:lpstr>Dosis ExtraBold</vt:lpstr>
      <vt:lpstr>Noto Sans Symbols</vt:lpstr>
      <vt:lpstr>Arial Rounded MT Bold</vt:lpstr>
      <vt:lpstr>Dosis</vt:lpstr>
      <vt:lpstr>Dosis SemiBold</vt:lpstr>
      <vt:lpstr>Arial</vt:lpstr>
      <vt:lpstr>Dosis Medium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1_Office Theme 2013 - 2022</vt:lpstr>
      <vt:lpstr>2_Env-Enseignant</vt:lpstr>
      <vt:lpstr>5_Env-Apprenant_Tmplt</vt:lpstr>
      <vt:lpstr>3_Env-Enseignant</vt:lpstr>
      <vt:lpstr>01- نشاط اعتيادي</vt:lpstr>
      <vt:lpstr>2_Env-Apprenant_Tmplt</vt:lpstr>
      <vt:lpstr>اختتام الحصة</vt:lpstr>
      <vt:lpstr>1_اختتام الحصة</vt:lpstr>
      <vt:lpstr>3_04- قراءة/ كتابة</vt:lpstr>
      <vt:lpstr>2_03- استماع وتحدث</vt:lpstr>
      <vt:lpstr>4_Env-Enseignant</vt:lpstr>
      <vt:lpstr>Thème Office</vt:lpstr>
      <vt:lpstr>2_01- نشاط اعتيادي</vt:lpstr>
      <vt:lpstr>3_01- نشاط اعتيادي</vt:lpstr>
      <vt:lpstr>قراءة</vt:lpstr>
      <vt:lpstr>5_Env-Enseignant</vt:lpstr>
      <vt:lpstr>Présentation PowerPoint</vt:lpstr>
      <vt:lpstr>Présentation PowerPoint</vt:lpstr>
      <vt:lpstr>تنظيم حصص الأسبوع التربوي الثاني</vt:lpstr>
      <vt:lpstr>هيكلة حصة اليوم الرابع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 إنتاج كتابي –ح3 -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قبل أن ننتقل للنشاط الموالي انصتوا جيدا للأنشودة التالية  -يضغط الأستاذ على زر جهاز التحكم لتظهر الأنشودة</vt:lpstr>
      <vt:lpstr> إنتاج كتابي –ح4 -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324</cp:revision>
  <dcterms:created xsi:type="dcterms:W3CDTF">2023-09-20T21:35:22Z</dcterms:created>
  <dcterms:modified xsi:type="dcterms:W3CDTF">2026-03-30T12:32:51Z</dcterms:modified>
</cp:coreProperties>
</file>