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9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1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2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3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4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6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7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18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1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27" r:id="rId5"/>
    <p:sldMasterId id="2147483742" r:id="rId6"/>
    <p:sldMasterId id="2147483765" r:id="rId7"/>
    <p:sldMasterId id="2147483788" r:id="rId8"/>
    <p:sldMasterId id="2147483803" r:id="rId9"/>
    <p:sldMasterId id="2147483820" r:id="rId10"/>
    <p:sldMasterId id="2147483843" r:id="rId11"/>
    <p:sldMasterId id="2147483866" r:id="rId12"/>
    <p:sldMasterId id="2147483882" r:id="rId13"/>
    <p:sldMasterId id="2147483905" r:id="rId14"/>
    <p:sldMasterId id="2147483920" r:id="rId15"/>
    <p:sldMasterId id="2147483939" r:id="rId16"/>
    <p:sldMasterId id="2147483956" r:id="rId17"/>
    <p:sldMasterId id="2147483968" r:id="rId18"/>
    <p:sldMasterId id="2147483991" r:id="rId19"/>
    <p:sldMasterId id="2147484014" r:id="rId20"/>
  </p:sldMasterIdLst>
  <p:notesMasterIdLst>
    <p:notesMasterId r:id="rId107"/>
  </p:notesMasterIdLst>
  <p:sldIdLst>
    <p:sldId id="2147482692" r:id="rId21"/>
    <p:sldId id="2147482615" r:id="rId22"/>
    <p:sldId id="2147482469" r:id="rId23"/>
    <p:sldId id="2147482693" r:id="rId24"/>
    <p:sldId id="2147482488" r:id="rId25"/>
    <p:sldId id="2147482691" r:id="rId26"/>
    <p:sldId id="265" r:id="rId27"/>
    <p:sldId id="2147482760" r:id="rId28"/>
    <p:sldId id="262" r:id="rId29"/>
    <p:sldId id="2147482610" r:id="rId30"/>
    <p:sldId id="2147482821" r:id="rId31"/>
    <p:sldId id="2147482822" r:id="rId32"/>
    <p:sldId id="2147482823" r:id="rId33"/>
    <p:sldId id="266" r:id="rId34"/>
    <p:sldId id="2147482824" r:id="rId35"/>
    <p:sldId id="2147482772" r:id="rId36"/>
    <p:sldId id="2147482825" r:id="rId37"/>
    <p:sldId id="2147482797" r:id="rId38"/>
    <p:sldId id="2147482798" r:id="rId39"/>
    <p:sldId id="2147482759" r:id="rId40"/>
    <p:sldId id="267" r:id="rId41"/>
    <p:sldId id="2147482726" r:id="rId42"/>
    <p:sldId id="2147482541" r:id="rId43"/>
    <p:sldId id="2147482756" r:id="rId44"/>
    <p:sldId id="2147482548" r:id="rId45"/>
    <p:sldId id="2147482549" r:id="rId46"/>
    <p:sldId id="2147482779" r:id="rId47"/>
    <p:sldId id="2147482543" r:id="rId48"/>
    <p:sldId id="2147482778" r:id="rId49"/>
    <p:sldId id="2147482780" r:id="rId50"/>
    <p:sldId id="2147482781" r:id="rId51"/>
    <p:sldId id="2147482782" r:id="rId52"/>
    <p:sldId id="2147482783" r:id="rId53"/>
    <p:sldId id="2147482799" r:id="rId54"/>
    <p:sldId id="2147482800" r:id="rId55"/>
    <p:sldId id="2147482542" r:id="rId56"/>
    <p:sldId id="2147482801" r:id="rId57"/>
    <p:sldId id="2147482804" r:id="rId58"/>
    <p:sldId id="2147482805" r:id="rId59"/>
    <p:sldId id="2147482802" r:id="rId60"/>
    <p:sldId id="2147482806" r:id="rId61"/>
    <p:sldId id="2147482808" r:id="rId62"/>
    <p:sldId id="2147482803" r:id="rId63"/>
    <p:sldId id="2147482807" r:id="rId64"/>
    <p:sldId id="2147482809" r:id="rId65"/>
    <p:sldId id="2147482727" r:id="rId66"/>
    <p:sldId id="2147482728" r:id="rId67"/>
    <p:sldId id="2147482811" r:id="rId68"/>
    <p:sldId id="2147482810" r:id="rId69"/>
    <p:sldId id="2147482739" r:id="rId70"/>
    <p:sldId id="2147482742" r:id="rId71"/>
    <p:sldId id="2147482785" r:id="rId72"/>
    <p:sldId id="2147482786" r:id="rId73"/>
    <p:sldId id="2147482787" r:id="rId74"/>
    <p:sldId id="2147482788" r:id="rId75"/>
    <p:sldId id="2147482812" r:id="rId76"/>
    <p:sldId id="2147482745" r:id="rId77"/>
    <p:sldId id="2147482789" r:id="rId78"/>
    <p:sldId id="2147482818" r:id="rId79"/>
    <p:sldId id="2147482819" r:id="rId80"/>
    <p:sldId id="2147482820" r:id="rId81"/>
    <p:sldId id="2147482746" r:id="rId82"/>
    <p:sldId id="2147482792" r:id="rId83"/>
    <p:sldId id="2147482750" r:id="rId84"/>
    <p:sldId id="2147482793" r:id="rId85"/>
    <p:sldId id="2147482794" r:id="rId86"/>
    <p:sldId id="2147482795" r:id="rId87"/>
    <p:sldId id="2147482796" r:id="rId88"/>
    <p:sldId id="2147482769" r:id="rId89"/>
    <p:sldId id="2147482751" r:id="rId90"/>
    <p:sldId id="2147482592" r:id="rId91"/>
    <p:sldId id="2147482621" r:id="rId92"/>
    <p:sldId id="2147482747" r:id="rId93"/>
    <p:sldId id="2147482813" r:id="rId94"/>
    <p:sldId id="2147482814" r:id="rId95"/>
    <p:sldId id="2147482815" r:id="rId96"/>
    <p:sldId id="2147482748" r:id="rId97"/>
    <p:sldId id="2147482593" r:id="rId98"/>
    <p:sldId id="2147482749" r:id="rId99"/>
    <p:sldId id="2147482816" r:id="rId100"/>
    <p:sldId id="2147482817" r:id="rId101"/>
    <p:sldId id="2147482620" r:id="rId102"/>
    <p:sldId id="2147482619" r:id="rId103"/>
    <p:sldId id="2147482438" r:id="rId104"/>
    <p:sldId id="2147482563" r:id="rId105"/>
    <p:sldId id="2147482522" r:id="rId106"/>
  </p:sldIdLst>
  <p:sldSz cx="9144000" cy="6858000" type="screen4x3"/>
  <p:notesSz cx="6858000" cy="9144000"/>
  <p:embeddedFontLst>
    <p:embeddedFont>
      <p:font typeface="Abadi" panose="020B0604020104020204" pitchFamily="34" charset="0"/>
      <p:regular r:id="rId108"/>
      <p:bold r:id="rId109"/>
      <p:italic r:id="rId110"/>
      <p:boldItalic r:id="rId111"/>
    </p:embeddedFont>
    <p:embeddedFont>
      <p:font typeface="Arial Rounded MT Bold" panose="020F0704030504030204" pitchFamily="34" charset="0"/>
      <p:regular r:id="rId112"/>
    </p:embeddedFont>
    <p:embeddedFont>
      <p:font typeface="Dosis" pitchFamily="2" charset="0"/>
      <p:regular r:id="rId113"/>
      <p:bold r:id="rId114"/>
    </p:embeddedFont>
    <p:embeddedFont>
      <p:font typeface="Dosis ExtraBold" pitchFamily="2" charset="0"/>
      <p:bold r:id="rId115"/>
    </p:embeddedFont>
    <p:embeddedFont>
      <p:font typeface="Dosis Medium" pitchFamily="2" charset="0"/>
      <p:regular r:id="rId116"/>
    </p:embeddedFont>
    <p:embeddedFont>
      <p:font typeface="Dosis SemiBold" pitchFamily="2" charset="0"/>
      <p:bold r:id="rId117"/>
    </p:embeddedFont>
    <p:embeddedFont>
      <p:font typeface="Microsoft Uighur" panose="02000000000000000000" pitchFamily="2" charset="-78"/>
      <p:regular r:id="rId118"/>
      <p:bold r:id="rId119"/>
    </p:embeddedFont>
    <p:embeddedFont>
      <p:font typeface="Modern Love" panose="04090805081005020601" pitchFamily="82" charset="0"/>
      <p:regular r:id="rId120"/>
    </p:embeddedFont>
    <p:embeddedFont>
      <p:font typeface="Noto Sans Symbols" panose="020B0604020202020204" charset="0"/>
      <p:regular r:id="rId121"/>
      <p:bold r:id="rId1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FFFF"/>
    <a:srgbClr val="106585"/>
    <a:srgbClr val="9299B1"/>
    <a:srgbClr val="9DA4BA"/>
    <a:srgbClr val="565F88"/>
    <a:srgbClr val="1E3F48"/>
    <a:srgbClr val="F2F2F2"/>
    <a:srgbClr val="0097B2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9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117" Type="http://schemas.openxmlformats.org/officeDocument/2006/relationships/font" Target="fonts/font10.fntdata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07" Type="http://schemas.openxmlformats.org/officeDocument/2006/relationships/notesMaster" Target="notesMasters/notesMaster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slide" Target="slides/slide82.xml"/><Relationship Id="rId12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113" Type="http://schemas.openxmlformats.org/officeDocument/2006/relationships/font" Target="fonts/font6.fntdata"/><Relationship Id="rId118" Type="http://schemas.openxmlformats.org/officeDocument/2006/relationships/font" Target="fonts/font11.fntdata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slide" Target="slides/slide83.xml"/><Relationship Id="rId108" Type="http://schemas.openxmlformats.org/officeDocument/2006/relationships/font" Target="fonts/font1.fntdata"/><Relationship Id="rId124" Type="http://schemas.openxmlformats.org/officeDocument/2006/relationships/viewProps" Target="viewProps.xml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49" Type="http://schemas.openxmlformats.org/officeDocument/2006/relationships/slide" Target="slides/slide29.xml"/><Relationship Id="rId114" Type="http://schemas.openxmlformats.org/officeDocument/2006/relationships/font" Target="fonts/font7.fntdata"/><Relationship Id="rId119" Type="http://schemas.openxmlformats.org/officeDocument/2006/relationships/font" Target="fonts/font12.fntdata"/><Relationship Id="rId44" Type="http://schemas.openxmlformats.org/officeDocument/2006/relationships/slide" Target="slides/slide24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font" Target="fonts/font2.fntdata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slide" Target="slides/slide84.xml"/><Relationship Id="rId120" Type="http://schemas.openxmlformats.org/officeDocument/2006/relationships/font" Target="fonts/font13.fntdata"/><Relationship Id="rId12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font" Target="fonts/font3.fntdata"/><Relationship Id="rId115" Type="http://schemas.openxmlformats.org/officeDocument/2006/relationships/font" Target="fonts/font8.fntdata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slide" Target="slides/slide80.xml"/><Relationship Id="rId105" Type="http://schemas.openxmlformats.org/officeDocument/2006/relationships/slide" Target="slides/slide85.xml"/><Relationship Id="rId12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121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font" Target="fonts/font9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font" Target="fonts/font4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6.xml"/><Relationship Id="rId57" Type="http://schemas.openxmlformats.org/officeDocument/2006/relationships/slide" Target="slides/slide37.xml"/><Relationship Id="rId106" Type="http://schemas.openxmlformats.org/officeDocument/2006/relationships/slide" Target="slides/slide8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52" Type="http://schemas.openxmlformats.org/officeDocument/2006/relationships/slide" Target="slides/slide32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94" Type="http://schemas.openxmlformats.org/officeDocument/2006/relationships/slide" Target="slides/slide74.xml"/><Relationship Id="rId99" Type="http://schemas.openxmlformats.org/officeDocument/2006/relationships/slide" Target="slides/slide79.xml"/><Relationship Id="rId101" Type="http://schemas.openxmlformats.org/officeDocument/2006/relationships/slide" Target="slides/slide81.xml"/><Relationship Id="rId122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svg"/><Relationship Id="rId5" Type="http://schemas.openxmlformats.org/officeDocument/2006/relationships/image" Target="../media/image5.jpeg"/><Relationship Id="rId4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png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2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2.xml"/><Relationship Id="rId4" Type="http://schemas.microsoft.com/office/2007/relationships/hdphoto" Target="../media/hdphoto4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2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2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.png"/></Relationships>
</file>

<file path=ppt/slideLayouts/_rels/slideLayout3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33.png"/><Relationship Id="rId4" Type="http://schemas.openxmlformats.org/officeDocument/2006/relationships/image" Target="../media/image14.png"/><Relationship Id="rId9" Type="http://schemas.microsoft.com/office/2007/relationships/hdphoto" Target="../media/hdphoto8.wdp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9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018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8500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17841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51401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97110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6903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62331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357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52001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93893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070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2511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71827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67246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790805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0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040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222189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690150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5420205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797549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4027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23305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7936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226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01132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7719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7136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2372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202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53454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90343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52391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01363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58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993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38290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5431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66513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3643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2923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6589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5495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93820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20315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9762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4833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394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4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47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6262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268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6118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89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653108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8645651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تراكيب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638177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322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4889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580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47380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87232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1922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82696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31332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3375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13568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72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42325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60961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792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1184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0180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94528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199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19052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06481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45129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5742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72813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13017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007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24511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4863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498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8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31058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6056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353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9957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69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414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6979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48335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07396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273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0656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5982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810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850198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67457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4378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5606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4172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72263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5782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0685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61346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40464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250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7399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691010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01025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448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9337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1293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6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19130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20596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50180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12862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14299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03309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4864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3338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52264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7468906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680734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046724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2858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91059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5845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4139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65403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90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45924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2051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2381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50835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557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086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6976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659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8196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2957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867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71722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0312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058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4045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87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4095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6928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3833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3888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126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4881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0373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66284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9686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00849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8694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9163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27688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18351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6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2782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02838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6851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98161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98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50274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84212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973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472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7567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58878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56266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65672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07447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0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444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48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54567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3985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498484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067043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4235039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5336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7061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392918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34748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641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98752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570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5843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76901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64277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1558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88165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92418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30615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94322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93170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1079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4870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60484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29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3770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761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40367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18893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7391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28368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3075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499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3487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909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34555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75651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5938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42835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170611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879580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76840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246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23296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09897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00841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7255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38931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1223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9452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56963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59144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01732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4139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3656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7115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880057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03164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5097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22941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85889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3122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6247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31929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20685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62737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32445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05316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74649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4145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95921942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3495251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تراكيب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2437184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44559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29552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3955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78479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19496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38564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65393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9409" y="4307506"/>
            <a:ext cx="1157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645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11860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61850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031728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01980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53188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63012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077485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18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2532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213228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114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36192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14552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66241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32566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72735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0571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68023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627441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9064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43309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63758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57633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557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09734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866319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00028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33773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03533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44425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02260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41333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120084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8064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59209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47989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86529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60295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185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99603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297290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37389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27950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02348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85901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21764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79028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54184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22236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53842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12306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082708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198078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736765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424891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33483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391550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5616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82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1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25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78.xml"/><Relationship Id="rId21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slideLayout" Target="../slideLayouts/slideLayout2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slideLayout" Target="../slideLayouts/slideLayout310.xml"/><Relationship Id="rId18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00.xml"/><Relationship Id="rId21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04.xml"/><Relationship Id="rId12" Type="http://schemas.openxmlformats.org/officeDocument/2006/relationships/slideLayout" Target="../slideLayouts/slideLayout309.xml"/><Relationship Id="rId17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299.xml"/><Relationship Id="rId16" Type="http://schemas.openxmlformats.org/officeDocument/2006/relationships/slideLayout" Target="../slideLayouts/slideLayout313.xml"/><Relationship Id="rId20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02.xml"/><Relationship Id="rId15" Type="http://schemas.openxmlformats.org/officeDocument/2006/relationships/slideLayout" Target="../slideLayouts/slideLayout31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07.xml"/><Relationship Id="rId19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Relationship Id="rId14" Type="http://schemas.openxmlformats.org/officeDocument/2006/relationships/slideLayout" Target="../slideLayouts/slideLayout311.xml"/><Relationship Id="rId22" Type="http://schemas.openxmlformats.org/officeDocument/2006/relationships/slideLayout" Target="../slideLayouts/slideLayout3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36.jpg"/><Relationship Id="rId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7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37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6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33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1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5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493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52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65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7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9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12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883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0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29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67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65.xml"/><Relationship Id="rId6" Type="http://schemas.openxmlformats.org/officeDocument/2006/relationships/image" Target="../media/image16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3.jp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1.png"/><Relationship Id="rId7" Type="http://schemas.openxmlformats.org/officeDocument/2006/relationships/image" Target="../media/image5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62.xml"/><Relationship Id="rId7" Type="http://schemas.openxmlformats.org/officeDocument/2006/relationships/image" Target="../media/image6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gif"/><Relationship Id="rId11" Type="http://schemas.openxmlformats.org/officeDocument/2006/relationships/image" Target="../media/image56.png"/><Relationship Id="rId5" Type="http://schemas.openxmlformats.org/officeDocument/2006/relationships/image" Target="../media/image59.png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66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5.png"/><Relationship Id="rId11" Type="http://schemas.openxmlformats.org/officeDocument/2006/relationships/image" Target="../media/image69.png"/><Relationship Id="rId5" Type="http://schemas.openxmlformats.org/officeDocument/2006/relationships/image" Target="../media/image64.png"/><Relationship Id="rId10" Type="http://schemas.openxmlformats.org/officeDocument/2006/relationships/image" Target="../media/image68.png"/><Relationship Id="rId4" Type="http://schemas.openxmlformats.org/officeDocument/2006/relationships/image" Target="../media/image63.pn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8.png"/><Relationship Id="rId5" Type="http://schemas.openxmlformats.org/officeDocument/2006/relationships/image" Target="../media/image61.png"/><Relationship Id="rId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7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8.png"/><Relationship Id="rId5" Type="http://schemas.openxmlformats.org/officeDocument/2006/relationships/image" Target="../media/image61.png"/><Relationship Id="rId4" Type="http://schemas.openxmlformats.org/officeDocument/2006/relationships/image" Target="../media/image7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7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8.png"/><Relationship Id="rId5" Type="http://schemas.openxmlformats.org/officeDocument/2006/relationships/image" Target="../media/image61.png"/><Relationship Id="rId4" Type="http://schemas.openxmlformats.org/officeDocument/2006/relationships/image" Target="../media/image7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gif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65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4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4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4.png"/><Relationship Id="rId7" Type="http://schemas.openxmlformats.org/officeDocument/2006/relationships/image" Target="../media/image7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65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317.xml"/><Relationship Id="rId7" Type="http://schemas.openxmlformats.org/officeDocument/2006/relationships/image" Target="../media/image5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0.png"/><Relationship Id="rId5" Type="http://schemas.openxmlformats.org/officeDocument/2006/relationships/image" Target="../media/image44.gif"/><Relationship Id="rId10" Type="http://schemas.openxmlformats.org/officeDocument/2006/relationships/image" Target="../media/image56.png"/><Relationship Id="rId4" Type="http://schemas.openxmlformats.org/officeDocument/2006/relationships/image" Target="../media/image89.png"/><Relationship Id="rId9" Type="http://schemas.openxmlformats.org/officeDocument/2006/relationships/image" Target="../media/image5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1.png"/><Relationship Id="rId4" Type="http://schemas.openxmlformats.org/officeDocument/2006/relationships/image" Target="../media/image44.gi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38F75B-D962-87D9-A2C7-56CA9792D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1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</a:t>
            </a:r>
            <a:r>
              <a:rPr lang="ar-MA"/>
              <a:t>الأسبوع  التربوي الثاني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افتتاح الحصة (10)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4" marR="0" lvl="0" indent="-171454" algn="just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الأساليب (30)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4" marR="0" lvl="0" indent="-171454" algn="just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الاستماع والتحدث (30)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افتتاح الحصة (10)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قراءة : التوقع والتحقق الفهم العام 30 د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قراءة </a:t>
            </a:r>
            <a:r>
              <a:rPr kumimoji="0" lang="ar-MA" sz="1200" b="0" i="0" u="none" strike="noStrike" kern="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 تطبيق 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dirty="0"/>
              <a:t>قراءة </a:t>
            </a:r>
            <a:r>
              <a:rPr lang="fr-FR" dirty="0"/>
              <a:t>PIRLS </a:t>
            </a:r>
            <a:r>
              <a:rPr lang="ar-MA" dirty="0"/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الاستراتيجية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</a:t>
            </a:r>
            <a:r>
              <a:rPr lang="ar-MA" dirty="0">
                <a:solidFill>
                  <a:srgbClr val="424D7B"/>
                </a:solidFill>
                <a:cs typeface="Arial" panose="020B0604020202020204" pitchFamily="34" charset="0"/>
              </a:rPr>
              <a:t>التراكيب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50823" y="4561042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تراكيب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41700" y="3279307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نص: 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مُخْتَبَراتُ </a:t>
            </a:r>
            <a:r>
              <a:rPr lang="ar-MA" sz="2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ٱلْأَحْلامِ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(الحصة الثالثة)</a:t>
            </a:r>
          </a:p>
          <a:p>
            <a:pPr lvl="0"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استراتيجية تحديد السبب والنتيجة.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المفعول به ضمير متصل.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2908660"/>
            <a:ext cx="729135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تحديد السبب و النتيجة.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29135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65061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تمييز المفعول به ضمير متصل في الجمل.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DA30E-535C-CD4D-367B-F27DC698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118FAB-B974-3BFA-6E82-00B2CA280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E347B-3115-ADD1-BABF-BD0316688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71C19-993D-50E2-8B17-204342DC46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A3B0E1-43AE-ED29-4E29-347FB8EF14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63DD-10AD-A0A8-FA6B-A3C5020AE1C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3B5C72-440E-137E-3D9B-DF72C52583E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3BC5A-929E-7824-E25A-25FC1D24C95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F58AA9-C70F-AE53-449F-65B8B0FBA0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54224D-16DF-7D65-3CEE-841798967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2BB817-DF4A-E7B0-68F4-839E19661E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00487D-93F9-CE69-0E2B-6920BFE728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71DF83-5609-7488-EA1A-C8202BCA60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23366F-15DA-487A-46ED-CCAFD8D266F7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840698-0EA2-221C-9212-214E67305913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4F4147-BDAC-AE49-822E-F96DBAA76D92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FR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1 </a:t>
            </a:r>
            <a:endParaRPr lang="ar-MA" sz="2400" b="1" kern="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1D1F23-10D1-CD83-EFA4-DB4DB45C1D7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C1B06255-AE39-9AD7-3ED5-1F402E3B9453}"/>
              </a:ext>
            </a:extLst>
          </p:cNvPr>
          <p:cNvSpPr txBox="1"/>
          <p:nvPr/>
        </p:nvSpPr>
        <p:spPr>
          <a:xfrm>
            <a:off x="1003772" y="5080522"/>
            <a:ext cx="684712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أُجيبُ عَنِ ٱلسُّؤالِ أُحَدِّدُ ٱلْمَطْلوبَ بِدِقَّةٍ وَ أُوَظِّفُ ٱلاِسْتْراتيجِيَّةَ ٱلْمَناسِبَةَ.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CC124F-ED84-BB62-0DBF-B24154C8B401}"/>
              </a:ext>
            </a:extLst>
          </p:cNvPr>
          <p:cNvGrpSpPr/>
          <p:nvPr/>
        </p:nvGrpSpPr>
        <p:grpSpPr>
          <a:xfrm>
            <a:off x="469717" y="1834551"/>
            <a:ext cx="7342712" cy="981591"/>
            <a:chOff x="469717" y="1834551"/>
            <a:chExt cx="7342712" cy="981591"/>
          </a:xfrm>
        </p:grpSpPr>
        <p:sp>
          <p:nvSpPr>
            <p:cNvPr id="7" name="Google Shape;1333;p8">
              <a:extLst>
                <a:ext uri="{FF2B5EF4-FFF2-40B4-BE49-F238E27FC236}">
                  <a16:creationId xmlns:a16="http://schemas.microsoft.com/office/drawing/2014/main" id="{9C0BD659-09A5-6280-5D3D-7A0EE5797075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644F81-682F-7207-20EC-A8105789C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838" y="1834551"/>
              <a:ext cx="981591" cy="98159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63678B94-CF7A-CBAA-3C64-26212DB7B2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16" y="2856538"/>
            <a:ext cx="2394118" cy="2394118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33EA09-6561-4504-785D-C7944DFF1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FAFB56-4376-EE64-14EA-B55C6BC94B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35D089-EC7E-A7A5-924A-624833F7B50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EBDA31-D454-D125-D090-CF2F7D94FA2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C5B04B0-1FB4-BC50-EA41-0146BECF818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4262E7-E359-A92A-B43C-6D043B62B03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E14457-0CB2-4C2F-6449-1E956EF8B4A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573E39-039F-66B5-5040-38E799510B34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C5520D5-DF30-22FC-3F4E-B8EB98263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828" y="2116967"/>
            <a:ext cx="2598321" cy="3732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F21C5F8-7BA3-6C83-DEE6-0FCCE8578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128" y="1750213"/>
            <a:ext cx="2446595" cy="37514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13864D-D6E8-45F7-BF84-515B07AB9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5482" y="2277247"/>
            <a:ext cx="2588151" cy="37741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9C6FB3-B6EF-D6A9-BBD1-5E918FF55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5059" y="1918027"/>
            <a:ext cx="2588151" cy="3793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B378838-D85E-AE21-7B72-EB19AD15BC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217" y="2363277"/>
            <a:ext cx="2721804" cy="3957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817E83BB-E680-43FA-BE94-1587588DF72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368603CF-1B31-8DA6-0ABC-0CAC67365B31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B56AA699-3FE6-5A0A-9A9C-8CAAC4055D1C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BF41B9CF-D8A9-5A41-9582-7A0C49028873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07136657-C5E3-E9AE-357E-7C271520AD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BAB7F97F-6D97-A478-87E9-E46914C555A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CE9BB3AA-F7FB-28A9-8ADA-E21BD2AB9AC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292F121D-FD28-A92E-A68E-16D96931858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8CD7631B-8EFE-01CB-5866-8E71B0A5950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961E1BA-8417-C6C0-E90B-61E378199CE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F78ACABF-739D-0C34-6F50-BF197F61B65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53B3D31F-9447-2844-C7E6-75745D7EDC3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2D46958A-9200-8AF7-3BC3-A6D648A2BE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E1A84D32-CEE2-7AD9-69B4-28D62D0827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DD90342-581D-A74C-325B-74577AA134A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29FE34A5-9A38-07B9-1624-05A0F862D7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ABF1E55-9EB0-1348-0BD9-F9DE0AD0B6A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A635DFE5-D717-D965-67BD-7AB73B3E55D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795969" y="1409434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يَقولُ بوتو : "لَيالي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ٱلْقُطْبِ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لَمْ تَعُدْ كَما كانَتْ".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ٱلشُّعورُ ٱلَّذي يُعَبِّرُ عَنْهُ بوتو بِهَذِهِ ٱلْجُمْلَةِ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اَلْحُزْنُ وَٱلْقَلَقُ عَلى عالَمٍ بَدَأَ يَفْقِدُ هُدوءَهُ وَثَباتَهُ.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اَلتَّعَجُّبُ مِنْ جَمالِ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ٱللَّيالي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ٱلْقُطْبِيَّةِ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اَلْفَرَحُ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بِٱلتَّغَيُّراتِ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ٱلْجَديدَةِ في مُحيطِهِ.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اَلرَّغْبَةُ في ٱلسَّفَرِ إِلى مَكانٍ أَكْثَرَ دِفْئاً.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5FB36D3-345D-7656-33B1-39B4B90FF3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5D56A3B0-D85B-12E7-D01D-A3E0FC2562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F8459266-4A1D-76E0-ADB5-1A3206041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302;p9">
            <a:extLst>
              <a:ext uri="{FF2B5EF4-FFF2-40B4-BE49-F238E27FC236}">
                <a16:creationId xmlns:a16="http://schemas.microsoft.com/office/drawing/2014/main" id="{BB9B5B10-2498-DD09-FC10-DFCC219ADA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303;p9">
            <a:extLst>
              <a:ext uri="{FF2B5EF4-FFF2-40B4-BE49-F238E27FC236}">
                <a16:creationId xmlns:a16="http://schemas.microsoft.com/office/drawing/2014/main" id="{175CD265-2C34-F3FC-74E3-3DEB175C05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" name="Google Shape;1304;p9">
            <a:extLst>
              <a:ext uri="{FF2B5EF4-FFF2-40B4-BE49-F238E27FC236}">
                <a16:creationId xmlns:a16="http://schemas.microsoft.com/office/drawing/2014/main" id="{F460DE44-8DC7-2DFE-0D96-8949103632C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30" name="Google Shape;1305;p9">
            <a:extLst>
              <a:ext uri="{FF2B5EF4-FFF2-40B4-BE49-F238E27FC236}">
                <a16:creationId xmlns:a16="http://schemas.microsoft.com/office/drawing/2014/main" id="{341D0B6A-7C63-EC53-1839-D2B7092DE7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1306;p9">
            <a:extLst>
              <a:ext uri="{FF2B5EF4-FFF2-40B4-BE49-F238E27FC236}">
                <a16:creationId xmlns:a16="http://schemas.microsoft.com/office/drawing/2014/main" id="{97EC9180-C9E5-451C-5A28-13B603E10A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2" name="Google Shape;1307;p9">
            <a:extLst>
              <a:ext uri="{FF2B5EF4-FFF2-40B4-BE49-F238E27FC236}">
                <a16:creationId xmlns:a16="http://schemas.microsoft.com/office/drawing/2014/main" id="{A142D030-B9F3-2724-D977-6ED56307F3F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40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60A25269-4161-8071-7C46-2758251296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DA8488D-298F-BBB3-2C93-7DEE044A804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83C70883-AE3F-2710-CDEA-DF0A658F52B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D4AF4020-2EDB-CD98-6FAB-B5CB04CE2AE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AEC81BBA-FA07-8464-D099-335D13E354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E84C339A-4A9C-D5DF-AB21-0A3CD0483C0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9096DEEC-FD9E-A6FC-ACA7-8EC2B4AFC0D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7D31E08B-5792-1E2B-F06E-BA2EA84B5F3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766AF0D5-F855-22DE-CDF1-88A3D006EE9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4BA915E-DAD2-AA6C-1E76-1B8CC1B183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7" y="1469962"/>
            <a:ext cx="7282175" cy="51074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8044E136-CF83-1D12-3288-AE26803208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AB65B7DE-A696-0C67-1F5C-3521DE38D30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08E653D3-4F71-BDF1-0954-D9BE391181A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2B176938-1282-0361-4CD6-25891F1FA50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A90BB24D-6EE0-3A58-B9B6-5A466AC4286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60FF3367-5F6B-EFFB-0A2B-306CC3AE1AB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30" name="Google Shape;1305;p9">
            <a:extLst>
              <a:ext uri="{FF2B5EF4-FFF2-40B4-BE49-F238E27FC236}">
                <a16:creationId xmlns:a16="http://schemas.microsoft.com/office/drawing/2014/main" id="{53E668F4-2173-6B44-CF1A-C0E18E6A20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1306;p9">
            <a:extLst>
              <a:ext uri="{FF2B5EF4-FFF2-40B4-BE49-F238E27FC236}">
                <a16:creationId xmlns:a16="http://schemas.microsoft.com/office/drawing/2014/main" id="{B5020243-649D-28CD-1DB7-0E19C211815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2" name="Google Shape;1307;p9">
            <a:extLst>
              <a:ext uri="{FF2B5EF4-FFF2-40B4-BE49-F238E27FC236}">
                <a16:creationId xmlns:a16="http://schemas.microsoft.com/office/drawing/2014/main" id="{7BADACAC-7AC8-27D0-07B2-F8A1DFAC4F0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1508;p66">
            <a:extLst>
              <a:ext uri="{FF2B5EF4-FFF2-40B4-BE49-F238E27FC236}">
                <a16:creationId xmlns:a16="http://schemas.microsoft.com/office/drawing/2014/main" id="{47336F0C-7348-C2C3-0F82-EDF34322900C}"/>
              </a:ext>
            </a:extLst>
          </p:cNvPr>
          <p:cNvSpPr txBox="1"/>
          <p:nvPr/>
        </p:nvSpPr>
        <p:spPr>
          <a:xfrm>
            <a:off x="795969" y="1409434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يَقولُ بوتو : "لَيالي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ٱلْقُطْبِ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لَمْ تَعُدْ كَما كانَتْ".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ٱلشُّعورُ ٱلَّذي يُعَبِّرُ عَنْهُ بوتو بِهَذِهِ ٱلْجُمْلَةِ 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867965-84E3-44F8-C475-386E08A48557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170B006-4B64-F3DA-834E-414FEB8D4EB4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اَلْحُزْنُ وَٱلْقَلَقُ عَلى عالَمٍ بَدَأَ يَفْقِدُ هُدوءَهُ وَثَباتَهُ.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9DB78E7-8DF3-5774-42A0-03042FEBA8C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E1A12A5-EA78-021F-26DD-AD145A09E49B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B0F4661-4EF3-3299-2D39-0C37AC7CD8ED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اَلتَّعَجُّبُ مِنْ جَمالِ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ٱللَّيالي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ٱلْقُطْبِيَّةِ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2E5A888-EDC2-0575-6A4B-1365D79227B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C05E383-8CC7-83E2-CB7B-B758F9C0B784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2F70AC8D-481C-8D43-94A3-848F9D3001EE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اَلْفَرَحُ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بِٱلتَّغَيُّراتِ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ٱلْجَديدَةِ في مُحيطِهِ.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1C514C46-5FF4-50DC-41AA-984160CCADC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B71DA7F-57A5-2F51-9E46-9574EE17441C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1B26004C-1B30-A3E0-7034-A2D916DEBE90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اَلرَّغْبَةُ في ٱلسَّفَرِ إِلى مَكانٍ أَكْثَرَ دِفْئاً.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F2047D6-D9A7-6D63-FB43-BA3504409D4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9999" y="4735033"/>
            <a:ext cx="498436" cy="498436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808DF9CB-4292-B6F5-B05E-9079FF65916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00FA9CF5-A5A6-8EC3-FEBB-5C1323BFE0C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2E2B4090-AF2A-012A-8F74-AD852CFD23C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302;p9">
            <a:extLst>
              <a:ext uri="{FF2B5EF4-FFF2-40B4-BE49-F238E27FC236}">
                <a16:creationId xmlns:a16="http://schemas.microsoft.com/office/drawing/2014/main" id="{C51A0FB4-9880-D9BB-71D5-872044FE25E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303;p9">
            <a:extLst>
              <a:ext uri="{FF2B5EF4-FFF2-40B4-BE49-F238E27FC236}">
                <a16:creationId xmlns:a16="http://schemas.microsoft.com/office/drawing/2014/main" id="{3F043737-6089-8B25-B8BA-0216A05828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Google Shape;1304;p9">
            <a:extLst>
              <a:ext uri="{FF2B5EF4-FFF2-40B4-BE49-F238E27FC236}">
                <a16:creationId xmlns:a16="http://schemas.microsoft.com/office/drawing/2014/main" id="{922F228F-A9CC-6E20-DD14-6C46A9FB510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31" name="Google Shape;1305;p9">
            <a:extLst>
              <a:ext uri="{FF2B5EF4-FFF2-40B4-BE49-F238E27FC236}">
                <a16:creationId xmlns:a16="http://schemas.microsoft.com/office/drawing/2014/main" id="{D932B0C5-7118-D0F7-44F3-90C415197F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1306;p9">
            <a:extLst>
              <a:ext uri="{FF2B5EF4-FFF2-40B4-BE49-F238E27FC236}">
                <a16:creationId xmlns:a16="http://schemas.microsoft.com/office/drawing/2014/main" id="{EDC08848-8FA2-1A4A-AA4D-57A5B619367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3" name="Google Shape;1307;p9">
            <a:extLst>
              <a:ext uri="{FF2B5EF4-FFF2-40B4-BE49-F238E27FC236}">
                <a16:creationId xmlns:a16="http://schemas.microsoft.com/office/drawing/2014/main" id="{A03B045B-CEAB-A3B7-C20C-CA050873983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4" name="Google Shape;1508;p66">
            <a:extLst>
              <a:ext uri="{FF2B5EF4-FFF2-40B4-BE49-F238E27FC236}">
                <a16:creationId xmlns:a16="http://schemas.microsoft.com/office/drawing/2014/main" id="{3F7C513B-09EF-1FCB-FBB9-1EDC16AEC1B7}"/>
              </a:ext>
            </a:extLst>
          </p:cNvPr>
          <p:cNvSpPr txBox="1"/>
          <p:nvPr/>
        </p:nvSpPr>
        <p:spPr>
          <a:xfrm>
            <a:off x="795969" y="1409434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يَقولُ بوتو : "لَيالي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ٱلْقُطْبِ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لَمْ تَعُدْ كَما كانَتْ".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ٱلشُّعورُ ٱلَّذي يُعَبِّرُ عَنْهُ بوتو بِهَذِهِ ٱلْجُمْلَةِ ؟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0C74458-1582-6E3F-7B8F-26EA1FB6F40A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58F7F99C-30F6-046A-DBE3-CF7B7B8F7984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اَلْحُزْنُ وَٱلْقَلَقُ عَلى عالَمٍ بَدَأَ يَفْقِدُ هُدوءَهُ وَثَباتَهُ.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311E6D9-5111-C178-459A-5A685D807C3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C7485F4-4BC1-BC5A-F479-D4DF59718608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209AB24-DC45-28F9-07FD-A05713ABEBD8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اَلتَّعَجُّبُ مِنْ جَمالِ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ٱللَّيالي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ٱلْقُطْبِيَّةِ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D0B3470B-3117-396F-C7B8-7B8E270E1A7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553183E-C681-24BA-5C5F-41A4E2DAB264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6147167-AECD-1D44-BF11-7891E3E35E4E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اَلْفَرَحُ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بِٱلتَّغَيُّراتِ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ٱلْجَديدَةِ في مُحيطِهِ.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A9246E0-B490-AE0B-8163-C2C2D2E21F3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B8F3444-E8AC-A41D-7ECC-7473908799DC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6572C3D2-0E93-2281-9EF4-7313FE429422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اَلرَّغْبَةُ في ٱلسَّفَرِ إِلى مَكانٍ أَكْثَرَ دِفْئاً.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D7160FB4-18E5-DD4D-2DE4-B0F1453B0B3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611981" y="1716973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ماذا حَدَثَ لِلْأَعْشاشِ حينَ بَدَأَ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يَذوبُ 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358409" y="4552977"/>
            <a:ext cx="6427182" cy="779458"/>
            <a:chOff x="1211708" y="2740490"/>
            <a:chExt cx="642718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تَجَمَّدَتْ وَأَصْبَحَتْ صَخْرَةً.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358409" y="3680615"/>
            <a:ext cx="6427182" cy="779458"/>
            <a:chOff x="1211708" y="2740490"/>
            <a:chExt cx="6427182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211708" y="2753032"/>
              <a:ext cx="59953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جَرَفَها ٱلْماءُ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ٱلصّاعِدُ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كَما يَجْرِفُ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ٱلْمَوْجُ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أَصْدافَ ٱلْبَحْرِ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358409" y="2808253"/>
            <a:ext cx="6416846" cy="779458"/>
            <a:chOff x="1846171" y="2740490"/>
            <a:chExt cx="579271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846171" y="2753032"/>
              <a:ext cx="536087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اِحْتَرَقَتْ بِفِعْلِ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ٱرْتِفاعِ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ٱلْحَرارَةِ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358409" y="5450423"/>
            <a:ext cx="6427182" cy="779458"/>
            <a:chOff x="1211708" y="2740490"/>
            <a:chExt cx="642718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غَطّاها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ٱلثَّلْجُ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وَٱخْتَفَتْ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0" name="Google Shape;1299;p9">
            <a:extLst>
              <a:ext uri="{FF2B5EF4-FFF2-40B4-BE49-F238E27FC236}">
                <a16:creationId xmlns:a16="http://schemas.microsoft.com/office/drawing/2014/main" id="{F74F62E6-793B-6866-B3C2-1E98D9511A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37CE78F0-7FCA-4D3F-F0EC-C323A7FD663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42652A58-7B9F-031B-C103-B61480C05D5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22F0A1B2-904C-F333-D69D-7474CB57B9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B6223AFF-5195-84B3-B530-9A5EDA5C35C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9F8BF890-0040-A1A2-09BA-A5601FE160F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DEB63AF1-E411-675E-778C-37855F9CAA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D788515C-3116-9969-E838-D210C942C5D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66EC03CF-783C-79DA-9C43-C65E1F1C210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2554B42-A3E9-8007-81C3-2D646452688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91A8575B-CD58-95B1-02E7-F5ABF22D3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30871A9D-F301-0DC9-3428-E71FEC7249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F7F00A0B-4FBB-0F43-6A8A-80763740C9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B3165764-F9B8-ED34-B915-BA657C6E8C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E7FE6855-503E-7DE8-E2B1-48699CE7E0E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BC407807-F01B-E6BE-79C1-4882C723054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579713F0-38AB-33A4-502B-1B29FF83C76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6074D98-4A62-7E3F-917D-E7BBA3C5956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4593286-4C45-AC83-B602-CE63BD68E2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7" y="1469962"/>
            <a:ext cx="7282175" cy="510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6D4AF9C7-6E76-94CA-1D90-FC3737D2F91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83A8BAD1-8A4B-0C0F-7524-855E1C6254B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E19ECF19-BBC4-73F3-FA20-FAF510F511F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93919138-6939-7AF1-FC45-6F9F4BE5E18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776765DF-B8B3-B970-762F-28C8512D324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FA0B8842-FA34-6E23-F74A-BDE58BF9F2A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30" name="Google Shape;1305;p9">
            <a:extLst>
              <a:ext uri="{FF2B5EF4-FFF2-40B4-BE49-F238E27FC236}">
                <a16:creationId xmlns:a16="http://schemas.microsoft.com/office/drawing/2014/main" id="{89877478-13FA-6B13-4AE9-6620E79BEA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1306;p9">
            <a:extLst>
              <a:ext uri="{FF2B5EF4-FFF2-40B4-BE49-F238E27FC236}">
                <a16:creationId xmlns:a16="http://schemas.microsoft.com/office/drawing/2014/main" id="{7D246A64-5519-E697-BEF9-2B31F977C90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2" name="Google Shape;1307;p9">
            <a:extLst>
              <a:ext uri="{FF2B5EF4-FFF2-40B4-BE49-F238E27FC236}">
                <a16:creationId xmlns:a16="http://schemas.microsoft.com/office/drawing/2014/main" id="{AF2768ED-CF57-A40A-8E86-6A6AD79AA78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1508;p66">
            <a:extLst>
              <a:ext uri="{FF2B5EF4-FFF2-40B4-BE49-F238E27FC236}">
                <a16:creationId xmlns:a16="http://schemas.microsoft.com/office/drawing/2014/main" id="{F318B7C5-F8DF-C5E3-C2CC-AFD977D22A2A}"/>
              </a:ext>
            </a:extLst>
          </p:cNvPr>
          <p:cNvSpPr txBox="1"/>
          <p:nvPr/>
        </p:nvSpPr>
        <p:spPr>
          <a:xfrm>
            <a:off x="611981" y="1716973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ماذا حَدَثَ لِلْأَعْشاشِ حينَ بَدَأَ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يَذوبُ 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663EAA3F-26F4-06BD-2104-1307141D98D2}"/>
              </a:ext>
            </a:extLst>
          </p:cNvPr>
          <p:cNvGrpSpPr/>
          <p:nvPr/>
        </p:nvGrpSpPr>
        <p:grpSpPr>
          <a:xfrm>
            <a:off x="1358409" y="4552977"/>
            <a:ext cx="6427182" cy="779458"/>
            <a:chOff x="1211708" y="2740490"/>
            <a:chExt cx="6427182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C46F1F8-4607-8B61-540C-4DC34A243504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تَجَمَّدَتْ وَأَصْبَحَتْ صَخْرَةً.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4CA1BCA-3515-7783-D614-467980DE343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1482377-F61D-134C-9F25-94F703ABC993}"/>
              </a:ext>
            </a:extLst>
          </p:cNvPr>
          <p:cNvGrpSpPr/>
          <p:nvPr/>
        </p:nvGrpSpPr>
        <p:grpSpPr>
          <a:xfrm>
            <a:off x="1358409" y="3680615"/>
            <a:ext cx="6427182" cy="779458"/>
            <a:chOff x="1211708" y="2740490"/>
            <a:chExt cx="6427182" cy="7794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7D1AAE41-7E01-9E5A-8BB9-F08D24EDF7F0}"/>
                </a:ext>
              </a:extLst>
            </p:cNvPr>
            <p:cNvSpPr/>
            <p:nvPr/>
          </p:nvSpPr>
          <p:spPr>
            <a:xfrm>
              <a:off x="1211708" y="2753032"/>
              <a:ext cx="59953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جَرَفَها ٱلْماءُ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ٱلصّاعِدُ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كَما يَجْرِفُ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ٱلْمَوْجُ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أَصْدافَ ٱلْبَحْرِ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0ABCD359-C223-1AB8-2879-97C92329148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0601406-F7C7-B589-16DC-0C8ACF30B1AE}"/>
              </a:ext>
            </a:extLst>
          </p:cNvPr>
          <p:cNvGrpSpPr/>
          <p:nvPr/>
        </p:nvGrpSpPr>
        <p:grpSpPr>
          <a:xfrm>
            <a:off x="1358409" y="2808253"/>
            <a:ext cx="6416846" cy="779458"/>
            <a:chOff x="1846171" y="2740490"/>
            <a:chExt cx="5792719" cy="7794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56B1BD9-FA7D-509E-9A4A-059F9DA1F9CB}"/>
                </a:ext>
              </a:extLst>
            </p:cNvPr>
            <p:cNvSpPr/>
            <p:nvPr/>
          </p:nvSpPr>
          <p:spPr>
            <a:xfrm>
              <a:off x="1846171" y="2753032"/>
              <a:ext cx="536087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اِحْتَرَقَتْ بِفِعْلِ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ٱرْتِفاعِ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ٱلْحَرارَةِ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5EE02FF6-FAED-7A63-9218-EDA114218BC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C727A2A-A3FA-4BD2-4C71-BF5345BE52DF}"/>
              </a:ext>
            </a:extLst>
          </p:cNvPr>
          <p:cNvGrpSpPr/>
          <p:nvPr/>
        </p:nvGrpSpPr>
        <p:grpSpPr>
          <a:xfrm>
            <a:off x="1358409" y="5450423"/>
            <a:ext cx="6427182" cy="779458"/>
            <a:chOff x="1211708" y="2740490"/>
            <a:chExt cx="6427182" cy="7794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83FD0B6-0C51-413B-311D-B87024FAFB9F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غَطّاها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ٱلثَّلْجُ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وَٱخْتَفَتْ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FD693592-F6FA-DA41-E39B-76D2068B332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4249" y="3735516"/>
            <a:ext cx="498436" cy="498436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2A1F8AF-1E70-B831-85C8-08A5C96781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204B1917-8709-FCF1-7B65-1FD7E1DE65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38561CCF-964A-CAEA-79C4-D49DA8F1467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302;p9">
            <a:extLst>
              <a:ext uri="{FF2B5EF4-FFF2-40B4-BE49-F238E27FC236}">
                <a16:creationId xmlns:a16="http://schemas.microsoft.com/office/drawing/2014/main" id="{FFE92A1B-2DEE-DCA6-97CF-9CF0FF2239A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303;p9">
            <a:extLst>
              <a:ext uri="{FF2B5EF4-FFF2-40B4-BE49-F238E27FC236}">
                <a16:creationId xmlns:a16="http://schemas.microsoft.com/office/drawing/2014/main" id="{3659561E-FC63-58E6-81CE-4CB26AE5509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Google Shape;1304;p9">
            <a:extLst>
              <a:ext uri="{FF2B5EF4-FFF2-40B4-BE49-F238E27FC236}">
                <a16:creationId xmlns:a16="http://schemas.microsoft.com/office/drawing/2014/main" id="{37C98A9C-0EEF-EC42-7537-FC7B78DCF9B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31" name="Google Shape;1305;p9">
            <a:extLst>
              <a:ext uri="{FF2B5EF4-FFF2-40B4-BE49-F238E27FC236}">
                <a16:creationId xmlns:a16="http://schemas.microsoft.com/office/drawing/2014/main" id="{43D2EF57-7D84-DFD5-7765-8B7B82109D1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1306;p9">
            <a:extLst>
              <a:ext uri="{FF2B5EF4-FFF2-40B4-BE49-F238E27FC236}">
                <a16:creationId xmlns:a16="http://schemas.microsoft.com/office/drawing/2014/main" id="{E51FE3C8-850D-F2CD-DBB4-88CB7742368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3" name="Google Shape;1307;p9">
            <a:extLst>
              <a:ext uri="{FF2B5EF4-FFF2-40B4-BE49-F238E27FC236}">
                <a16:creationId xmlns:a16="http://schemas.microsoft.com/office/drawing/2014/main" id="{58D4902A-A06B-B9FA-7716-76C4CC302D0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4" name="Google Shape;1508;p66">
            <a:extLst>
              <a:ext uri="{FF2B5EF4-FFF2-40B4-BE49-F238E27FC236}">
                <a16:creationId xmlns:a16="http://schemas.microsoft.com/office/drawing/2014/main" id="{DDA1309B-BE0D-00C6-EA55-83D04961C178}"/>
              </a:ext>
            </a:extLst>
          </p:cNvPr>
          <p:cNvSpPr txBox="1"/>
          <p:nvPr/>
        </p:nvSpPr>
        <p:spPr>
          <a:xfrm>
            <a:off x="611981" y="1716973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ماذا حَدَثَ لِلْأَعْشاشِ حينَ بَدَأَ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يَذوبُ ؟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29E87C1-E099-5224-BAE7-1B149E9E13D6}"/>
              </a:ext>
            </a:extLst>
          </p:cNvPr>
          <p:cNvGrpSpPr/>
          <p:nvPr/>
        </p:nvGrpSpPr>
        <p:grpSpPr>
          <a:xfrm>
            <a:off x="1358409" y="4552977"/>
            <a:ext cx="6427182" cy="779458"/>
            <a:chOff x="1211708" y="2740490"/>
            <a:chExt cx="6427182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BEA1AB93-D895-F45B-7BD0-5C6C6145FE53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تَجَمَّدَتْ وَأَصْبَحَتْ صَخْرَةً.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84DB2135-4A1E-E714-5FC5-229B8818A95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2CBF4C84-8CEB-F2A2-7A72-2AD1F8F9DBE2}"/>
              </a:ext>
            </a:extLst>
          </p:cNvPr>
          <p:cNvGrpSpPr/>
          <p:nvPr/>
        </p:nvGrpSpPr>
        <p:grpSpPr>
          <a:xfrm>
            <a:off x="1358409" y="3680615"/>
            <a:ext cx="6427182" cy="779458"/>
            <a:chOff x="1211708" y="2740490"/>
            <a:chExt cx="6427182" cy="77945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B8F5BC51-F2A5-B920-4512-D7D2BC735E0A}"/>
                </a:ext>
              </a:extLst>
            </p:cNvPr>
            <p:cNvSpPr/>
            <p:nvPr/>
          </p:nvSpPr>
          <p:spPr>
            <a:xfrm>
              <a:off x="1211708" y="2753032"/>
              <a:ext cx="59953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جَرَفَها ٱلْماءُ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ٱلصّاعِدُ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كَما يَجْرِفُ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ٱلْمَوْجُ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أَصْدافَ ٱلْبَحْرِ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592996E-1582-1C17-3939-215EF2BC019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86C7C61-A94F-7AC5-79CF-0B506F884B3C}"/>
              </a:ext>
            </a:extLst>
          </p:cNvPr>
          <p:cNvGrpSpPr/>
          <p:nvPr/>
        </p:nvGrpSpPr>
        <p:grpSpPr>
          <a:xfrm>
            <a:off x="1358409" y="2808253"/>
            <a:ext cx="6416846" cy="779458"/>
            <a:chOff x="1846171" y="2740490"/>
            <a:chExt cx="5792719" cy="77945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96683F4-2098-92C9-1DA2-31C45BE2E213}"/>
                </a:ext>
              </a:extLst>
            </p:cNvPr>
            <p:cNvSpPr/>
            <p:nvPr/>
          </p:nvSpPr>
          <p:spPr>
            <a:xfrm>
              <a:off x="1846171" y="2753032"/>
              <a:ext cx="536087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اِحْتَرَقَتْ بِفِعْلِ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ٱرْتِفاعِ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ٱلْحَرارَةِ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0CE7C5D-960D-3E1C-1AC1-9B20E430662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0ACD7EC-A388-D33B-507B-FE17A932124C}"/>
              </a:ext>
            </a:extLst>
          </p:cNvPr>
          <p:cNvGrpSpPr/>
          <p:nvPr/>
        </p:nvGrpSpPr>
        <p:grpSpPr>
          <a:xfrm>
            <a:off x="1358409" y="5450423"/>
            <a:ext cx="6427182" cy="779458"/>
            <a:chOff x="1211708" y="2740490"/>
            <a:chExt cx="6427182" cy="77945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0EC82BCD-4DDF-5AD1-8D6E-22E3A617EB65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غَطّاها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ٱلثَّلْجُ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وَٱخْتَفَتْ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450DB34-E553-0831-889D-FEBBBD275C9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4DA28A7B-8F35-9E14-758F-558781268FB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BFC980F-EBBB-BD5E-6BA6-7770E298446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B0B19BB6-72B2-53F5-7EF6-9A11DD003B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DF82D382-E46A-8E69-440E-5BFCEE900F3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9E1C825B-7C2C-7389-8000-CC8FC1FB5C5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D223CEA7-5080-C0EA-B754-2A3432193CE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تراكيب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8ED7B46E-EA3A-559B-61DF-2F417532078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1C1BB245-6F19-F69D-FFEA-B1701D6A0DB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62531E16-F2D0-0B71-F1E6-D5E06F18BC4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EE331D1-7153-C8B4-5B3B-A7A5105BF6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7" y="1469962"/>
            <a:ext cx="7282175" cy="51074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Microsoft Uighur" panose="02000000000000000000" pitchFamily="2" charset="-78"/>
              </a:rPr>
              <a:t> قراءة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528E62DA-6577-D0A8-DDA3-3893EE50E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1169972" y="2909525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نص: مُخْتَبَراتُ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ٱلْأَحْلامِ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(الحصة الثالثة)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استراتيجية تحديد السبب والنتيجة</a:t>
            </a:r>
          </a:p>
        </p:txBody>
      </p:sp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1C72-51D3-DEAC-3C4C-F522A2C9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6E706-916C-F5C8-216D-E9BA89179A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69084-E9F6-85FA-6BA8-99A6C3D3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1C9D26-3661-9161-DF83-4B608C0D3D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44CD00F-911D-0E4E-9D97-46038151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D506F9-CD4C-9DF3-5445-25DE11D948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37B129-8E5A-E232-482B-A0230EE74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E8A12-35AF-5EF5-2014-3E2825B2E6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BEA573-8DD5-A7D2-F1AD-F768E2D653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3556D8-A7A6-59BA-EC17-C15D32432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41A57C-F155-57CF-9F4A-11241B8C2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D107AB-3CD3-DC1D-CF4A-10CD065F4C38}"/>
              </a:ext>
            </a:extLst>
          </p:cNvPr>
          <p:cNvSpPr txBox="1"/>
          <p:nvPr/>
        </p:nvSpPr>
        <p:spPr>
          <a:xfrm>
            <a:off x="-309475" y="84321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نص "مُخْتَبَراتُ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ٱلْأَحْلامِ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076FB5D-9FEE-C41B-E54A-19D20C7F8E1D}"/>
              </a:ext>
            </a:extLst>
          </p:cNvPr>
          <p:cNvSpPr txBox="1"/>
          <p:nvPr/>
        </p:nvSpPr>
        <p:spPr>
          <a:xfrm>
            <a:off x="1456520" y="1834885"/>
            <a:ext cx="5783663" cy="5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مُخْتَبَراتُ </a:t>
            </a:r>
            <a:r>
              <a:rPr lang="ar-MA" sz="54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ٱلْأَحْلامِ</a:t>
            </a: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B49F8C-D79D-E0D3-E037-7A7C4E0259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202" y="2459606"/>
            <a:ext cx="5313732" cy="405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2970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203E9-E3BC-B9D2-E27B-4F9D5F09F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4586F22-B976-E270-9898-9960C95B93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9CCAEE-A125-E790-CFE4-1D3CE03FBA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1659EC-C586-C8B7-6DFB-5BDCD93399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F19385-62A2-368B-97F2-80A06D53CC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E7631A-8565-ED7C-CC59-BFAE996F7B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F1F5D6-250D-FAB6-A644-2391DB22E5C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B61A63-B535-7500-8426-636A4FEF038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6CEE7A-529A-AA1B-A1D4-0B0A2ABFBE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1053BF-1C53-5B3F-D01D-8A20504C33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823A5C1-1304-7C88-018F-CE30CA838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21DA61-39F5-D953-C043-A69FD7D40B33}"/>
              </a:ext>
            </a:extLst>
          </p:cNvPr>
          <p:cNvSpPr txBox="1"/>
          <p:nvPr/>
        </p:nvSpPr>
        <p:spPr>
          <a:xfrm>
            <a:off x="-309475" y="65617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، من يقرأ النص؟ 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بعض المتعلمين على قراءة فقرات النص.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4070A422-527D-B34C-C908-E5600CB75C5D}"/>
              </a:ext>
            </a:extLst>
          </p:cNvPr>
          <p:cNvSpPr txBox="1"/>
          <p:nvPr/>
        </p:nvSpPr>
        <p:spPr>
          <a:xfrm>
            <a:off x="1606343" y="1834885"/>
            <a:ext cx="5783663" cy="5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مُخْتَبَراتُ </a:t>
            </a:r>
            <a:r>
              <a:rPr lang="ar-MA" sz="54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ٱلْأَحْلامِ</a:t>
            </a: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256248-A157-8267-009E-7D676CF757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202" y="2459606"/>
            <a:ext cx="5313732" cy="405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4398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0DB92-A915-9EE6-F781-BADA2EE7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FD2CAB1-0A78-FDCC-6836-BA845C51EA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223E323-88EB-1F60-853A-71BED3C809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F51FD9-40CC-6E41-9D95-00FF167660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6C12D83-F220-E873-2F3B-6BF450D3F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259B229-C38C-C442-35E8-3CABED44D2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EE35A6-69CB-124D-8694-F3B3A4B52D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A1266D-A5B1-8EB4-B32D-9912683DD0F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6A2F43-56A4-8CC1-A096-E1252FAC2DE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2D13586-947D-E9CC-6C01-43E05ECDFFE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C6005AF-677A-A11F-755E-1C85C2EEBE43}"/>
              </a:ext>
            </a:extLst>
          </p:cNvPr>
          <p:cNvSpPr txBox="1"/>
          <p:nvPr/>
        </p:nvSpPr>
        <p:spPr>
          <a:xfrm>
            <a:off x="527150" y="842038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يذكرنا بخطوات استراتيجية  تحديد السبب و النتيجة.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96DAC5-AE7F-3418-086C-D75C252973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D1B352-F3D6-89E8-E250-415908B48C60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ٱلسَّبَبِ وَ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ٱلنَّتيجَةِ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898531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A4251-F62C-F948-599D-FB16E5705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E71620-1E1B-8861-D681-B2515A797C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BAE015-3E51-DA43-D1AA-EECC529FD6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001006-A96F-9B20-C7D3-851251D8BD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0C911C-4BA9-8820-9A94-12499BAB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96565F4-9508-E2F4-A53D-B1BC3AAC17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F137D3-D8A4-F172-10AE-63DB8CE330D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DDABD7-1164-E19E-44DB-B8155CCD88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2CC491F-0ECF-8F32-C55D-674160770D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195555-9D40-D02D-97AC-66E8E17649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DA77CA-D137-358B-5905-96E0696296B4}"/>
              </a:ext>
            </a:extLst>
          </p:cNvPr>
          <p:cNvSpPr txBox="1"/>
          <p:nvPr/>
        </p:nvSpPr>
        <p:spPr>
          <a:xfrm>
            <a:off x="694944" y="805266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672643-0BD3-6DA9-1143-656B6D0F3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733545-4CC9-8C3F-EBA8-806414217E97}"/>
              </a:ext>
            </a:extLst>
          </p:cNvPr>
          <p:cNvSpPr txBox="1"/>
          <p:nvPr/>
        </p:nvSpPr>
        <p:spPr>
          <a:xfrm>
            <a:off x="1118082" y="2032636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D44759-47E8-2681-2ECC-44841C6A27A9}"/>
              </a:ext>
            </a:extLst>
          </p:cNvPr>
          <p:cNvSpPr txBox="1"/>
          <p:nvPr/>
        </p:nvSpPr>
        <p:spPr>
          <a:xfrm>
            <a:off x="851684" y="3037449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سَبَبُ 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19D170-2FFC-2BA2-7087-C7C481D0DD97}"/>
              </a:ext>
            </a:extLst>
          </p:cNvPr>
          <p:cNvSpPr txBox="1"/>
          <p:nvPr/>
        </p:nvSpPr>
        <p:spPr>
          <a:xfrm>
            <a:off x="5466716" y="2813878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ٱلسَّبَبِ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8" name="Connecteur : en angle 7">
            <a:extLst>
              <a:ext uri="{FF2B5EF4-FFF2-40B4-BE49-F238E27FC236}">
                <a16:creationId xmlns:a16="http://schemas.microsoft.com/office/drawing/2014/main" id="{118155CD-53DD-19A2-01CF-784CE00F91B7}"/>
              </a:ext>
            </a:extLst>
          </p:cNvPr>
          <p:cNvCxnSpPr>
            <a:stCxn id="7" idx="1"/>
          </p:cNvCxnSpPr>
          <p:nvPr/>
        </p:nvCxnSpPr>
        <p:spPr>
          <a:xfrm rot="10800000">
            <a:off x="4129006" y="2803948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4ABA6553-1D88-ADF0-E4DC-0227C0386EB3}"/>
              </a:ext>
            </a:extLst>
          </p:cNvPr>
          <p:cNvCxnSpPr>
            <a:stCxn id="7" idx="1"/>
          </p:cNvCxnSpPr>
          <p:nvPr/>
        </p:nvCxnSpPr>
        <p:spPr>
          <a:xfrm rot="10800000" flipV="1">
            <a:off x="4039718" y="3398147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8445BA87-D858-D5EA-B499-295A84096763}"/>
              </a:ext>
            </a:extLst>
          </p:cNvPr>
          <p:cNvSpPr txBox="1"/>
          <p:nvPr/>
        </p:nvSpPr>
        <p:spPr>
          <a:xfrm>
            <a:off x="1098130" y="4148043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نَتيجَةُ.........؟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8466FD-BBB4-FD3A-530B-B206D412F346}"/>
              </a:ext>
            </a:extLst>
          </p:cNvPr>
          <p:cNvSpPr txBox="1"/>
          <p:nvPr/>
        </p:nvSpPr>
        <p:spPr>
          <a:xfrm>
            <a:off x="831732" y="5152856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أَدّى..........؟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35333-F90E-67D2-1D27-BEC59354DE50}"/>
              </a:ext>
            </a:extLst>
          </p:cNvPr>
          <p:cNvSpPr txBox="1"/>
          <p:nvPr/>
        </p:nvSpPr>
        <p:spPr>
          <a:xfrm>
            <a:off x="5446764" y="4929285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ٱلنَّتيجَةِ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A818872E-4FFF-B122-A32C-38336DDCABC3}"/>
              </a:ext>
            </a:extLst>
          </p:cNvPr>
          <p:cNvCxnSpPr>
            <a:stCxn id="13" idx="1"/>
          </p:cNvCxnSpPr>
          <p:nvPr/>
        </p:nvCxnSpPr>
        <p:spPr>
          <a:xfrm rot="10800000">
            <a:off x="4109054" y="4919355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FFD7DD4A-5DE7-21FC-24D9-D0FDB7C72634}"/>
              </a:ext>
            </a:extLst>
          </p:cNvPr>
          <p:cNvCxnSpPr>
            <a:stCxn id="13" idx="1"/>
          </p:cNvCxnSpPr>
          <p:nvPr/>
        </p:nvCxnSpPr>
        <p:spPr>
          <a:xfrm rot="10800000" flipV="1">
            <a:off x="4019766" y="5513554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5910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10" grpId="0"/>
      <p:bldP spid="11" grpId="0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60C61-90EC-A2BB-089F-D65D68B8E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E004A37-6C52-0755-BDE2-E9AFF3ADD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44EFF2-6798-7C66-BD80-D201A48416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953999-09B9-BAE0-78BD-CD87290DB3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857C11-DC98-B2E6-84AE-3B87244304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55516D9-31D4-16B8-226A-8E5F11C97F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CCD867-C377-15B9-647A-87B33B9309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7B851B-5682-BE86-70F9-F7D0EAD822F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24B2C2-30F0-6503-F5C6-8D2D4AA4A05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51D5E6-D847-7500-812A-8D35300DB3F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2C79F0-32BE-D6EC-BADD-5F684B6C25EC}"/>
              </a:ext>
            </a:extLst>
          </p:cNvPr>
          <p:cNvSpPr txBox="1"/>
          <p:nvPr/>
        </p:nvSpPr>
        <p:spPr>
          <a:xfrm>
            <a:off x="-423775" y="801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F9FC8-ABF4-B8DA-51F3-3BCCA3E5B9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8C742B-79CA-04BC-0179-19194FDDF0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2078182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3960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74355-4976-03C6-63A1-97217FA37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CCE5001-8664-43AD-3CEF-B7620D64F7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B7DC70-C180-73A4-4BED-3D698C0125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13B2F7-358A-A18F-EDE8-83C903A661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E9C837B-F919-4D98-9307-671FB9D4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C3BE5B3-2BF9-6F6D-F7BD-824E10503E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465B12-AF4B-85BC-977B-B07DB2FEDB3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9DE80B-93D3-9A64-9711-207E98A848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0B150A-5BFB-EC45-2D6A-8695C024E3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A00595-A995-F00B-7AA6-066DA9C555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65E870E1-B039-8785-33A9-49049CC0CD84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لِماذا تَمَكَّنَ ٱلنّاسُ مِنْ إِنْتاجِ كَمِّيّاتٍ كَبيرَةٍ مِنَ ٱلْمَلابِسِ بِسُرْعَةٍ وَسُهولَةٍ؟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5EDDE5-FC81-4B83-CB22-0164826969A1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لِماذا تَمَكَّنَ ٱلنّاسُ مِنْ إِنْتاجِ كَمِّيّاتٍ كَبيرَةٍ مِنَ ٱلْمَلابِسِ بِسُرْعَةٍ وَسُهولَةٍ؟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D4E62D-96AC-FFC7-8C15-B61CD6244F34}"/>
              </a:ext>
            </a:extLst>
          </p:cNvPr>
          <p:cNvGrpSpPr/>
          <p:nvPr/>
        </p:nvGrpSpPr>
        <p:grpSpPr>
          <a:xfrm>
            <a:off x="909725" y="2765970"/>
            <a:ext cx="7687307" cy="782944"/>
            <a:chOff x="-218137" y="2905330"/>
            <a:chExt cx="7687307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B966D85D-0004-8C95-E4AC-010B957752CD}"/>
                </a:ext>
              </a:extLst>
            </p:cNvPr>
            <p:cNvSpPr/>
            <p:nvPr/>
          </p:nvSpPr>
          <p:spPr>
            <a:xfrm>
              <a:off x="-218137" y="2905330"/>
              <a:ext cx="727274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عَدَدَ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ٱلْعُمّالِ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زادَ كَثيراً.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BB1C6F1-5FD9-B5F2-68F2-C49F98323B15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FR" sz="24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4B9FA6A-43C0-B4EF-8EF6-5A8AC232DC6E}"/>
              </a:ext>
            </a:extLst>
          </p:cNvPr>
          <p:cNvGrpSpPr/>
          <p:nvPr/>
        </p:nvGrpSpPr>
        <p:grpSpPr>
          <a:xfrm>
            <a:off x="909725" y="3644305"/>
            <a:ext cx="7687307" cy="782944"/>
            <a:chOff x="-218137" y="2905330"/>
            <a:chExt cx="7687307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8C4CDCC2-CF4B-DDF1-9468-749D0558CA0A}"/>
                </a:ext>
              </a:extLst>
            </p:cNvPr>
            <p:cNvSpPr/>
            <p:nvPr/>
          </p:nvSpPr>
          <p:spPr>
            <a:xfrm>
              <a:off x="-218137" y="2905330"/>
              <a:ext cx="727274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آلاتٍ جَديدَةً ظَهَرَتْ في ٱلْمَصانِعِ وَساعَدَتْ عَلى ٱلْعَمَلِ بِسُرْعَةٍ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144CA0F-F48F-D643-8B5E-953120AF63DA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FR" sz="24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5F5FBF-778E-5B6F-C8F5-337637BC2B8C}"/>
              </a:ext>
            </a:extLst>
          </p:cNvPr>
          <p:cNvGrpSpPr/>
          <p:nvPr/>
        </p:nvGrpSpPr>
        <p:grpSpPr>
          <a:xfrm>
            <a:off x="909725" y="4522640"/>
            <a:ext cx="7651403" cy="782944"/>
            <a:chOff x="-182233" y="2905330"/>
            <a:chExt cx="7651403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891D58E6-DD04-557A-407E-B653FBE50CC8}"/>
                </a:ext>
              </a:extLst>
            </p:cNvPr>
            <p:cNvSpPr/>
            <p:nvPr/>
          </p:nvSpPr>
          <p:spPr>
            <a:xfrm>
              <a:off x="-182233" y="2905330"/>
              <a:ext cx="723683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ٱلنّاسَ تَعَلَّموا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ٱلْغَزْلَ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بِشَكْلٍ أَسْرَعَ.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824A1CC-5920-5A34-069A-0FFA6A10847C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FR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7D28F0-59D7-671F-4EBE-851D7F5291B0}"/>
              </a:ext>
            </a:extLst>
          </p:cNvPr>
          <p:cNvGrpSpPr/>
          <p:nvPr/>
        </p:nvGrpSpPr>
        <p:grpSpPr>
          <a:xfrm>
            <a:off x="909725" y="5391056"/>
            <a:ext cx="7651403" cy="782944"/>
            <a:chOff x="-182233" y="2905330"/>
            <a:chExt cx="7651403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F364C539-2CBB-F4C2-C89B-573C71E76BAF}"/>
                </a:ext>
              </a:extLst>
            </p:cNvPr>
            <p:cNvSpPr/>
            <p:nvPr/>
          </p:nvSpPr>
          <p:spPr>
            <a:xfrm>
              <a:off x="-182233" y="2905330"/>
              <a:ext cx="723683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ٱلْمَصانِعَ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ٱنْتَشَرَتْ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في كُلِّ مَكانٍ.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71EE3E0-3DBF-9FA3-7A12-CDB9BED524B3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FR" sz="2400" b="1" dirty="0"/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0047C1D-8055-9898-FA0C-8558B52357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8171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3D8DA-B5B8-5CD8-9CB8-DE02B49FA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2BB0902-C758-68C5-F725-442BA68D2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242859-ABF7-7288-BB78-5277BB75BC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BB5F4C-D671-5315-BBF3-773D139752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F4E2974-C40A-E912-1714-933C864D09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09A61D-C6F1-7071-D612-C5EDA10D9F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05485DB-F4D4-E735-1C92-6BB79759D4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B1D01C-AE20-2887-93E8-E022AA03F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A6F77D-922E-E029-8DA7-559EDB88336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2C20B2-E2FF-010D-3364-E79F1CA33A1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127EDF-74C6-9AF7-B477-1575A04E2C45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D9053EB-45E6-CC29-333B-3DDE7DF53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5641025-152B-45E0-F0D1-09832B09DF17}"/>
              </a:ext>
            </a:extLst>
          </p:cNvPr>
          <p:cNvSpPr txBox="1"/>
          <p:nvPr/>
        </p:nvSpPr>
        <p:spPr>
          <a:xfrm>
            <a:off x="8234275" y="3795935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4D2328C8-F40B-01BA-1576-C95B6630D0B0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لِماذا تَمَكَّنَ ٱلنّاسُ مِنْ إِنْتاجِ كَمِّيّاتٍ كَبيرَةٍ مِنَ ٱلْمَلابِسِ بِسُرْعَةٍ وَسُهولَةٍ؟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72E3CFFE-ED7B-8010-85E9-01F795C94CB0}"/>
              </a:ext>
            </a:extLst>
          </p:cNvPr>
          <p:cNvGrpSpPr/>
          <p:nvPr/>
        </p:nvGrpSpPr>
        <p:grpSpPr>
          <a:xfrm>
            <a:off x="909725" y="2765970"/>
            <a:ext cx="7687307" cy="782944"/>
            <a:chOff x="-218137" y="2905330"/>
            <a:chExt cx="7687307" cy="782944"/>
          </a:xfrm>
        </p:grpSpPr>
        <p:sp>
          <p:nvSpPr>
            <p:cNvPr id="41" name="Rectangle à coins arrondis 8">
              <a:extLst>
                <a:ext uri="{FF2B5EF4-FFF2-40B4-BE49-F238E27FC236}">
                  <a16:creationId xmlns:a16="http://schemas.microsoft.com/office/drawing/2014/main" id="{3E4A3F09-B4C0-49A0-7C3A-49159E402F6C}"/>
                </a:ext>
              </a:extLst>
            </p:cNvPr>
            <p:cNvSpPr/>
            <p:nvPr/>
          </p:nvSpPr>
          <p:spPr>
            <a:xfrm>
              <a:off x="-218137" y="2905330"/>
              <a:ext cx="727274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عَدَدَ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ٱلْعُمّالِ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زادَ كَثيراً.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B837CD5E-8737-E552-FF23-D0E2BECB8631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FR" sz="24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E9CCEC3D-9460-3B7F-8610-37EEDB1976A7}"/>
              </a:ext>
            </a:extLst>
          </p:cNvPr>
          <p:cNvGrpSpPr/>
          <p:nvPr/>
        </p:nvGrpSpPr>
        <p:grpSpPr>
          <a:xfrm>
            <a:off x="909725" y="3644305"/>
            <a:ext cx="7687307" cy="782944"/>
            <a:chOff x="-218137" y="2905330"/>
            <a:chExt cx="7687307" cy="782944"/>
          </a:xfrm>
        </p:grpSpPr>
        <p:sp>
          <p:nvSpPr>
            <p:cNvPr id="44" name="Rectangle à coins arrondis 8">
              <a:extLst>
                <a:ext uri="{FF2B5EF4-FFF2-40B4-BE49-F238E27FC236}">
                  <a16:creationId xmlns:a16="http://schemas.microsoft.com/office/drawing/2014/main" id="{CC996CAE-DCA8-78AD-09D9-B69467CC8753}"/>
                </a:ext>
              </a:extLst>
            </p:cNvPr>
            <p:cNvSpPr/>
            <p:nvPr/>
          </p:nvSpPr>
          <p:spPr>
            <a:xfrm>
              <a:off x="-218137" y="2905330"/>
              <a:ext cx="727274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آلاتٍ جَديدَةً ظَهَرَتْ في ٱلْمَصانِعِ وَساعَدَتْ عَلى ٱلْعَمَلِ بِسُرْعَةٍ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174E3FC6-FD70-518A-BC0A-D1168E5996D6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FR" sz="24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42773B5A-F2E3-A5FE-42AA-D40F893A1997}"/>
              </a:ext>
            </a:extLst>
          </p:cNvPr>
          <p:cNvGrpSpPr/>
          <p:nvPr/>
        </p:nvGrpSpPr>
        <p:grpSpPr>
          <a:xfrm>
            <a:off x="909725" y="4522640"/>
            <a:ext cx="7651403" cy="782944"/>
            <a:chOff x="-182233" y="2905330"/>
            <a:chExt cx="7651403" cy="782944"/>
          </a:xfrm>
        </p:grpSpPr>
        <p:sp>
          <p:nvSpPr>
            <p:cNvPr id="47" name="Rectangle à coins arrondis 8">
              <a:extLst>
                <a:ext uri="{FF2B5EF4-FFF2-40B4-BE49-F238E27FC236}">
                  <a16:creationId xmlns:a16="http://schemas.microsoft.com/office/drawing/2014/main" id="{EEAA8118-1615-3C8C-A541-3C0906D09C8D}"/>
                </a:ext>
              </a:extLst>
            </p:cNvPr>
            <p:cNvSpPr/>
            <p:nvPr/>
          </p:nvSpPr>
          <p:spPr>
            <a:xfrm>
              <a:off x="-182233" y="2905330"/>
              <a:ext cx="723683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ٱلنّاسَ تَعَلَّموا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ٱلْغَزْلَ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بِشَكْلٍ أَسْرَعَ.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890605A-F9C3-59AF-C779-3C1BFD6DA49A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FR" sz="24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58BB555-2E54-11E8-6973-A0C0F8CFF29F}"/>
              </a:ext>
            </a:extLst>
          </p:cNvPr>
          <p:cNvGrpSpPr/>
          <p:nvPr/>
        </p:nvGrpSpPr>
        <p:grpSpPr>
          <a:xfrm>
            <a:off x="909725" y="5391056"/>
            <a:ext cx="7651403" cy="782944"/>
            <a:chOff x="-182233" y="2905330"/>
            <a:chExt cx="7651403" cy="782944"/>
          </a:xfrm>
        </p:grpSpPr>
        <p:sp>
          <p:nvSpPr>
            <p:cNvPr id="50" name="Rectangle à coins arrondis 8">
              <a:extLst>
                <a:ext uri="{FF2B5EF4-FFF2-40B4-BE49-F238E27FC236}">
                  <a16:creationId xmlns:a16="http://schemas.microsoft.com/office/drawing/2014/main" id="{56154E2F-0E69-D71D-8490-3088DA89AD29}"/>
                </a:ext>
              </a:extLst>
            </p:cNvPr>
            <p:cNvSpPr/>
            <p:nvPr/>
          </p:nvSpPr>
          <p:spPr>
            <a:xfrm>
              <a:off x="-182233" y="2905330"/>
              <a:ext cx="723683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ٱلْمَصانِعَ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ٱنْتَشَرَتْ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في كُلِّ مَكانٍ.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8FA8C18D-1D8D-D8E8-2CA6-BEA3EB5C769E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FR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6889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658D4-E586-3D21-5A18-93606CA7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5200E1E-B259-0DAC-28B8-819760C08E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386F74-75C4-FB5C-EB88-2F1C8813F4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EF97BD-49EC-4795-0B23-565C5B9B78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7C8DA38-8343-E4BB-435C-E47F20C2DA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D590482-C572-282F-D111-C27F514A21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62D228-BF5C-90F3-A1E5-A8B885A1F5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F39198-3BEE-093A-ACCC-9C53BC9A5B3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069D0F-80B1-C688-4AAC-F0D9C77299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AF3405-6D4F-6D8B-2007-9A578DD1DF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14D82E12-F156-5052-82FC-1F5567DA779B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ٱلنَّتيجَةُ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ٱلَّتي تَرَتَّبَتْ عَلى إِنْتاجِ كَمِّيّاتٍ كَبيرَةٍ مِنَ ٱلْمَلابِسِ؟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2DBB74-1BAC-8A3C-F328-928112AC8DFB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ٱلنَّتيجَةُ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تَرَتَّبَتْ عَلى إِنْتاجِ كَمِّيّاتٍ كَبيرَةٍ مِنَ ٱلْمَلابِسِ؟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8D65999-8C1A-74D5-A07C-DFDEC8EB6966}"/>
              </a:ext>
            </a:extLst>
          </p:cNvPr>
          <p:cNvGrpSpPr/>
          <p:nvPr/>
        </p:nvGrpSpPr>
        <p:grpSpPr>
          <a:xfrm>
            <a:off x="1548246" y="2905330"/>
            <a:ext cx="6974666" cy="782944"/>
            <a:chOff x="494504" y="2905330"/>
            <a:chExt cx="6974666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78CB05CC-7C26-857D-2FF6-53DFBA6A362E}"/>
                </a:ext>
              </a:extLst>
            </p:cNvPr>
            <p:cNvSpPr/>
            <p:nvPr/>
          </p:nvSpPr>
          <p:spPr>
            <a:xfrm>
              <a:off x="494504" y="2905330"/>
              <a:ext cx="656010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446088" marR="0" lvl="0" indent="-176213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اِرْتَفَعَتْ أَسْعارُ ٱلْمَلابِسِ.</a:t>
              </a:r>
              <a:endPara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9B7852E-3CB9-F0BC-94F0-0170762A6FA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0DEA726-EFA8-E943-42FB-566FAB3082CF}"/>
              </a:ext>
            </a:extLst>
          </p:cNvPr>
          <p:cNvGrpSpPr/>
          <p:nvPr/>
        </p:nvGrpSpPr>
        <p:grpSpPr>
          <a:xfrm>
            <a:off x="1548245" y="3783665"/>
            <a:ext cx="6974667" cy="782944"/>
            <a:chOff x="494503" y="2905330"/>
            <a:chExt cx="6974667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768F61D9-6489-2E90-94A9-3441CE29E46A}"/>
                </a:ext>
              </a:extLst>
            </p:cNvPr>
            <p:cNvSpPr/>
            <p:nvPr/>
          </p:nvSpPr>
          <p:spPr>
            <a:xfrm>
              <a:off x="494503" y="2905330"/>
              <a:ext cx="656010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تَوَقَّفَ ٱلنّاسُ عَنْ شِراءِ ٱلْمَلابِسِ.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8A33FA1-82BF-3B55-00F4-F82469941E40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AAE5587-671C-5B4C-5C18-6CC07280A65A}"/>
              </a:ext>
            </a:extLst>
          </p:cNvPr>
          <p:cNvGrpSpPr/>
          <p:nvPr/>
        </p:nvGrpSpPr>
        <p:grpSpPr>
          <a:xfrm>
            <a:off x="1548245" y="4662000"/>
            <a:ext cx="6938763" cy="782944"/>
            <a:chOff x="530407" y="2905330"/>
            <a:chExt cx="6938763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318C9AFA-37E4-5EE3-C3AF-3FA1A840D8A3}"/>
                </a:ext>
              </a:extLst>
            </p:cNvPr>
            <p:cNvSpPr/>
            <p:nvPr/>
          </p:nvSpPr>
          <p:spPr>
            <a:xfrm>
              <a:off x="530407" y="2905330"/>
              <a:ext cx="652419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اِنْخَفَضَتْ أَسْعارُ ٱلْمَلابِسِ وَأَصْبَحَتْ في مُتَناوَلِ ٱلْجَميعِ.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E52BE88-E70C-7059-9D27-9DBCFB1326E3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35EEEC2-F93C-BC57-B948-CF6ABFF4496B}"/>
              </a:ext>
            </a:extLst>
          </p:cNvPr>
          <p:cNvGrpSpPr/>
          <p:nvPr/>
        </p:nvGrpSpPr>
        <p:grpSpPr>
          <a:xfrm>
            <a:off x="1548245" y="5530416"/>
            <a:ext cx="6938763" cy="782944"/>
            <a:chOff x="530407" y="2905330"/>
            <a:chExt cx="6938763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F6694783-D522-C469-CC64-74430EC8C489}"/>
                </a:ext>
              </a:extLst>
            </p:cNvPr>
            <p:cNvSpPr/>
            <p:nvPr/>
          </p:nvSpPr>
          <p:spPr>
            <a:xfrm>
              <a:off x="530407" y="2905330"/>
              <a:ext cx="652419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أُغْلِقَتِ ٱلْمَصانِعُ بَسَبَبِ كَثْرَةِ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ٱلْإِنْتاجِ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EA9DB18-1A78-E006-D7BD-1E69E36E59E1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7D442223-2D67-F0FC-3053-68872C3138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856297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1CA43-6480-B5FA-05CA-526108055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3CF449-2F44-29BB-A560-54DA9BC5FD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8BDF5B-1394-5064-C343-B48EA96F5B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D2CF77-31FD-B12D-8087-2FFAF1CF12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93E3841-5584-392B-2DE8-600D51E1EC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82CE3E6-445F-6557-5FCD-C6CEEB6BFB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1E0B7C-6305-529B-A7B2-456E0D3B6FE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0916DC-F1A8-E5F0-F03D-A5A73BC8EE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A08136-2968-BC6D-2F08-AB02C69148E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F1FE59-FC3C-2666-B5B6-84F89680B7E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01FC06-2BC8-F6CF-E7BD-653656A2C2F9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2C1E8CC0-EA77-09DF-463C-36BFBBF23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113CE24-A1C1-CE6B-2EDB-CF37782DE478}"/>
              </a:ext>
            </a:extLst>
          </p:cNvPr>
          <p:cNvSpPr txBox="1"/>
          <p:nvPr/>
        </p:nvSpPr>
        <p:spPr>
          <a:xfrm>
            <a:off x="8216912" y="4794600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995B103F-2AAE-8137-7EFB-14CFB7489498}"/>
              </a:ext>
            </a:extLst>
          </p:cNvPr>
          <p:cNvSpPr/>
          <p:nvPr/>
        </p:nvSpPr>
        <p:spPr>
          <a:xfrm>
            <a:off x="-30405" y="1853193"/>
            <a:ext cx="905716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ٱلنَّتيجَةُ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ٱلَّتي تَرَتَّبَتْ عَلى إِنْتاجِ كَمِّيّاتٍ كَبيرَةٍ مِنَ ٱلْمَلابِسِ؟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B2E7E40-0AE6-A851-0307-C0A309AE4EF3}"/>
              </a:ext>
            </a:extLst>
          </p:cNvPr>
          <p:cNvGrpSpPr/>
          <p:nvPr/>
        </p:nvGrpSpPr>
        <p:grpSpPr>
          <a:xfrm>
            <a:off x="1548246" y="2905330"/>
            <a:ext cx="6974666" cy="782944"/>
            <a:chOff x="494504" y="2905330"/>
            <a:chExt cx="6974666" cy="782944"/>
          </a:xfrm>
        </p:grpSpPr>
        <p:sp>
          <p:nvSpPr>
            <p:cNvPr id="5" name="Rectangle à coins arrondis 8">
              <a:extLst>
                <a:ext uri="{FF2B5EF4-FFF2-40B4-BE49-F238E27FC236}">
                  <a16:creationId xmlns:a16="http://schemas.microsoft.com/office/drawing/2014/main" id="{BAE7EF1F-514D-115D-726E-CBDF3FFC15F5}"/>
                </a:ext>
              </a:extLst>
            </p:cNvPr>
            <p:cNvSpPr/>
            <p:nvPr/>
          </p:nvSpPr>
          <p:spPr>
            <a:xfrm>
              <a:off x="494504" y="2905330"/>
              <a:ext cx="656010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446088" marR="0" lvl="0" indent="-176213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اِرْتَفَعَتْ أَسْعارُ ٱلْمَلابِسِ.</a:t>
              </a:r>
              <a:endPara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39C1CF3-6B44-2A63-471A-C1BCC8241338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AC3FEBE-3A87-DC59-4B53-7C78B1746BEA}"/>
              </a:ext>
            </a:extLst>
          </p:cNvPr>
          <p:cNvGrpSpPr/>
          <p:nvPr/>
        </p:nvGrpSpPr>
        <p:grpSpPr>
          <a:xfrm>
            <a:off x="1548245" y="3783665"/>
            <a:ext cx="6974667" cy="782944"/>
            <a:chOff x="494503" y="2905330"/>
            <a:chExt cx="6974667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422703A2-6E66-B9B6-7CF4-E85449AB12F0}"/>
                </a:ext>
              </a:extLst>
            </p:cNvPr>
            <p:cNvSpPr/>
            <p:nvPr/>
          </p:nvSpPr>
          <p:spPr>
            <a:xfrm>
              <a:off x="494503" y="2905330"/>
              <a:ext cx="656010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تَوَقَّفَ ٱلنّاسُ عَنْ شِراءِ ٱلْمَلابِسِ.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46FAD68-FC36-1BEC-3972-150439C193B6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DB9B9E2-1E53-B5CE-DEAD-7FCF6BB99FC5}"/>
              </a:ext>
            </a:extLst>
          </p:cNvPr>
          <p:cNvGrpSpPr/>
          <p:nvPr/>
        </p:nvGrpSpPr>
        <p:grpSpPr>
          <a:xfrm>
            <a:off x="1548245" y="4662000"/>
            <a:ext cx="6938763" cy="782944"/>
            <a:chOff x="530407" y="2905330"/>
            <a:chExt cx="6938763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C415F901-18C4-34B5-FED2-05C1EE2B6309}"/>
                </a:ext>
              </a:extLst>
            </p:cNvPr>
            <p:cNvSpPr/>
            <p:nvPr/>
          </p:nvSpPr>
          <p:spPr>
            <a:xfrm>
              <a:off x="530407" y="2905330"/>
              <a:ext cx="652419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اِنْخَفَضَتْ أَسْعارُ ٱلْمَلابِسِ وَأَصْبَحَتْ في مُتَناوَلِ ٱلْجَميعِ.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78DBAAA-5CFB-029A-74C5-0E6ED5094F01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98C5149-C931-C4CC-A1D5-0D18A435BCD4}"/>
              </a:ext>
            </a:extLst>
          </p:cNvPr>
          <p:cNvGrpSpPr/>
          <p:nvPr/>
        </p:nvGrpSpPr>
        <p:grpSpPr>
          <a:xfrm>
            <a:off x="1548245" y="5530416"/>
            <a:ext cx="6938763" cy="782944"/>
            <a:chOff x="530407" y="2905330"/>
            <a:chExt cx="6938763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F5647F85-686C-8D40-1196-6A0660A6F8ED}"/>
                </a:ext>
              </a:extLst>
            </p:cNvPr>
            <p:cNvSpPr/>
            <p:nvPr/>
          </p:nvSpPr>
          <p:spPr>
            <a:xfrm>
              <a:off x="530407" y="2905330"/>
              <a:ext cx="652419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أُغْلِقَتِ ٱلْمَصانِعُ بَسَبَبِ كَثْرَةِ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ٱلْإِنْتاجِ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9D9DB41-9299-64B3-A881-960DCF27E3A0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675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F5231-8CE7-2F72-DDFB-BC811FFA9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9E925F-0D92-6B08-264E-DCA3926DF8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3BE2A9-D31B-90C9-4272-9DCFA8D5D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864AA31-AF5F-EDD0-9357-C544456ABB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8B35049-72FE-16E1-46AB-562EE40244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4C0A44-FD2E-5BAA-B8E8-77B93006BE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387553-CAB3-5441-4CE0-3A4E43C4DD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2FB4AD-253B-B1C6-3D73-FC5D749314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82BD82E-0DA7-329C-87E2-A95E3073E5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1BF2A87-D104-DEF1-54F5-4F469B20DCA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C2245FD2-BA61-5C50-3E32-46452E092088}"/>
              </a:ext>
            </a:extLst>
          </p:cNvPr>
          <p:cNvSpPr/>
          <p:nvPr/>
        </p:nvSpPr>
        <p:spPr>
          <a:xfrm>
            <a:off x="884853" y="1738579"/>
            <a:ext cx="6948573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لِماذا أَصْبَحَ ٱلْعَمَلُ في ٱلْمَصانِعِ أَكْثَرَ دِقَّةً وَأَماناً؟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48642F-6DC0-9486-7702-8515A404B588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لِماذا أَصْبَحَ ٱلْعَمَلُ في ٱلْمَصانِعِ أَكْثَرَ دِقَّةً وَأَماناً؟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2C1A921-929E-F088-F4C4-9693C6ADECA9}"/>
              </a:ext>
            </a:extLst>
          </p:cNvPr>
          <p:cNvGrpSpPr/>
          <p:nvPr/>
        </p:nvGrpSpPr>
        <p:grpSpPr>
          <a:xfrm>
            <a:off x="1095777" y="2656879"/>
            <a:ext cx="7186064" cy="782944"/>
            <a:chOff x="283106" y="2905330"/>
            <a:chExt cx="7186064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4F2D7934-1427-0362-522E-655B4E87574C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ٱلْعُمّالَ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أَصْبَحوا أَكْثَرَ خِبْرَةً وَمَهارَةً.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3ECB061-268B-7ACA-13D4-C1EF1C7DFE8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D992834-5B3D-A7CF-ABF0-8912B0B26DE6}"/>
              </a:ext>
            </a:extLst>
          </p:cNvPr>
          <p:cNvGrpSpPr/>
          <p:nvPr/>
        </p:nvGrpSpPr>
        <p:grpSpPr>
          <a:xfrm>
            <a:off x="1095777" y="3535214"/>
            <a:ext cx="7186064" cy="782944"/>
            <a:chOff x="283106" y="2905330"/>
            <a:chExt cx="7186064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C270FD89-1245-0AFA-F4C3-AEAD893BE10A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ٱلْمُهَنْدِسينَ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بَرْمَجوا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ٱلْحَواسيبَ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ٱلَّتي تَتَحَكَّمُ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ٱلْآلاتِ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E97D77E-9BFA-69C1-529A-85519443640D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87F97ED-5194-2F55-0E62-8AF47DE41DD9}"/>
              </a:ext>
            </a:extLst>
          </p:cNvPr>
          <p:cNvGrpSpPr/>
          <p:nvPr/>
        </p:nvGrpSpPr>
        <p:grpSpPr>
          <a:xfrm>
            <a:off x="1059873" y="4413549"/>
            <a:ext cx="7186064" cy="782944"/>
            <a:chOff x="283106" y="2905330"/>
            <a:chExt cx="7186064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D4ECAE45-1BB7-4123-1048-C74DA09EF0BE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ٱلْمَصانِعَ أَصْبَحَتْ أَكْبَرَ حَجْماً.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06B877D-055A-F620-CBF0-795713F6CD2D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8D5BDAE-A432-5636-E456-EBF1AD7C5E9B}"/>
              </a:ext>
            </a:extLst>
          </p:cNvPr>
          <p:cNvGrpSpPr/>
          <p:nvPr/>
        </p:nvGrpSpPr>
        <p:grpSpPr>
          <a:xfrm>
            <a:off x="1095777" y="5281965"/>
            <a:ext cx="7150160" cy="782944"/>
            <a:chOff x="319010" y="2905330"/>
            <a:chExt cx="7150160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9B5A62EA-E3A0-2E1F-0EEE-ECD4AC25C1E6}"/>
                </a:ext>
              </a:extLst>
            </p:cNvPr>
            <p:cNvSpPr/>
            <p:nvPr/>
          </p:nvSpPr>
          <p:spPr>
            <a:xfrm>
              <a:off x="319010" y="2905330"/>
              <a:ext cx="6735593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عَدَدَ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ٱلْآلاتِ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تَضاعَفَ في وَقْتٍ قَصيرٍ.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4A2CF59-47D8-4370-FB25-1F0F5248B40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B3922352-6A10-31A0-9EC6-1589927184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721422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1A523-109A-3AB9-1F6E-58CCDA892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4DE9FD9-B1E6-0C1D-7DF5-326D24454D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C1A377-E6A8-816A-8D9A-864E30E68D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FC48AAE-FA9F-67FC-B383-BE7DC5E763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DCD5CEA-8D72-1BAC-773D-B4C408E420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05ED29B-BC9C-F4A2-D8AB-9863467597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B0BD88-FE0D-2227-FE09-953BC917F4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B73E4B-F35E-7EBB-D7AA-2CDA36FEEA6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E86047-4B7A-0F30-4179-B820586D514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14F895-00DA-B460-B728-73E896329F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B50681-A3CC-F70E-0860-0D67F13A3D6C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CD819CA-596D-3FF4-343B-19FB7AE1DB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EC8ABD-F9F3-D584-D82D-9207FF45D527}"/>
              </a:ext>
            </a:extLst>
          </p:cNvPr>
          <p:cNvSpPr txBox="1"/>
          <p:nvPr/>
        </p:nvSpPr>
        <p:spPr>
          <a:xfrm>
            <a:off x="8009217" y="3610767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D55218DA-A405-36DE-C65E-A9BD49885FE1}"/>
              </a:ext>
            </a:extLst>
          </p:cNvPr>
          <p:cNvSpPr/>
          <p:nvPr/>
        </p:nvSpPr>
        <p:spPr>
          <a:xfrm>
            <a:off x="884853" y="1738579"/>
            <a:ext cx="6948573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لِماذا أَصْبَحَ ٱلْعَمَلُ في ٱلْمَصانِعِ أَكْثَرَ دِقَّةً وَأَماناً؟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8A11250-81F9-FBF4-FF94-CC038132D1CC}"/>
              </a:ext>
            </a:extLst>
          </p:cNvPr>
          <p:cNvGrpSpPr/>
          <p:nvPr/>
        </p:nvGrpSpPr>
        <p:grpSpPr>
          <a:xfrm>
            <a:off x="1095777" y="2656879"/>
            <a:ext cx="7186064" cy="782944"/>
            <a:chOff x="283106" y="2905330"/>
            <a:chExt cx="7186064" cy="782944"/>
          </a:xfrm>
        </p:grpSpPr>
        <p:sp>
          <p:nvSpPr>
            <p:cNvPr id="5" name="Rectangle à coins arrondis 8">
              <a:extLst>
                <a:ext uri="{FF2B5EF4-FFF2-40B4-BE49-F238E27FC236}">
                  <a16:creationId xmlns:a16="http://schemas.microsoft.com/office/drawing/2014/main" id="{FE8D2EB1-8B76-2E7F-4376-CBA1AD75F7CA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ٱلْعُمّالَ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أَصْبَحوا أَكْثَرَ خِبْرَةً وَمَهارَةً.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E2F30B34-E3A4-ACC7-9BEE-5A4600B98F4B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C528ECE-F679-F203-B3C8-307BA4DDD126}"/>
              </a:ext>
            </a:extLst>
          </p:cNvPr>
          <p:cNvGrpSpPr/>
          <p:nvPr/>
        </p:nvGrpSpPr>
        <p:grpSpPr>
          <a:xfrm>
            <a:off x="1095777" y="3535214"/>
            <a:ext cx="7186064" cy="782944"/>
            <a:chOff x="283106" y="2905330"/>
            <a:chExt cx="7186064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53F21975-6163-0522-B3B1-B58CDC6DB830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ٱلْمُهَنْدِسينَ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بَرْمَجوا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ٱلْحَواسيبَ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ٱلَّتي تَتَحَكَّمُ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ٱلْآلاتِ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1C84F9E-81AE-D421-5791-253084786F59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D1ADCBF-019D-619F-6A09-1540085F4D3D}"/>
              </a:ext>
            </a:extLst>
          </p:cNvPr>
          <p:cNvGrpSpPr/>
          <p:nvPr/>
        </p:nvGrpSpPr>
        <p:grpSpPr>
          <a:xfrm>
            <a:off x="1059873" y="4413549"/>
            <a:ext cx="7186064" cy="782944"/>
            <a:chOff x="283106" y="2905330"/>
            <a:chExt cx="7186064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35671F2F-5994-75FD-CE68-619F1561C9B1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ٱلْمَصانِعَ أَصْبَحَتْ أَكْبَرَ حَجْماً.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4B7597A-C1A7-D58D-079F-A1BAD35B370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40BD8E2-DE4C-E374-7593-3F8EED8ACAF5}"/>
              </a:ext>
            </a:extLst>
          </p:cNvPr>
          <p:cNvGrpSpPr/>
          <p:nvPr/>
        </p:nvGrpSpPr>
        <p:grpSpPr>
          <a:xfrm>
            <a:off x="1095777" y="5281965"/>
            <a:ext cx="7150160" cy="782944"/>
            <a:chOff x="319010" y="2905330"/>
            <a:chExt cx="7150160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02D90774-C382-0224-3A87-372C42ECEAFA}"/>
                </a:ext>
              </a:extLst>
            </p:cNvPr>
            <p:cNvSpPr/>
            <p:nvPr/>
          </p:nvSpPr>
          <p:spPr>
            <a:xfrm>
              <a:off x="319010" y="2905330"/>
              <a:ext cx="6735593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عَدَدَ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ٱلْآلاتِ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تَضاعَفَ في وَقْتٍ قَصيرٍ.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6A87384-850F-A49B-AFDE-4D56DF5EC705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7404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DDA3F-FABB-03AF-AA29-64E9B929B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DDB0884-E477-EBDF-527D-CA3162FF21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16CF83-4BBF-EDFD-4A5C-377CADEBA8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DF31B2-DA3D-84B0-E1D4-98985C8D6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FA079D1-FB3C-31DC-BCFC-1F1C1ADBD5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7022204-5442-2BF9-CA19-F0833E0B16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EBB021-515A-24D2-7E38-285A93DEAB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F7136E-3683-2BDB-19B9-CFCCE567BA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DF099D-B60C-70C2-F408-2D7FA3B8583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2E39642-EA5C-D785-F867-3DD7E86EBA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24E83C27-9655-4E28-3D51-9796159AD584}"/>
              </a:ext>
            </a:extLst>
          </p:cNvPr>
          <p:cNvSpPr/>
          <p:nvPr/>
        </p:nvSpPr>
        <p:spPr>
          <a:xfrm>
            <a:off x="602673" y="1738579"/>
            <a:ext cx="7230753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لِماذا تَرَكَ ٱلنّاسُ ٱلْعَمَلَ بِأَيْدِيهِمْ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وَٱتَّجَهوا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نَحْوَ ٱسْتِعْمالِ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ٱلْآلاتِ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5B13B7-7FBE-A971-6B49-AE880B2DC332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لِماذا تَرَكَ ٱلنّاسُ ٱلْعَمَلَ بِأَيْدِيهِمْ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وَٱتَّجَهوا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ٱسْتِعْمالِ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FA32C3-E268-3198-03EA-EB2186D9F122}"/>
              </a:ext>
            </a:extLst>
          </p:cNvPr>
          <p:cNvGrpSpPr/>
          <p:nvPr/>
        </p:nvGrpSpPr>
        <p:grpSpPr>
          <a:xfrm>
            <a:off x="694944" y="2656879"/>
            <a:ext cx="7586897" cy="782944"/>
            <a:chOff x="283106" y="2905330"/>
            <a:chExt cx="7186064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C4858A89-3C68-18A8-9A01-44D4E575F769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ٱلْعَمَلَ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ٱلْيَدَوِيَّ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كانَ مُكْلِفاً جِدّاً.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FFC10DA-8B7E-2580-2C15-AEBEDB04BADD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55E9CB6-F745-02BF-1559-E26A7CC0E6BC}"/>
              </a:ext>
            </a:extLst>
          </p:cNvPr>
          <p:cNvGrpSpPr/>
          <p:nvPr/>
        </p:nvGrpSpPr>
        <p:grpSpPr>
          <a:xfrm>
            <a:off x="694945" y="3535214"/>
            <a:ext cx="7586896" cy="782944"/>
            <a:chOff x="-117726" y="2905330"/>
            <a:chExt cx="7586896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58D50A35-7948-97F5-5F26-D201CC940A15}"/>
                </a:ext>
              </a:extLst>
            </p:cNvPr>
            <p:cNvSpPr/>
            <p:nvPr/>
          </p:nvSpPr>
          <p:spPr>
            <a:xfrm>
              <a:off x="-117726" y="2905330"/>
              <a:ext cx="717233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ٱلْآلاتِ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ساعَدَتْهُمْ عَلى إِنْتاجِ كَمِّيّاتٍ أَكْبَرَ بِسُرْعَةٍ وَجُهْدٍ أَقَلَّ.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36BB69A-A0A5-10B0-B40F-F30B9558D665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8F1C7C5-1469-6BAA-E49F-63E057E9A99E}"/>
              </a:ext>
            </a:extLst>
          </p:cNvPr>
          <p:cNvGrpSpPr/>
          <p:nvPr/>
        </p:nvGrpSpPr>
        <p:grpSpPr>
          <a:xfrm>
            <a:off x="694945" y="4413549"/>
            <a:ext cx="7550992" cy="782944"/>
            <a:chOff x="-81822" y="2905330"/>
            <a:chExt cx="7550992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8B360662-2465-EC21-0666-60D5381C2D1E}"/>
                </a:ext>
              </a:extLst>
            </p:cNvPr>
            <p:cNvSpPr/>
            <p:nvPr/>
          </p:nvSpPr>
          <p:spPr>
            <a:xfrm>
              <a:off x="-81822" y="2905330"/>
              <a:ext cx="713642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ٱلْحُكوماتِ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أَجْبَرَتْهُمْ عَلى ذَلِكَ.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88BB0C8-E23B-DC23-DC32-0535E2260980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61CCBE0-8CB8-EBF1-D7E9-F857F6DEA371}"/>
              </a:ext>
            </a:extLst>
          </p:cNvPr>
          <p:cNvGrpSpPr/>
          <p:nvPr/>
        </p:nvGrpSpPr>
        <p:grpSpPr>
          <a:xfrm>
            <a:off x="694944" y="5281965"/>
            <a:ext cx="7550993" cy="782944"/>
            <a:chOff x="319010" y="2905330"/>
            <a:chExt cx="7150160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CF56C372-12F0-9DDD-A874-D2E22282AF4D}"/>
                </a:ext>
              </a:extLst>
            </p:cNvPr>
            <p:cNvSpPr/>
            <p:nvPr/>
          </p:nvSpPr>
          <p:spPr>
            <a:xfrm>
              <a:off x="319010" y="2905330"/>
              <a:ext cx="6735593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ٱلْعَمَلَ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ٱلْيَدَوِيَّ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أَصْبَحَ مَحْظوراً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ٱلْقَرْنِ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ٱلثّامِنِ عَشَرَ.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530728B-DBF2-4616-CA63-DD2E8DB02731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4EEC7AA-A8A1-B6B7-A6A9-678058D39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13845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D52C9-A755-4C21-F8AD-E988ABAF9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5AA8BAC-4D0E-17AB-082B-8ECAB0F2F0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B0F08E-8CA6-7637-A53F-A62EE45E36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9D1A428-D33A-6ADE-AE38-0BB907FC5D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8868500-7928-5C91-2410-6D72C7B566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2D827C9-80DB-F584-C961-2F2A48026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5AB244-0ED7-B59C-D917-2222923A82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7ABDF7-7776-8DEE-77A3-6C875B8D70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E2B5DA-8417-0DF5-0875-039C70E257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ED6FA1-16BF-1A94-B86A-73F982F336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2F8FFC-5B06-5033-3F83-B105E717C1B1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6A54F12-9A7A-E86B-C023-28285D0962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FA6B32C-01DD-4E8C-5512-31441CB1363E}"/>
              </a:ext>
            </a:extLst>
          </p:cNvPr>
          <p:cNvSpPr txBox="1"/>
          <p:nvPr/>
        </p:nvSpPr>
        <p:spPr>
          <a:xfrm>
            <a:off x="8041149" y="3620686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C23FCE50-CE5C-DFE9-0216-2D7A2DF7A6E0}"/>
              </a:ext>
            </a:extLst>
          </p:cNvPr>
          <p:cNvSpPr/>
          <p:nvPr/>
        </p:nvSpPr>
        <p:spPr>
          <a:xfrm>
            <a:off x="602673" y="1738579"/>
            <a:ext cx="7230753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لِماذا تَرَكَ ٱلنّاسُ ٱلْعَمَلَ بِأَيْدِيهِمْ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وَٱتَّجَهوا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نَحْوَ ٱسْتِعْمالِ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ٱلْآلاتِ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55649CF-1C0A-74E3-2A7A-8E6F1C41FA79}"/>
              </a:ext>
            </a:extLst>
          </p:cNvPr>
          <p:cNvGrpSpPr/>
          <p:nvPr/>
        </p:nvGrpSpPr>
        <p:grpSpPr>
          <a:xfrm>
            <a:off x="694944" y="2656879"/>
            <a:ext cx="7586897" cy="782944"/>
            <a:chOff x="283106" y="2905330"/>
            <a:chExt cx="7186064" cy="782944"/>
          </a:xfrm>
        </p:grpSpPr>
        <p:sp>
          <p:nvSpPr>
            <p:cNvPr id="22" name="Rectangle à coins arrondis 8">
              <a:extLst>
                <a:ext uri="{FF2B5EF4-FFF2-40B4-BE49-F238E27FC236}">
                  <a16:creationId xmlns:a16="http://schemas.microsoft.com/office/drawing/2014/main" id="{A24F03F3-BB0D-5399-D834-7F6941113C19}"/>
                </a:ext>
              </a:extLst>
            </p:cNvPr>
            <p:cNvSpPr/>
            <p:nvPr/>
          </p:nvSpPr>
          <p:spPr>
            <a:xfrm>
              <a:off x="283106" y="2905330"/>
              <a:ext cx="67714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ٱلْعَمَلَ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ٱلْيَدَوِيَّ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كانَ مُكْلِفاً جِدّاً.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CF6EBC3-4C63-62BF-D895-9F8603271F2E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2310713-F9D2-971C-9C30-4BEB04E751A7}"/>
              </a:ext>
            </a:extLst>
          </p:cNvPr>
          <p:cNvGrpSpPr/>
          <p:nvPr/>
        </p:nvGrpSpPr>
        <p:grpSpPr>
          <a:xfrm>
            <a:off x="694945" y="3535214"/>
            <a:ext cx="7586896" cy="782944"/>
            <a:chOff x="-117726" y="2905330"/>
            <a:chExt cx="7586896" cy="782944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07659E92-8C0F-D618-3E0B-EBBAB516B94B}"/>
                </a:ext>
              </a:extLst>
            </p:cNvPr>
            <p:cNvSpPr/>
            <p:nvPr/>
          </p:nvSpPr>
          <p:spPr>
            <a:xfrm>
              <a:off x="-117726" y="2905330"/>
              <a:ext cx="7172330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ٱلْآلاتِ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ساعَدَتْهُمْ عَلى إِنْتاجِ كَمِّيّاتٍ أَكْبَرَ بِسُرْعَةٍ وَجُهْدٍ أَقَلَّ.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9F2BD65A-FBDA-BF76-0EB2-2E775FAE66B6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795489E-DD8B-678E-7C4F-B3A4CBED6F93}"/>
              </a:ext>
            </a:extLst>
          </p:cNvPr>
          <p:cNvGrpSpPr/>
          <p:nvPr/>
        </p:nvGrpSpPr>
        <p:grpSpPr>
          <a:xfrm>
            <a:off x="694945" y="4413549"/>
            <a:ext cx="7550992" cy="782944"/>
            <a:chOff x="-81822" y="2905330"/>
            <a:chExt cx="7550992" cy="782944"/>
          </a:xfrm>
        </p:grpSpPr>
        <p:sp>
          <p:nvSpPr>
            <p:cNvPr id="35" name="Rectangle à coins arrondis 8">
              <a:extLst>
                <a:ext uri="{FF2B5EF4-FFF2-40B4-BE49-F238E27FC236}">
                  <a16:creationId xmlns:a16="http://schemas.microsoft.com/office/drawing/2014/main" id="{6777B0D9-3212-4E47-CAC9-1FCBB072EE38}"/>
                </a:ext>
              </a:extLst>
            </p:cNvPr>
            <p:cNvSpPr/>
            <p:nvPr/>
          </p:nvSpPr>
          <p:spPr>
            <a:xfrm>
              <a:off x="-81822" y="2905330"/>
              <a:ext cx="7136426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ٱلْحُكوماتِ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أَجْبَرَتْهُمْ عَلى ذَلِكَ.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5EF1B8F-B86D-5B70-DF10-A8ED7FBB04F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15E0DA1D-2199-850C-672A-E6E8880FAFB0}"/>
              </a:ext>
            </a:extLst>
          </p:cNvPr>
          <p:cNvGrpSpPr/>
          <p:nvPr/>
        </p:nvGrpSpPr>
        <p:grpSpPr>
          <a:xfrm>
            <a:off x="694944" y="5281965"/>
            <a:ext cx="7550993" cy="782944"/>
            <a:chOff x="319010" y="2905330"/>
            <a:chExt cx="7150160" cy="782944"/>
          </a:xfrm>
        </p:grpSpPr>
        <p:sp>
          <p:nvSpPr>
            <p:cNvPr id="38" name="Rectangle à coins arrondis 8">
              <a:extLst>
                <a:ext uri="{FF2B5EF4-FFF2-40B4-BE49-F238E27FC236}">
                  <a16:creationId xmlns:a16="http://schemas.microsoft.com/office/drawing/2014/main" id="{49001846-6637-8B8A-E062-35FB0040A087}"/>
                </a:ext>
              </a:extLst>
            </p:cNvPr>
            <p:cNvSpPr/>
            <p:nvPr/>
          </p:nvSpPr>
          <p:spPr>
            <a:xfrm>
              <a:off x="319010" y="2905330"/>
              <a:ext cx="6735593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لِأَنَّ ٱلْعَمَلَ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ٱلْيَدَوِيَّ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أَصْبَحَ مَحْظوراً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ٱلْقَرْنِ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ٱلثّامِنِ عَشَرَ.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C4C1CB2-0372-423E-C122-526408217562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963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3623-11EC-4EAD-9800-3E68BB1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EB33D3-73FE-DB32-C66E-CDA0B626F8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06018D-9995-F907-321B-A0724C06C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9B45A9-8C09-50D8-EFBC-321DE67F5D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735AF8E-598D-EF10-F3A5-2FF4FFDD98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C60694-56F0-2522-8FDA-CEB1868E4E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9F33F9-D2FE-CB19-30B0-23CFD319BB3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C0498-2875-8C22-E649-36C0011F1E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79E19E-5886-4017-2B12-77BCFD51E3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8A5F1E-A754-4723-30A3-8F434A49A3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B6CF6-7BCA-AB7C-C92D-80C5DB711F60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على الصفحة رقم 85 و أجيبوا بشكل فردي على الأسئلة التالية: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5E0DB-2BAB-EE34-489B-47311BE57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3C2690-3E86-BBEA-8AFF-5A5B5BAC56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74" y="1665966"/>
            <a:ext cx="3241601" cy="497216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42A58C-EF01-6AEC-0166-330B531D0046}"/>
              </a:ext>
            </a:extLst>
          </p:cNvPr>
          <p:cNvSpPr/>
          <p:nvPr/>
        </p:nvSpPr>
        <p:spPr>
          <a:xfrm>
            <a:off x="3068320" y="3657600"/>
            <a:ext cx="2854960" cy="1059873"/>
          </a:xfrm>
          <a:prstGeom prst="roundRect">
            <a:avLst>
              <a:gd name="adj" fmla="val 8410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7261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34385-2629-7B98-98BE-F2638310D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8368D47-5CDB-ED01-C206-8B06F3CEFF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9C4F3F-FE0F-2F78-2447-E011F232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838C0E-9A4A-2814-06B9-5B883E06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8FB754-F675-F49D-1DCB-0B2300CFA0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B4EB4C5-2A61-BB90-A5CF-7CDB4EFC1B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9F1DA6-1D9D-2B62-CAE4-19CBB32963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6D3DF8-6D5A-92FA-B74A-48BB419087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2560BE-6E3B-74D0-588C-CDB6E1DF210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C760A0D-6802-6327-B708-C3CFA8DEA2C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9DD724-0533-60BB-E9C2-BA214320C754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الأول:ما سبب تعويض اليد العاملة بالآلة في المصانع؟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EE430B-CC40-01C7-A51D-B4B014C82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6D6235-D43F-9AB2-3496-9C5A5E4C9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933" y="1749094"/>
            <a:ext cx="4797864" cy="36635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BFBE15-59D1-33FC-AC44-D4A2F7FADE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5683" y="5522630"/>
            <a:ext cx="5692633" cy="6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5728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A1BCD-9385-60FD-BD54-1993B915E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FB26065-29D6-009F-CA7D-9A350C048B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162B28-CAFB-4E61-BE2D-86E6BB098F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15A3F3-25F2-6B35-EB84-B2ADEEDF1A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38A7D4F-A742-1D01-936E-36AD236717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71B6956-DD33-DA43-A26F-70AA0EAFD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C617B2-9D00-39B9-EEC2-F90593B9839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4280D5-33E6-3EEA-9CA3-72E3D2C589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AC067-CBD9-AD98-20B0-D685F5E09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01EC60-8B0F-8F12-8AED-49BCB874E0D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C2A183-7445-0DD7-C6C6-110ACDFB7C33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كيف توصلت للجواب؟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19C731-5FF0-D96F-9D2F-345AA461A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933" y="1749094"/>
            <a:ext cx="4797864" cy="36635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D9BB9A-9BD9-BD1F-7DA4-716BAF995D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5683" y="5522630"/>
            <a:ext cx="5692633" cy="647756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2B12387-F804-13DE-303F-3BF33978C6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8341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D1192-5C45-899E-9CF9-2867DBFA3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0245EAB-7594-764E-CA04-48E4F45D4B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E7E56D-52E0-2F77-0E00-2433CE7255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9845F3-ACCB-0AF2-3FD4-D37470994D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EE29425-CA21-6EDE-4600-B25715DAEE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B710238-38F7-5D1E-6278-E4276F0E4D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96AE93-9989-317D-9BDA-279A7D8B84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CB54809-3BE0-A76F-D141-ABE6C069DC8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449478-48CA-5206-9C27-66521F9DFF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668D42-66BA-3B89-C389-4E9D01FF3E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10A940-79A7-4B96-A2CF-17A5F67E5BBF}"/>
              </a:ext>
            </a:extLst>
          </p:cNvPr>
          <p:cNvSpPr txBox="1"/>
          <p:nvPr/>
        </p:nvSpPr>
        <p:spPr>
          <a:xfrm>
            <a:off x="694944" y="684000"/>
            <a:ext cx="6789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9661E8-5994-A0CD-A17F-62481931E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789" y="1514997"/>
            <a:ext cx="5692633" cy="647756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88BEEE9-3E49-228F-A0C4-E553E4AFD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5FAC532-E2B6-1BD4-AF0D-12F5C1F94DB1}"/>
              </a:ext>
            </a:extLst>
          </p:cNvPr>
          <p:cNvSpPr txBox="1"/>
          <p:nvPr/>
        </p:nvSpPr>
        <p:spPr>
          <a:xfrm>
            <a:off x="620717" y="3288656"/>
            <a:ext cx="75275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اَلسَّبَبُ ٱلرَّئيسِيُّ ٱلَّذي دَفَعَ إِلى تَعْويضِ ٱلْيَدِ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ٱلْعامِلَةِ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بِٱلْآلَةِ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ٱلْمَصانِعِ هُوَّ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ٱلرَّغْبَةَ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تَحْقيقِ إِنْتاجٍ أَكْبَرَ وَأَسْرَعَ بِتَكْلُفَةٍ أَقَلَّ.</a:t>
            </a:r>
          </a:p>
        </p:txBody>
      </p:sp>
    </p:spTree>
    <p:extLst>
      <p:ext uri="{BB962C8B-B14F-4D97-AF65-F5344CB8AC3E}">
        <p14:creationId xmlns:p14="http://schemas.microsoft.com/office/powerpoint/2010/main" val="3641436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5DA57-4A0E-1430-5457-E03C229BB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59A1448-CFD2-BE51-8574-CBE4F88047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03096C-AF98-AE8C-47B0-007D25AB10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F614234-9EFD-3582-DFC9-E2AE1DCFE3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3CE59C-0175-EDFB-D946-09DAF302AE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7BBE2BC-9F53-65A7-CA82-A73ED5DD32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B7EC6C-BED3-C243-8A3A-D7ED315B72F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26EC96-0F4F-FBED-03D2-87F945112C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2AFA58B-E455-283C-A6A7-6B3D31A5508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DB7AF6-4F46-B310-A023-FA8F2A4AA85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8C7B44-A5C3-18C3-4ABB-9AD1E2811A84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الثاني:ما نتيجة ظهور الآلات في المصانع؟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437FC5-C034-C516-CC8B-E0821416B7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D505D5-C738-CFD2-9821-AC7BD8825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933" y="1749094"/>
            <a:ext cx="4797864" cy="36635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90F8A8-C8FF-26EC-50F3-7685DC92ED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6301" y="5541681"/>
            <a:ext cx="4351397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3901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15C32-8A5B-D687-268D-D617766A5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5D5235B-A3F2-1822-5DF4-1B3AC69BA8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08A45F-FCE1-4E58-6939-0BC9EE79E0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EBB49FD-463E-F6D9-34F7-95D8540062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BE213EA-B0B4-348F-6224-7294504435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898CC5E-B3AA-FA84-2B5F-A2EBBAB5B6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B9F330-79B5-001E-F5EF-CEBE4A3E441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F9859F-A98F-4898-40D7-5AC2249FA9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5B0EEB-39D3-E23D-47ED-9129CF5041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DA3B3D-1CB9-130D-F379-61CB33F2E9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01B1CF-5D29-F039-FE80-B38F8A9ACD5E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كيف توصلت للجواب؟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37D1E1-97FB-A793-2372-2FFFD52FC0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00730E-3687-BCCB-34D6-284A4D9F53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933" y="1749094"/>
            <a:ext cx="4797864" cy="36635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A094FB-28D2-4A05-232F-B84DA25378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6301" y="5541681"/>
            <a:ext cx="4351397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6569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25853-9A60-D084-D65A-4E40687A3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0A017E6-D570-9035-7378-F04BC3D53A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B3EC8-3307-0A8F-5E01-EAE5F89AC5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C3CC57-3727-1D34-C0C8-6C6C2994C1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1FC4935-D050-5CD3-19E7-5FB49D6F60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B9B3E85-A568-C2F9-3810-82733D5BA6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F3B629-3614-C076-DEC1-8DD1B7F1A7F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FDC336-448D-CA41-9BE8-5FCFD9992E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E556C4-5A81-7C5A-3777-633A9B54954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1738ED-7116-7BB3-DECC-FABC6639C5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F48E2B-84D2-87B6-BE1E-636FC94CDC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A64F8B-4E90-08AE-5E1A-4E383FB4A2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2112" y="1584000"/>
            <a:ext cx="4351397" cy="60965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161CAB-0BE3-22BA-B0A0-1F2E8090CFA7}"/>
              </a:ext>
            </a:extLst>
          </p:cNvPr>
          <p:cNvSpPr txBox="1"/>
          <p:nvPr/>
        </p:nvSpPr>
        <p:spPr>
          <a:xfrm>
            <a:off x="694944" y="684000"/>
            <a:ext cx="6789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0CAA0C-3BF5-8793-C66E-A8923FC5F24F}"/>
              </a:ext>
            </a:extLst>
          </p:cNvPr>
          <p:cNvSpPr txBox="1"/>
          <p:nvPr/>
        </p:nvSpPr>
        <p:spPr>
          <a:xfrm>
            <a:off x="816711" y="3174356"/>
            <a:ext cx="75575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أَحْدَثَ ظُهورُ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ٱلْمَصانِعِ تَحَوُّلاً كَبيراً في عالَمِ ٱلصِّناعَةِ، إِذْ رَفَعَ مُسْتَوى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ٱلْإِنْتاجِ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وَخَفَّضَ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ٱلْأَسْعارَ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وَفَتَحَ آفاقاً واسِعَةً لِلتَّطَوُّرِ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000" b="1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6116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30638-CF6E-38A5-506D-B84B042F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6B6E3C-DACF-DECD-BF10-8E5A94E46E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545417-0118-EA5C-3311-448658478E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710DCE-18A0-C1AA-CFDA-D1D5C7010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76C5033-BCEF-E1DC-A95E-ABE480DBDB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200C07D-DADC-3FD9-E7CB-15D04DF10A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5B1BB0-43B8-4D7C-25C5-FB5AB762070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821EA8-D95A-7DE5-6F28-88A2B340C9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8BDCE6-4218-5300-26D2-3B24E8FB4DC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9350951-DBAA-02B0-9E04-334F592746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539A6D-4431-2AC1-2933-363087D26F41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الثالث:أستخرج من النص مثالا يوضح أهمية تبادل الخبرات في المصانع.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31A5F3-A244-E5C2-0746-75C90FCC68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250AC2-86B1-F62F-6B35-DF8FD466F2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933" y="1749094"/>
            <a:ext cx="4797864" cy="36635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8019BA-1309-996F-0B42-9EE33530E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5412680"/>
            <a:ext cx="7513971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4870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A2359-086B-D6E9-906A-86CFFFB60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FBCE8E-92E2-8C89-6557-6A1D4A8C45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58B2C4-84B5-A13A-73AA-293810CC50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719566-BFEC-7630-F75F-31E6C1BBBD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883FE48-299D-5A5E-5ED9-FF3632EE7A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DF57C49-36A7-0D79-1313-A881CB0A8D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B245E1-0A4C-6211-CF73-5DA7B92B1B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72CF2E-879D-1CD6-C4D8-90A71B6C9E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DA8BA8-EEB0-CF87-3A22-19D3A1DB27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C6C7D1C-5FD4-B8EE-718A-D3E1E36127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F907EB-CD20-1F0C-C086-CC2A585809A8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كيف توصلت للجواب؟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D7ACE5-A87A-0BAB-7FEE-422A585EB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FACB2C-505F-24C2-D435-72E66CFB87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933" y="1749094"/>
            <a:ext cx="4797864" cy="36635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88BDD8-3943-5442-AFC3-2D7EA7CAE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5412680"/>
            <a:ext cx="7513971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7100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0316B-5E3A-8584-9971-AF443E6A7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CB3BC97-2A96-94D1-10BB-82E0813298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16E120-3721-9182-0E62-587251AFAB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9C0005D-5583-F40B-A85F-6B5E9E729D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F5AFBE5-65C4-CE1C-65B4-AB0146761B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9DDC501-DC55-17E0-03BF-9E30ED7DF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86C529-27CB-5B70-5553-393B0C4CFF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586375-FC40-DBA5-4463-4897B8A7EE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332B1A0-A147-A58A-D647-B757E555E9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A942FB-1F9E-8920-4A79-0061B5F096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290195-5FF3-B7C5-DEE7-E7CEA5009C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B9B2F7-EEE9-4E9E-B683-98273C2B6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626" y="1749094"/>
            <a:ext cx="7513971" cy="66299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43D726-8A18-F402-4D81-034755303541}"/>
              </a:ext>
            </a:extLst>
          </p:cNvPr>
          <p:cNvSpPr txBox="1"/>
          <p:nvPr/>
        </p:nvSpPr>
        <p:spPr>
          <a:xfrm>
            <a:off x="694944" y="684000"/>
            <a:ext cx="6789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5886D4-9ED3-4FEB-A270-41F40D808735}"/>
              </a:ext>
            </a:extLst>
          </p:cNvPr>
          <p:cNvSpPr txBox="1"/>
          <p:nvPr/>
        </p:nvSpPr>
        <p:spPr>
          <a:xfrm>
            <a:off x="694944" y="2844318"/>
            <a:ext cx="755753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وَرَدَ في ٱلنَّصِّ مِثالٌ واضِحٌ عَلى أَهَمِّيَّةِ تَبادُلِ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ٱلْخِبْراتِ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وَهُوَ ما جاءَ في فَقْرَةِ "ٱَلتَّعاوُنُ أَساسُ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ٱلتَّطَوُّرِ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ٱلصِّناعِيِّ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حَيْثُ ذَكَرَ ٱلنَّصُّ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أَنَّ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ٱلْعُمّالَ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وَٱلْمُهَنْدِسينَ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يَجْتَمِعونَ مَعاً داخِلَ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ٱلْمَصْنَعِ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لِيَتَبادَلوا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ٱلْأَفْكارَ وَيُخَطِّطوا لِصُنْعِ آلاتٍ أَفْضَلَ وَأَجْهِزَةٍ إِلِكْتُرونِيَّةٍ أَكْثَرَ ذَكاءً.</a:t>
            </a:r>
            <a:endParaRPr lang="ar-MA" sz="4000" b="1" dirty="0"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67062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6191461" y="1777877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06AB55D6-178F-615C-1379-BCAFE01DB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982586" y="299543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</a:pPr>
            <a:r>
              <a:rPr lang="ar-MA" sz="3200" b="1" dirty="0">
                <a:cs typeface="Microsoft Uighur" panose="02000000000000000000" pitchFamily="2" charset="-78"/>
              </a:rPr>
              <a:t>المفعول به ضمير متصل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228600" y="981593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cs typeface="Arial"/>
                <a:sym typeface="Arial"/>
              </a:rPr>
              <a:t>تراكيب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4839101" y="1111108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3B100-F6D8-D780-0ED4-763F43381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519B3B-3778-0F60-F0B9-C217FEAAD9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729B95-5295-81A4-820F-4251E2E2A7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F86FDD-54BA-F0FD-31CE-9BD33C2237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00BE57D-F04D-F758-8085-1AE13926BB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E6D7E4B-34F9-9065-E258-CC19109CF1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67E08F-FBF9-D6C0-FF17-773B72934F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37C94C6-8CF2-C0EB-223D-39FB4F1958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2B3317-28F9-3922-8177-EFCDE1978D0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4A177A-B679-AF8A-8844-88AD3C7C2CA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90CB4-0B50-C669-DD08-357D671792B6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سابقا على المفعول به ظاهرا من يكرنا بالقاعدة؟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F5E809-EA7E-1414-22CF-6A9BBF803A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08D25C-9235-1468-E3C2-8FECA6B07261}"/>
              </a:ext>
            </a:extLst>
          </p:cNvPr>
          <p:cNvSpPr txBox="1"/>
          <p:nvPr/>
        </p:nvSpPr>
        <p:spPr>
          <a:xfrm>
            <a:off x="3190639" y="3429000"/>
            <a:ext cx="3274343" cy="116853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اَلْمَفْعولُ بِهِ ظاهِراً</a:t>
            </a:r>
          </a:p>
        </p:txBody>
      </p:sp>
    </p:spTree>
    <p:extLst>
      <p:ext uri="{BB962C8B-B14F-4D97-AF65-F5344CB8AC3E}">
        <p14:creationId xmlns:p14="http://schemas.microsoft.com/office/powerpoint/2010/main" val="322758072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EDD1D-432C-DB70-3AFA-922126922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54B3FFC-3425-FF7C-2472-C3600D81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7B0A57-B350-EBD3-915A-E7434ED755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D59592-05E0-4645-7673-6A65A83024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D3423F8-9B99-FB8F-43FA-A83B7883A6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40632E-379E-6E76-A325-15F43ACB21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3BE55B-40B6-D6B8-26A4-7D44C0AC5B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8B9AEC-E19C-350C-AD85-777F5ADD0F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0D4EAB-6F55-DBD0-4267-4278ADCF51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DCE17D4-3434-4EEE-4FB4-DC4EF478BC1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48B36F-D565-EAB4-FF84-88DBF7F31D5D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99F40B-188B-0DDE-0644-C4D9B2CFB1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41A8DAA-C8D1-9C28-1AB3-04F04363C2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49" y="2756262"/>
            <a:ext cx="798645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7141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6FDCE-36FB-16C7-ECCC-F74838175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4C21E7-42D3-7D65-26A5-09369328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FE6B86-6729-D0A1-6ED8-89903A7997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733217-2BEB-794B-CE45-F27FA2963B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DB62121-EBE2-1A53-6C88-8A745F196C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B88FE13-3773-9F0A-2ACE-B40A8E6748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DA0D2E-A64B-7D29-1054-52B5DA02462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CF641D-5EC1-6DC3-5D1C-A79594E5BBF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4CDDC2-A1A9-9293-F168-6872BC72074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203617-22A8-97B5-7707-6F9C9255F96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3205D0-3EA9-E681-DF09-68E21B27EFF1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. 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004F98-04F9-3716-8194-FD7C746B8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7E2C0C-C644-9CD1-1BBC-5E71D4520D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493" y="2150917"/>
            <a:ext cx="3013364" cy="301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0233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DD98E-EECC-7862-A402-5E71BEAB1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2C5C93-E2EC-2FB8-4810-724787E2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92F3B0-FCC1-3A32-F12E-0624ADD70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060CE4-D758-9EE8-C21C-1AA705B0B1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15F1875-39DC-8A90-86E4-FD136266CA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E3BAEF-6211-CF39-2A74-60D52C218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BA35FE1-B82A-6A54-AA8B-0A85FDC392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8A6BBC-9598-2285-3CA8-ED3D22F81E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2211EA-5974-DA91-3FBD-AB73B3E0E2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02E299-B630-E17F-7786-5E57D06A17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296D75-0F75-068E-8FAA-5983086CE785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المفعول به الوارد  في هذه الجملة.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3429CF-A022-B399-22F6-AC484DCCE971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طَوَّرَ </a:t>
            </a:r>
            <a:r>
              <a:rPr lang="ar-MA" sz="60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آلَةً مُذْهِلَةً.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41E60C-FA36-798D-F843-65B3E3536E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570DD0-2692-E7E1-60AA-F52367FF7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888255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B199D-0FC7-4F7B-AE5B-CA9B7C37A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AF3745-2F87-E0D2-A4F6-6290C69B54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584C73-50EE-D2C3-4FBF-9A1FFF9B00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4EBF73-6ACD-581F-824A-A95B9D998E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7759B52-C1C7-308E-3559-735D38FF5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56E6C0-58F0-2923-0019-4CB236E92C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98D9EB-A2EE-4BE3-B4ED-ECACD5E487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AE9E1D-500C-E89F-FBBC-B548A61676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E5A3F9-E2C4-187F-B78C-01DC7D9DF0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311BFA-2C88-6155-F3EF-BE1C4A4745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32EAB1-6D25-B996-255D-F961B8191147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اخترتم هذا الجواب؟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3A81EB-AC93-1A87-5CA2-FE20354EF7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8DB77E-EC71-B3C9-0777-E6BC5C87B6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BE6147-F64B-57F0-AEDB-BFB25AFA6BF0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طَوَّرَ </a:t>
            </a:r>
            <a:r>
              <a:rPr lang="ar-MA" sz="60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آلَةً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مُذْهِلَةً.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89498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97A95-0C08-6191-2DA4-1CE4E9A0F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096C5A-9590-9820-F4C0-90246C9FA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9DE8EB-AE44-7AEA-D58B-A4579E1991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9D4B95-84E1-262E-6671-CAEAC858E5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A79149-8326-211F-8D42-8116F2D599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26F3E68-6C33-5DE6-D282-AD1172B1F3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0B2F14-E787-F5BE-7BD8-BB35498A31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9D233D4-9FE3-37F1-5A38-214807BE1A7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AAEA2E-D254-E5EE-7CB6-CDBA23F0C60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D6E642-2929-09F2-19D9-9D59270BF8F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B44AE0-7F3E-0BC3-AAF0-3307BA1BC225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المفعول به  في هذه الجملة.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8F5D29-3739-5A78-F12E-473B2948309D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أَدْهَشَ ٱلْمَغْرِبُ ٱلْعالَمَ بِجَمالِهِ.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014686-07C3-7ADD-1BC2-7F3413A1E4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9744C5-1319-8C4B-20A7-D9E4C593B9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626734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DEFFA-395B-75FF-1048-817481929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FFD0292-588E-548A-EF7C-B580D88E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EC896E-F638-C77A-4D55-4233EC9E4E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F38CAC-B551-FCA3-772B-174EA23213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2629E4-2209-7C5F-5D24-79E98E39D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4B40F95-DA13-4203-5EDB-689A9F9214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16C9C4-85CA-37D7-79D5-F50E25FE7D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9AF4A0-1A36-7509-36B5-C0F71D07CD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6A82CF-60CA-6059-5CCF-25E0D558440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3DD2A4B-4C5B-A3EC-73DA-B316D412304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BC8E37-15D6-5F8C-F62D-411067EB1767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اخترتم هذا الجواب؟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6EFF70-6668-41CA-2CCD-E999173A01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BF59DB9-CCC0-C659-AA03-42CB6FA1B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458932C-AA86-8492-5414-325FB7C49B5A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أَدْهَشَ ٱلْمَغْرِبُ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ٱلْعالَمَ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بِجَمالِهِ.</a:t>
            </a:r>
          </a:p>
        </p:txBody>
      </p:sp>
    </p:spTree>
    <p:extLst>
      <p:ext uri="{BB962C8B-B14F-4D97-AF65-F5344CB8AC3E}">
        <p14:creationId xmlns:p14="http://schemas.microsoft.com/office/powerpoint/2010/main" val="281936341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BEF88-8215-2498-11DB-69A7D6762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F7AB49-2AF2-F17F-5C0E-AA055117B5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B29800-65A2-3B4F-80F3-C3851FBD98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413566-5F08-923C-C50B-841EE4DA21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0E1B0EC-9F19-3501-390B-C44AE98707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17E3F20-E9D8-9ADD-1F80-488482FB34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2F62E0-6B1C-68DD-5381-4D18499B7A1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EF2D92-3D5D-1D86-2EA1-3FCAE2DD8B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F4086E5-870C-D4A3-9AC9-F6007D631AA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42ABC2-C54D-AB3F-D20B-D2FF4258DD0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DF2B8D-CAF4-AA3A-F790-7122E06834EC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المفعول به  في هذه الجملة.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916ABC-DC48-5EE9-4DCC-9A46B910018D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سَهَّلَتِ ٱلرّوبوتاتُ حَياةَ ٱلْإِنْسانِ.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018AB7-1A3B-A7BD-11EC-127610578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23FB28-AC4D-7A0F-2E93-10F1B592CE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243229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7A9B-F293-C683-314F-358968456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9B91E9F-8A49-F29E-05B5-CEF8BCC1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0DD765-096A-98AA-4F1F-1B70E2DF57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BE9DD9-900F-485B-3B53-880C9188F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710C13E-8B76-3238-1401-D0C2A78550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6962B1D-995C-F7A3-3BC5-44B95E87C6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51BF70-E3B8-D77D-2F63-BB3730F781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01BE263-3B05-457B-2FE8-8BDEC5AB07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E9E2610-4D4D-7C49-E98B-919AB93188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D6ECCB-4C3E-44D8-D7C7-D4BB3301CFC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774E33-0914-5F67-FE24-9E9BB89EF218}"/>
              </a:ext>
            </a:extLst>
          </p:cNvPr>
          <p:cNvSpPr txBox="1"/>
          <p:nvPr/>
        </p:nvSpPr>
        <p:spPr>
          <a:xfrm>
            <a:off x="226961" y="777519"/>
            <a:ext cx="737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اخترتم هذا الجواب؟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DC53A1-2482-FFB7-829F-3C5AEB57F5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173" y="1584000"/>
            <a:ext cx="1195640" cy="1793461"/>
          </a:xfrm>
          <a:prstGeom prst="ellipse">
            <a:avLst/>
          </a:prstGeom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9B0DE1-1892-C906-98F1-9D41385C5F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944EDC-1791-6A2D-EBB4-BBBB8612D6C2}"/>
              </a:ext>
            </a:extLst>
          </p:cNvPr>
          <p:cNvSpPr/>
          <p:nvPr/>
        </p:nvSpPr>
        <p:spPr>
          <a:xfrm>
            <a:off x="1024423" y="3743094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سَهَّلَتِ ٱلرّوبوتاتُ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حَياةَ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ٱلْإِنْسانِ.</a:t>
            </a:r>
          </a:p>
        </p:txBody>
      </p:sp>
    </p:spTree>
    <p:extLst>
      <p:ext uri="{BB962C8B-B14F-4D97-AF65-F5344CB8AC3E}">
        <p14:creationId xmlns:p14="http://schemas.microsoft.com/office/powerpoint/2010/main" val="96299995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41A7E-5EC5-7517-88BA-9A126173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A46B967-D4BE-5512-D1BF-62A030D03B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248E5-B76C-BCCB-91C2-359265309B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4CDAE0-3CBD-A0A3-B7EC-B378541D2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4744E9-8E7A-0BD8-4701-518039761C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5CA7D57-67AD-AE1C-82C7-806A22CF99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1BB67AF-B071-AAD7-86C2-09B0736C4E6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6148D1-4123-CD74-CD2E-36C9106514C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02CCEB8-4D12-F0FE-C3B4-A296DB9A33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CE2152-6E01-A5B3-DD2D-AC5FAA7E0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61B709-B051-DD72-DEDA-322B09FF0728}"/>
              </a:ext>
            </a:extLst>
          </p:cNvPr>
          <p:cNvSpPr txBox="1"/>
          <p:nvPr/>
        </p:nvSpPr>
        <p:spPr>
          <a:xfrm>
            <a:off x="226961" y="682929"/>
            <a:ext cx="73724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جاء المفعول به في هذه الجمل.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-يوجه الأستاذ المتعلمين إلى أن المفعول به جاء ظاهرا.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A350875-0DE4-7A82-5462-D1D10B9EC386}"/>
              </a:ext>
            </a:extLst>
          </p:cNvPr>
          <p:cNvSpPr/>
          <p:nvPr/>
        </p:nvSpPr>
        <p:spPr>
          <a:xfrm>
            <a:off x="1200748" y="4857191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سَهَّلَتِ ٱلرّوبوتاتُ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حَياةَ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ٱلْإِنْسانِ.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4F33281-DD3A-217F-FA6E-A7278A49F2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A442968-E95E-2ED6-E30D-E1DAC0435842}"/>
              </a:ext>
            </a:extLst>
          </p:cNvPr>
          <p:cNvSpPr/>
          <p:nvPr/>
        </p:nvSpPr>
        <p:spPr>
          <a:xfrm>
            <a:off x="1098248" y="3429000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أَدْهَشَ ٱلْمَغْرِبُ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ٱلْعالَمَ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بِجَمالِهِ.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93EFC91-A60D-E019-45DC-54CD27F65E59}"/>
              </a:ext>
            </a:extLst>
          </p:cNvPr>
          <p:cNvSpPr/>
          <p:nvPr/>
        </p:nvSpPr>
        <p:spPr>
          <a:xfrm>
            <a:off x="1061713" y="1931957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طَوَّرَ </a:t>
            </a:r>
            <a:r>
              <a:rPr lang="ar-MA" sz="60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آلَةً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مُذْهِلَةً.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4331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031C-EE18-C778-36FD-B4B83619F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2222DC9-F025-02C7-E5DD-C0F802A2B5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FBC55A-CB88-1D44-1DCE-88C4EE5118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DF93C1-7087-C2E9-A0EF-B1653D40B4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B46FEC5-89BA-263D-53C7-3BE6FDC086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002E238-9445-7A8E-9293-428C9C09C6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8BBDE0-9D28-5081-E4AE-539B7B47C4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80E253E-4578-31CD-C408-93B1D3EE5A5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BF1BAC-3627-19B0-B4DE-58998361B06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78F091-5D37-3133-595D-AE57C9D6D06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F54702-665A-B54D-E6E2-86737D2CA258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سنتعرف على شكل آخر من أشكال المفعول به: المفعول به ضميرا متصلا.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F31CBE-BD79-0B83-A233-AB6B60B3FB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08516F1-689F-4CF7-9B70-7BBF275A717D}"/>
              </a:ext>
            </a:extLst>
          </p:cNvPr>
          <p:cNvSpPr/>
          <p:nvPr/>
        </p:nvSpPr>
        <p:spPr>
          <a:xfrm>
            <a:off x="2300804" y="3136252"/>
            <a:ext cx="4542392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اَلْمَفْعولُ بِهِ ضَميراً مُتَّصِلاً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6513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01EE7-33FE-B516-ADE7-C9C58C94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8AC97BF-97CE-22BB-595C-1D01955BCC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78A30B-919E-5B9E-BE9A-93C56B8975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15CB54-E19B-4224-B0F2-777EF8F0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11BE2C9-9D82-F1B3-DAAF-671A06C0F4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10296FE-5CF6-2D70-C97F-0EF0548006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808E3D-849B-4FDB-8F99-8393085D04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22AF53-DE4A-A031-0320-1500118A8D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434B66-E4D4-2E5E-47C7-C150BC01B8E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1838BCE-59A6-29A2-7558-E9073AE343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453ED5-4B8B-CD66-B4B8-DEA031E1CC88}"/>
              </a:ext>
            </a:extLst>
          </p:cNvPr>
          <p:cNvSpPr txBox="1"/>
          <p:nvPr/>
        </p:nvSpPr>
        <p:spPr>
          <a:xfrm>
            <a:off x="1465118" y="702652"/>
            <a:ext cx="5956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قد يأتي المفعول به ظاهرا (بارزا في الجملة) أو ضميرا كما في الأمثلة التالية 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 تباعا.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AD8436-A443-DBBB-A5DE-574EC325FF89}"/>
              </a:ext>
            </a:extLst>
          </p:cNvPr>
          <p:cNvSpPr txBox="1"/>
          <p:nvPr/>
        </p:nvSpPr>
        <p:spPr>
          <a:xfrm>
            <a:off x="5896530" y="2022744"/>
            <a:ext cx="24777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يَرْحَمُكَ اللَّهُ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1E8302C-70BF-FC4B-7A6F-588E375A72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FF7F5F9-8A22-42C4-04D4-BE7791ADE8E8}"/>
              </a:ext>
            </a:extLst>
          </p:cNvPr>
          <p:cNvSpPr txBox="1"/>
          <p:nvPr/>
        </p:nvSpPr>
        <p:spPr>
          <a:xfrm>
            <a:off x="2768818" y="2022743"/>
            <a:ext cx="29025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يَرْحَمُ اللَّهُ؟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C46CD6-0DFD-3E21-CC34-CF1EC45787B1}"/>
              </a:ext>
            </a:extLst>
          </p:cNvPr>
          <p:cNvSpPr txBox="1"/>
          <p:nvPr/>
        </p:nvSpPr>
        <p:spPr>
          <a:xfrm>
            <a:off x="-566700" y="2047787"/>
            <a:ext cx="29025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  :  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</a:t>
            </a: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26B2E46C-C2A7-2DAB-0C3C-8A12CEF14720}"/>
              </a:ext>
            </a:extLst>
          </p:cNvPr>
          <p:cNvSpPr/>
          <p:nvPr/>
        </p:nvSpPr>
        <p:spPr>
          <a:xfrm>
            <a:off x="2534214" y="2428985"/>
            <a:ext cx="198338" cy="253266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DE5EC0-E635-8F18-0053-D43140F3D183}"/>
              </a:ext>
            </a:extLst>
          </p:cNvPr>
          <p:cNvSpPr txBox="1"/>
          <p:nvPr/>
        </p:nvSpPr>
        <p:spPr>
          <a:xfrm>
            <a:off x="1610999" y="4175750"/>
            <a:ext cx="5358903" cy="11237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مَفْعولٌ بِهِ ضَميرٌ مُتَّصِلٌ </a:t>
            </a:r>
            <a:endParaRPr lang="ar-MA" sz="6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55699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3C247-C57A-0140-2FD1-CB8E52CAB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FA1B5F-B407-19EE-80B5-4FDCA2D98E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DED8FF-5A8E-F2FA-61AC-DFF2CD4854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138D62-A5BA-07FC-97A9-677574CC0B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50AE98-3EB8-0C1A-C0FB-582F19B924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9A49228-4B86-7098-9DCB-2566144D33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83D77D-DEE7-3077-D005-0FCA622624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482B69-0205-76BC-ACCD-F9A32E6EC24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97C6C99-3288-FC81-68BF-5F4EBB39B5B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5C1D33-3A61-187B-A7D3-553FE2FBC85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419DA8-9B5F-F8F8-EC3B-5F70EB91A165}"/>
              </a:ext>
            </a:extLst>
          </p:cNvPr>
          <p:cNvSpPr txBox="1"/>
          <p:nvPr/>
        </p:nvSpPr>
        <p:spPr>
          <a:xfrm>
            <a:off x="1465118" y="702652"/>
            <a:ext cx="5956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 تباعا.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89B9D7-442A-E6E5-7B64-ADF71A3609DF}"/>
              </a:ext>
            </a:extLst>
          </p:cNvPr>
          <p:cNvSpPr txBox="1"/>
          <p:nvPr/>
        </p:nvSpPr>
        <p:spPr>
          <a:xfrm>
            <a:off x="5671394" y="2138117"/>
            <a:ext cx="29025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شَرَحَهُ ٱلْأُسْتاذُ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E81537A-F77A-3854-F54E-613E5538C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C65E2C2-8E18-86F6-1DC7-EED4EE5D5F8D}"/>
              </a:ext>
            </a:extLst>
          </p:cNvPr>
          <p:cNvSpPr txBox="1"/>
          <p:nvPr/>
        </p:nvSpPr>
        <p:spPr>
          <a:xfrm>
            <a:off x="2243271" y="2133151"/>
            <a:ext cx="3706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شَرَحَ ٱلْأُسْتاذُ؟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F27384-5F21-2221-7478-B95039C82A06}"/>
              </a:ext>
            </a:extLst>
          </p:cNvPr>
          <p:cNvSpPr txBox="1"/>
          <p:nvPr/>
        </p:nvSpPr>
        <p:spPr>
          <a:xfrm>
            <a:off x="-289342" y="2040818"/>
            <a:ext cx="28235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اَلدَّرْسَ: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ــــهُ</a:t>
            </a: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0AFEA3E-C6FC-7A7A-9ADB-71CECA5D0B2C}"/>
              </a:ext>
            </a:extLst>
          </p:cNvPr>
          <p:cNvSpPr/>
          <p:nvPr/>
        </p:nvSpPr>
        <p:spPr>
          <a:xfrm>
            <a:off x="2534214" y="2428985"/>
            <a:ext cx="198338" cy="253266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0D3383-94F2-4F46-9F67-A749FF8447AC}"/>
              </a:ext>
            </a:extLst>
          </p:cNvPr>
          <p:cNvSpPr txBox="1"/>
          <p:nvPr/>
        </p:nvSpPr>
        <p:spPr>
          <a:xfrm>
            <a:off x="1610999" y="4175750"/>
            <a:ext cx="5358903" cy="11237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ـــهُ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مَفْعولٌ بِهِ ضَميرٌ مُتَّصِلٌ </a:t>
            </a:r>
            <a:endParaRPr lang="ar-MA" sz="6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3733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1AB01-DAE5-3C84-81A8-B1761F34A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27C7592-69BE-C183-C8A2-AA8E2A67D2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0D97AD-B332-3C5B-87F5-1B55E354F0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0A4212-EB32-A375-E798-DB943D267E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356CB9-00BF-F9A3-F588-D1942ACCE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205FC7D-51A6-A54B-6264-98C02D4BA8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0030C2F-BC01-BF1C-3BD2-AC54ED8DD6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BC2078-DA69-49A5-FCF7-F045D33627D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DE4776F-E77E-B48E-094F-9501AF76B8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825CD5C-EBD3-EE1F-C7E3-580821F41F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AAD396-9FD0-398E-77B8-32E793B1CA25}"/>
              </a:ext>
            </a:extLst>
          </p:cNvPr>
          <p:cNvSpPr txBox="1"/>
          <p:nvPr/>
        </p:nvSpPr>
        <p:spPr>
          <a:xfrm>
            <a:off x="1465118" y="702652"/>
            <a:ext cx="5956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 تباعا.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CC57CB-8C54-7351-301E-03425CC27BC6}"/>
              </a:ext>
            </a:extLst>
          </p:cNvPr>
          <p:cNvSpPr txBox="1"/>
          <p:nvPr/>
        </p:nvSpPr>
        <p:spPr>
          <a:xfrm>
            <a:off x="4951400" y="2133578"/>
            <a:ext cx="34228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عالَجَني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ٱلطَّبيبُ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962BE01-71C3-1772-E9AC-E3A7C08423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E63BE4-9BB3-E269-189F-8D8E62F3EDC3}"/>
              </a:ext>
            </a:extLst>
          </p:cNvPr>
          <p:cNvSpPr txBox="1"/>
          <p:nvPr/>
        </p:nvSpPr>
        <p:spPr>
          <a:xfrm>
            <a:off x="1793271" y="2133578"/>
            <a:ext cx="3706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عالَجَ </a:t>
            </a:r>
            <a:r>
              <a:rPr lang="ar-MA" sz="5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ٱلطَّبيبُ</a:t>
            </a: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34FEED-46A9-DEC1-E7E4-90EBFA004FE2}"/>
              </a:ext>
            </a:extLst>
          </p:cNvPr>
          <p:cNvSpPr txBox="1"/>
          <p:nvPr/>
        </p:nvSpPr>
        <p:spPr>
          <a:xfrm>
            <a:off x="-739342" y="2041245"/>
            <a:ext cx="28235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ــــي</a:t>
            </a: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50892E80-1054-88EC-08BB-2915F347359A}"/>
              </a:ext>
            </a:extLst>
          </p:cNvPr>
          <p:cNvSpPr/>
          <p:nvPr/>
        </p:nvSpPr>
        <p:spPr>
          <a:xfrm>
            <a:off x="2084214" y="2429412"/>
            <a:ext cx="198338" cy="253266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F17A4A-2487-4F12-3D5E-0879D02419E6}"/>
              </a:ext>
            </a:extLst>
          </p:cNvPr>
          <p:cNvSpPr txBox="1"/>
          <p:nvPr/>
        </p:nvSpPr>
        <p:spPr>
          <a:xfrm>
            <a:off x="1610999" y="4175750"/>
            <a:ext cx="5358903" cy="11237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ــــي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مَفْعولٌ بِهِ ضَميرٌ مُتَّصِلٌ </a:t>
            </a:r>
            <a:endParaRPr lang="ar-MA" sz="6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00776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58B61-00B1-B495-3057-2E202B893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38BD3F-54A4-F7EB-3D9C-54D12E50C7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03596A-B353-3B51-6F91-D344A847C0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53BE31-91A0-562E-D9DE-D33F53F211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EF486D1-05A6-3A45-C6DD-A22A37B581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BD0747A-5CB2-3DBF-2050-4280041761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62EF65-418F-B992-D338-85C091A04D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5DD2B28-1E6D-A565-A8AC-CB79A49586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E61D5A6-4CB7-F53D-52A3-4294EA3264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E63B00-1ED4-1919-F732-B13076D9FA9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58061F-F8A1-9F06-4954-7530A570FC59}"/>
              </a:ext>
            </a:extLst>
          </p:cNvPr>
          <p:cNvSpPr txBox="1"/>
          <p:nvPr/>
        </p:nvSpPr>
        <p:spPr>
          <a:xfrm>
            <a:off x="1465118" y="702652"/>
            <a:ext cx="5956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قد يأتي المفعول به ظاهرا أو ضميرا 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 تباعا.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7EE0984-D11B-F30A-5190-3D95BB50E0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2AA286-2718-F0D6-B9E5-9AA7FA1D2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7201" y="1659680"/>
            <a:ext cx="4701947" cy="483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658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1D787-ADA7-AC4C-48A4-993A232DE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5E29922-C98D-CED9-FB75-B30D9DF6E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456DC0-1531-418F-8B02-BA842156C3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1FAAB2-35F2-91F0-A6D1-691FEC855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F7806D3-C31A-0A03-1C29-AD5D456033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A832252-F8D4-3BD2-50EA-938B12A54E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7C5AA8-8E22-3CBF-12C4-B88FDAC389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945004-4E66-B9DA-7620-015B9FE85B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F6EE71-405C-F5A4-C6C7-D9D9B332B58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63C126-0C86-4B69-E9C5-DB3CC56810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D8790A-E03F-01E2-DDB4-D816F8C3A646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بخصوصيات المفعول به ضميرا متصلا؟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5553CF-777F-2040-46C0-6D746F3487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49E4095-D168-4B36-1C80-B981FD0381AE}"/>
              </a:ext>
            </a:extLst>
          </p:cNvPr>
          <p:cNvSpPr/>
          <p:nvPr/>
        </p:nvSpPr>
        <p:spPr>
          <a:xfrm>
            <a:off x="2388544" y="3229770"/>
            <a:ext cx="4366912" cy="75689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اَلْمَفْعولُ بِهِ ضَميراً مُتَّصِلاً</a:t>
            </a:r>
          </a:p>
        </p:txBody>
      </p:sp>
    </p:spTree>
    <p:extLst>
      <p:ext uri="{BB962C8B-B14F-4D97-AF65-F5344CB8AC3E}">
        <p14:creationId xmlns:p14="http://schemas.microsoft.com/office/powerpoint/2010/main" val="134209791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91B5F-AFD1-CC99-17D5-3338EFE27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EC82F8-741F-D1E1-5A0C-1138E674DA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8BB7E1-7336-AF66-EB2C-6696EE6F8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F13110-BF6E-C880-1EB6-F8C0635F1A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E49CD3-56DA-4F7C-2B88-44F7F7F7ED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0B38567-B6FB-39D5-893B-CCDF1499B5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49B153-FFDA-63FB-86B9-48904FE1FF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E911758-19D9-12F8-E079-11F2BF04E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4DA5F3-F119-43E8-FE8A-6DCB8918E8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BD701A-53C6-C89A-518D-D7C4611C2F9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9BC19F-3867-699D-6C0C-611CBA276368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3BDE86-2F8D-A15C-63D4-27F65E6B2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C49D2D-7481-A4F0-EF9D-D9D4281E8A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7201" y="1659680"/>
            <a:ext cx="4701947" cy="483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7017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CB58F-764B-AA8D-2720-159955F9F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09E77C1-3740-2165-C1D0-77711D0B01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958B65-B737-7CD3-4901-3A09ACE1B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D4A027-F0D9-FA4D-227D-0FEFDFE9EA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9B55F36-143A-6185-F77C-F5B515FDC1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5E08848-734A-193B-D869-15315AE8C7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2498624-E588-1A10-3E07-27E7EC438FF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F5269AB-7091-838B-777C-EC5EC71483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CE8A05-3474-5D21-9B46-C2D3A13E221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F6EE0EA-7629-3489-799F-3B8D51234C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781C77-1BB7-B30B-3B5B-E0170B77242E}"/>
              </a:ext>
            </a:extLst>
          </p:cNvPr>
          <p:cNvSpPr txBox="1"/>
          <p:nvPr/>
        </p:nvSpPr>
        <p:spPr>
          <a:xfrm>
            <a:off x="-779318" y="858517"/>
            <a:ext cx="8200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BD4B56-D2F2-068D-CE31-1449CC1036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DAD582-E35D-6356-7C91-429739DCC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848" y="2441862"/>
            <a:ext cx="3335482" cy="277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3165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8B626-A1C1-E44D-3729-4E5C622F7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269210-FE1C-97C3-BA73-3344B79796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C468EC-6AAE-BFD6-A69C-527958742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1B3639-44A0-B4FE-0AE9-1F558B91A9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DE114F-252F-8A31-F694-CCEDCB4253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D3C1D24-9BB0-F0D1-12A0-3705F98C5F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1E9AE9-3DCA-517F-A563-2602BFFFBB9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F74206-D0B4-9522-5EE5-4107726261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92F4EB-B2D3-556C-4A1B-293FFBEDE9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FCA1D99-FDF6-E029-CA54-C4E1E6CBAD3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64FC4B-D4C2-9963-AD9B-41122B0A4C09}"/>
              </a:ext>
            </a:extLst>
          </p:cNvPr>
          <p:cNvSpPr txBox="1"/>
          <p:nvPr/>
        </p:nvSpPr>
        <p:spPr>
          <a:xfrm>
            <a:off x="1049482" y="858517"/>
            <a:ext cx="6371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المفعول به في هذه الجملة</a:t>
            </a:r>
          </a:p>
        </p:txBody>
      </p:sp>
      <p:pic>
        <p:nvPicPr>
          <p:cNvPr id="22" name="Espace réservé pour une image  2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448075-5A25-995D-BF98-73BBCE45DC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79BAAEC-D535-7E03-8825-A111F2A714DE}"/>
              </a:ext>
            </a:extLst>
          </p:cNvPr>
          <p:cNvSpPr/>
          <p:nvPr/>
        </p:nvSpPr>
        <p:spPr>
          <a:xfrm>
            <a:off x="922679" y="1758926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يَشْكُرُها ٱلنّاسُ عَلى حُسْنِ أَخْلاقِها.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856917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57E45-4FFE-8ED2-D9F4-7A8FA41C8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825D18-BA55-2772-05F7-CF9239341B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47144A-DE02-1B1B-702F-1E1D670D37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B2F1C4-E3E1-3819-E83B-62E33A50DB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510F776-7A28-1580-1422-16596C3C3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A151924-5826-05F6-4DFB-35A9377461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8A6AF8-5AFB-A2C9-A1EE-8D8A70EB6A9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4C7207-9B51-40D4-AF7E-3D795AF8A8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898F1C-FC0B-E589-7558-3CCC6CABA33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EB6AFA-FB36-1445-29AE-959FFCF81AE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A07B6E-2469-7D6E-29E7-0B3F0144917C}"/>
              </a:ext>
            </a:extLst>
          </p:cNvPr>
          <p:cNvSpPr txBox="1"/>
          <p:nvPr/>
        </p:nvSpPr>
        <p:spPr>
          <a:xfrm>
            <a:off x="1658068" y="671479"/>
            <a:ext cx="57633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ما نوع المفعول به  في هذه الجملة؟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9E2B6C-0A4A-33DE-17A9-8BE915A03E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26DE09-5BE5-4E51-6E59-CC9D1F153603}"/>
              </a:ext>
            </a:extLst>
          </p:cNvPr>
          <p:cNvSpPr/>
          <p:nvPr/>
        </p:nvSpPr>
        <p:spPr>
          <a:xfrm>
            <a:off x="922679" y="1758926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يَشْكُرُ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ٱلنّاسُ عَلى حُسْنِ أَخْلاقِها.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A5B93A-594F-CF16-1027-1A8F1CB1F2A2}"/>
              </a:ext>
            </a:extLst>
          </p:cNvPr>
          <p:cNvSpPr/>
          <p:nvPr/>
        </p:nvSpPr>
        <p:spPr>
          <a:xfrm>
            <a:off x="2463043" y="2873327"/>
            <a:ext cx="4070263" cy="1079012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DD30A61D-9D7B-79CF-9035-471FF4E7DDB9}"/>
              </a:ext>
            </a:extLst>
          </p:cNvPr>
          <p:cNvSpPr/>
          <p:nvPr/>
        </p:nvSpPr>
        <p:spPr>
          <a:xfrm>
            <a:off x="4396431" y="4404555"/>
            <a:ext cx="431380" cy="41682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CCFEBB3-C55F-B85E-D95F-0C95F897956C}"/>
              </a:ext>
            </a:extLst>
          </p:cNvPr>
          <p:cNvSpPr/>
          <p:nvPr/>
        </p:nvSpPr>
        <p:spPr>
          <a:xfrm>
            <a:off x="2114398" y="4821382"/>
            <a:ext cx="4995445" cy="10790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مَفْعولٌ بِهِ ضَميرٌ مُتَّصِلٌ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7986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4D56A-A299-1793-9E66-454ED99FB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D1000E8-71A5-33AA-260F-8A270ED4A6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73CC54-4E93-CE89-7146-37D6507843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66D0E5-E8AA-B9A2-659D-FCB8793917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2149762-CA2C-50DE-142C-0ECBCFF4F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4EB8B7E-8835-0433-F338-5D3B502440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493250B-E9A2-B498-6D3A-9A16309E00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B7FD67-58C2-6177-C5D3-18EF361486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34E7A8-5E5D-93F1-478D-E26334317B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01F887-2CED-86B4-FD3C-BCBC5733500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EB0916-2029-9324-B1B6-8600898772FE}"/>
              </a:ext>
            </a:extLst>
          </p:cNvPr>
          <p:cNvSpPr txBox="1"/>
          <p:nvPr/>
        </p:nvSpPr>
        <p:spPr>
          <a:xfrm>
            <a:off x="1049482" y="858517"/>
            <a:ext cx="6371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المفعول به  الوارد في هذه الجملة</a:t>
            </a:r>
          </a:p>
        </p:txBody>
      </p:sp>
      <p:pic>
        <p:nvPicPr>
          <p:cNvPr id="22" name="Espace réservé pour une image  2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8F230F-4630-D4FE-7474-F87B4BE10C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543B6A-7359-6130-CDDF-8169598C55C2}"/>
              </a:ext>
            </a:extLst>
          </p:cNvPr>
          <p:cNvSpPr/>
          <p:nvPr/>
        </p:nvSpPr>
        <p:spPr>
          <a:xfrm>
            <a:off x="922679" y="1758926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نَصَحْتُكَ بِعَدَمِ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ٱلتَّهاوُنِ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يا أَخي.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79071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B94A1-078D-2785-CE58-A57DA8A5F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3F14DA-5F13-1753-DE70-04663BDAC6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B7AD28-7EF3-8ED5-D733-D745BE2DB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045BA9F-9765-E36F-7E27-E21ED25352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07F5E7B-D4E1-AB5D-C6FE-EE5E4AF33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0C76F4C-1045-712D-7C3F-2BAA5FF25C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10E10D-7522-EA3E-076A-4CF896EFF3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FFFE6DB-AD8C-DCF0-CA9E-3C5E69671B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20625B8-500E-91C0-A9DA-C26B975629E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0BFD25-5FFF-F96F-9246-E52A275558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CFEEA9-C380-9D7E-8E5A-D37B979A6B3E}"/>
              </a:ext>
            </a:extLst>
          </p:cNvPr>
          <p:cNvSpPr txBox="1"/>
          <p:nvPr/>
        </p:nvSpPr>
        <p:spPr>
          <a:xfrm>
            <a:off x="1658068" y="671479"/>
            <a:ext cx="57633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ما نوع المفعول به  في هذه الجملة؟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51BC24-75C0-3EC5-316B-21ADE86FD9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F93BE70-17DD-ABAD-0B7B-5FAB2C861A4E}"/>
              </a:ext>
            </a:extLst>
          </p:cNvPr>
          <p:cNvSpPr/>
          <p:nvPr/>
        </p:nvSpPr>
        <p:spPr>
          <a:xfrm>
            <a:off x="922679" y="1758926"/>
            <a:ext cx="6947504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نَصَحْتُ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بِعَدَمِ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ٱلتَّهاوُنِ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يا أَخي.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2E93AB-5C60-FD90-7822-C319AB0EF743}"/>
              </a:ext>
            </a:extLst>
          </p:cNvPr>
          <p:cNvSpPr/>
          <p:nvPr/>
        </p:nvSpPr>
        <p:spPr>
          <a:xfrm>
            <a:off x="2463043" y="2873327"/>
            <a:ext cx="4070263" cy="1079012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كَـــ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9FC036E0-38D9-E5E8-9614-15C59750DE22}"/>
              </a:ext>
            </a:extLst>
          </p:cNvPr>
          <p:cNvSpPr/>
          <p:nvPr/>
        </p:nvSpPr>
        <p:spPr>
          <a:xfrm>
            <a:off x="4396431" y="4404555"/>
            <a:ext cx="431380" cy="41682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2BCEF8-2A12-BD61-8970-4E1702D21B76}"/>
              </a:ext>
            </a:extLst>
          </p:cNvPr>
          <p:cNvSpPr/>
          <p:nvPr/>
        </p:nvSpPr>
        <p:spPr>
          <a:xfrm>
            <a:off x="1965202" y="4842164"/>
            <a:ext cx="4916795" cy="10790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مَفْعولٌ بِهِ ضَميرٌ مُتَّصِلٌ</a:t>
            </a:r>
          </a:p>
        </p:txBody>
      </p:sp>
    </p:spTree>
    <p:extLst>
      <p:ext uri="{BB962C8B-B14F-4D97-AF65-F5344CB8AC3E}">
        <p14:creationId xmlns:p14="http://schemas.microsoft.com/office/powerpoint/2010/main" val="36571403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AB987-1A7C-D303-EA81-A9922D32F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565CC3-A98D-F805-5AB5-0E29C0688E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80723-7510-C124-8BD3-68E255793D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4A4A5C-5029-D05E-C08E-0BB529064F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FAD0CE9-5943-E419-3B11-114145DEE1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C52D0F5-2C42-8790-457C-654950CFE7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1E47B6B-CCBC-8782-5621-3B44AE6A98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931A703-99C2-75EF-4A2C-50B1691829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BAAD27-39F3-4CF3-3F62-5A2D4EA6D0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D0A016-E438-F133-2B3A-A9B68E100EF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77D4C8-ABEF-9237-CADA-05BC848A5ACB}"/>
              </a:ext>
            </a:extLst>
          </p:cNvPr>
          <p:cNvSpPr txBox="1"/>
          <p:nvPr/>
        </p:nvSpPr>
        <p:spPr>
          <a:xfrm>
            <a:off x="1049482" y="858517"/>
            <a:ext cx="6371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المفعول به  الوارد في هذه الجملة</a:t>
            </a:r>
          </a:p>
        </p:txBody>
      </p:sp>
      <p:pic>
        <p:nvPicPr>
          <p:cNvPr id="22" name="Espace réservé pour une image  2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1324-2BB2-68E6-BC91-D81578C767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5BF2D0F-AE69-80A6-14C9-04B0EB2F10CF}"/>
              </a:ext>
            </a:extLst>
          </p:cNvPr>
          <p:cNvSpPr/>
          <p:nvPr/>
        </p:nvSpPr>
        <p:spPr>
          <a:xfrm>
            <a:off x="834489" y="1758926"/>
            <a:ext cx="7049301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يُشَجِّعُنا </a:t>
            </a:r>
            <a:r>
              <a:rPr lang="ar-MA" sz="60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ٱلْأَساتِذَةُ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تَنْمِيَةِ مَهاراتِنا.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480495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006DC-B1F4-7A75-0B27-A2023C14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AD19815-7651-94D4-283D-7FF851CA1B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9FC590-8226-47B1-7683-23687E2000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D40AF9-7F15-03E7-9C8A-BEDACB60E5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1844DC-5EEA-48DA-78B1-4AC83BBBBB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AC42C95-2175-DAAB-A2F8-CC0C457FF5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465344-440F-F625-3247-A1F084E68F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F79F72-428B-7C00-CCAF-052114142F1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168904-27B6-51CF-2DAF-F3858562F9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ED571E-2A04-8387-9774-184AF244A5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7FA3AC3-37F3-10C3-58BA-2F05A41892D3}"/>
              </a:ext>
            </a:extLst>
          </p:cNvPr>
          <p:cNvSpPr txBox="1"/>
          <p:nvPr/>
        </p:nvSpPr>
        <p:spPr>
          <a:xfrm>
            <a:off x="1658068" y="671479"/>
            <a:ext cx="57633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ما نوع المفعول به  في هذه الجملة؟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14BAB-5C28-95EA-5768-3EBFEADA4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571017-3FEB-3240-C810-35554DABA019}"/>
              </a:ext>
            </a:extLst>
          </p:cNvPr>
          <p:cNvSpPr/>
          <p:nvPr/>
        </p:nvSpPr>
        <p:spPr>
          <a:xfrm>
            <a:off x="2463043" y="2873327"/>
            <a:ext cx="4070263" cy="1079012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5A94A28B-045E-FCB4-1510-E2C06980F67E}"/>
              </a:ext>
            </a:extLst>
          </p:cNvPr>
          <p:cNvSpPr/>
          <p:nvPr/>
        </p:nvSpPr>
        <p:spPr>
          <a:xfrm>
            <a:off x="4396431" y="4404555"/>
            <a:ext cx="431380" cy="41682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315D82-0990-AD81-A168-08CDA532CE5A}"/>
              </a:ext>
            </a:extLst>
          </p:cNvPr>
          <p:cNvSpPr/>
          <p:nvPr/>
        </p:nvSpPr>
        <p:spPr>
          <a:xfrm>
            <a:off x="1965202" y="4821382"/>
            <a:ext cx="4916795" cy="10790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مَفْعولٌ بِهِ ضَميرٌ مُتَّصِلٌ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7B9AC23-B0B4-6A7C-35F8-F22F5F705410}"/>
              </a:ext>
            </a:extLst>
          </p:cNvPr>
          <p:cNvSpPr/>
          <p:nvPr/>
        </p:nvSpPr>
        <p:spPr>
          <a:xfrm>
            <a:off x="834489" y="1758926"/>
            <a:ext cx="7049301" cy="10790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يُشَجِّعُ</a:t>
            </a: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ٱلْأَساتِذَةُ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تَنْمِيَةِ مَهاراتِنا.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46116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CD4C-90FE-5663-B859-3436E0E8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3BA34B-FAEA-70A5-1D36-822580A7CB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BF64F-395D-489E-0419-142ECC53B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C5F9047-D8A3-939A-21DB-CCEF75CB20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EF4F229-7F3B-658D-DEA0-72B8AE9E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C2C22ED-67C3-1832-1482-25CF69A3B5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EDE3D5-D5BB-31FC-9E89-24F937986E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C46FC0-DF59-932D-E4B6-0529FE778C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17064A3-A249-2B48-1648-C203DB7B057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AF6B60-DC6F-3D34-1D41-EF7B046A97B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C52CEB-E0D8-8B7A-5209-CCE0BBA36ABF}"/>
              </a:ext>
            </a:extLst>
          </p:cNvPr>
          <p:cNvSpPr txBox="1"/>
          <p:nvPr/>
        </p:nvSpPr>
        <p:spPr>
          <a:xfrm>
            <a:off x="589575" y="874549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كراساتكم على الصفحة رقم 86 و في ثنائيات انجزوا التمرين التالي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B7543D-A9C6-5F98-2BF2-77172BAA56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5F3090-4218-B639-4474-C48C86FE60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283" y="1584000"/>
            <a:ext cx="3368143" cy="516626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697D24-89EB-AC2B-AE6F-80E1E70F0FA4}"/>
              </a:ext>
            </a:extLst>
          </p:cNvPr>
          <p:cNvSpPr/>
          <p:nvPr/>
        </p:nvSpPr>
        <p:spPr>
          <a:xfrm>
            <a:off x="3169917" y="4344717"/>
            <a:ext cx="2804166" cy="929283"/>
          </a:xfrm>
          <a:prstGeom prst="roundRect">
            <a:avLst>
              <a:gd name="adj" fmla="val 81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92089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D991F-6F01-8272-5171-A4B5C7E5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17F417-4023-6B81-5542-C70A0B3ED9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02C77C-DBA1-5AD2-2F93-DEE817BF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1712DD-A82D-56A1-E8DE-AD8F49B964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2813C8-1CED-0C49-63BC-CD1BFCECBA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1A0B7AD-A8C8-303D-DB7C-EE969331AB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A40A92-1C6A-BFD9-7D14-344629BAFA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9E26035-6C97-E6AE-B36D-9DFA0552A83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21B567-9773-8AF2-8CA8-C60A764423C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7F9954-9C91-9C05-017F-A9F1DD8CF4D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DFAC21-69B9-D3E5-BEAF-6F12C72637BB}"/>
              </a:ext>
            </a:extLst>
          </p:cNvPr>
          <p:cNvSpPr txBox="1"/>
          <p:nvPr/>
        </p:nvSpPr>
        <p:spPr>
          <a:xfrm>
            <a:off x="1658068" y="842632"/>
            <a:ext cx="57985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المفعول به في الجمل الآتية: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DA3D26-6B93-59AE-09DF-8DF4B39E5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DC12F8-1E52-716C-74BC-4E291E0CD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1648" y="1399467"/>
            <a:ext cx="3840813" cy="6553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33007A-C457-297D-3025-EA334CAB6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775" y="2719927"/>
            <a:ext cx="4793138" cy="302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743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38BDF-51CF-7BA0-CF32-2AE1D285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8B7DD9D-AD78-D3A1-7EA4-4D2883BD0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7D14D0-F09D-6346-371B-AEFB52950C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CF1716-F2AE-0189-83A4-04A4463D0B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F09EB33-76BA-5F70-2EE3-4D903541E4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1FFDE5F-23BD-5E11-1BCD-7C93EF8DB9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A335FF-DDDC-FB4E-FB06-C7EC31EB80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F554A3-F49A-364C-9167-FC038E62C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A7FEB3-EA8C-0CB7-121A-923978D0A61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B8EB20D-3133-C1AE-0DC7-C9DF6D6A569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C9F939-4550-4A9F-E287-E29D5CFD5457}"/>
              </a:ext>
            </a:extLst>
          </p:cNvPr>
          <p:cNvSpPr txBox="1"/>
          <p:nvPr/>
        </p:nvSpPr>
        <p:spPr>
          <a:xfrm>
            <a:off x="893618" y="665985"/>
            <a:ext cx="65630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الجملة الأولى  .    من يتقاسم معنا إجابته؟ كيف وجدت الجواب؟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ثم يقدم التغذية الراجعة المناسبة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21CD0-7E55-EF13-3663-D58C5E0BD9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0D73A8-441D-29BE-17C3-F65C2434B3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1648" y="1399467"/>
            <a:ext cx="3840813" cy="6553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6A7A3C-2C74-F2B4-75CE-06C871C4B7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775" y="2719927"/>
            <a:ext cx="4793138" cy="30283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98BACB4-C108-5F28-CECA-C234C19A7424}"/>
              </a:ext>
            </a:extLst>
          </p:cNvPr>
          <p:cNvSpPr/>
          <p:nvPr/>
        </p:nvSpPr>
        <p:spPr>
          <a:xfrm>
            <a:off x="5680133" y="2719927"/>
            <a:ext cx="345440" cy="65537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170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7C1E3-7BC1-9BE5-0415-03D94BC4A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50BD091-0DA6-856D-845D-5C6C262E56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B4A659-424C-5E8F-7931-4A138644C6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081FF8-932C-BB97-C066-68E5873DF3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C3F276E-34E7-3BEA-6EC6-B2D980AA0B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316D524-0F56-6B17-12CC-801EC5B3F6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4DC2B8D-B16B-B547-7D9B-6B0BEF38DF3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D1FA6F-5904-FD21-8F2F-A1D22B79E0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2A1128-6A75-B0C0-71F7-237FCE41142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010811-FDBB-BAA4-E6FF-4C0BE1FE2A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F4F759-5AAE-E8CF-F1C0-49B76174AD3A}"/>
              </a:ext>
            </a:extLst>
          </p:cNvPr>
          <p:cNvSpPr txBox="1"/>
          <p:nvPr/>
        </p:nvSpPr>
        <p:spPr>
          <a:xfrm>
            <a:off x="893618" y="665985"/>
            <a:ext cx="65630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الجملة الثانية  .    من يتقاسم معنا إجابته؟ كيف وجدت الجواب؟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ثم يقدم التغذية الراجعة المناسبة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992112-83EC-0C26-D427-D935DED04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38D9F1-96E7-4EC8-FCBA-646CD26FD0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1648" y="1399467"/>
            <a:ext cx="3840813" cy="6553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440851-60AD-5F9B-FF6A-89A60291CD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775" y="2719927"/>
            <a:ext cx="4793138" cy="30283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2801852-1F5D-252B-2947-952A5EFB0175}"/>
              </a:ext>
            </a:extLst>
          </p:cNvPr>
          <p:cNvSpPr/>
          <p:nvPr/>
        </p:nvSpPr>
        <p:spPr>
          <a:xfrm>
            <a:off x="5735781" y="3578700"/>
            <a:ext cx="237837" cy="65537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164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29FE-5E0E-1320-F8B3-30BFA162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5CC9E4-9E43-E0AA-B063-C84BDB87B1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990A6E-302E-3F75-3B4F-EDC2D85E7C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D580EA-3D09-E4F9-CE21-2A5AA568E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009896-C68D-EF28-9FBD-4DE348768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58D3472-EBE2-3387-C7EF-83072D8F96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6C3473-5C57-8BC7-E9F5-26440D48EF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9A9CE26-B6DD-6364-DD3C-914C186CBD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CF80E1C-D022-5FB8-0B59-42CBF94B9CC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ABDFDE-CF53-7AA3-FDEF-93A3D60897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639A97-9C27-C79A-0297-2AA2AA94F171}"/>
              </a:ext>
            </a:extLst>
          </p:cNvPr>
          <p:cNvSpPr txBox="1"/>
          <p:nvPr/>
        </p:nvSpPr>
        <p:spPr>
          <a:xfrm>
            <a:off x="893618" y="665985"/>
            <a:ext cx="65630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الجملة الثالثة  .    من يتقاسم معنا إجابته؟ كيف وجدت الجواب؟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ثم يقدم التغذية الراجعة المناسبة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844DF0-93B9-AFC9-855D-FA0874980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E5D055-6B3C-B38F-75A0-F55F01FE76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1648" y="1399467"/>
            <a:ext cx="3840813" cy="6553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E2F66B-7D34-7A94-F312-33F129C95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775" y="2719927"/>
            <a:ext cx="4793138" cy="30283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C5B69E-F797-B136-6E5E-E958CEAC9438}"/>
              </a:ext>
            </a:extLst>
          </p:cNvPr>
          <p:cNvSpPr/>
          <p:nvPr/>
        </p:nvSpPr>
        <p:spPr>
          <a:xfrm>
            <a:off x="5579917" y="4234077"/>
            <a:ext cx="237837" cy="65537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3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1295-E9E1-96FB-63B3-FA44FA703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80DBBF-1CB0-E1C4-1FE7-B7A096CBE6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78BE8E-2D57-3727-BA4A-4B3208472D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40EDA0-3D91-4E62-C45A-046B94C5C2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071BDA-23C0-5990-6DB9-B1149C5A11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0835CE2-E6B4-2051-DD83-967AE9F212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EB7E6A-06DF-7E4C-D14A-0B532773178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B97062-30D5-510C-058B-1EAC9AB51D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EE3B9C9-20DD-4CD6-0476-58A1CBC6CB0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A4A81F-A34E-10F0-0C85-1D314B9E144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86DA6B-CF24-52EE-CCDE-B8BEEED4DDEC}"/>
              </a:ext>
            </a:extLst>
          </p:cNvPr>
          <p:cNvSpPr txBox="1"/>
          <p:nvPr/>
        </p:nvSpPr>
        <p:spPr>
          <a:xfrm>
            <a:off x="893618" y="665985"/>
            <a:ext cx="65630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الجملة الرابعة  .    من يتقاسم معنا إجابته؟ كيف وجدت الجواب؟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ثم يقدم التغذية الراجعة المناسبة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F1A55-39EB-FC55-F885-AB83386E38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4701E4-D847-6D90-DF16-C8E819B2FA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1648" y="1399467"/>
            <a:ext cx="3840813" cy="6553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35B250-A764-4BFD-3573-F025FD9A0F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775" y="2719927"/>
            <a:ext cx="4793138" cy="30283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9E33988-E191-850D-E1B1-A76B4B5A1CF7}"/>
              </a:ext>
            </a:extLst>
          </p:cNvPr>
          <p:cNvSpPr/>
          <p:nvPr/>
        </p:nvSpPr>
        <p:spPr>
          <a:xfrm>
            <a:off x="5888119" y="5003004"/>
            <a:ext cx="237837" cy="65537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641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38987-7661-2EEF-AC10-C19D01628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C8E41D-896F-915D-51C9-3B779D9B15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F617FF-1E47-5637-D238-219020D8E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F11A32-2C5C-3ACE-F45E-91B6AF25AC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56E7FFC-B61F-A7F4-7819-AA345B9342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B0A5AC0-D552-7848-522C-26A778A1AD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442B9C-851D-9581-6B0C-C4E87C2985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86D7519-ED36-AF9A-D406-7805D38760F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154978-895F-CA8F-1675-D95A784413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E2A644-B88E-3EA5-1548-903A7289F73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D20183-B932-788C-16BB-A08A0B4B212E}"/>
              </a:ext>
            </a:extLst>
          </p:cNvPr>
          <p:cNvSpPr txBox="1"/>
          <p:nvPr/>
        </p:nvSpPr>
        <p:spPr>
          <a:xfrm>
            <a:off x="589575" y="874549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بمفردكم أجيبوا عن التمرين التالي: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907D40-E203-3965-5086-8C9614D89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65E5BC-1423-7997-8B6D-CF30CD26E7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283" y="1584000"/>
            <a:ext cx="3368143" cy="516626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10C4DBC-9FBC-269C-EE85-BC3860C123D5}"/>
              </a:ext>
            </a:extLst>
          </p:cNvPr>
          <p:cNvSpPr/>
          <p:nvPr/>
        </p:nvSpPr>
        <p:spPr>
          <a:xfrm>
            <a:off x="3169917" y="5444836"/>
            <a:ext cx="2804166" cy="758447"/>
          </a:xfrm>
          <a:prstGeom prst="roundRect">
            <a:avLst>
              <a:gd name="adj" fmla="val 81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9255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4655-6186-C679-B911-275591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B4375A-0383-1E20-F7BB-00F8BB8D0B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8AC833-4BF2-DADC-9D40-BFA4FB4CB6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622B14-3373-8984-CFDA-98D2445217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08CD9D3-B2CF-0E2A-7252-DCBCC2F4E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3802DA5-3469-59D7-80DD-762311DF7F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5F61C2-7456-878B-36F7-512FBD344C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05E559-B9AF-FAB7-AF33-ED927533B47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1EAD37-C1B2-FB7A-DE16-59CCE73295D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3AD2BB-0E5B-EBB5-0C4F-CEF9300268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E8F9E7-1B81-2AD7-C0EB-4712873AF714}"/>
              </a:ext>
            </a:extLst>
          </p:cNvPr>
          <p:cNvSpPr txBox="1"/>
          <p:nvPr/>
        </p:nvSpPr>
        <p:spPr>
          <a:xfrm>
            <a:off x="800100" y="787910"/>
            <a:ext cx="67188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أحول المفعول به الظاهر إلى مفعول به ضميرا متصلا في الجمل التالية: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EE9E-1C15-5DFD-A192-AB50C229C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D68793-CAEB-FBF1-CB8F-647FB94F3D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210" y="1952137"/>
            <a:ext cx="7834039" cy="6325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DCFB6F-79A9-8904-ED32-8C354B2FFE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811" y="3181849"/>
            <a:ext cx="3829499" cy="21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13240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63258-B1D0-9C6D-EBC4-BD4EE89D1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FDBDA0-0B9C-042C-B0A7-258E1A011E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B0D691-BC38-8F94-3612-390D4A2A9C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713A2D5-05C2-2D3E-6B1B-95AA0A4D1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39B1E2A-D71F-640E-7CB1-356CA4E4D7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9ABF043-6854-8E11-71CF-4E74ECA224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B127817-08DD-1B12-4C8E-D3CB1776B2F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2D9379-1878-982D-1B1E-654AB3059C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E370F3-AE66-1062-F9F6-6E39FE3BB56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CAB77F-FC15-D011-E727-0B532EA049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CD5F39-B73D-A90F-1DEC-D539400E220E}"/>
              </a:ext>
            </a:extLst>
          </p:cNvPr>
          <p:cNvSpPr txBox="1"/>
          <p:nvPr/>
        </p:nvSpPr>
        <p:spPr>
          <a:xfrm>
            <a:off x="477982" y="673609"/>
            <a:ext cx="70409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لتصحيح الجملة الأولى. من يتقاسم معنا إجابته؟            لماذا اخترت هذا الجواب؟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الإجابة ثم . يقدم التغذية الراجعة المناسبة.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9119B6-B004-A02F-5A10-CD1F1C3FBC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701996-A992-3C54-DFE5-199687C4E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210" y="1952137"/>
            <a:ext cx="7834039" cy="6325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9DACF0-779D-1732-2C3E-121E8C98CB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811" y="3181849"/>
            <a:ext cx="3829499" cy="2183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0254D7E-5523-C1E0-929C-96B4277E705D}"/>
              </a:ext>
            </a:extLst>
          </p:cNvPr>
          <p:cNvSpPr txBox="1"/>
          <p:nvPr/>
        </p:nvSpPr>
        <p:spPr>
          <a:xfrm>
            <a:off x="811810" y="3181849"/>
            <a:ext cx="5019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يُشَغِّلُ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ٱلْعامِلُ.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Flèche : courbe vers le bas 13">
            <a:extLst>
              <a:ext uri="{FF2B5EF4-FFF2-40B4-BE49-F238E27FC236}">
                <a16:creationId xmlns:a16="http://schemas.microsoft.com/office/drawing/2014/main" id="{18A7D33C-B998-7BDD-5F47-57E6E6738C10}"/>
              </a:ext>
            </a:extLst>
          </p:cNvPr>
          <p:cNvSpPr/>
          <p:nvPr/>
        </p:nvSpPr>
        <p:spPr>
          <a:xfrm flipH="1">
            <a:off x="4827811" y="2900834"/>
            <a:ext cx="1534650" cy="372302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4493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DFCB1-BF98-E8A4-A497-729FA5262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612531C-CA09-524C-B7F3-04C2A02458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1C47C6-485A-7514-698C-E9E0B7F2CD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C6F97D-D5AB-64CC-2C66-C0ACC7C5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3C66D9-78CF-31E0-ECD3-4F25A86E3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9325F8A-9274-8A17-836C-CAC670AC23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8F42E9-EF7F-BC4F-4F7E-6E6352D896A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671039A-0847-7B02-06BD-38324EF4E6A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D1CFC9-7841-D9B8-F4BE-2147CB7FD21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C1A197-29E6-6AFA-92CD-B2064CB5450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848DA0-F79E-4B69-AE86-7FE10A403518}"/>
              </a:ext>
            </a:extLst>
          </p:cNvPr>
          <p:cNvSpPr txBox="1"/>
          <p:nvPr/>
        </p:nvSpPr>
        <p:spPr>
          <a:xfrm>
            <a:off x="477982" y="673609"/>
            <a:ext cx="70409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لتصحيح الجملة الثانية. من يتقاسم معنا إجابته؟            لماذا اخترت هذا الجواب؟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الإجابة ثم . يقدم التغذية الراجعة المناسبة.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1E18D8-8042-9CA7-4725-06AF43B41E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364AD9-83D5-C5A4-54CA-CCF247DAF5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210" y="1952137"/>
            <a:ext cx="7834039" cy="6325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A48C24-D1C3-12E1-078C-F44B69EF7D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811" y="3181849"/>
            <a:ext cx="3829499" cy="2183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531AA7D-2019-8C5C-9CA6-97BA5F24016D}"/>
              </a:ext>
            </a:extLst>
          </p:cNvPr>
          <p:cNvSpPr txBox="1"/>
          <p:nvPr/>
        </p:nvSpPr>
        <p:spPr>
          <a:xfrm>
            <a:off x="2243271" y="3919406"/>
            <a:ext cx="3298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يَحْتَرِمُ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ٱلْعُمّالُ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Flèche : courbe vers le bas 13">
            <a:extLst>
              <a:ext uri="{FF2B5EF4-FFF2-40B4-BE49-F238E27FC236}">
                <a16:creationId xmlns:a16="http://schemas.microsoft.com/office/drawing/2014/main" id="{6C5879F8-DFE3-99B6-618C-A466D1CACDA9}"/>
              </a:ext>
            </a:extLst>
          </p:cNvPr>
          <p:cNvSpPr/>
          <p:nvPr/>
        </p:nvSpPr>
        <p:spPr>
          <a:xfrm flipH="1">
            <a:off x="4538120" y="3638391"/>
            <a:ext cx="1534650" cy="372302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092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7AC53-4642-9F1D-1D7D-6CA604D18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A1E26F-1E97-F2DA-2D87-6029DB2C9E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B69B45-2A03-EE71-D4CF-6A81EE12AF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C8BDADF-D3FE-E1C7-1C25-C07B048AAD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3D35FB-EEC7-10FF-32C6-DD49FB4728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2D90F24-8F4E-2618-5768-2CDADB2767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627D69-3733-5336-A92C-97C853D2AD5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E65A60-2A98-2E39-9634-74486E92FC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6980BD-4155-C435-D8D0-2C5716B596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604FEF-4168-B3CA-A618-F45A458404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E83DE4-802B-8C6F-2AF6-75A60AF4A986}"/>
              </a:ext>
            </a:extLst>
          </p:cNvPr>
          <p:cNvSpPr txBox="1"/>
          <p:nvPr/>
        </p:nvSpPr>
        <p:spPr>
          <a:xfrm>
            <a:off x="477982" y="673609"/>
            <a:ext cx="70409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لتصحيح الجملة الثالثة. من يتقاسم معنا إجابته؟            لماذا اخترت هذا الجواب؟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الإجابة ثم . يقدم التغذية الراجعة المناسبة.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B5BD6C-2F8F-961E-5CE7-1784985B1C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EB13A1-58FB-B547-F7E6-F4442414C3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210" y="1952137"/>
            <a:ext cx="7834039" cy="6325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EE640B-0C4A-38EF-C566-6559FEF978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811" y="3181849"/>
            <a:ext cx="3829499" cy="2183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D84F2B0-1F91-BED8-DB92-AF3FBA505D07}"/>
              </a:ext>
            </a:extLst>
          </p:cNvPr>
          <p:cNvSpPr txBox="1"/>
          <p:nvPr/>
        </p:nvSpPr>
        <p:spPr>
          <a:xfrm>
            <a:off x="1326223" y="4656963"/>
            <a:ext cx="3298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طَوَّرَتْ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ٱلتِّكْنولوجْيا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Flèche : courbe vers le bas 13">
            <a:extLst>
              <a:ext uri="{FF2B5EF4-FFF2-40B4-BE49-F238E27FC236}">
                <a16:creationId xmlns:a16="http://schemas.microsoft.com/office/drawing/2014/main" id="{AE694212-6B4B-367B-DF18-BEC4B4D73407}"/>
              </a:ext>
            </a:extLst>
          </p:cNvPr>
          <p:cNvSpPr/>
          <p:nvPr/>
        </p:nvSpPr>
        <p:spPr>
          <a:xfrm flipH="1">
            <a:off x="3824272" y="4375948"/>
            <a:ext cx="1534650" cy="372302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386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 defTabSz="914400"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ٱسْتْراتيجِيَّةِ تَحْديدِ  ٱلسَّبَبِ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ٱلنَّتيجَةِ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ٱلْمَفْعولِ بِهِ ضَميراً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مُتَّصِلاً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31F3CD-57A4-C450-C4B5-952B81D5F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843E8C-8357-E674-F94F-F988121D16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CB0451-C82D-5E97-19C1-6FFF21DF8D0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A0593-41F4-5C03-B309-0ACC9992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AF498-6420-2A73-E32C-D1F5E42C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8D9005-86F6-48A3-B140-5517EC7E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97D6FD-A019-27AE-C52A-A5C2BC4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5F373D-26F2-3349-8C66-2B318F920B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20A6D-D1DD-447E-0B3A-0002EF871DD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4E3F2-3FFB-0FC6-E124-F620147EC8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861907-6FB7-9DC4-B66B-A0A4B60EE2D2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183182" y="738112"/>
            <a:ext cx="7472373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(صديقتكم)........ صفقوا له (لها).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68DFF8-1A8F-202B-7AF9-BF95DA36AC6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9C4F9-F8A9-DF75-76BC-069F355570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C43403-24AB-4220-809A-AF7C482CE7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A553B6-76E6-0D4C-65C4-BDD298C075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CCBEA4-B2B1-27FE-5300-32CC0B9080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4BF8F0-AC55-19FE-BF2C-9EC4C4B9CD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4FB264-68D4-597F-ED5D-4518422984C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E7449B-F34F-D417-7843-F7A5C6426929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F128DF-AF6C-EC6C-2D86-649724F767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096449-764D-8964-96EA-B4CFF47C4FCC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70911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11095</TotalTime>
  <Words>2668</Words>
  <Application>Microsoft Office PowerPoint</Application>
  <PresentationFormat>Affichage à l'écran (4:3)</PresentationFormat>
  <Paragraphs>645</Paragraphs>
  <Slides>86</Slides>
  <Notes>13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86</vt:i4>
      </vt:variant>
    </vt:vector>
  </HeadingPairs>
  <TitlesOfParts>
    <vt:vector size="119" baseType="lpstr">
      <vt:lpstr>Abadi</vt:lpstr>
      <vt:lpstr>Wingdings</vt:lpstr>
      <vt:lpstr>Dosis ExtraBold</vt:lpstr>
      <vt:lpstr>Microsoft Uighur</vt:lpstr>
      <vt:lpstr>Calibri</vt:lpstr>
      <vt:lpstr>Dosis</vt:lpstr>
      <vt:lpstr>Calibri Light</vt:lpstr>
      <vt:lpstr>Modern Love</vt:lpstr>
      <vt:lpstr>Noto Sans Symbols</vt:lpstr>
      <vt:lpstr>Arial Rounded MT Bold</vt:lpstr>
      <vt:lpstr>Dosis SemiBold</vt:lpstr>
      <vt:lpstr>Arial</vt:lpstr>
      <vt:lpstr>Dosis Medium</vt:lpstr>
      <vt:lpstr>00_Env-Enseignant</vt:lpstr>
      <vt:lpstr>1_Env-Enseignant</vt:lpstr>
      <vt:lpstr>1_01- نشاط اعتيادي</vt:lpstr>
      <vt:lpstr>Office Theme 2013 - 2022</vt:lpstr>
      <vt:lpstr>2_Env-Enseignant</vt:lpstr>
      <vt:lpstr>sarf wa tahwil (new)</vt:lpstr>
      <vt:lpstr>05- اختتام الحصة</vt:lpstr>
      <vt:lpstr>3_Env-Enseignant</vt:lpstr>
      <vt:lpstr>4_Env-Enseignant</vt:lpstr>
      <vt:lpstr>2_01- نشاط اعتيادي</vt:lpstr>
      <vt:lpstr>1_اختتام الحصة</vt:lpstr>
      <vt:lpstr>5_Env-Enseignant</vt:lpstr>
      <vt:lpstr>اختتام الحصة</vt:lpstr>
      <vt:lpstr>6_Env-Enseignant</vt:lpstr>
      <vt:lpstr>2_03- استماع وتحدث</vt:lpstr>
      <vt:lpstr>7_Env-Enseignant</vt:lpstr>
      <vt:lpstr>Thème Office</vt:lpstr>
      <vt:lpstr>01- نشاط اعتيادي</vt:lpstr>
      <vt:lpstr>04- قراءة/ كتابة</vt:lpstr>
      <vt:lpstr>2_Env-Apprenant_Tmplt</vt:lpstr>
      <vt:lpstr>Présentation PowerPoint</vt:lpstr>
      <vt:lpstr>Présentation PowerPoint</vt:lpstr>
      <vt:lpstr>تنظيم حصص الأسبوع  التربوي الثاني</vt:lpstr>
      <vt:lpstr>هيكلة حصة اليوم الثالث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40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 الآن. الفائز بنجمة المشاركة بهدوء  هو (هي) صديقكم (صديقتكم)........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322</cp:revision>
  <dcterms:created xsi:type="dcterms:W3CDTF">2023-09-20T21:35:22Z</dcterms:created>
  <dcterms:modified xsi:type="dcterms:W3CDTF">2026-03-29T21:39:32Z</dcterms:modified>
</cp:coreProperties>
</file>