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2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22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2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24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25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7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8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30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31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3" r:id="rId19"/>
    <p:sldMasterId id="2147483847" r:id="rId20"/>
    <p:sldMasterId id="2147483874" r:id="rId21"/>
    <p:sldMasterId id="2147483890" r:id="rId22"/>
    <p:sldMasterId id="2147483894" r:id="rId23"/>
    <p:sldMasterId id="2147483898" r:id="rId24"/>
    <p:sldMasterId id="2147483922" r:id="rId25"/>
    <p:sldMasterId id="2147483946" r:id="rId26"/>
    <p:sldMasterId id="2147483970" r:id="rId27"/>
    <p:sldMasterId id="2147483996" r:id="rId28"/>
    <p:sldMasterId id="2147484013" r:id="rId29"/>
    <p:sldMasterId id="2147484030" r:id="rId30"/>
    <p:sldMasterId id="2147484042" r:id="rId31"/>
    <p:sldMasterId id="2147484065" r:id="rId32"/>
  </p:sldMasterIdLst>
  <p:notesMasterIdLst>
    <p:notesMasterId r:id="rId101"/>
  </p:notesMasterIdLst>
  <p:sldIdLst>
    <p:sldId id="2134806368" r:id="rId33"/>
    <p:sldId id="2147482608" r:id="rId34"/>
    <p:sldId id="2147482471" r:id="rId35"/>
    <p:sldId id="2147482484" r:id="rId36"/>
    <p:sldId id="2147482488" r:id="rId37"/>
    <p:sldId id="2147482532" r:id="rId38"/>
    <p:sldId id="2147482725" r:id="rId39"/>
    <p:sldId id="2147482533" r:id="rId40"/>
    <p:sldId id="2147482611" r:id="rId41"/>
    <p:sldId id="2147482626" r:id="rId42"/>
    <p:sldId id="2147482627" r:id="rId43"/>
    <p:sldId id="2147482584" r:id="rId44"/>
    <p:sldId id="266" r:id="rId45"/>
    <p:sldId id="2147482542" r:id="rId46"/>
    <p:sldId id="2147482772" r:id="rId47"/>
    <p:sldId id="2147482756" r:id="rId48"/>
    <p:sldId id="2147482757" r:id="rId49"/>
    <p:sldId id="2147482758" r:id="rId50"/>
    <p:sldId id="2147482759" r:id="rId51"/>
    <p:sldId id="267" r:id="rId52"/>
    <p:sldId id="2147482614" r:id="rId53"/>
    <p:sldId id="2147482390" r:id="rId54"/>
    <p:sldId id="2147482492" r:id="rId55"/>
    <p:sldId id="2147482659" r:id="rId56"/>
    <p:sldId id="2147482658" r:id="rId57"/>
    <p:sldId id="2147482536" r:id="rId58"/>
    <p:sldId id="2147482561" r:id="rId59"/>
    <p:sldId id="2147482563" r:id="rId60"/>
    <p:sldId id="2147482782" r:id="rId61"/>
    <p:sldId id="2147482783" r:id="rId62"/>
    <p:sldId id="2147482784" r:id="rId63"/>
    <p:sldId id="2147482785" r:id="rId64"/>
    <p:sldId id="2147482786" r:id="rId65"/>
    <p:sldId id="2147482787" r:id="rId66"/>
    <p:sldId id="2147482794" r:id="rId67"/>
    <p:sldId id="2147482795" r:id="rId68"/>
    <p:sldId id="2147482788" r:id="rId69"/>
    <p:sldId id="2147482789" r:id="rId70"/>
    <p:sldId id="2147482790" r:id="rId71"/>
    <p:sldId id="2147482791" r:id="rId72"/>
    <p:sldId id="2147482792" r:id="rId73"/>
    <p:sldId id="2147482793" r:id="rId74"/>
    <p:sldId id="2147482569" r:id="rId75"/>
    <p:sldId id="2147482572" r:id="rId76"/>
    <p:sldId id="2147482574" r:id="rId77"/>
    <p:sldId id="2147482615" r:id="rId78"/>
    <p:sldId id="2134806542" r:id="rId79"/>
    <p:sldId id="2147482483" r:id="rId80"/>
    <p:sldId id="2147482632" r:id="rId81"/>
    <p:sldId id="2147482577" r:id="rId82"/>
    <p:sldId id="2147482726" r:id="rId83"/>
    <p:sldId id="2147482796" r:id="rId84"/>
    <p:sldId id="2147482797" r:id="rId85"/>
    <p:sldId id="2147482798" r:id="rId86"/>
    <p:sldId id="2147482799" r:id="rId87"/>
    <p:sldId id="2147482800" r:id="rId88"/>
    <p:sldId id="2147482801" r:id="rId89"/>
    <p:sldId id="2147482655" r:id="rId90"/>
    <p:sldId id="2147482656" r:id="rId91"/>
    <p:sldId id="2147482751" r:id="rId92"/>
    <p:sldId id="2147482752" r:id="rId93"/>
    <p:sldId id="2147482555" r:id="rId94"/>
    <p:sldId id="2147482556" r:id="rId95"/>
    <p:sldId id="2147482616" r:id="rId96"/>
    <p:sldId id="2147482617" r:id="rId97"/>
    <p:sldId id="2147482802" r:id="rId98"/>
    <p:sldId id="2147482618" r:id="rId99"/>
    <p:sldId id="2147482625" r:id="rId100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2"/>
    </p:embeddedFont>
    <p:embeddedFont>
      <p:font typeface="Dosis" pitchFamily="2" charset="0"/>
      <p:regular r:id="rId103"/>
      <p:bold r:id="rId104"/>
    </p:embeddedFont>
    <p:embeddedFont>
      <p:font typeface="Dosis ExtraBold" pitchFamily="2" charset="0"/>
      <p:bold r:id="rId105"/>
    </p:embeddedFont>
    <p:embeddedFont>
      <p:font typeface="Dosis Medium" pitchFamily="2" charset="0"/>
      <p:regular r:id="rId106"/>
    </p:embeddedFont>
    <p:embeddedFont>
      <p:font typeface="Dosis SemiBold" pitchFamily="2" charset="0"/>
      <p:bold r:id="rId107"/>
    </p:embeddedFont>
    <p:embeddedFont>
      <p:font typeface="Microsoft Uighur" panose="02000000000000000000" pitchFamily="2" charset="-78"/>
      <p:regular r:id="rId108"/>
      <p:bold r:id="rId109"/>
    </p:embeddedFont>
    <p:embeddedFont>
      <p:font typeface="Modern Love" panose="04090805081005020601" pitchFamily="82" charset="0"/>
      <p:regular r:id="rId110"/>
    </p:embeddedFont>
    <p:embeddedFont>
      <p:font typeface="Noto Sans Symbols" panose="020B0604020202020204" charset="0"/>
      <p:regular r:id="rId111"/>
      <p:bold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EF8F03"/>
    <a:srgbClr val="732DF1"/>
    <a:srgbClr val="EE8609"/>
    <a:srgbClr val="4472C4"/>
    <a:srgbClr val="DCF3F8"/>
    <a:srgbClr val="B8E7F2"/>
    <a:srgbClr val="2BB7DA"/>
    <a:srgbClr val="9BD8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23" autoAdjust="0"/>
    <p:restoredTop sz="93476" autoAdjust="0"/>
  </p:normalViewPr>
  <p:slideViewPr>
    <p:cSldViewPr snapToGrid="0">
      <p:cViewPr varScale="1">
        <p:scale>
          <a:sx n="70" d="100"/>
          <a:sy n="70" d="100"/>
        </p:scale>
        <p:origin x="558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84" Type="http://schemas.openxmlformats.org/officeDocument/2006/relationships/slide" Target="slides/slide52.xml"/><Relationship Id="rId89" Type="http://schemas.openxmlformats.org/officeDocument/2006/relationships/slide" Target="slides/slide57.xml"/><Relationship Id="rId112" Type="http://schemas.openxmlformats.org/officeDocument/2006/relationships/font" Target="fonts/font11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6.fntdata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5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102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8.xml"/><Relationship Id="rId95" Type="http://schemas.openxmlformats.org/officeDocument/2006/relationships/slide" Target="slides/slide63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113" Type="http://schemas.openxmlformats.org/officeDocument/2006/relationships/presProps" Target="presProps.xml"/><Relationship Id="rId80" Type="http://schemas.openxmlformats.org/officeDocument/2006/relationships/slide" Target="slides/slide48.xml"/><Relationship Id="rId85" Type="http://schemas.openxmlformats.org/officeDocument/2006/relationships/slide" Target="slides/slide5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59" Type="http://schemas.openxmlformats.org/officeDocument/2006/relationships/slide" Target="slides/slide27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54" Type="http://schemas.openxmlformats.org/officeDocument/2006/relationships/slide" Target="slides/slide22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91" Type="http://schemas.openxmlformats.org/officeDocument/2006/relationships/slide" Target="slides/slide59.xml"/><Relationship Id="rId96" Type="http://schemas.openxmlformats.org/officeDocument/2006/relationships/slide" Target="slides/slide6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Relationship Id="rId106" Type="http://schemas.openxmlformats.org/officeDocument/2006/relationships/font" Target="fonts/font5.fntdata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81" Type="http://schemas.openxmlformats.org/officeDocument/2006/relationships/slide" Target="slides/slide49.xml"/><Relationship Id="rId86" Type="http://schemas.openxmlformats.org/officeDocument/2006/relationships/slide" Target="slides/slide54.xml"/><Relationship Id="rId94" Type="http://schemas.openxmlformats.org/officeDocument/2006/relationships/slide" Target="slides/slide62.xml"/><Relationship Id="rId99" Type="http://schemas.openxmlformats.org/officeDocument/2006/relationships/slide" Target="slides/slide67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7.xml"/><Relationship Id="rId109" Type="http://schemas.openxmlformats.org/officeDocument/2006/relationships/font" Target="fonts/font8.fntdata"/><Relationship Id="rId34" Type="http://schemas.openxmlformats.org/officeDocument/2006/relationships/slide" Target="slides/slide2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76" Type="http://schemas.openxmlformats.org/officeDocument/2006/relationships/slide" Target="slides/slide44.xml"/><Relationship Id="rId97" Type="http://schemas.openxmlformats.org/officeDocument/2006/relationships/slide" Target="slides/slide65.xml"/><Relationship Id="rId104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9.xml"/><Relationship Id="rId92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66" Type="http://schemas.openxmlformats.org/officeDocument/2006/relationships/slide" Target="slides/slide34.xml"/><Relationship Id="rId87" Type="http://schemas.openxmlformats.org/officeDocument/2006/relationships/slide" Target="slides/slide55.xml"/><Relationship Id="rId110" Type="http://schemas.openxmlformats.org/officeDocument/2006/relationships/font" Target="fonts/font9.fntdata"/><Relationship Id="rId115" Type="http://schemas.openxmlformats.org/officeDocument/2006/relationships/theme" Target="theme/theme1.xml"/><Relationship Id="rId61" Type="http://schemas.openxmlformats.org/officeDocument/2006/relationships/slide" Target="slides/slide29.xml"/><Relationship Id="rId82" Type="http://schemas.openxmlformats.org/officeDocument/2006/relationships/slide" Target="slides/slide5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3.xml"/><Relationship Id="rId56" Type="http://schemas.openxmlformats.org/officeDocument/2006/relationships/slide" Target="slides/slide24.xml"/><Relationship Id="rId77" Type="http://schemas.openxmlformats.org/officeDocument/2006/relationships/slide" Target="slides/slide45.xml"/><Relationship Id="rId100" Type="http://schemas.openxmlformats.org/officeDocument/2006/relationships/slide" Target="slides/slide68.xml"/><Relationship Id="rId105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93" Type="http://schemas.openxmlformats.org/officeDocument/2006/relationships/slide" Target="slides/slide61.xml"/><Relationship Id="rId98" Type="http://schemas.openxmlformats.org/officeDocument/2006/relationships/slide" Target="slides/slide66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4.xml"/><Relationship Id="rId67" Type="http://schemas.openxmlformats.org/officeDocument/2006/relationships/slide" Target="slides/slide35.xml"/><Relationship Id="rId11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9.xml"/><Relationship Id="rId62" Type="http://schemas.openxmlformats.org/officeDocument/2006/relationships/slide" Target="slides/slide30.xml"/><Relationship Id="rId83" Type="http://schemas.openxmlformats.org/officeDocument/2006/relationships/slide" Target="slides/slide51.xml"/><Relationship Id="rId88" Type="http://schemas.openxmlformats.org/officeDocument/2006/relationships/slide" Target="slides/slide56.xml"/><Relationship Id="rId11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6E620-92BC-F42A-5827-6BCF8E2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D89370-5A7C-050A-8D13-A87B67106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94360-EF2D-52C0-F913-2A659ABDA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246C77-1280-DCF9-10F5-4D16F48A2E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580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E218-776B-A5C4-FEAD-1897DE40F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3BFD90-EEB8-5CE6-CFA1-6462F679F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5FEADB-691D-941C-3FF8-7B477C9EA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0DEB92-DA7E-8C3C-7CAD-61083FAD5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845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D227-14FB-90BB-406D-11A4D4876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D164DA-C12C-0B98-CBA8-9308CCB08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65AB4-05CA-C2F8-0477-66D9816D1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EF9611-F2C7-3D59-2F3F-EB023DB32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353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8653F-4E15-6A94-BE99-C19B6CAAF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88FE37-4AE0-176A-80A9-1B6AB916A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E930EC-7D78-8D73-3237-67AF3C8A7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473269-11B7-05CD-F6DA-6F8A45EEE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674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E7F22-C84D-1DC4-CAF0-BA82C49C0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5568E2-130E-26FF-D6E0-3117AD75C2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166B9F-F989-5135-A8E3-7EC6F73B5B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1A1A55-1357-E314-6303-1D6D512898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5712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BFE15-646C-BF3B-63D7-1728DA22E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29CD23-7050-183D-E119-53C0B84CD3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AE3D65-C52B-AA00-93D1-3A12F0B51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0B6D3D-2B18-0AC4-5F87-B0B9C023B7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0763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649CE-C5C5-E7C3-0D80-4E8CEF920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CEFBE6-7E31-18E1-3554-A0DC6A4E7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6AF05A-0DDB-CE87-4913-B58A90FCE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0FEC36-1A03-89C1-E70A-24F06618C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963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73127-2767-9177-C53A-8704DFD93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EC13F4-3583-D8DC-BC4F-A39B1644D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B75E7D-DAF9-F70E-CF6D-3ECA52348B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A5C04D-1A15-F97D-28EB-95F77AA26E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624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1F231-D2B7-132B-BE95-95C24FAAC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AED245-62CE-1902-46C2-F81516B974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B26547-4CCD-A348-FFBC-51727A3B0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33883D-C0CB-3854-82E8-441571A712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765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13A11-4894-6D7E-03BD-2D64254C7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6104FC-89F9-0543-0CB7-633C6708FF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7F472-E0F0-B7CC-576A-FA7C6152C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556945-BF9E-C871-D749-EA3F28099C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6105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84B8E-8D8D-28EF-FDBD-B9B1A4E66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6E0B99-941A-7F18-26CB-B2FD4FC03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6B46D5-7021-B39E-E87C-66C5F33D1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7CD90C-72F8-99A9-36BB-D00848FDE4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7554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A1B9C-5201-A530-B4C0-C46165F46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476296-8643-6907-0192-A54ADB743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BBF8DF6-10E6-9D8E-1549-5AFB0F8F7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BB8B79-D3B0-93F2-1E07-F24B140B91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3774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201FC-212D-57B3-D045-2F7A463B6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7A7943-BD33-84AD-A9FA-7634FFB7B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09921A3-3771-A0E1-B04D-57C9E7803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9F8A64-0984-0583-774A-43C1D4D2DE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7820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5CC02-6397-3D59-5226-A11F324EE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ED9C01F-2517-C71C-93B8-D480097C8B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52CC69-26AE-E9BE-2073-A9905B2D5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4EAEED-A7D3-6184-C6AC-BB4365930D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6415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D2DF5-626E-B193-DAA3-73575094B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F998AA-A5D1-D112-A64F-E6328C4BC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32F488-853E-A58C-C707-EBB0E81EE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471BE2-1157-2423-0DBA-09B0F6F34E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2250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E06DE-15AF-CD8E-9676-784A23115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D3886D-C010-9D10-9DE3-BDDEDC9120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CC86A2-FE3E-03C9-9139-91F8985D8B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C71380-6C9B-B6D4-D60F-5C443C96A3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340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AD34B-3670-F752-B478-42465C745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0DDE56-BDCB-5D8E-4F88-ACC194A63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3A7B62-11FC-D58B-7CC8-63DFB38EF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8CE5A0-29E6-88B4-E8A9-E9404E016C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9056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EE2A9-6772-5BE6-80A0-DB6429E67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269FBE-2464-FB33-738B-34E10539F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E02A39-707A-905E-0BFC-53501084B6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768139-C3BD-2B3D-CD0D-653A2D397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8558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ADF5B-EB59-BAE9-5FBE-9EA525FDE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2C071F-98FC-45BC-6DBE-261A6E63AA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8F64D3-D105-9C66-3C15-94BF065D96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26BF39-BC09-D85C-8AD9-19758EE85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8496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CC7F7-E70D-26D3-4128-C89D3D821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8011D1-9ACD-B22D-F613-5DE81CBDB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F52F69-F511-03F0-3086-0CEB436E7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88CF79-AC6E-2C31-E77E-96506D2C0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7957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1F0ED-E6CC-CEB1-7E13-5E4E560B7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C199BF-6AEA-7BE0-9681-A6B17DFD7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782503-BFDE-E94D-24E4-8376A81B6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C2AE43-B685-B181-772C-1058A84C2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863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3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3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3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3.png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3.png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23.png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7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9.xml"/><Relationship Id="rId5" Type="http://schemas.microsoft.com/office/2007/relationships/hdphoto" Target="../media/hdphoto5.wdp"/><Relationship Id="rId4" Type="http://schemas.openxmlformats.org/officeDocument/2006/relationships/image" Target="../media/image41.png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3.png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2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511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51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52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6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949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36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98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9153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617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4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49965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1129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82950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9170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2507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40959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0819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5272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1665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7912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4997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48517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5582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4753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3514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7048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82111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029784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762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774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47331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6933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49374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595154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93083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7869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65235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55684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12816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96716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8194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4716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3163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2434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74460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94409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646921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980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4516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161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90817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07355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8807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35535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3790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32249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20051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1097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6345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984136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80291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62228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79938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2737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62907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6020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332022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95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6386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7920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58278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62235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4638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80826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30558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408664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96954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66678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697336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15031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70294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99595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5521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775634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95237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99918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6569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58924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70212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1350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437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64548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06239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769281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046878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495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4962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988934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35600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62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13137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5762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390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49915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41444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34422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09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295456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5406586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32931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729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5525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94813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2098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75810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8670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037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91810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3256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39701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0532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89166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98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4780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95242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55236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8944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359988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348958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900514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25498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018579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268922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83883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853080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76620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89697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001643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80643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88526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2085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548555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38020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7403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2742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61348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61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801240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89793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5423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9812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85842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34354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1976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04257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701931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71675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0715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35482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9794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1958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0808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84301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7819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58775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795340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04253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937286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21082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91020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4488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078289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34770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7546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5287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9416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465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50160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74601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291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87173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084519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7205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3079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46475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22485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164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16048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6368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25458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72616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9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9619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728772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52645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24995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42422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70829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75826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38150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1664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07067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6497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96398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062260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13889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11272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53062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75661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29818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66605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41378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7978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61233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74579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64627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20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0496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549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9734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5509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99239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278570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0023672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332471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84643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45394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7433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89074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286545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2315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8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96592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4281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7478185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6401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0105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81448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31168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79246102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05850851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77803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74038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371767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198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155254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31329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473197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47920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02545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99344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99080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1061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74296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35214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09538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93071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60337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68056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58674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36088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91116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79246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645458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03449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40462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50847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1603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0257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18222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223683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08945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05749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92090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99245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34775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3114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88318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2544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80869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351802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23183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58705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89276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360174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746382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79251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966450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524204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82354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4094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06584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64554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733346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99466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213105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3800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892657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691628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51065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12226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250239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838194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08374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20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20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9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136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2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32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5" Type="http://schemas.openxmlformats.org/officeDocument/2006/relationships/image" Target="../media/image35.jpg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theme" Target="../theme/theme24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2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25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18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4.xml"/><Relationship Id="rId21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17" Type="http://schemas.openxmlformats.org/officeDocument/2006/relationships/slideLayout" Target="../slideLayouts/slideLayout218.xml"/><Relationship Id="rId25" Type="http://schemas.openxmlformats.org/officeDocument/2006/relationships/image" Target="../media/image20.bin"/><Relationship Id="rId2" Type="http://schemas.openxmlformats.org/officeDocument/2006/relationships/slideLayout" Target="../slideLayouts/slideLayout203.xml"/><Relationship Id="rId16" Type="http://schemas.openxmlformats.org/officeDocument/2006/relationships/slideLayout" Target="../slideLayouts/slideLayout217.xml"/><Relationship Id="rId20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24" Type="http://schemas.openxmlformats.org/officeDocument/2006/relationships/theme" Target="../theme/theme26.xml"/><Relationship Id="rId5" Type="http://schemas.openxmlformats.org/officeDocument/2006/relationships/slideLayout" Target="../slideLayouts/slideLayout206.xml"/><Relationship Id="rId15" Type="http://schemas.openxmlformats.org/officeDocument/2006/relationships/slideLayout" Target="../slideLayouts/slideLayout216.xml"/><Relationship Id="rId23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1.xml"/><Relationship Id="rId19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Relationship Id="rId22" Type="http://schemas.openxmlformats.org/officeDocument/2006/relationships/slideLayout" Target="../slideLayouts/slideLayout22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26" Type="http://schemas.openxmlformats.org/officeDocument/2006/relationships/theme" Target="../theme/theme27.xml"/><Relationship Id="rId3" Type="http://schemas.openxmlformats.org/officeDocument/2006/relationships/slideLayout" Target="../slideLayouts/slideLayout227.xml"/><Relationship Id="rId21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5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24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23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34.xml"/><Relationship Id="rId19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Relationship Id="rId22" Type="http://schemas.openxmlformats.org/officeDocument/2006/relationships/slideLayout" Target="../slideLayouts/slideLayout246.xml"/><Relationship Id="rId27" Type="http://schemas.openxmlformats.org/officeDocument/2006/relationships/image" Target="../media/image20.bin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image" Target="../media/image37.jpeg"/><Relationship Id="rId2" Type="http://schemas.openxmlformats.org/officeDocument/2006/relationships/slideLayout" Target="../slideLayouts/slideLayout267.xml"/><Relationship Id="rId16" Type="http://schemas.openxmlformats.org/officeDocument/2006/relationships/theme" Target="../theme/theme29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13" Type="http://schemas.openxmlformats.org/officeDocument/2006/relationships/slideLayout" Target="../slideLayouts/slideLayout304.xml"/><Relationship Id="rId18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294.xml"/><Relationship Id="rId21" Type="http://schemas.openxmlformats.org/officeDocument/2006/relationships/slideLayout" Target="../slideLayouts/slideLayout312.xml"/><Relationship Id="rId7" Type="http://schemas.openxmlformats.org/officeDocument/2006/relationships/slideLayout" Target="../slideLayouts/slideLayout298.xml"/><Relationship Id="rId12" Type="http://schemas.openxmlformats.org/officeDocument/2006/relationships/slideLayout" Target="../slideLayouts/slideLayout303.xml"/><Relationship Id="rId17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293.xml"/><Relationship Id="rId16" Type="http://schemas.openxmlformats.org/officeDocument/2006/relationships/slideLayout" Target="../slideLayouts/slideLayout307.xml"/><Relationship Id="rId20" Type="http://schemas.openxmlformats.org/officeDocument/2006/relationships/slideLayout" Target="../slideLayouts/slideLayout311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296.xml"/><Relationship Id="rId15" Type="http://schemas.openxmlformats.org/officeDocument/2006/relationships/slideLayout" Target="../slideLayouts/slideLayout306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301.xml"/><Relationship Id="rId19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Relationship Id="rId14" Type="http://schemas.openxmlformats.org/officeDocument/2006/relationships/slideLayout" Target="../slideLayouts/slideLayout305.xml"/><Relationship Id="rId22" Type="http://schemas.openxmlformats.org/officeDocument/2006/relationships/slideLayout" Target="../slideLayouts/slideLayout31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slideLayout" Target="../slideLayouts/slideLayout326.xml"/><Relationship Id="rId18" Type="http://schemas.openxmlformats.org/officeDocument/2006/relationships/slideLayout" Target="../slideLayouts/slideLayout331.xml"/><Relationship Id="rId3" Type="http://schemas.openxmlformats.org/officeDocument/2006/relationships/slideLayout" Target="../slideLayouts/slideLayout316.xml"/><Relationship Id="rId21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20.xml"/><Relationship Id="rId12" Type="http://schemas.openxmlformats.org/officeDocument/2006/relationships/slideLayout" Target="../slideLayouts/slideLayout325.xml"/><Relationship Id="rId17" Type="http://schemas.openxmlformats.org/officeDocument/2006/relationships/slideLayout" Target="../slideLayouts/slideLayout330.xml"/><Relationship Id="rId2" Type="http://schemas.openxmlformats.org/officeDocument/2006/relationships/slideLayout" Target="../slideLayouts/slideLayout315.xml"/><Relationship Id="rId16" Type="http://schemas.openxmlformats.org/officeDocument/2006/relationships/slideLayout" Target="../slideLayouts/slideLayout329.xml"/><Relationship Id="rId20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318.xml"/><Relationship Id="rId15" Type="http://schemas.openxmlformats.org/officeDocument/2006/relationships/slideLayout" Target="../slideLayouts/slideLayout328.xml"/><Relationship Id="rId23" Type="http://schemas.openxmlformats.org/officeDocument/2006/relationships/theme" Target="../theme/theme32.xml"/><Relationship Id="rId10" Type="http://schemas.openxmlformats.org/officeDocument/2006/relationships/slideLayout" Target="../slideLayouts/slideLayout323.xml"/><Relationship Id="rId19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Relationship Id="rId14" Type="http://schemas.openxmlformats.org/officeDocument/2006/relationships/slideLayout" Target="../slideLayouts/slideLayout327.xml"/><Relationship Id="rId22" Type="http://schemas.openxmlformats.org/officeDocument/2006/relationships/slideLayout" Target="../slideLayouts/slideLayout3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57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85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29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09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1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80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817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17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9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9412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184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53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3967" r:id="rId21"/>
    <p:sldLayoutId id="2147483968" r:id="rId22"/>
    <p:sldLayoutId id="214748396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27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  <p:sldLayoutId id="2147483988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84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59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51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741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  <p:sldLayoutId id="2147484056" r:id="rId13"/>
    <p:sldLayoutId id="2147484057" r:id="rId14"/>
    <p:sldLayoutId id="2147484058" r:id="rId15"/>
    <p:sldLayoutId id="2147484059" r:id="rId16"/>
    <p:sldLayoutId id="2147484060" r:id="rId17"/>
    <p:sldLayoutId id="2147484061" r:id="rId18"/>
    <p:sldLayoutId id="2147484062" r:id="rId19"/>
    <p:sldLayoutId id="2147484063" r:id="rId20"/>
    <p:sldLayoutId id="2147484064" r:id="rId21"/>
    <p:sldLayoutId id="214748408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36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5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5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0.png"/><Relationship Id="rId5" Type="http://schemas.openxmlformats.org/officeDocument/2006/relationships/image" Target="../media/image48.gif"/><Relationship Id="rId10" Type="http://schemas.openxmlformats.org/officeDocument/2006/relationships/image" Target="../media/image57.png"/><Relationship Id="rId4" Type="http://schemas.openxmlformats.org/officeDocument/2006/relationships/image" Target="../media/image59.pn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6.png"/><Relationship Id="rId11" Type="http://schemas.openxmlformats.org/officeDocument/2006/relationships/image" Target="../media/image65.png"/><Relationship Id="rId5" Type="http://schemas.openxmlformats.org/officeDocument/2006/relationships/image" Target="../media/image55.png"/><Relationship Id="rId10" Type="http://schemas.openxmlformats.org/officeDocument/2006/relationships/image" Target="../media/image64.png"/><Relationship Id="rId4" Type="http://schemas.openxmlformats.org/officeDocument/2006/relationships/image" Target="../media/image54.png"/><Relationship Id="rId9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gif"/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7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7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gif"/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4.png"/><Relationship Id="rId5" Type="http://schemas.openxmlformats.org/officeDocument/2006/relationships/image" Target="../media/image70.svg"/><Relationship Id="rId4" Type="http://schemas.openxmlformats.org/officeDocument/2006/relationships/image" Target="../media/image69.png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gif"/><Relationship Id="rId3" Type="http://schemas.openxmlformats.org/officeDocument/2006/relationships/image" Target="../media/image46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81.png"/><Relationship Id="rId4" Type="http://schemas.openxmlformats.org/officeDocument/2006/relationships/image" Target="../media/image55.png"/><Relationship Id="rId9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8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8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6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54.png"/><Relationship Id="rId7" Type="http://schemas.openxmlformats.org/officeDocument/2006/relationships/image" Target="../media/image8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91.svg"/><Relationship Id="rId4" Type="http://schemas.openxmlformats.org/officeDocument/2006/relationships/image" Target="../media/image55.png"/><Relationship Id="rId9" Type="http://schemas.openxmlformats.org/officeDocument/2006/relationships/image" Target="../media/image9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4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54.png"/><Relationship Id="rId7" Type="http://schemas.openxmlformats.org/officeDocument/2006/relationships/image" Target="../media/image8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91.svg"/><Relationship Id="rId4" Type="http://schemas.openxmlformats.org/officeDocument/2006/relationships/image" Target="../media/image55.png"/><Relationship Id="rId9" Type="http://schemas.openxmlformats.org/officeDocument/2006/relationships/image" Target="../media/image9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3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9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4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9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0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55.png"/><Relationship Id="rId7" Type="http://schemas.openxmlformats.org/officeDocument/2006/relationships/image" Target="../media/image9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4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9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8.png"/><Relationship Id="rId4" Type="http://schemas.openxmlformats.org/officeDocument/2006/relationships/image" Target="../media/image48.gi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392BB5-029B-C632-92C4-F2A45DF1B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استثمار النص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37A91B-BC40-951C-BDE5-B5202FF2A32A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57931E9-CFE4-92A4-00BA-0621C4CD7378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4BE9A129-88B0-C401-2CA8-74B25374160F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9C4CBF21-BB60-0492-7A6D-1FE4DF04D649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FC2A1783-8FC6-B69E-8A46-10314F21943A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كُلُّنا إِخْوَةٌ: اِسْتِثْمارُ النَّصِّ.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تحويل معلومات جدول إلى نص(2)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D376D5EE-3614-0361-8224-7458D57DF7B4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AA6EB0C7-FF38-20EF-AAD4-4F12546E54A0}"/>
              </a:ext>
            </a:extLst>
          </p:cNvPr>
          <p:cNvSpPr txBox="1">
            <a:spLocks/>
          </p:cNvSpPr>
          <p:nvPr/>
        </p:nvSpPr>
        <p:spPr>
          <a:xfrm>
            <a:off x="4420948" y="3148938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ar-MA" sz="1800" b="1" dirty="0">
                <a:solidFill>
                  <a:srgbClr val="424D7B"/>
                </a:solidFill>
                <a:cs typeface="Arial" panose="020B0604020202020204" pitchFamily="34" charset="0"/>
              </a:rPr>
              <a:t>قراءة – ح4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93548" y="2921724"/>
            <a:ext cx="8421802" cy="890781"/>
            <a:chOff x="-394257" y="2851205"/>
            <a:chExt cx="8421802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38143" y="2851205"/>
              <a:ext cx="8265688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-394257" y="3127475"/>
              <a:ext cx="678061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الإجابة عن أسئلة استثمار النص القرائي "كُلُّنا إِخْوَةٌ"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45688" y="4022136"/>
            <a:ext cx="8169662" cy="890781"/>
            <a:chOff x="453233" y="2851205"/>
            <a:chExt cx="8169662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233" y="2851205"/>
              <a:ext cx="8169662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تحويل معلومات جدول إلى نص (الخطوة الثانية)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43CC77-6CE2-F68F-1C3A-8E5A02F99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B6F21B-7BC4-76A3-53FA-CCEC069491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00A45A-0353-497E-D3E6-0AB93DF5D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ACD104-4C7C-9869-83A4-D1DA4E989B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6A754B-D701-BDE3-6218-25F506DAAF4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398F93-B2F3-9889-9B7E-8C0B6D5F04E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6CF610-8A64-068E-3E8C-2FC58B9D150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4F91F9-FCBF-BED1-FA09-66797C2AE18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937A3D8A-2966-2979-644D-D82F59F24D9B}"/>
              </a:ext>
            </a:extLst>
          </p:cNvPr>
          <p:cNvSpPr txBox="1"/>
          <p:nvPr/>
        </p:nvSpPr>
        <p:spPr>
          <a:xfrm>
            <a:off x="139700" y="5143545"/>
            <a:ext cx="88646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أَتَّبِعُ قَواعِدَ ٱسْتِعْمالِ </a:t>
            </a:r>
            <a:r>
              <a:rPr lang="ar-MA" sz="4400" kern="0" noProof="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ٱلْأَلْواحِ</a:t>
            </a: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ٱلَّتي يُوَجِّهُني أُسْتاذي إِلَيْها.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168828-C493-FDB7-D933-F96FA5E90D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74" y="2465584"/>
            <a:ext cx="2299021" cy="2299021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0AFDBB-43A1-1110-4EDB-108E51204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51F556-559C-1F66-4491-0D65893E110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2EB101-B7F8-A35D-434D-6B59DFBD23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2A234F-4DAE-D939-2D29-F95D6E18B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82EB67-4492-7CC3-8BF4-42ACE380AFE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467444-86D6-4171-D768-F549B0EC1CD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601ADB-1A7E-A666-2538-2362E3A2F75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DC29D3-C09B-E84F-8CFA-FE1EC38E7C3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F3082-F0FF-4546-85B3-9E3A0582C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FBDF74-ED52-30D0-B071-7B216B3E2A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943467-F6F5-8822-81DC-846EC2BB20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38FD3E-1D3A-9ADC-178A-9864B5D476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B34057-28C1-E31F-B093-3537EE90782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5B559-3FC3-29A0-986F-7C31F80993A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1E0FE-AB8C-4C0B-AD21-B95DE7D0E67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491F7C-78C0-153D-F8B6-858F415106A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E096A291-41D1-D5A7-E7D0-20534AA06B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E9406D-B58D-5E2E-D6C8-F41794B19E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0738" y="2393208"/>
            <a:ext cx="2640266" cy="39141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5696E5-A818-435F-6226-C6C61630E4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6548" y="2071684"/>
            <a:ext cx="2851161" cy="41647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A15CBD-7562-96FA-24D5-6A3E71F545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71269" y="1982018"/>
            <a:ext cx="2966146" cy="43441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323520-8A51-1791-5BD0-27F0EBD48D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33584" y="1821522"/>
            <a:ext cx="2793258" cy="42351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B79FBC-1846-419F-31C9-1770A9F596E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23011" y="1660718"/>
            <a:ext cx="2857748" cy="42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5C72A0-07A9-0C2E-8F98-FAE5E6211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03298C-1820-B373-B303-B1E927E229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4D281C-6EC7-A049-1CAD-9ABA388341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4FA470-5ACE-A4A4-64C9-F974E22B8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9961F7-5F26-4DBC-2AE9-A5E198EF0DD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C4BF6-5DD1-2A1D-C1B1-1EA38511FC0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8C472-7EE6-7ADE-4D7B-0F5E78EC673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AB24A-66F1-CE7F-4655-1E11A64CED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B30F793E-B579-E9E3-3B73-B1A20B11A4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C90075-C06A-F791-135F-7EC48FC9B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209266" y="1635759"/>
            <a:ext cx="8253553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وَصَفَ ياسينُ وُجوهَ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ٱلْعُمّالِ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بِأَنَّها مُرْهَقَةٌ لَكِنَّهُ سَمّاهُمْ أَبْطالاً.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يَعْني ٱلْجَمْعُ بَيْنَ هَذَيْنِ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ٱلْوَصْفَيْنِ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401440" y="4783995"/>
            <a:ext cx="8264660" cy="779458"/>
            <a:chOff x="-625770" y="2740490"/>
            <a:chExt cx="826466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-625770" y="2753032"/>
              <a:ext cx="78328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يَصِفُهُمْ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بِٱلْأَبْطالِ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لِأَنَّهُمْ يَعْمَلونَ في مَكانٍ واسِعٍ وَضَخْمٍ.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401440" y="3911633"/>
            <a:ext cx="8264660" cy="779458"/>
            <a:chOff x="-625770" y="2740490"/>
            <a:chExt cx="826466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-625770" y="2753032"/>
              <a:ext cx="78328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ٱلْإِرْهاقُ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دَليلٌ عَلى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ٱلْبَطولَةِ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لِأَنَّها تُقَاسُ بِما يَتَحَمَّلُهُ ٱلْإِنْسانُ لا بِما يُعْلِنُهُ.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401440" y="3039271"/>
            <a:ext cx="8254325" cy="779458"/>
            <a:chOff x="187413" y="2740490"/>
            <a:chExt cx="7451477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87413" y="2753032"/>
              <a:ext cx="701963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ٱلْبَطَلُ في نَظَرِ ياسينَ هُوَ مَنْ لا يَشْعُرُ بِٱلتَّعَبِ أَبَداً.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401440" y="5681441"/>
            <a:ext cx="8264660" cy="779458"/>
            <a:chOff x="-625770" y="2740490"/>
            <a:chExt cx="826466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-625770" y="2753032"/>
              <a:ext cx="78328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يَرى 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ٱلْعُمّالَ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أَبْطالٌ لِأَنَّهُمْ يَعْمَلونَ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بِٱلْإِشاراتِ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دونَ كَلامٍ.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8CE2562-16DB-BF37-BE76-C47F3A4F1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F8FACC-1ABE-B238-7519-9DA7EE220F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D8D887-BA6D-4498-3C08-857DA9866A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6B4A0B-AC9F-9425-C365-FA610F442C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F04D1F7-2400-A0E5-E25C-0E8E6FCA579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16292D-06A2-222B-DED0-4749F1725F0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CC7299-A0B4-D364-5A89-ECD81EFC151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287190-16F9-4EFF-D891-F562ACD2591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8675924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B18F377-58DA-9CCB-8950-8480F04B9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30F0A0-6910-F4C8-159F-E7DAF08285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51C104-6D8F-51DA-D613-3061F80EC9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99753D-BD76-BCBA-1704-CCC0822D70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5C8A7F-EE49-6F60-9252-E23A6759C12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F43158-DED4-361E-7B59-531504628E8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8AAA1B-0363-598A-F0E0-D318A0EF29B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5CBD2-35B0-C2CC-07C9-62947941872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8B8D668-4E82-9D78-A62F-61C870BEF4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1" y="1469961"/>
            <a:ext cx="7207489" cy="515386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466AE7-B844-2251-73D4-760C4B652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56D930-4067-3059-B6E0-9E2142D97B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AB34C3-45C2-9856-565E-3D7C53565D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C6637B-18F3-EE59-CC4D-F2E4484733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8E8E9DD-5B51-EF8A-2E40-AD6E06F3A7F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609638-5B89-87FD-AFBA-8E3A5C7B5F0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EB1D40-327B-A7B9-484B-D80B33EFAB9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095A8C-CFB2-75EB-0448-84DD3C36CFA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Google Shape;1508;p66">
            <a:extLst>
              <a:ext uri="{FF2B5EF4-FFF2-40B4-BE49-F238E27FC236}">
                <a16:creationId xmlns:a16="http://schemas.microsoft.com/office/drawing/2014/main" id="{024D511E-FC6F-617E-8D6D-9D0C4D01C17B}"/>
              </a:ext>
            </a:extLst>
          </p:cNvPr>
          <p:cNvSpPr txBox="1"/>
          <p:nvPr/>
        </p:nvSpPr>
        <p:spPr>
          <a:xfrm>
            <a:off x="209266" y="1635759"/>
            <a:ext cx="8253553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وَصَفَ ياسينُ وُجوهَ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ٱلْعُمّالِ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بِأَنَّها مُرْهَقَةٌ لَكِنَّهُ سَمّاهُمْ أَبْطالاً.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يَعْني ٱلْجَمْعُ بَيْنَ هَذَيْنِ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ٱلْوَصْفَيْنِ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3B78921-4733-4BA9-35A2-25D3AB6F5130}"/>
              </a:ext>
            </a:extLst>
          </p:cNvPr>
          <p:cNvGrpSpPr/>
          <p:nvPr/>
        </p:nvGrpSpPr>
        <p:grpSpPr>
          <a:xfrm>
            <a:off x="401440" y="4783995"/>
            <a:ext cx="8264660" cy="779458"/>
            <a:chOff x="-625770" y="2740490"/>
            <a:chExt cx="8264660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DF9F4A8-1E12-52F6-4187-2FDAFFF42589}"/>
                </a:ext>
              </a:extLst>
            </p:cNvPr>
            <p:cNvSpPr/>
            <p:nvPr/>
          </p:nvSpPr>
          <p:spPr>
            <a:xfrm>
              <a:off x="-625770" y="2753032"/>
              <a:ext cx="78328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يَصِفُهُمْ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بِٱلْأَبْطالِ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لِأَنَّهُمْ يَعْمَلونَ في مَكانٍ واسِعٍ وَضَخْمٍ.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ECC9569-F0BC-990C-206C-263E3DA001D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2349A3A-60ED-CBE3-B85D-EC68C9287B03}"/>
              </a:ext>
            </a:extLst>
          </p:cNvPr>
          <p:cNvGrpSpPr/>
          <p:nvPr/>
        </p:nvGrpSpPr>
        <p:grpSpPr>
          <a:xfrm>
            <a:off x="401440" y="3911633"/>
            <a:ext cx="8264660" cy="779458"/>
            <a:chOff x="-625770" y="2740490"/>
            <a:chExt cx="8264660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01D2CF2-F850-52C0-C641-66C12162B5B1}"/>
                </a:ext>
              </a:extLst>
            </p:cNvPr>
            <p:cNvSpPr/>
            <p:nvPr/>
          </p:nvSpPr>
          <p:spPr>
            <a:xfrm>
              <a:off x="-625770" y="2753032"/>
              <a:ext cx="78328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ٱلْإِرْهاقُ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دَليلٌ عَلى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ٱلْبَطولَةِ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لِأَنَّها تُقَاسُ بِما يَتَحَمَّلُهُ ٱلْإِنْسانُ لا بِما يُعْلِنُهُ.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B22AF1DB-63E1-EAAD-D146-8E6C340441E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A87F045-2C63-E1D4-F75D-EAD6D8E690D2}"/>
              </a:ext>
            </a:extLst>
          </p:cNvPr>
          <p:cNvGrpSpPr/>
          <p:nvPr/>
        </p:nvGrpSpPr>
        <p:grpSpPr>
          <a:xfrm>
            <a:off x="401440" y="3039271"/>
            <a:ext cx="8254325" cy="779458"/>
            <a:chOff x="187413" y="2740490"/>
            <a:chExt cx="7451477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7E26348-7BFF-9D15-FD6D-89AA66D6AE8E}"/>
                </a:ext>
              </a:extLst>
            </p:cNvPr>
            <p:cNvSpPr/>
            <p:nvPr/>
          </p:nvSpPr>
          <p:spPr>
            <a:xfrm>
              <a:off x="187413" y="2753032"/>
              <a:ext cx="701963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ٱلْبَطَلُ في نَظَرِ ياسينَ هُوَ مَنْ لا يَشْعُرُ بِٱلتَّعَبِ أَبَداً.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22612030-C394-C01A-584D-2BD5F0B428E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8B96A21-45A7-340E-4EC6-ECC86B93F8CF}"/>
              </a:ext>
            </a:extLst>
          </p:cNvPr>
          <p:cNvGrpSpPr/>
          <p:nvPr/>
        </p:nvGrpSpPr>
        <p:grpSpPr>
          <a:xfrm>
            <a:off x="401440" y="5681441"/>
            <a:ext cx="8264660" cy="779458"/>
            <a:chOff x="-625770" y="2740490"/>
            <a:chExt cx="8264660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A142F648-F854-EA38-8A53-1E44948B329B}"/>
                </a:ext>
              </a:extLst>
            </p:cNvPr>
            <p:cNvSpPr/>
            <p:nvPr/>
          </p:nvSpPr>
          <p:spPr>
            <a:xfrm>
              <a:off x="-625770" y="2753032"/>
              <a:ext cx="78328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يَرى 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ٱلْعُمّالَ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أَبْطالٌ لِأَنَّهُمْ يَعْمَلونَ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بِٱلْإِشاراتِ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دونَ كَلامٍ.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5FEE18FE-632F-3941-EA9C-23BD55FDEAF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13D0A7-8AE5-2369-D2E9-02C145DDC6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7C8F61-6290-3910-A2BB-D245923FA6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09A900-5ABF-069B-1120-5108F38E76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A16B2F-360D-1FE7-FE09-504700F7459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486D84-0EC0-E827-A718-D3780863C70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1E0EE4-CC68-5E39-3B4D-E22C6FE4CA9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30ED51-55CC-65E3-6C3B-7A1AD4A9128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B3A00A-97B8-E7C0-D5D2-58A1564E105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8" name="Google Shape;1508;p66">
            <a:extLst>
              <a:ext uri="{FF2B5EF4-FFF2-40B4-BE49-F238E27FC236}">
                <a16:creationId xmlns:a16="http://schemas.microsoft.com/office/drawing/2014/main" id="{B447086A-DD2E-A4A7-7AB5-46A6926CA530}"/>
              </a:ext>
            </a:extLst>
          </p:cNvPr>
          <p:cNvSpPr txBox="1"/>
          <p:nvPr/>
        </p:nvSpPr>
        <p:spPr>
          <a:xfrm>
            <a:off x="209266" y="1635759"/>
            <a:ext cx="8253553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وَصَفَ ياسينُ وُجوهَ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ٱلْعُمّالِ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بِأَنَّها مُرْهَقَةٌ لَكِنَّهُ سَمّاهُمْ أَبْطالاً.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يَعْني ٱلْجَمْعُ بَيْنَ هَذَيْنِ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ٱلْوَصْفَيْنِ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B6EF693-158D-7B29-E432-5DAAA66CDB4C}"/>
              </a:ext>
            </a:extLst>
          </p:cNvPr>
          <p:cNvGrpSpPr/>
          <p:nvPr/>
        </p:nvGrpSpPr>
        <p:grpSpPr>
          <a:xfrm>
            <a:off x="401440" y="4783995"/>
            <a:ext cx="8264660" cy="779458"/>
            <a:chOff x="-625770" y="2740490"/>
            <a:chExt cx="8264660" cy="779458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E6A0736-5EB4-9012-2B9D-FBA77DC3F4DB}"/>
                </a:ext>
              </a:extLst>
            </p:cNvPr>
            <p:cNvSpPr/>
            <p:nvPr/>
          </p:nvSpPr>
          <p:spPr>
            <a:xfrm>
              <a:off x="-625770" y="2753032"/>
              <a:ext cx="78328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يَصِفُهُمْ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بِٱلْأَبْطالِ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لِأَنَّهُمْ يَعْمَلونَ في مَكانٍ واسِعٍ وَضَخْمٍ.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F715AE65-2652-9825-5975-670B7B2CF0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949F03F6-9210-7AB7-2157-D79EDC14AE2B}"/>
              </a:ext>
            </a:extLst>
          </p:cNvPr>
          <p:cNvGrpSpPr/>
          <p:nvPr/>
        </p:nvGrpSpPr>
        <p:grpSpPr>
          <a:xfrm>
            <a:off x="401440" y="3911633"/>
            <a:ext cx="8264660" cy="779458"/>
            <a:chOff x="-625770" y="2740490"/>
            <a:chExt cx="8264660" cy="779458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8837A2C8-3A16-41A0-9321-D24938CEBC66}"/>
                </a:ext>
              </a:extLst>
            </p:cNvPr>
            <p:cNvSpPr/>
            <p:nvPr/>
          </p:nvSpPr>
          <p:spPr>
            <a:xfrm>
              <a:off x="-625770" y="2753032"/>
              <a:ext cx="78328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ٱلْإِرْهاقُ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دَليلٌ عَلى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ٱلْبَطولَةِ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لِأَنَّها تُقَاسُ بِما يَتَحَمَّلُهُ ٱلْإِنْسانُ لا بِما يُعْلِنُهُ.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F899D1BC-903C-252E-6FAB-D741447520F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D1E59AD8-6A4C-D2E2-38FA-FF53DCF35C74}"/>
              </a:ext>
            </a:extLst>
          </p:cNvPr>
          <p:cNvGrpSpPr/>
          <p:nvPr/>
        </p:nvGrpSpPr>
        <p:grpSpPr>
          <a:xfrm>
            <a:off x="401440" y="3039271"/>
            <a:ext cx="8254325" cy="779458"/>
            <a:chOff x="187413" y="2740490"/>
            <a:chExt cx="7451477" cy="779458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8B1A7C04-5138-6C1E-EC94-9CAD670EA600}"/>
                </a:ext>
              </a:extLst>
            </p:cNvPr>
            <p:cNvSpPr/>
            <p:nvPr/>
          </p:nvSpPr>
          <p:spPr>
            <a:xfrm>
              <a:off x="187413" y="2753032"/>
              <a:ext cx="701963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ٱلْبَطَلُ في نَظَرِ ياسينَ هُوَ مَنْ لا يَشْعُرُ بِٱلتَّعَبِ أَبَداً.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1A3E5E4-5910-422F-6D3F-7A07777D01B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703012B-7963-435E-AF2C-ADB329BEDDA8}"/>
              </a:ext>
            </a:extLst>
          </p:cNvPr>
          <p:cNvGrpSpPr/>
          <p:nvPr/>
        </p:nvGrpSpPr>
        <p:grpSpPr>
          <a:xfrm>
            <a:off x="401440" y="5681441"/>
            <a:ext cx="8264660" cy="779458"/>
            <a:chOff x="-625770" y="2740490"/>
            <a:chExt cx="8264660" cy="779458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F4A34BC9-D638-3A3F-739B-4DB9FA66E3AC}"/>
                </a:ext>
              </a:extLst>
            </p:cNvPr>
            <p:cNvSpPr/>
            <p:nvPr/>
          </p:nvSpPr>
          <p:spPr>
            <a:xfrm>
              <a:off x="-625770" y="2753032"/>
              <a:ext cx="78328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ياسينُ يَرى 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ٱلْعُمّالَ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أَبْطالٌ لِأَنَّهُمْ يَعْمَلونَ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بِٱلْإِشاراتِ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دونَ كَلامٍ.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A785FA4-3AC2-6EF8-2A23-3C209B9C77E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96100" y="4119378"/>
            <a:ext cx="498436" cy="49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220849" y="1563147"/>
            <a:ext cx="772416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ظَلَّ تَفْكيرُ ياسينَ مَشْغولاً طَوالَ طَريقِ ٱلْعَوْدَةِ.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يَعْني ذَلِكَ عَنِ ٱلْعَلاقَةِ بَيْنَ ما نَراهُ وَما نَفْهَمُهُ؟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702528" y="4783995"/>
            <a:ext cx="7472922" cy="779458"/>
            <a:chOff x="165968" y="2740490"/>
            <a:chExt cx="747292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165968" y="2753032"/>
              <a:ext cx="70410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ما رَآهُ كانَ أَكْبَرَ مِنْ أَنْ يَسْتَوْعِبَهُ في لَحْظَتِهِ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فَٱحْتاجَ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وَقْتاً لِيُرَتِّبَهُ.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702528" y="3911633"/>
            <a:ext cx="7472922" cy="779458"/>
            <a:chOff x="682640" y="2740490"/>
            <a:chExt cx="6956250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682640" y="2753032"/>
              <a:ext cx="65244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ظَلَّ مَشْغولَ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ٱلتَّفْكيرِ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لِأَنَّهُ لَمْ يَفْهَمْ شَيْئًا مِمّا رَآهُ.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702529" y="3039271"/>
            <a:ext cx="7462587" cy="779458"/>
            <a:chOff x="902144" y="2740490"/>
            <a:chExt cx="6736746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902144" y="2753032"/>
              <a:ext cx="630490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ٱلْفَهْمُ يَأْتي فَوْراً حينَ نَرى شَيْئًا جَديداً.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702528" y="5681441"/>
            <a:ext cx="7472922" cy="779458"/>
            <a:chOff x="165968" y="2740490"/>
            <a:chExt cx="7472922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65968" y="2753032"/>
              <a:ext cx="704107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فَكَّرَ في طَريقِ ٱلْعَوْدَةِ لِأَنَّ ٱلزِّيارَةَ أَتْعَبَتْهُ.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D6A9C89-8DF5-6E17-0135-5DEE947B28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319469-6E46-2102-F4DB-6AB3BC065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DDA9E3-1404-620A-B624-9E925FBAD1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B77E25-9112-E8EF-8193-BE90F91014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7421D3-B89C-B0E3-CFEE-BADB8CB7D20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2A73A-0B50-C8C6-E9E2-55A1388F035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E22E22-AE6D-140E-AE8B-400BEC0882F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FE9AA0-9B88-EBD7-963F-B014B97FF36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6AD83B-1CAE-75A0-9D00-178C88449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59F0AD-4155-7F5D-D565-36459489AB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FF5538-280F-329F-33E2-9A2EA42D4B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68184D-C5A4-B814-7A94-B1ECDE210C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F6411C-AFB8-197E-12CF-D2E2434CC25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8E23AF-8DDA-040F-282C-B8373821FD6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7821B7-A77F-7764-85F9-B154E167D20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C3608C-0B45-4A25-98A3-63852D5531D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0488F0A-8B2A-9326-4EA5-DCB9E310F3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1" y="1469961"/>
            <a:ext cx="7207489" cy="515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731F04-69BB-5E39-C99E-CEC59AB8F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6E3CA9-D0B0-6F27-0402-37A7483022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FE32B9-B020-C270-ECA9-51C321FBC7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A4C49B-5CBA-C183-73B1-FC79C0A93D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2968F00-A435-CB7E-AE4F-620EF3C6990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64D3F7-5246-1B60-F0A4-65B72F8624A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0BFFC-A7B3-8189-BEF1-94196B3851C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1487F0-0D5A-DD58-7250-119962E3E08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8C0638FA-0D9F-E5AA-3A3F-2BD2A61671BD}"/>
              </a:ext>
            </a:extLst>
          </p:cNvPr>
          <p:cNvSpPr txBox="1"/>
          <p:nvPr/>
        </p:nvSpPr>
        <p:spPr>
          <a:xfrm>
            <a:off x="220849" y="1563147"/>
            <a:ext cx="772416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ظَلَّ تَفْكيرُ ياسينَ مَشْغولاً طَوالَ طَريقِ ٱلْعَوْدَةِ.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يَعْني ذَلِكَ عَنِ ٱلْعَلاقَةِ بَيْنَ ما نَراهُ وَما نَفْهَمُهُ؟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2E710ED-7C2E-1806-E8B0-8350045312A1}"/>
              </a:ext>
            </a:extLst>
          </p:cNvPr>
          <p:cNvGrpSpPr/>
          <p:nvPr/>
        </p:nvGrpSpPr>
        <p:grpSpPr>
          <a:xfrm>
            <a:off x="702528" y="4783995"/>
            <a:ext cx="7472922" cy="779458"/>
            <a:chOff x="165968" y="2740490"/>
            <a:chExt cx="7472922" cy="77945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154648D-9628-F257-A2A1-0A69545669DE}"/>
                </a:ext>
              </a:extLst>
            </p:cNvPr>
            <p:cNvSpPr/>
            <p:nvPr/>
          </p:nvSpPr>
          <p:spPr>
            <a:xfrm>
              <a:off x="165968" y="2753032"/>
              <a:ext cx="70410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ما رَآهُ كانَ أَكْبَرَ مِنْ أَنْ يَسْتَوْعِبَهُ في لَحْظَتِهِ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فَٱحْتاجَ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وَقْتاً لِيُرَتِّبَهُ.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CC1683E7-CC01-BC54-5BAE-90E7843E206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67C38C50-4A33-78A3-40C4-AFEEAC760F50}"/>
              </a:ext>
            </a:extLst>
          </p:cNvPr>
          <p:cNvGrpSpPr/>
          <p:nvPr/>
        </p:nvGrpSpPr>
        <p:grpSpPr>
          <a:xfrm>
            <a:off x="702528" y="3911633"/>
            <a:ext cx="7472922" cy="779458"/>
            <a:chOff x="682640" y="2740490"/>
            <a:chExt cx="6956250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9179F41-D6FD-3A0E-DA1E-B53A7BDAAEFB}"/>
                </a:ext>
              </a:extLst>
            </p:cNvPr>
            <p:cNvSpPr/>
            <p:nvPr/>
          </p:nvSpPr>
          <p:spPr>
            <a:xfrm>
              <a:off x="682640" y="2753032"/>
              <a:ext cx="65244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ظَلَّ مَشْغولَ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ٱلتَّفْكيرِ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لِأَنَّهُ لَمْ يَفْهَمْ شَيْئًا مِمّا رَآهُ.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5867291-FE30-AB95-936F-4DA6A19C683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5081D1B-D969-7E66-69D6-D3C993CD15DF}"/>
              </a:ext>
            </a:extLst>
          </p:cNvPr>
          <p:cNvGrpSpPr/>
          <p:nvPr/>
        </p:nvGrpSpPr>
        <p:grpSpPr>
          <a:xfrm>
            <a:off x="702529" y="3039271"/>
            <a:ext cx="7462587" cy="779458"/>
            <a:chOff x="902144" y="2740490"/>
            <a:chExt cx="6736746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AF0FD786-A01B-40D0-2D11-2E8EA3484348}"/>
                </a:ext>
              </a:extLst>
            </p:cNvPr>
            <p:cNvSpPr/>
            <p:nvPr/>
          </p:nvSpPr>
          <p:spPr>
            <a:xfrm>
              <a:off x="902144" y="2753032"/>
              <a:ext cx="630490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ٱلْفَهْمُ يَأْتي فَوْراً حينَ نَرى شَيْئًا جَديداً.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8118F120-62DD-67C3-3DBF-E460033EFCB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C412F17-120B-6689-A087-071E9762E4C3}"/>
              </a:ext>
            </a:extLst>
          </p:cNvPr>
          <p:cNvGrpSpPr/>
          <p:nvPr/>
        </p:nvGrpSpPr>
        <p:grpSpPr>
          <a:xfrm>
            <a:off x="702528" y="5681441"/>
            <a:ext cx="7472922" cy="779458"/>
            <a:chOff x="165968" y="2740490"/>
            <a:chExt cx="7472922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0ED3FFA-F756-2F5F-3BFA-FE17988270A8}"/>
                </a:ext>
              </a:extLst>
            </p:cNvPr>
            <p:cNvSpPr/>
            <p:nvPr/>
          </p:nvSpPr>
          <p:spPr>
            <a:xfrm>
              <a:off x="165968" y="2753032"/>
              <a:ext cx="704107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فَكَّرَ في طَريقِ ٱلْعَوْدَةِ لِأَنَّ ٱلزِّيارَةَ أَتْعَبَتْهُ.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5F155C0-1493-2124-DE3B-EBE6BE14A4D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2254" y="4825559"/>
            <a:ext cx="498436" cy="4984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C8EF7C3-A89A-4C02-FA89-B62C90FE6F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7E4803-2A79-CA26-A131-ED42B6933B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AC4AF7-0630-E91E-3E3E-79F39BB567A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48EE7C-A4AD-BA96-4C51-C84F29C6505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B932C8-F459-9D44-7617-9AEAC4481B9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0EB7A5-76E0-B286-7CC0-5F1662F6351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7414DE-F31B-CF7B-9A5D-1714C0251D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57667E-CAAB-3AB1-E278-F68DA22DA40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BB59322C-EA6C-8F39-864C-ED412EB2209E}"/>
              </a:ext>
            </a:extLst>
          </p:cNvPr>
          <p:cNvSpPr txBox="1"/>
          <p:nvPr/>
        </p:nvSpPr>
        <p:spPr>
          <a:xfrm>
            <a:off x="220849" y="1563147"/>
            <a:ext cx="772416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ظَلَّ تَفْكيرُ ياسينَ مَشْغولاً طَوالَ طَريقِ ٱلْعَوْدَةِ.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يَعْني ذَلِكَ عَنِ ٱلْعَلاقَةِ بَيْنَ ما نَراهُ وَما نَفْهَمُهُ؟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D85C35F-42C2-E292-7CF2-25650D388B65}"/>
              </a:ext>
            </a:extLst>
          </p:cNvPr>
          <p:cNvGrpSpPr/>
          <p:nvPr/>
        </p:nvGrpSpPr>
        <p:grpSpPr>
          <a:xfrm>
            <a:off x="702528" y="4783995"/>
            <a:ext cx="7472922" cy="779458"/>
            <a:chOff x="165968" y="2740490"/>
            <a:chExt cx="7472922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DA409D9-3078-ED16-A7B8-1366B02A4E77}"/>
                </a:ext>
              </a:extLst>
            </p:cNvPr>
            <p:cNvSpPr/>
            <p:nvPr/>
          </p:nvSpPr>
          <p:spPr>
            <a:xfrm>
              <a:off x="165968" y="2753032"/>
              <a:ext cx="70410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ما رَآهُ كانَ أَكْبَرَ مِنْ أَنْ يَسْتَوْعِبَهُ في لَحْظَتِهِ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فَٱحْتاجَ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وَقْتاً لِيُرَتِّبَهُ.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9256127-54A0-09DC-FD0E-78715A76E30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342A33E-08E6-2201-B212-B86AD080BC99}"/>
              </a:ext>
            </a:extLst>
          </p:cNvPr>
          <p:cNvGrpSpPr/>
          <p:nvPr/>
        </p:nvGrpSpPr>
        <p:grpSpPr>
          <a:xfrm>
            <a:off x="702528" y="3911633"/>
            <a:ext cx="7472922" cy="779458"/>
            <a:chOff x="682640" y="2740490"/>
            <a:chExt cx="6956250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04B5041-C370-C6B4-A2C9-E889F89FD8DB}"/>
                </a:ext>
              </a:extLst>
            </p:cNvPr>
            <p:cNvSpPr/>
            <p:nvPr/>
          </p:nvSpPr>
          <p:spPr>
            <a:xfrm>
              <a:off x="682640" y="2753032"/>
              <a:ext cx="65244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ظَلَّ مَشْغولَ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ٱلتَّفْكيرِ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لِأَنَّهُ لَمْ يَفْهَمْ شَيْئًا مِمّا رَآهُ.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2477A9BD-DE7D-6767-6B41-99DAA95EFD6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F559B274-205C-E474-FDF6-C03F8D3A0F89}"/>
              </a:ext>
            </a:extLst>
          </p:cNvPr>
          <p:cNvGrpSpPr/>
          <p:nvPr/>
        </p:nvGrpSpPr>
        <p:grpSpPr>
          <a:xfrm>
            <a:off x="702529" y="3039271"/>
            <a:ext cx="7462587" cy="779458"/>
            <a:chOff x="902144" y="2740490"/>
            <a:chExt cx="6736746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5237B4C-2143-5F76-4B63-8C27846B2DC3}"/>
                </a:ext>
              </a:extLst>
            </p:cNvPr>
            <p:cNvSpPr/>
            <p:nvPr/>
          </p:nvSpPr>
          <p:spPr>
            <a:xfrm>
              <a:off x="902144" y="2753032"/>
              <a:ext cx="630490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ٱلْفَهْمُ يَأْتي فَوْراً حينَ نَرى شَيْئًا جَديداً.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3D6C689A-D569-9203-338E-28DB5C264E4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612EE6B-8011-5A7C-9DA4-E926090BA01D}"/>
              </a:ext>
            </a:extLst>
          </p:cNvPr>
          <p:cNvGrpSpPr/>
          <p:nvPr/>
        </p:nvGrpSpPr>
        <p:grpSpPr>
          <a:xfrm>
            <a:off x="702528" y="5681441"/>
            <a:ext cx="7472922" cy="779458"/>
            <a:chOff x="165968" y="2740490"/>
            <a:chExt cx="7472922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E0BE7DD-3DCA-CA92-D9DE-3704FB48FF6F}"/>
                </a:ext>
              </a:extLst>
            </p:cNvPr>
            <p:cNvSpPr/>
            <p:nvPr/>
          </p:nvSpPr>
          <p:spPr>
            <a:xfrm>
              <a:off x="165968" y="2753032"/>
              <a:ext cx="704107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فَكَّرَ في طَريقِ ٱلْعَوْدَةِ لِأَنَّ ٱلزِّيارَةَ أَتْعَبَتْهُ.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5C7F58E9-E60F-E265-18A3-B9434A2D519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F5676D-B617-6CC0-A73D-4215296940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14F627-1AF0-A55F-9E92-95A60FDD01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866286-D58D-F1A6-BC14-D159BBA778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C2F95A-A9B9-2389-1680-BD990A2B2E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D9E81C-F583-EF46-3FC4-BF8ACE4DE7A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05BB8F-B7DB-B54F-4823-48E7768157F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7436DA-A78E-A99D-0FC7-CB46EC9EC1B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D07927-2461-2A54-441E-729C7B1B31D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FB479EF-8B6E-BB33-F050-EABA886863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1" y="1469961"/>
            <a:ext cx="7207489" cy="515386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–ح4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كُلُّنا إِخْوَةٌ: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اِسْتِثْمارُ النَّصِّ.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446411" y="161819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CBD7F-A8A9-D1EE-211C-F15D4E04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29" y="756000"/>
            <a:ext cx="72208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سنعمل في هذه الحصة على الإجابة عن مجموعة من الأسئلة لنعمق فهمنا للنص 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F4BFA2-531C-F72A-B66E-FBADEBA2B6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A229FA-844F-6BB1-D000-43EF9D064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F3B4B4-4233-5918-EBFD-89A3026E2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A2239E-3807-564D-97D8-D32457EED8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4DCAF2-23B0-F7B7-357A-3A3FEC69AF4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2E89C-90E3-096D-0139-51C62696E9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2088EA-C14D-4CF8-31D9-7A6BC1D30F0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51E704-4083-9A6A-2059-E130500CFEE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4C50FB-4B9A-3F93-4EBF-5000F90245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DF094AE-8C14-E4A1-414B-3C94C5337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8064" y="1675111"/>
            <a:ext cx="6352583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010E6-8041-33EB-AB2F-809303EB6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43ADE-E1B1-35A3-EDBD-407E01CB9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681AC4-52ED-83EF-FB2F-86E16FA33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1D17C6-B365-25DF-E45F-DE69551C54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234184-8F0F-3CDE-BFCE-A28C2B68F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D7B266-1A85-9627-C906-218615359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E93930-DAF3-ED39-3002-51B4252C7F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A6D223-5DC6-1FFE-0BDC-EA7F3DD67BD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DD38B1-29F8-EF7A-30B6-BABC9E6E60F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39246-AE1C-B39C-8459-22130BF2383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5FD4C5-DBB2-9487-A468-2E35158B36F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377977-AE7D-E2CF-43DA-8E209E8432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8064" y="1675111"/>
            <a:ext cx="6352583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215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FCA8-15BB-4279-78A3-9D5352FB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3036-2F59-5F6E-0081-075F8256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C627A8-E955-54EC-7E50-A78A6B563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21035-31DD-680A-6777-9A84350CF6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8EC99F-3C8F-FFD8-F4D7-43B2396AA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6D9ED1-E7A5-3906-AF5A-9600C81E1B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CBBE66-37B2-092C-1FB0-602EB3724C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92233C9-1B44-19C5-7ECD-1B861A8BC75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2F28E2-B42E-868E-407B-4173ED58E4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CB9924-CDB2-69A5-D7CA-C8B7818356C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0991BE-391A-9641-D083-31723DC8959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34BDE7D-3CBB-52E6-9C6B-440F7008F587}"/>
              </a:ext>
            </a:extLst>
          </p:cNvPr>
          <p:cNvSpPr txBox="1"/>
          <p:nvPr/>
        </p:nvSpPr>
        <p:spPr>
          <a:xfrm>
            <a:off x="887647" y="210249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C74E14F-F0EE-674D-8CDB-971D2801C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635722"/>
              </p:ext>
            </p:extLst>
          </p:nvPr>
        </p:nvGraphicFramePr>
        <p:xfrm>
          <a:off x="375156" y="2963862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ٱلْوَصْلِ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06828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9F8FD-097B-D1FE-FB38-1AED00E97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5CD142-C5B7-E81F-3951-727FA7430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25033" y="785222"/>
            <a:ext cx="83583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 الآن اقرؤوا النص قراءة هامسة ، سأطرح عليكم بعدها مجموعة من الأسئلة</a:t>
            </a:r>
            <a:b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أمامكم 5 دقائق  للقراءة قبل أن نجيب عن أسئلة  الاستثمار.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fr-FR" sz="2000" dirty="0"/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3ABE83-B1EC-93F0-98DA-E52650467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D15382-E5F9-9533-1AB9-5D74DF688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D5F389-804D-53C8-7B21-F070BE8AE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A03F5F-3835-6E6B-6F8C-92A4E47580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770DC0-2A63-23E8-7B1C-223BB4E73E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6E1566-2211-6CE7-EA19-5A1CFBE6378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5599B0-C22F-B5AF-DFC4-5BC5BD9C3EB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476E11-EA73-4200-19E6-F604CD8D1FD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17906-EA4F-42D6-D076-F2EE4239694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97243F-09FC-C1C9-7F62-5EA0995D24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8064" y="1675111"/>
            <a:ext cx="6352583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2624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5302B-07D7-0D8F-FDE6-440C7891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بمفردكم و على كراساتكم أجيبوا عن الأسئلة التالية ص 73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CEB4A9-6F54-CA9D-A027-F1C21BEBEB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03520-C801-7747-1A86-B5169C717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1B66FD-5A04-5BAE-6407-D745C0DF84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649CBA-D856-D736-0CDF-0D3A973814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1A91AD-DC6A-3048-A944-62844DE5C7A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7C988C-7C58-EC55-CE68-AECBB686F75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96A583-9EF0-C0AE-14AB-D1360B88FD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56B20C-F91D-35FF-19C2-0939008DD75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110A11-BD9F-C13A-5A7F-B725999E57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32F7E4-8275-A9B8-A9D9-4F054B69AB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040" y="1582812"/>
            <a:ext cx="3339505" cy="5122339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806D3D-2F96-4D93-3968-A6650C470C85}"/>
              </a:ext>
            </a:extLst>
          </p:cNvPr>
          <p:cNvSpPr/>
          <p:nvPr/>
        </p:nvSpPr>
        <p:spPr>
          <a:xfrm>
            <a:off x="3636563" y="3633107"/>
            <a:ext cx="2798531" cy="2468893"/>
          </a:xfrm>
          <a:prstGeom prst="roundRect">
            <a:avLst>
              <a:gd name="adj" fmla="val 592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9F8AC40-2AD9-93A6-B8C0-F0D7FF195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68" y="756000"/>
            <a:ext cx="74885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1،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54CB4E-AD9A-B3A9-3FB7-CE4B15F358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C11DB0-6CFD-938A-1711-140E66B7B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483234-966F-8317-A3DE-E6082B8924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3E4E99-EFC2-EAF8-3A2A-5ADF00DCA7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98A6086-2FA6-D765-8F91-5145795BC53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E247FF-610E-1709-EA40-1FFDCC804C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0A8A16-EC30-BF56-6992-DB95FB17872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630489-8F97-957D-576A-27E1A2C602B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0FFF62-4A71-694B-D64F-6948AE666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548DF0-98CA-1280-BB0B-BD7C7C81DA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5522" y="1464482"/>
            <a:ext cx="5425853" cy="71000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B72C49-173A-D071-319C-B5D508D994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358" y="2771624"/>
            <a:ext cx="7925283" cy="276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79C4F-AD63-4483-8954-78EDA3102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ACDF2B3-7332-47A4-9D26-625351D99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B1D31B-432C-9600-E53D-125ED37AB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64CF0B-BE03-9C3C-4C4F-E3B71015C3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73AD2B8-156F-DDF7-F744-D4725DE930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BC30765-013D-1614-1E9E-F775D1F9D94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C38768D-6032-C1E5-8079-DD669CF6F18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FC906B-5950-31C8-CE53-DB0E09E3008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EF11224-9E71-D9B3-16A7-0EB02C16ED2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B470E718-DB25-3887-D2D5-D09FBF866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الفكرة العامة التي يعبر عنها النص؟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72319E-F160-2241-5513-2ECCAD74C3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537991-B262-A05A-C8CE-8B5430FFA0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5522" y="1464482"/>
            <a:ext cx="5425853" cy="7100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B52707-41CE-4C56-91C1-6C44B6A985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358" y="2771624"/>
            <a:ext cx="7925283" cy="2768542"/>
          </a:xfrm>
          <a:prstGeom prst="rect">
            <a:avLst/>
          </a:prstGeom>
        </p:spPr>
      </p:pic>
      <p:sp>
        <p:nvSpPr>
          <p:cNvPr id="9" name="Titre 2">
            <a:extLst>
              <a:ext uri="{FF2B5EF4-FFF2-40B4-BE49-F238E27FC236}">
                <a16:creationId xmlns:a16="http://schemas.microsoft.com/office/drawing/2014/main" id="{F8A9BAB8-E882-1437-BE95-C7552894BD0E}"/>
              </a:ext>
            </a:extLst>
          </p:cNvPr>
          <p:cNvSpPr txBox="1">
            <a:spLocks/>
          </p:cNvSpPr>
          <p:nvPr/>
        </p:nvSpPr>
        <p:spPr>
          <a:xfrm>
            <a:off x="642811" y="4211650"/>
            <a:ext cx="523948" cy="7100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lang="ar-MA" sz="4400" b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89695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924F5-DE8F-2775-118C-4BD29476F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30612B5-F878-600B-AD2D-BA439705D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68" y="756000"/>
            <a:ext cx="74885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2،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F5C521-7325-3D09-1183-197EE262A3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A60A90-3FE9-D7A7-F9A2-4D7E9D40DD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D720425-FD22-0D74-53A6-0687E577EA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5C6F936-39AE-76BA-571D-8065A8FBC4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26233E3-617F-B21E-2494-E43198DCBF2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96DD120-C175-7589-DAD0-6D816687C97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585AD9-D3BB-E58E-5FD3-5E8F51FDF3D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1A33BD0-5D2A-0CF0-23CB-DC809023A90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B8F54B-C6B5-90EB-73B9-1A3A6A176E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C455E7-4605-AADA-9A9F-A1D6962BCF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8440" y="1584000"/>
            <a:ext cx="5308844" cy="6400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E35317-0475-1113-92EE-2F1A77437A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7349" y="2440016"/>
            <a:ext cx="5308844" cy="406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3778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33348-3F79-8D21-8625-182C91D65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6E6E858-7F5A-4400-E6D4-3FCFA09A78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7A22B9-20A5-5EA5-2610-736ED5C46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6100815-74EB-F03D-E3A2-3D1470B2B8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65E6804-F474-580C-421B-5FBB3D447D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CA3DF12-BC76-1C8D-363D-22607A9423C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6EDAB9-9D4F-EB42-9220-C83EF9E288F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C3E8588-47F4-4196-EE36-6EA3678D65F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5331E5-C4FC-8DA6-E47A-45B2B47B08E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15878E66-F53F-048F-9A46-182EC19A1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الثاني.                             - ما حقوق الأطفال التي ذكرت في النص؟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1C26F-CF5F-EE7E-81E1-C60FF2F264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101EC3D5-25DB-C298-7DE9-C9474E6ADCD5}"/>
              </a:ext>
            </a:extLst>
          </p:cNvPr>
          <p:cNvSpPr txBox="1">
            <a:spLocks/>
          </p:cNvSpPr>
          <p:nvPr/>
        </p:nvSpPr>
        <p:spPr>
          <a:xfrm>
            <a:off x="278780" y="2224016"/>
            <a:ext cx="8416809" cy="42341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ذَكَرَتْ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لَيْلى جُمْلَةً مِنْ حُقوقِ ٱلْأَطْفالِ حينَ خاطَبَتِ ٱلصَّبِيَّ، وَهِيَ:</a:t>
            </a:r>
          </a:p>
          <a:p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1-اَلْحَقُّ في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ٱلدِّفْءِ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ٱلْعائِلِيِّ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إِذْ أَشارَتْ إِلى أَنَّ مِنْ حَقِّ كُلِّ طِفْلٍ أَنْ يَنْعَمَ بِدِفْءِ ٱلْأُسْرَةِ. 2-اَلْحَقُّ في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ٱلْأَمانِ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وَٱلْحِمايَةِ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ٱلْأَخْطارِ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بِٱلاِبْتِعادِ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عَنْ كُلِّ ما يُهَدِّدُ سَلامَتَهُ .</a:t>
            </a:r>
          </a:p>
          <a:p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3-اَلْحَقُّ في ٱلطَّعامِ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وَٱلْمَلْبَسِ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وَقَدْ تَجَلّى ذَلِكَ في مُعاناةِ ٱلصَّبِيِّ مِنَ ٱلْجوعِ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وَٱلْحِرْمانِ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4-اَلْحَقُّ في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ٱلرِّعايَةِ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ٱلصِّحِّيَّةِحينَ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صَرَّحَتْ لَيْلى بِأَنَّ مِنْ حَقِّهِ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ٱلتَّمَتُّعَ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بِٱلتَّطْبيبِ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5-اَلْحَقُّ في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ٱلتَّعْليمِ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إِذْ أَكَّدَتْ أَنَّ مِنْ حَقِّهِ مُتابَعَةَ دِرَاسَتِهِ مَعَ بَقِيَّةِ أَقْرانِهِ.</a:t>
            </a:r>
          </a:p>
          <a:p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6-اَلْحَقُّ في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ٱلْحِمايَةِ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ٱلِاسْتِغْلالِ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وَذَلِكَ حينَ نَبَّهَتْ لَيْلى إِلى أَنَّ تَشْغيلَ ٱلْأَطْفالِ أَمْرٌ يُخالِفُ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ٱلْقانونَ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32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DE6B48D-9B00-C74A-F524-A0F796B2F9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8440" y="1584000"/>
            <a:ext cx="5308844" cy="64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0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6B6C3-1C3E-DF2D-C600-976A5F476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0040E18-887F-EDC3-716C-4F34DB1F4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68" y="756000"/>
            <a:ext cx="74885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3،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D9EA70-FB21-CFC7-EE14-F9721E6EF6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397F3D-3EC1-C375-E32D-6B2584AB7B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A6EAF65-1977-E857-1E23-F5CDF84F94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DC3490F-0C8F-DFE8-F837-883B186661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9758DAF-3E3D-A51D-689C-F3DDD88EBDE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571470-CEF0-5821-2E20-1C55B39DE49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1B9B9EE-2B37-4378-31BE-678C488C110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9385C2-1103-2141-DDB7-12995FDF287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9815E7-0490-A33A-D637-B2AE370064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289686-D3E9-5A4C-A284-EB71F9FD94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7349" y="2440016"/>
            <a:ext cx="5308844" cy="40656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D42FC7-1A90-66F1-0AA0-D408E58DFE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288" y="1502934"/>
            <a:ext cx="6475984" cy="69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0104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63F18-44FF-9576-026B-D23A2EDB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1722B92-8AFB-1363-183C-C89C427F95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E167B4-D75C-2AA9-5780-8F677B688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5BDF304-9923-73AB-0895-20AFB8CD0E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0BC8A0E-1C4E-282D-6B8C-D70A4F0930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5F55D08-373B-80C5-B5C4-51B4AEF6F9F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7E9E11-8A8E-52FF-2866-9EAB5DDB083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5BF0C7-B387-04EA-2479-5622F6A18A3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76DE6B-EF8F-54C3-D988-BE9C7A2AE17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E0D304B-9599-9D73-4E45-436636427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الثالث.                             - جاء في النص أمر يعارض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القانون.ماهو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3ECF49-8A4F-AC30-CD7B-997DFEBFE9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53B4C4AC-D839-322A-2762-BC8A29973B35}"/>
              </a:ext>
            </a:extLst>
          </p:cNvPr>
          <p:cNvSpPr txBox="1">
            <a:spLocks/>
          </p:cNvSpPr>
          <p:nvPr/>
        </p:nvSpPr>
        <p:spPr>
          <a:xfrm>
            <a:off x="390451" y="2367413"/>
            <a:ext cx="8363098" cy="2884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اَلْأَمْرُ ٱلَّذي جاءَ في ٱلنَّصِّ مُخالِفاً لِلْقانونِ هُوَ تَشْغيلُ ٱلْأَطْفالِ،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958353-E719-9077-9783-C143CF5C17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7288" y="1502934"/>
            <a:ext cx="6475984" cy="69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135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306E6-A277-F759-B6B6-EBAFB9FE5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5131FB8-4513-106B-8773-B6CED6D1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68" y="756000"/>
            <a:ext cx="74885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4،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A8A533-E519-11A1-77B4-41DB297D97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0CCAAC-4600-3A6C-5AC7-034282C1B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B30790-95ED-949B-207C-C3D6CAFD77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AA01234-B2E6-8668-A573-99E9D72A18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CE06018-DEA3-8C01-9193-04ADB3FC655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78A284-1C30-3E3C-BCEF-C738B70DE93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7CCE831-932B-E869-59ED-85DF416D2B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E15163-AF41-7DAC-28F9-66FF8023604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B1A7E8-E77F-DDBB-95F1-DD51E36A8E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5BBD75-27F3-CEFF-FD3C-7F9FE483E8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8527" y="1502934"/>
            <a:ext cx="3125334" cy="7162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8B1767-FB7E-B41C-1A31-A805E7134D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331" y="2749242"/>
            <a:ext cx="3749709" cy="26058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44B4AB-DFC5-2334-C596-0FC0C63645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860" y="3061367"/>
            <a:ext cx="3078747" cy="15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9487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64A07-4445-B8EF-FBBD-D261134D6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874E27B-99FB-0C10-F6A7-09D6C3B0C7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4AB53C-8B5D-A202-7FED-DD6E8C75A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205D2CE-1961-1D0C-75CF-6B5734BD51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94759AA-886D-9A60-463E-39266D42D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36F0769-6880-C49D-0A2F-6947333ADA6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29C265-8C69-5EFB-1685-0C3C4F28434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972BE5-ABC6-A5BF-FC3D-A495A590EB3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EEC8BE7-8861-B9C5-8AC9-22009F9A833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844A960E-21BA-1532-8906-99AD375D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133" y="775829"/>
            <a:ext cx="7611173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السؤال الرابع. - أحدد شعور الطفل في بداية النص و المؤشرات الدالة عليه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D5BD14-19E2-EEBE-3806-E641D2B13F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FBA8AE11-211D-C3E3-3DF7-36618666753C}"/>
              </a:ext>
            </a:extLst>
          </p:cNvPr>
          <p:cNvSpPr txBox="1">
            <a:spLocks/>
          </p:cNvSpPr>
          <p:nvPr/>
        </p:nvSpPr>
        <p:spPr>
          <a:xfrm>
            <a:off x="650154" y="2096493"/>
            <a:ext cx="7783234" cy="4226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ar-MA" sz="41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شُعورُهُ في ٱلْبِدايَةِ</a:t>
            </a:r>
          </a:p>
          <a:p>
            <a:pPr lvl="0"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كانَ ٱلطِّفْلُ في بِدايَةِ ٱلنَّصِّ يَعيشُ حالَةً مِنَ ٱلْحُزْنِ ٱلْعَميقِ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وَٱلْكَآبَةِ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وَقَدْ ظَهَرَ ذَلِكَ جَلِيّاً مِنْ خِلالِ عِدَّةِ مُؤَشِّراتٍ: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جُلوسُهُ وَحيداً مُسْتَنِداً إِلى جِذْعِ شَجَرَةٍ، بَعيداً عَنْ بَقِيَّةِ ٱلْأَطْفالِ 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اَلدُّموعُ ٱلَّتي بَلَّلَتْ عَيْنَيْهِ حينَ نَظَرَ إِلى لَيْلى.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تَطَأْطُؤُ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رَأْسِهِ في صَمْتٍ، وَهُوَ دَليلٌ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ٱلِانْكِسارِ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وَٱلْيَأْسِ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شُعورُهُ بِأَنَّهُ مُجَرَّدٌ مِنْ أَدْنى حُقوقِهِ، لا مأْوَى لَهُ وَلا أُسْرَةَ.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0C449C-8767-B16C-E9B0-9CDEEDEC10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8527" y="1502934"/>
            <a:ext cx="3125334" cy="71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936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2854A-13C8-4DC6-608A-680BBD77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F7938FF-D049-F767-62E4-552EC65179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A0C216-9864-9E7F-0FAA-ADCC2EC2A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4084DE-F37F-4187-94CB-BDD1F1E72F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FAFFC64-AC45-E8ED-167C-F45CDF69FB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1DCF460-FB9E-37D0-59DC-53E41EEA14E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C58780-AB68-67B4-3FBC-6B0C3D52EDC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9DEBCD-6B94-B9B6-C328-5565448CE27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635556-4187-36C4-0EAD-68A330EF930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60E302D4-EF9C-5FC2-76F1-FFEA4470D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133" y="775829"/>
            <a:ext cx="7611173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السؤال الرابع. - أحدد شعور الطفل في نهاية النص و المؤشرات الدالة عليه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78EB18F-C5DA-E15E-DCF4-4DFC162919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0FF83B-5A78-F519-2060-10784900F6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8527" y="1502934"/>
            <a:ext cx="3125334" cy="716223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19488B7D-9B16-552B-CD92-6003723660DD}"/>
              </a:ext>
            </a:extLst>
          </p:cNvPr>
          <p:cNvSpPr txBox="1">
            <a:spLocks/>
          </p:cNvSpPr>
          <p:nvPr/>
        </p:nvSpPr>
        <p:spPr>
          <a:xfrm>
            <a:off x="650154" y="2096493"/>
            <a:ext cx="7783234" cy="4226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ar-MA" sz="41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شُعورُهُ في ٱلنِّهايَةِ</a:t>
            </a:r>
          </a:p>
          <a:p>
            <a:pPr lvl="0"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تَحَوَّلَ شُعورُ ٱلطِّفْلِ إِلى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ٱلْأَمَلِ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وَٱلطُّمَأْنينَةِ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إِذْ: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اِنْتَزَعَ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ٱلدِّفْءُ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وَٱلسُّرورُ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مِنْ صَدْرِهِ ثِقَلَ هُمومِهِ.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بَدَأَ يُقْبِلُ عَلى ٱلْمُسْتَقْبَلِ خُطْوَةً خُطْوَةً نَحْوَ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ٱلْأَمامِ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وَدَّعَ ذِكْرَياتِ ٱلْأَلَمِ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وَٱلْمُعاناةِ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مُسْتَبْشِراً بِغَدٍ أَفْضَلَ.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5212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7801F-3B98-5671-D50A-C88A46C41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38A93C6-02FF-E00C-C675-4B01843E3F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19FDE5-BBC1-5F24-9378-FE719D63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F2FD07C-B678-A4E6-6D5C-41BFF15F77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F71AEC8-BEA8-0F3B-C95A-BF55C9EC32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8914C38-9DA2-21B3-C5C4-A61892550CF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31EBA17-E6ED-2160-E05F-15A3ACB7ED8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CF08609-4F54-5625-1B42-521163B3279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FD7A97B-C284-2269-2ADF-89CCA418BDA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8A188233-7622-9431-C5A2-7949677BB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133" y="775829"/>
            <a:ext cx="7611173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السؤال الرابع. – أحدد الآن سبب تغير شعوره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F821EA4-E3E8-C4C2-039F-0C22780145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59158E-59F9-87D8-F5B5-B0DF32C45E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8527" y="1502934"/>
            <a:ext cx="3125334" cy="716223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A1985020-0413-DEC8-F042-808111D8AEF1}"/>
              </a:ext>
            </a:extLst>
          </p:cNvPr>
          <p:cNvSpPr txBox="1">
            <a:spLocks/>
          </p:cNvSpPr>
          <p:nvPr/>
        </p:nvSpPr>
        <p:spPr>
          <a:xfrm>
            <a:off x="680383" y="2219157"/>
            <a:ext cx="7783234" cy="4226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ar-MA" sz="41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تَغَيَّرَ شُعورُ ٱلطِّفْلِ بِفَضْلِ مَوْقِفِ لَيْلى </a:t>
            </a:r>
            <a:r>
              <a:rPr lang="ar-MA" sz="41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ٱلْإِنْسانِيِّ</a:t>
            </a:r>
            <a:r>
              <a:rPr lang="ar-MA" sz="41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1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ٱلنَّبيلِ</a:t>
            </a:r>
            <a:r>
              <a:rPr lang="ar-MA" sz="41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فَهِيَ لَمْ تَكْتَفِ </a:t>
            </a:r>
            <a:r>
              <a:rPr lang="ar-MA" sz="41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بِٱلتَّعاطُفِ</a:t>
            </a:r>
            <a:r>
              <a:rPr lang="ar-MA" sz="41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مَعَهُ، بَلْ: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7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وَعَدَتْهُ بِأَنْ تَكونَ رَفيقَةً لَهُ، وَأَنْ تَسْعى مَعَ أَهْلِها وَزُمَلائِها لِتَوْفيرِ حاجِياتِهِ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7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جَعَلَتْهُ يُحِسُّ بِأَنَّهُ لَمْ يَعُدْ وَحيداً، وَأَنَّ ثَمَّةَ مَنْ يَكْتَرِثُ لِأَمْرِهِ.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37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أَشْعَرَتْهُ بِأَنَّ لَهُ أُسْرَةً جَديدَةً تَسْتَقْبِلُهُ </a:t>
            </a:r>
            <a:r>
              <a:rPr lang="ar-MA" sz="37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بِٱلدِّفْءِ</a:t>
            </a:r>
            <a:r>
              <a:rPr lang="ar-MA" sz="37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 </a:t>
            </a:r>
            <a:r>
              <a:rPr lang="ar-MA" sz="37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ٱلْحَنانِ</a:t>
            </a:r>
            <a:r>
              <a:rPr lang="ar-MA" sz="37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3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965797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4A588-5C4A-9E05-B11F-5F2A5E2BD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6A6B6D2-71EA-DA15-4A5D-8F71C5F9D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68" y="756000"/>
            <a:ext cx="74885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5،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332E7C-3B4E-097E-4FC6-7281CFC0AC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CD4242-D05C-5A47-25A9-58E992ECA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4AB2867-4CD0-B1C1-CD86-FB73C85E9B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D5E548-4490-7420-9246-759CBA609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208F77A-68D7-0C1F-8644-720DCE6AF27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1E23F0-6C9B-0799-BA7E-B96BEB1DDF9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21CE5E-BF78-3DB3-5AB6-F3A962BD4F9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A40016-A0A6-5DA5-D2F1-92005AA7393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265FF-7B07-55C6-7BE9-840302F099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04BA54-661A-81B6-0B8E-0E72726BFC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6704" y="1464481"/>
            <a:ext cx="3300130" cy="64310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4D2581-EF45-8D90-DBC3-D8DB1A4728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7349" y="2440016"/>
            <a:ext cx="5308844" cy="406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5330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C10FD-5C3F-1EBB-F909-B226B11D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CBB10E6-031C-ED39-9D4B-4FDD66C1AD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73FB06-2059-D6D6-7B44-FBF7AEC36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A24F2C8-7279-E165-F304-7BD2BBFF1D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627C3DD-1D4A-E303-B16D-1B26280B77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694C2CD-69BB-02DC-CA90-B9174E84EE8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6F039BA-B197-D4E1-9559-69FD86833DC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A8312D-E90F-AA2D-C65F-C44669E7E68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D42C37F-DBE3-8CAE-51FB-46D8B87DC52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F153C817-F541-53BF-D994-5228956F4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133" y="775829"/>
            <a:ext cx="7611173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السؤال الخامس.                                – هذه مجموعة العناوين البديلة لعنوان النص.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7377DF-4A73-59D2-7CAA-510222940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D983E611-6A8E-4548-D4D4-B9CD3C7088EA}"/>
              </a:ext>
            </a:extLst>
          </p:cNvPr>
          <p:cNvSpPr txBox="1">
            <a:spLocks/>
          </p:cNvSpPr>
          <p:nvPr/>
        </p:nvSpPr>
        <p:spPr>
          <a:xfrm>
            <a:off x="3352799" y="2925671"/>
            <a:ext cx="4748139" cy="2884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دَمْعَةٌ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وَٱبْتِسامَةٌ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حينَ تَكَلَّمَتِ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ٱلْإِنْسانِيَّةُ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طِفْلٌ تَحْتَ رَحْمَةِ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ٱلشَّوارِعِ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يَدٌ تَمْتَدُّ في ٱلظَّلامِ.</a:t>
            </a:r>
          </a:p>
          <a:p>
            <a:pPr lvl="0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060CB3-E572-667B-7C3B-B5410E5C12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6704" y="1464481"/>
            <a:ext cx="3300130" cy="64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873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46D90-A6C6-C1B8-E8A5-124780A1B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41A0802-DE8C-001D-0D47-96737FF38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68" y="756000"/>
            <a:ext cx="74885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6،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31F818-9776-BB22-713D-DDD583BB98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5C8221-9F4E-26C8-6A73-A3A3CA098E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51AF18-24BC-7F4C-D2EF-D042422D3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BBED076-4EB3-CC4C-0538-60D3A329FD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96437BE-A9C2-A157-7AA3-0189721966B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B6A763-C785-21B5-0A72-E9DCC4E6F72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8770453-9F88-717A-B379-6A58D860B7E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73A2B3-297A-E867-46DC-102577BC672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7D4351-23A3-9C55-E62A-36CBC013B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394425-D289-4139-B5A0-9BFA345EEB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7349" y="2440016"/>
            <a:ext cx="5308844" cy="40656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B46F0C-1A38-68ED-EC21-2BFA41D9D9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6547" y="1502934"/>
            <a:ext cx="4654985" cy="59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55083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A8EA9-6AE3-347C-1D41-57F35C870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1A40996-966B-F513-EBA5-3D449B81EE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3BB9A4-6959-382C-6DC5-3AC9F1B8B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01476E-F188-AEE5-45DD-19A519AB64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EDD4E8-8019-9107-E86A-CD2B1AC117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F894720-DF46-A789-97CC-2D5BC5AE463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64E676-A64B-93D6-6561-9B10E19E4F2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AF9460-7FA6-3CB4-63F4-E557E4E476A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ED0221-E882-36F7-3F41-916204D1428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6CF38745-4130-453A-FCC2-241D7360D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133" y="775829"/>
            <a:ext cx="7611173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السؤال السادس.                                – على ماذا يدل تصرف ليلى مع الطفل؟.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0DC626-918F-E3B0-6254-411B9A5CDF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31579792-2EEA-4BCE-16DA-D62FAE3650BF}"/>
              </a:ext>
            </a:extLst>
          </p:cNvPr>
          <p:cNvSpPr txBox="1">
            <a:spLocks/>
          </p:cNvSpPr>
          <p:nvPr/>
        </p:nvSpPr>
        <p:spPr>
          <a:xfrm>
            <a:off x="65579" y="2398064"/>
            <a:ext cx="8758670" cy="3684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ar-MA" sz="89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يَدُلُّ تَصَرُّفُ لَيْلى مَعَ ٱلطِّفْلِ عَلى جُمْلَةٍ مِنَ ٱلْقِيَمِ </a:t>
            </a:r>
            <a:r>
              <a:rPr lang="ar-MA" sz="89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ٱلْإِنْسانِيَّةِ</a:t>
            </a:r>
            <a:r>
              <a:rPr lang="ar-MA" sz="89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89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ٱلنَّبيلَةِ</a:t>
            </a:r>
            <a:r>
              <a:rPr lang="ar-MA" sz="89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:</a:t>
            </a:r>
          </a:p>
          <a:p>
            <a:pPr marL="742950" lvl="0" indent="-742950">
              <a:buAutoNum type="arabicPeriod"/>
              <a:defRPr/>
            </a:pPr>
            <a:r>
              <a:rPr lang="ar-MA" sz="69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اَلتَّعاطُفُ </a:t>
            </a:r>
            <a:r>
              <a:rPr lang="ar-MA" sz="69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وَٱلرَّحْمَةُ</a:t>
            </a:r>
            <a:r>
              <a:rPr lang="ar-MA" sz="69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742950" lvl="0" indent="-742950">
              <a:buAutoNum type="arabicPeriod"/>
              <a:defRPr/>
            </a:pPr>
            <a:r>
              <a:rPr lang="ar-MA" sz="69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اَلشَّجاعَةُ </a:t>
            </a:r>
            <a:r>
              <a:rPr lang="ar-MA" sz="69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وَٱلْمُبادَرَةُ</a:t>
            </a:r>
            <a:r>
              <a:rPr lang="ar-MA" sz="69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742950" lvl="0" indent="-742950">
              <a:buAutoNum type="arabicPeriod"/>
              <a:defRPr/>
            </a:pPr>
            <a:r>
              <a:rPr lang="ar-MA" sz="69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اَلْوَعْيُ بِحُقوقِ ٱلطِّفْلِ.</a:t>
            </a:r>
          </a:p>
          <a:p>
            <a:pPr marL="742950" lvl="0" indent="-742950">
              <a:buAutoNum type="arabicPeriod"/>
              <a:defRPr/>
            </a:pPr>
            <a:r>
              <a:rPr lang="ar-MA" sz="69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اَلْكَرَمُ </a:t>
            </a:r>
            <a:r>
              <a:rPr lang="ar-MA" sz="69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وَٱلسَّخاءُ</a:t>
            </a:r>
            <a:r>
              <a:rPr lang="ar-MA" sz="69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742950" lvl="0" indent="-742950">
              <a:buAutoNum type="arabicPeriod"/>
              <a:defRPr/>
            </a:pPr>
            <a:r>
              <a:rPr lang="ar-MA" sz="69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اَلْمَسْؤولِيَّةُ </a:t>
            </a:r>
            <a:r>
              <a:rPr lang="ar-MA" sz="69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ٱلِاجْتِماعِيَّةُ</a:t>
            </a:r>
            <a:r>
              <a:rPr lang="ar-MA" sz="69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742950" lvl="0" indent="-742950">
              <a:buAutoNum type="arabicPeriod"/>
              <a:defRPr/>
            </a:pPr>
            <a:endParaRPr lang="ar-MA" sz="5300" b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  <a:p>
            <a:pPr marL="742950" lvl="0" indent="-742950">
              <a:buAutoNum type="arabicPeriod"/>
              <a:defRPr/>
            </a:pPr>
            <a:endParaRPr lang="ar-MA" sz="2700" b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  <a:p>
            <a:pPr lvl="0">
              <a:defRPr/>
            </a:pPr>
            <a:r>
              <a:rPr lang="ar-MA" sz="8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يُجَسِّدُ تَصَرُّفُ لَيْلى ٱلْمَعْنى </a:t>
            </a:r>
            <a:r>
              <a:rPr lang="ar-MA" sz="80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ٱلْحَقيقِيَّ</a:t>
            </a:r>
            <a:r>
              <a:rPr lang="ar-MA" sz="8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لِلْإِنْسانِيَّةِ، وَيُذَكِّرُنَا بِأَنَّ كَلِمَةً طَيِّبَةً وَيَداً مَمْدودَةً كَفيلَتانِ بِإِنْقاذِ إِنْسانٍ مِنْ هاوِيَةِ </a:t>
            </a:r>
            <a:r>
              <a:rPr lang="ar-MA" sz="80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ٱلْيَأْسِ</a:t>
            </a:r>
            <a:r>
              <a:rPr lang="ar-MA" sz="8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80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وَٱلضَّياعِ</a:t>
            </a:r>
            <a:r>
              <a:rPr lang="ar-MA" sz="80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18770F-E8E1-BF14-9655-95697F4892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6547" y="1502934"/>
            <a:ext cx="4654985" cy="59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700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AC0E7-1CD4-D198-41B4-17D5870CD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F91C62C-4A0E-B85C-81CD-314C03214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68" y="756000"/>
            <a:ext cx="74885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7،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E563C7-0A61-72C7-664B-DC04BDA16E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72CFD2-3ED0-2DA0-2769-87B800CC5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DD41C2A-66E4-1083-86EF-381C4B890C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664A4D8-DD0E-CD61-F504-9EA4B0CBBC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55D344B-F744-EFAC-4DF5-04DCBF08E57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2743D4B-63E2-0C39-E07D-F785BFB6471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006498-F41A-8532-82F3-AFBDAEC7E89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A48CBD1-39F0-AFB5-A2B4-7235E0DFB70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FEA706-5AF8-AFCA-A028-A4D40A63C4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5060A6-C638-E288-A29E-1366813085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7349" y="2440016"/>
            <a:ext cx="5308844" cy="40656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EC653C-1D84-140F-BECB-FA4E3DD328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8882" y="1550610"/>
            <a:ext cx="5842842" cy="70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9625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1EC5F-F872-81DE-A8F5-2C5BFCEE5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3C9FEE5-98B0-72C9-056E-39E2BBD547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693EBB-DF0A-D598-1C53-7FF1C4A24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B50BFA-981A-42B9-55F0-430CC5AAC6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B8006CB-2513-3640-F4BC-8A74185DA6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D54C3D4-432E-FCFD-B056-E4F44DB23DC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249BDE4-D351-4151-E6A0-321E64B2B85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556F5-F9C0-24DE-7774-3C08A0F7667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DD0B0A-649D-AFA3-AF70-FF62F99BC21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6333BD3A-D336-860D-03A0-1C2041A3A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133" y="775829"/>
            <a:ext cx="7611173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السؤال السابع.                                – ما رأيك فيما قامت به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ليلى؟علل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جوابك؟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0CA240-8465-D13B-BFD3-A7FF0D8DD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3436B3DB-EBBF-1A06-8CF4-1611340E9B73}"/>
              </a:ext>
            </a:extLst>
          </p:cNvPr>
          <p:cNvSpPr txBox="1">
            <a:spLocks/>
          </p:cNvSpPr>
          <p:nvPr/>
        </p:nvSpPr>
        <p:spPr>
          <a:xfrm>
            <a:off x="355101" y="2177759"/>
            <a:ext cx="8433798" cy="11034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أَرَى أَنَّ ما قامَتْ بِهِ لَيْلى كانَ تَصَرُّفاً إِنْسانِيًّا رائِعاً وَمَوْقِفاً يَسْتَحِقُّ ٱلْإِشادَةَ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وَٱلتَّقْديرَ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بَلْ إِنَّهُ نَموذَجٌ يُحْتَذى بِهِ في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ٱلتَّعامُلِ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مَعَ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ٱلضُّعَفاءِ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وَٱلْمُحْتاجينَ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1D1C62-4ED2-1F48-1A5C-21C118F457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882" y="1550610"/>
            <a:ext cx="5842842" cy="706796"/>
          </a:xfrm>
          <a:prstGeom prst="rect">
            <a:avLst/>
          </a:prstGeom>
        </p:spPr>
      </p:pic>
      <p:sp>
        <p:nvSpPr>
          <p:cNvPr id="6" name="Titre 2">
            <a:extLst>
              <a:ext uri="{FF2B5EF4-FFF2-40B4-BE49-F238E27FC236}">
                <a16:creationId xmlns:a16="http://schemas.microsoft.com/office/drawing/2014/main" id="{C8E026ED-E8FA-80EF-1C09-5662F7DD8E6D}"/>
              </a:ext>
            </a:extLst>
          </p:cNvPr>
          <p:cNvSpPr txBox="1">
            <a:spLocks/>
          </p:cNvSpPr>
          <p:nvPr/>
        </p:nvSpPr>
        <p:spPr>
          <a:xfrm>
            <a:off x="297141" y="3743324"/>
            <a:ext cx="8433798" cy="2619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514350" lvl="0" indent="-514350">
              <a:buAutoNum type="arabicPeriod"/>
              <a:defRPr/>
            </a:pPr>
            <a:r>
              <a:rPr lang="ar-MA" sz="28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لِأَنَّها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لَمْ تَقِفْ مَوْقِفَ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ٱلْمُتَفَرِّجِ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14350" lvl="0" indent="-514350">
              <a:buAutoNum type="arabicPeriod"/>
              <a:defRPr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لِأَنَّها آثَرَتِ ٱلْفِعْلَ عَلى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ٱلْكَلامِ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14350" lvl="0" indent="-514350">
              <a:buAutoNum type="arabicPeriod"/>
              <a:defRPr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لِأَنَّها دافَعَتْ عَنْ حُقوقِ ٱلطِّفْلِ.</a:t>
            </a:r>
          </a:p>
          <a:p>
            <a:pPr marL="514350" lvl="0" indent="-514350">
              <a:buAutoNum type="arabicPeriod"/>
              <a:defRPr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لِأَنَّها أَعادَتْ لِلطِّفْلِ ثِقَتَهُ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بِٱلْحَياةِ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lvl="0">
              <a:defRPr/>
            </a:pP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يُعَلِّمُنا تَصَرُّفُ لَيْلى أَنَّ ٱلْإِنْسانَ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ٱلْحَقيقِيَّ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هُوَ مَنْ يَجْعَلُ مِنْ أَلَمِ ٱلْآخَرينَ قَضِيَّتَهُ، وَمِنْ مُساعَدَتِهِمْ رِسالَتَهُ، لِأَنَّ ٱلْمُجْتَمَعَ لا يَنْهَضُ إِلّا حينَ يَشْعُرُ كُلُّ فَرْدٍ فيهِ بِمَسْؤولِيَّتِهِ تُجاهَ أَخيهِ ٱلْإِنْسانِ.</a:t>
            </a:r>
          </a:p>
          <a:p>
            <a:pPr lvl="0"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7845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BA136-E171-50AE-8BBD-35E0BF39E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ADDDDA51-9D94-736C-181C-3CB535E093FF}"/>
              </a:ext>
            </a:extLst>
          </p:cNvPr>
          <p:cNvSpPr txBox="1"/>
          <p:nvPr/>
        </p:nvSpPr>
        <p:spPr>
          <a:xfrm>
            <a:off x="863563" y="1646420"/>
            <a:ext cx="7524065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ٱلنَّصِّ: مَعْلوماتِيُّ  - أَدَبِيٌّ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A82FA6-D8C1-6C3B-F9A0-FC7E17F03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نوعية النص الذي تطرقنا له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: مَعْلوماتِيُّ  - أَدَبِيٌّ       كَيْفَ عَرَفْتَ ذَلِكَ؟</a:t>
            </a:r>
            <a:endParaRPr lang="fr-FR" sz="2400" dirty="0"/>
          </a:p>
        </p:txBody>
      </p:sp>
      <p:pic>
        <p:nvPicPr>
          <p:cNvPr id="15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50F1CD-BBDA-1FBD-ABF1-5110A3422E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DC735F-C87B-6FC1-AEE5-515863225E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5B88FA-40B4-EDBD-9CF2-6EF0D21546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6E60D4-08C9-5480-A560-14F4BCB0F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1C76FA-C797-11B3-6F2D-0B5DDE3E73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2DDD7C-B8F1-DC56-03DD-9E8972EB0EA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C7258E-D64F-AA61-19DE-A7E4F113911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8EF13D-5C3F-9F58-DF2D-0A0D37A76AA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69CA48-958D-271E-7123-64C45408396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53578F-95E2-0D79-70C8-0929F085AA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4847" y="2288895"/>
            <a:ext cx="5511915" cy="422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9754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CB1D3-9ACB-BF5A-A258-6695B4D9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15AE2-037D-35AD-8E3D-378432958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السؤال الرابع  :ما الْمَقْطَعُ الَّذي أَعْجَبَكَ في النَّصِّ؟  لِماذا؟</a:t>
            </a:r>
            <a:endParaRPr lang="fr-FR" sz="2000" dirty="0"/>
          </a:p>
        </p:txBody>
      </p:sp>
      <p:pic>
        <p:nvPicPr>
          <p:cNvPr id="15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1DFDF3-75C4-1E58-0237-C1AA04EA74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091E620D-1DD2-DDBB-F714-32E2734F6EDB}"/>
              </a:ext>
            </a:extLst>
          </p:cNvPr>
          <p:cNvSpPr txBox="1"/>
          <p:nvPr/>
        </p:nvSpPr>
        <p:spPr>
          <a:xfrm>
            <a:off x="591015" y="1728456"/>
            <a:ext cx="8164604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ٱلْمَقْطَعُ ٱلَّذي أَعْجَبَكَ في ٱلنَّصِّ؟  لِماذا؟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156906-8EC8-0F93-A005-53CA5A35AE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BB03C4-C23D-4326-6EAB-099296406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EF911E-8912-C4A0-ADDF-42B17D48A9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97EF3F-3A49-1F27-6D3E-6C3C66A7EA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955F54-19F2-205F-85E4-9B9AE162A4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F16B5D-E6E8-F2C2-912B-1616B0C4CE6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92AD4-C7AB-3469-709D-FF7CEFDF93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65EE63-49DA-336D-8E90-E21338939A1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BE417B-32D9-220F-62E9-2B1F897ECF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7720" y="2665538"/>
            <a:ext cx="4824240" cy="33525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9570429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CE86-BCC0-3739-08EB-5C120E976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54F3B3C3-1324-1AD4-9838-3F84F2AC2DE5}"/>
              </a:ext>
            </a:extLst>
          </p:cNvPr>
          <p:cNvSpPr txBox="1"/>
          <p:nvPr/>
        </p:nvSpPr>
        <p:spPr>
          <a:xfrm>
            <a:off x="752007" y="1963873"/>
            <a:ext cx="7524065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ٱلنَّصِّ: مَعْلوماتِيُّ  - أَدَبِيٌّ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E19EBBB8-D9EE-3160-D5E2-5BCF968FAB11}"/>
              </a:ext>
            </a:extLst>
          </p:cNvPr>
          <p:cNvSpPr txBox="1"/>
          <p:nvPr/>
        </p:nvSpPr>
        <p:spPr>
          <a:xfrm>
            <a:off x="654013" y="3114795"/>
            <a:ext cx="7524065" cy="2366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ٱلْقِرائِيُّ "دَرْسٌ في ٱلْحَياةِ" نَصٌّ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 ٱلنَّصَّ يَعْتَمْدُ عَلى تَسَلْسُلٍ سَرْدِيٍّ مُتَرابِطٍ، يَنْطَلِقُ مِنْ لَقاءِ لَيْلى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بِٱلطِّفْلِ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وَيَمُرُّ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بِٱلْعُقْدَةِ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ٱلْمُتَمَثِّلَةِ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مَعاناتِهِ، وَيَنْتَهي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بِٱلْحَلِّ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ٱلْمُتَجَلّي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وَعْدِها بِمُساعَدَتِهِ.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5E63EC4-DA39-E77A-AB52-9460B53A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662" y="756000"/>
            <a:ext cx="7140848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: النص أدبي لأنه بحكي قصة طفل مشرد أشفقت عليه ليلى و حاولت مساعدته.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تباعا.:</a:t>
            </a:r>
            <a:endParaRPr lang="fr-FR" sz="2400" dirty="0"/>
          </a:p>
        </p:txBody>
      </p:sp>
      <p:pic>
        <p:nvPicPr>
          <p:cNvPr id="17" name="Espace réservé pour une image  16" descr="Une image contenant Animation, Dessin animé, jouet, figurine&#10;&#10;Le contenu généré par l’IA peut être incorrect.">
            <a:extLst>
              <a:ext uri="{FF2B5EF4-FFF2-40B4-BE49-F238E27FC236}">
                <a16:creationId xmlns:a16="http://schemas.microsoft.com/office/drawing/2014/main" id="{AF076469-7D42-4BE7-94E3-82EAE7F2C5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FA229A-33FD-8252-B51D-0C39792890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95ECE8-CF63-1CB8-A5D3-C5D03711B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BA8570-9162-9D3A-3700-395FEA48F4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D07C5C-B65F-5B1E-48AF-0016A85315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FF9BF3D-DC6B-E065-A4CF-B6C1EA19B93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A06F57-323A-D2A3-1C24-E4A1A092324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C7DD25-4ED4-09A0-3183-DE713FFAF8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30558C-918C-DDD5-7B80-7618B02CC7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296917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إنتاج كتابي – ح2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 معلومات جدول إلى نص (الخطوة الثانية)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6007884" y="1661858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783C7CF-1C2D-4E2B-B597-98A7A40D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تعلمنا في الحصة الماضية؟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3A8DA4-DDA9-1631-899B-C8D62E1086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7BDE12-9F24-CE2E-B016-6CB1595C7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1F14CB-619D-0591-B327-26122541E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B28476-3655-FAE8-6D7E-35B2BE8534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8F7B2A-5DE6-9BDD-700E-13E505B9005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DE576D-3B32-BDBF-F26C-61F280F39BD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7CF55E-4C94-5A4E-E7A4-CEEA212F16D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45355-6EC7-519D-9FE0-F6E60F453F2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B02E242F-8FAB-8C45-5F09-EBC46A2A4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B5C9A9-68F7-B735-B4AE-BAE7693CC3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658" y="1824771"/>
            <a:ext cx="6499715" cy="4333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بمراحل الخطوة الأولى لتحويل معلومات جدول لنص؟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DF2D06-E4C9-6739-C8C3-966E5320C3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1B90AD-B612-891F-3595-A5AAE0699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EC19B2-B280-C74F-517A-85A49E9E6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B3293D-E412-E80F-4E4E-52BD55EC92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A1F701-0F15-A715-EC02-0DA50401732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2F1565-C3DB-FB9D-B972-D9DE9C74E7B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A9F5F3-CF18-067F-7FDA-960FF3A961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A253BE-4B67-329E-D691-F36179A619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20B750-3360-4A89-5950-976972EF308D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مَعْلوماتِ جَدْوَلٍ إِلى نَصٍّ.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433F5BC-F49C-F1AB-60AA-A750738D8046}"/>
              </a:ext>
            </a:extLst>
          </p:cNvPr>
          <p:cNvSpPr txBox="1"/>
          <p:nvPr/>
        </p:nvSpPr>
        <p:spPr>
          <a:xfrm>
            <a:off x="610859" y="4410601"/>
            <a:ext cx="2343849" cy="9088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C74B5D-D35D-D933-A63A-5FAB1C44BD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67AD-0729-4585-0004-45787EA79D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374F84-8008-DCFB-2E47-BA038887C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04CD37-5F21-E36D-1BF6-281CC1D26D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46BEE6B-FCFC-BF9E-BC92-87478D45166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384FEA-A616-4760-9781-769E7D749CC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1875B8-1992-C0B6-D6A9-A221C108866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A15B46-A76E-17F8-B300-A855973A916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41D5380-FBBC-0538-D393-09ADEB6FB1BA}"/>
              </a:ext>
            </a:extLst>
          </p:cNvPr>
          <p:cNvGrpSpPr/>
          <p:nvPr/>
        </p:nvGrpSpPr>
        <p:grpSpPr>
          <a:xfrm>
            <a:off x="169018" y="2986866"/>
            <a:ext cx="8409904" cy="612000"/>
            <a:chOff x="169018" y="2986866"/>
            <a:chExt cx="8409904" cy="612000"/>
          </a:xfrm>
        </p:grpSpPr>
        <p:sp>
          <p:nvSpPr>
            <p:cNvPr id="8" name="Titre 1">
              <a:extLst>
                <a:ext uri="{FF2B5EF4-FFF2-40B4-BE49-F238E27FC236}">
                  <a16:creationId xmlns:a16="http://schemas.microsoft.com/office/drawing/2014/main" id="{9B0EAAD7-0557-CC43-18D2-ACE95A20F5B6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أَقْرَأُ جَيِّداً ٱلْمَعْلوماتِ ٱلَّتي يُقَدِّمُها ٱلْجَدْوَلُ لِأُحَدِّدَ نَوْعَ ٱلْعَلاقَةِ بَيْنَ مَعْلوماتِ ٱلْجَدْوَلِ: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9" name="Graphique 8" descr="Badge 1 avec un remplissage uni">
              <a:extLst>
                <a:ext uri="{FF2B5EF4-FFF2-40B4-BE49-F238E27FC236}">
                  <a16:creationId xmlns:a16="http://schemas.microsoft.com/office/drawing/2014/main" id="{F96CA0B9-9B9C-A936-C20A-26D6C5F18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AE09C63-DB58-E4FF-EEB1-B2A16B24E299}"/>
              </a:ext>
            </a:extLst>
          </p:cNvPr>
          <p:cNvGrpSpPr/>
          <p:nvPr/>
        </p:nvGrpSpPr>
        <p:grpSpPr>
          <a:xfrm>
            <a:off x="3036767" y="3676266"/>
            <a:ext cx="5507447" cy="612000"/>
            <a:chOff x="3036767" y="3676266"/>
            <a:chExt cx="5507447" cy="612000"/>
          </a:xfrm>
        </p:grpSpPr>
        <p:sp>
          <p:nvSpPr>
            <p:cNvPr id="11" name="Titre 1">
              <a:extLst>
                <a:ext uri="{FF2B5EF4-FFF2-40B4-BE49-F238E27FC236}">
                  <a16:creationId xmlns:a16="http://schemas.microsoft.com/office/drawing/2014/main" id="{0CEDA6D2-2602-A92B-411C-66BBBA1D4F1E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أُحَدِّدُ بِدِقَّةٍ ٱلْمَوْضوعَ ٱلَّذي تُقَدِّمُهُ مَعْلوماتُ ٱلنَّصِّ: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2" name="Graphique 11" descr="Badge avec un remplissage uni">
              <a:extLst>
                <a:ext uri="{FF2B5EF4-FFF2-40B4-BE49-F238E27FC236}">
                  <a16:creationId xmlns:a16="http://schemas.microsoft.com/office/drawing/2014/main" id="{B8954CF9-2A61-A2FE-E79F-2A6993B63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D19A1A74-88E5-858A-D1DA-7B5A26231697}"/>
              </a:ext>
            </a:extLst>
          </p:cNvPr>
          <p:cNvSpPr txBox="1">
            <a:spLocks/>
          </p:cNvSpPr>
          <p:nvPr/>
        </p:nvSpPr>
        <p:spPr>
          <a:xfrm>
            <a:off x="1672683" y="2158866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ٱلْأولى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C4237-2E20-E698-273E-3AEDE9BE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B01FCF6-BA43-543D-AA7F-8D3CFFA2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في هذه الحصة على توظيف الخطوة الثانية لتحويل معلومات جدول إلى نص.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4F1588-F217-3885-8154-5D42930F83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CEBF8A-3E69-9582-7F26-8E5F81A1C3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FA7A59-B8A4-1F06-ADEF-D1C8C7CB4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0229DD-E57E-4615-8673-EF256E57A7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A6464F-3907-D1B7-BC4C-CC149871E22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A57CFE-0486-36E9-924A-CF7FC948189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247FDC-9679-38AF-AC8B-41E06C94DDA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B05FD3-C847-E90B-47D2-1E231771308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204B68-B005-4BA1-94D2-83416C8D80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85D2CD-A570-38ED-46C9-2184949E822F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مَعْلوماتِ جَدْوَلٍ إِلى نَصٍّ.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B369A8-4FD3-2172-540E-B37921777C57}"/>
              </a:ext>
            </a:extLst>
          </p:cNvPr>
          <p:cNvSpPr txBox="1"/>
          <p:nvPr/>
        </p:nvSpPr>
        <p:spPr>
          <a:xfrm>
            <a:off x="610859" y="4410601"/>
            <a:ext cx="2343849" cy="9088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818495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حددنا طبيعة العلاقة بين المعلومات المقدمة في الجدول و حددنا الموضوع الذي تقدمه معلومات الجدول سنحتاج صياغة جملة تربط السبب بنتيجته أو المشكل بحله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13B39E-3BAA-F5B1-1628-AEFE52ED5C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2CFDA2-D858-AD8C-8BCB-CCC7B2769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4818-0DA5-CFA8-5E22-4791ED9C8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83BFCE-AC76-91D6-526A-E68935EE1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215E5B-7741-07C3-0F10-CC74A7F00F9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36BC28-7F5E-2ECE-7294-CB2F6A83ACF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86E1C2-1B37-EE91-9525-FE7BBD036CA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DFF574-7134-41F5-80E1-4CA780C08B1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FF8BE0C-DC6E-A569-8FBE-FEBF45E1E1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743A484E-2B49-B8AC-4DD6-F4321BD5A3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37959D6-D7A1-6951-500A-639496983672}"/>
              </a:ext>
            </a:extLst>
          </p:cNvPr>
          <p:cNvSpPr/>
          <p:nvPr/>
        </p:nvSpPr>
        <p:spPr>
          <a:xfrm>
            <a:off x="5172445" y="2097054"/>
            <a:ext cx="1894114" cy="144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سَبَبٌ/نَتيجَةٌ </a:t>
            </a:r>
          </a:p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مُشْكِلٌ/حَلٌّ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7DDAA1F-93BB-2DC2-0383-B1FF429E1FB0}"/>
              </a:ext>
            </a:extLst>
          </p:cNvPr>
          <p:cNvSpPr/>
          <p:nvPr/>
        </p:nvSpPr>
        <p:spPr>
          <a:xfrm>
            <a:off x="2211531" y="2097054"/>
            <a:ext cx="1894114" cy="144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F8E12D7-DF18-29BB-712A-5DD367146C7B}"/>
              </a:ext>
            </a:extLst>
          </p:cNvPr>
          <p:cNvSpPr/>
          <p:nvPr/>
        </p:nvSpPr>
        <p:spPr>
          <a:xfrm>
            <a:off x="2559873" y="4539055"/>
            <a:ext cx="4343399" cy="120860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صِياغَةُ جُمَلٍ تَرْبِطُ بَيْنَ كُلِّ سَبَبٍ وَ نَتيجَتِهِ أَوْ مُشْكِلٍ وَ حَلِّهِ.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6F4ED188-C038-A10D-32C3-FC991857D3A5}"/>
              </a:ext>
            </a:extLst>
          </p:cNvPr>
          <p:cNvSpPr/>
          <p:nvPr/>
        </p:nvSpPr>
        <p:spPr>
          <a:xfrm>
            <a:off x="4319829" y="2688772"/>
            <a:ext cx="544286" cy="435428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8DD8F0AB-F83B-5FF3-1A9E-8E07BED11178}"/>
              </a:ext>
            </a:extLst>
          </p:cNvPr>
          <p:cNvSpPr/>
          <p:nvPr/>
        </p:nvSpPr>
        <p:spPr>
          <a:xfrm rot="16200000">
            <a:off x="4541752" y="3846258"/>
            <a:ext cx="544286" cy="544286"/>
          </a:xfrm>
          <a:prstGeom prst="lef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201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0" grpId="0" animBg="1"/>
      <p:bldP spid="2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191F7-6270-96E9-1EEC-BA1BF2FF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F70B75-61BA-7AC0-A1A3-57583A54B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للربط بين معلومات الجدول (سبب/نتيجة أو مشكل/حل) يمكن أن أستعمل العبارات التالية: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 تباعا.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DF0706-D507-AF7B-FEA7-01D3B8F183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9A0F13-08A5-2614-38C4-4C115972CC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BAE6-BF9D-7417-62E8-C56274AC2F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6800E4-E13C-B60C-312A-BAA531C667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C3E3F39-4840-A6B8-996D-AFA83300BFA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B0009F-4C3E-EE8C-BF0E-607B7860B13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0D78FA-7860-B27D-70A4-AE7549FDBF4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AA89C3-E4F1-CF85-FB23-FC01B04E751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C9D11B9-0F18-2A2F-740C-B3994E52EF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524A2AA2-C5C8-1142-AF92-BD61B225B5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BB32C0-5942-D22D-B868-78DB17F6DCF7}"/>
              </a:ext>
            </a:extLst>
          </p:cNvPr>
          <p:cNvSpPr/>
          <p:nvPr/>
        </p:nvSpPr>
        <p:spPr>
          <a:xfrm>
            <a:off x="1060181" y="2062082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 لِذَلِكَ 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014BC17-BDCF-2ABD-CD61-829D68EBFCCE}"/>
              </a:ext>
            </a:extLst>
          </p:cNvPr>
          <p:cNvSpPr/>
          <p:nvPr/>
        </p:nvSpPr>
        <p:spPr>
          <a:xfrm>
            <a:off x="1064237" y="2711505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 نَتيجَةً لِــ 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13A9CE6-2920-7334-2778-B9B8D9D3A9BD}"/>
              </a:ext>
            </a:extLst>
          </p:cNvPr>
          <p:cNvSpPr/>
          <p:nvPr/>
        </p:nvSpPr>
        <p:spPr>
          <a:xfrm>
            <a:off x="1060128" y="3349801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 بِسَبَبِ..................................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FD34914-6F5B-9DAF-6CA4-C01ED667D523}"/>
              </a:ext>
            </a:extLst>
          </p:cNvPr>
          <p:cNvSpPr/>
          <p:nvPr/>
        </p:nvSpPr>
        <p:spPr>
          <a:xfrm>
            <a:off x="1060128" y="4003748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 يُؤَدّي إِلى..................................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172A696-240B-1787-AF10-660D6F043E9C}"/>
              </a:ext>
            </a:extLst>
          </p:cNvPr>
          <p:cNvSpPr/>
          <p:nvPr/>
        </p:nvSpPr>
        <p:spPr>
          <a:xfrm>
            <a:off x="1060128" y="4667487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 يُساعِدُ عَلى..................................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81775D0-3681-0C95-4DA2-ABF515434A7C}"/>
              </a:ext>
            </a:extLst>
          </p:cNvPr>
          <p:cNvSpPr/>
          <p:nvPr/>
        </p:nvSpPr>
        <p:spPr>
          <a:xfrm>
            <a:off x="1060128" y="5312145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 يَنْتُجُ عَنْهُ..................................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61530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2" grpId="0" animBg="1"/>
      <p:bldP spid="2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8D2EE-F610-36BE-087F-071349952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22C0FC-EC74-CA14-3B1D-7C2484B562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0F7F03-1B2B-3999-A999-466B0A504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2B06BE-4E42-167B-693E-421D9769E5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1CF421-3725-EF90-553F-DDE11EF2AE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F1A1F-3DA0-7072-F400-2B2E85200CF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12B30D-99E2-0EB1-E658-D28A63D5657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C15F68-BB7E-7F6B-E62D-1D2057B652B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F9B25A-330A-1D7C-DF0F-6EE12B00D3B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82475CD-1D97-5E72-29B5-7B052F8E87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125BEBB-B273-3DAE-4ED1-823B189208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DABDA5A2-C45A-3BD0-0D15-DAA76460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سأصوغ جملا تربط بين المعلومات المقدمة في هذا الجدول: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171BD2F-31F6-6EB2-9F03-F47F7CD1F0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114" y="1909082"/>
            <a:ext cx="8454135" cy="3679093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35B68526-ADDE-3C17-4D1E-D989F60D277C}"/>
              </a:ext>
            </a:extLst>
          </p:cNvPr>
          <p:cNvSpPr txBox="1">
            <a:spLocks/>
          </p:cNvSpPr>
          <p:nvPr/>
        </p:nvSpPr>
        <p:spPr>
          <a:xfrm>
            <a:off x="4539222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ٱلرِّعايَةِ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ٱلصِّحِيَّةِ.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81F39782-EC14-1F78-7391-2751A4D595CF}"/>
              </a:ext>
            </a:extLst>
          </p:cNvPr>
          <p:cNvSpPr txBox="1">
            <a:spLocks/>
          </p:cNvSpPr>
          <p:nvPr/>
        </p:nvSpPr>
        <p:spPr>
          <a:xfrm>
            <a:off x="347651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نُمُوُّهُ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ٱلصِّحِيُّ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وِحِمايَتُهُ مِنَ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CF327CF9-F4B9-543E-99F1-5883D45A7C54}"/>
              </a:ext>
            </a:extLst>
          </p:cNvPr>
          <p:cNvSpPr txBox="1">
            <a:spLocks/>
          </p:cNvSpPr>
          <p:nvPr/>
        </p:nvSpPr>
        <p:spPr>
          <a:xfrm>
            <a:off x="4772033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ٱلتَّعْليمِ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D52A76F3-9C50-DCC8-9F1C-F10F03FEF8D3}"/>
              </a:ext>
            </a:extLst>
          </p:cNvPr>
          <p:cNvSpPr txBox="1">
            <a:spLocks/>
          </p:cNvSpPr>
          <p:nvPr/>
        </p:nvSpPr>
        <p:spPr>
          <a:xfrm>
            <a:off x="719817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اِكْتِسابُ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تَطْويرُ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ٱلْمَهاراتِ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1BE291DE-7E60-3F39-745D-1D742412670D}"/>
              </a:ext>
            </a:extLst>
          </p:cNvPr>
          <p:cNvSpPr txBox="1">
            <a:spLocks/>
          </p:cNvSpPr>
          <p:nvPr/>
        </p:nvSpPr>
        <p:spPr>
          <a:xfrm>
            <a:off x="4845022" y="4751818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اِسْتِفادَةُ ٱلطِّفْلِ مِنْ حَقِّهِ في ٱللَّعِبِ.</a:t>
            </a: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476EE371-5817-E0CF-907D-493A50A3ED65}"/>
              </a:ext>
            </a:extLst>
          </p:cNvPr>
          <p:cNvSpPr txBox="1">
            <a:spLocks/>
          </p:cNvSpPr>
          <p:nvPr/>
        </p:nvSpPr>
        <p:spPr>
          <a:xfrm>
            <a:off x="482561" y="4629492"/>
            <a:ext cx="4150129" cy="1030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تَطْويرُ مَهاراتِهِ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تَحْسينُ صِحَّتِهِ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ٱلنَّفْسِيَّةِ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16090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346C5-5C89-8B88-1CF7-B914ACFB4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362BFD-BA44-49E5-82B3-ECA75B08F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179773-FFD7-DEE2-E019-F9BDF63BC1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539558-3B3C-BA3C-63A6-8E133F90D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A4EB94-4A91-C931-0BB4-32FA78FD6C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188DBA-A03D-684F-D162-C9AC742F45F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2C8E09-DBB3-E991-30CB-716CEE04217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AC2F53-8705-E211-A190-511DB2ECF1D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74CDDE-E8A9-1681-2E4B-136288C3AA3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96A74DF-9D5D-8153-F940-0B9546AAB2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40B9C85-E051-7DC8-2071-8B894E1061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305EDEA7-E0A7-58AB-DF0B-6B6849021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أحدد موضوع الجدول: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الجملة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83D2CD-7F43-8530-4C42-6BE6E4971C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114" y="1909082"/>
            <a:ext cx="8454135" cy="367909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AFC68ED1-3FC1-579C-CED0-D979818A6661}"/>
              </a:ext>
            </a:extLst>
          </p:cNvPr>
          <p:cNvSpPr txBox="1">
            <a:spLocks/>
          </p:cNvSpPr>
          <p:nvPr/>
        </p:nvSpPr>
        <p:spPr>
          <a:xfrm>
            <a:off x="4539222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ٱلرِّعايَةِ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ٱلصِّحِيَّةِ.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F986D25-08C9-A156-E6A9-1AC344C67D73}"/>
              </a:ext>
            </a:extLst>
          </p:cNvPr>
          <p:cNvSpPr txBox="1">
            <a:spLocks/>
          </p:cNvSpPr>
          <p:nvPr/>
        </p:nvSpPr>
        <p:spPr>
          <a:xfrm>
            <a:off x="347651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نُمُوُّهُ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ٱلصِّحِيُّ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وِحِمايَتُهُ مِنَ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D1DB9E1-776B-3E8A-90FB-CF63D1A9F9E8}"/>
              </a:ext>
            </a:extLst>
          </p:cNvPr>
          <p:cNvSpPr txBox="1">
            <a:spLocks/>
          </p:cNvSpPr>
          <p:nvPr/>
        </p:nvSpPr>
        <p:spPr>
          <a:xfrm>
            <a:off x="4772033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ٱلتَّعْليمِ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DCCC85B-36AD-F939-CD3F-48E65B30D503}"/>
              </a:ext>
            </a:extLst>
          </p:cNvPr>
          <p:cNvSpPr txBox="1">
            <a:spLocks/>
          </p:cNvSpPr>
          <p:nvPr/>
        </p:nvSpPr>
        <p:spPr>
          <a:xfrm>
            <a:off x="719817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اِكْتِسابُ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تَطْويرُ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ٱلْمَهاراتِ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BE6C19E-4C32-9F38-4493-B27463390559}"/>
              </a:ext>
            </a:extLst>
          </p:cNvPr>
          <p:cNvSpPr txBox="1">
            <a:spLocks/>
          </p:cNvSpPr>
          <p:nvPr/>
        </p:nvSpPr>
        <p:spPr>
          <a:xfrm>
            <a:off x="4845022" y="4751818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اِسْتِفادَةُ ٱلطِّفْلِ مِنْ حَقِّهِ في ٱللَّعِبِ.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83725A16-3A9C-B055-8076-8D2382C8D438}"/>
              </a:ext>
            </a:extLst>
          </p:cNvPr>
          <p:cNvSpPr txBox="1">
            <a:spLocks/>
          </p:cNvSpPr>
          <p:nvPr/>
        </p:nvSpPr>
        <p:spPr>
          <a:xfrm>
            <a:off x="482561" y="4629492"/>
            <a:ext cx="4150129" cy="1030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تَطْويرُ مَهاراتِهِ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تَحْسينُ صِحَّتِهِ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ٱلنَّفْسِيَّةِ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90C538AF-E6C5-2CB6-181C-B93CE325B6F7}"/>
              </a:ext>
            </a:extLst>
          </p:cNvPr>
          <p:cNvSpPr txBox="1">
            <a:spLocks/>
          </p:cNvSpPr>
          <p:nvPr/>
        </p:nvSpPr>
        <p:spPr>
          <a:xfrm>
            <a:off x="3144773" y="5649430"/>
            <a:ext cx="5444449" cy="665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اَلْمَوْضوعُ: نَتائِجُ تَمَتُّعِ ٱلطِّفْلِ بِحُقوقِهِ.</a:t>
            </a:r>
          </a:p>
        </p:txBody>
      </p:sp>
    </p:spTree>
    <p:extLst>
      <p:ext uri="{BB962C8B-B14F-4D97-AF65-F5344CB8AC3E}">
        <p14:creationId xmlns:p14="http://schemas.microsoft.com/office/powerpoint/2010/main" val="1679574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19C43-8258-379D-385D-C5EF691C3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CD4A5A-4121-72E4-B597-2D5282F6AB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B357B0-0CD5-0AEF-9D61-3D64AD41AD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A5FC04-80E9-C3C1-997C-88E6DFB89C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38C1A59-ED5B-9790-43B7-A6B3FF06CC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5D24DF7-17F9-31D3-3F1C-9AD71565F0E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D949C5-B489-EF90-F3F0-847C302F9EE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D66889-9129-2793-2694-0BADF23E4B4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FE04F4-9EA3-E976-1011-8609D510F4D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50DDC6-9DCB-591A-0125-AFF11A0239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4CFF9222-DE1B-1F85-A039-8B27D648F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2A74DD0A-3DE3-1F7F-93FF-8AE69D387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أَصوغ الآن جملا تربط كل سبب بنتيجته باستعمال  العبارات السابقة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الجملة الأولى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F974DA-B4F0-98D4-116F-2C32D01AE6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114" y="1909082"/>
            <a:ext cx="8454135" cy="367909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9A85A63-17C5-DE31-39C0-F5A6638903B8}"/>
              </a:ext>
            </a:extLst>
          </p:cNvPr>
          <p:cNvSpPr txBox="1">
            <a:spLocks/>
          </p:cNvSpPr>
          <p:nvPr/>
        </p:nvSpPr>
        <p:spPr>
          <a:xfrm>
            <a:off x="4539222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ٱلرِّعايَةِ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ٱلصِّحِيَّةِ.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D5D0E18-39FD-C588-1EFE-56C7158FF4FD}"/>
              </a:ext>
            </a:extLst>
          </p:cNvPr>
          <p:cNvSpPr txBox="1">
            <a:spLocks/>
          </p:cNvSpPr>
          <p:nvPr/>
        </p:nvSpPr>
        <p:spPr>
          <a:xfrm>
            <a:off x="347651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نُمُوُّهُ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ٱلصِّحِيُّ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وِحِمايَتُهُ مِنَ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B1A6E84-75DD-54AF-AA5C-345DDF0581CA}"/>
              </a:ext>
            </a:extLst>
          </p:cNvPr>
          <p:cNvSpPr txBox="1">
            <a:spLocks/>
          </p:cNvSpPr>
          <p:nvPr/>
        </p:nvSpPr>
        <p:spPr>
          <a:xfrm>
            <a:off x="4772033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ٱلتَّعْليمِ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E673893B-FF5B-D03E-1F28-BE7FB7A6BB7A}"/>
              </a:ext>
            </a:extLst>
          </p:cNvPr>
          <p:cNvSpPr txBox="1">
            <a:spLocks/>
          </p:cNvSpPr>
          <p:nvPr/>
        </p:nvSpPr>
        <p:spPr>
          <a:xfrm>
            <a:off x="719817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اِكْتِسابُ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تَطْويرُ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ٱلْمَهاراتِ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93D87BA-63EE-9F79-FC5D-25CA2494CEF8}"/>
              </a:ext>
            </a:extLst>
          </p:cNvPr>
          <p:cNvSpPr txBox="1">
            <a:spLocks/>
          </p:cNvSpPr>
          <p:nvPr/>
        </p:nvSpPr>
        <p:spPr>
          <a:xfrm>
            <a:off x="4845022" y="4751818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اِسْتِفادَةُ ٱلطِّفْلِ مِنْ حَقِّهِ في ٱللَّعِبِ.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35F68322-5400-E2D5-8E5F-4EACBABD5C7A}"/>
              </a:ext>
            </a:extLst>
          </p:cNvPr>
          <p:cNvSpPr txBox="1">
            <a:spLocks/>
          </p:cNvSpPr>
          <p:nvPr/>
        </p:nvSpPr>
        <p:spPr>
          <a:xfrm>
            <a:off x="482561" y="4629492"/>
            <a:ext cx="4150129" cy="1030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تَطْويرُ مَهاراتِهِ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تَحْسينُ صِحَّتِهِ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ٱلنَّفْسِيَّةِ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8A7E80A-DEA0-A88A-2A11-7308066D3FC7}"/>
              </a:ext>
            </a:extLst>
          </p:cNvPr>
          <p:cNvSpPr/>
          <p:nvPr/>
        </p:nvSpPr>
        <p:spPr>
          <a:xfrm>
            <a:off x="482561" y="2852058"/>
            <a:ext cx="8291326" cy="9291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46D408D-B5CA-BC05-DF61-B415206204A3}"/>
              </a:ext>
            </a:extLst>
          </p:cNvPr>
          <p:cNvSpPr txBox="1">
            <a:spLocks/>
          </p:cNvSpPr>
          <p:nvPr/>
        </p:nvSpPr>
        <p:spPr>
          <a:xfrm>
            <a:off x="312154" y="5541037"/>
            <a:ext cx="8454135" cy="665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إِنَّ تَمَتُّعَ ٱلطِّفْلِ بِحَقِّهِ في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ٱلرِّعايَةِ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ٱلصِّحِيَّةِ يُساهِمُ في نُمُوُّهُ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ٱلصِّحِيُّ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وِحِمايَتُهُ مِنَ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41131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4CE2F-38D9-F38B-9F60-79A7DCAEB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A447262-308A-4BA1-FCAA-86FFF62F6F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9256B3-3593-19DF-F160-5AE2B74D9F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FBE5A8-8C49-9B45-62FA-C81130574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55B541-86D3-6694-172F-C30C5ED012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17CCB-2F39-D362-FE41-391A239BC3A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B1BE6C-EFA0-44ED-8868-E9D444D5AAC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9D09A5-C3B0-45FE-3A0B-5DB749468D3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1DB3A5-7803-63D1-6394-70F08AEB8D2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0FB8059-AB28-75F9-62B8-23BC8476DC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489D9C6B-A698-9314-747F-909EB6011C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8172FDB2-74A5-A276-BBD0-80280A87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أَصوغ الآن جملا تربط كل سبب بنتيجته باستعمال  العبارات السابقة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الجملة الثانية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DB82BFD-0AB4-7E73-6AB5-ECCA2AE98C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114" y="1909082"/>
            <a:ext cx="8454135" cy="367909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41423CA-6317-49F4-E106-57EEF092230C}"/>
              </a:ext>
            </a:extLst>
          </p:cNvPr>
          <p:cNvSpPr txBox="1">
            <a:spLocks/>
          </p:cNvSpPr>
          <p:nvPr/>
        </p:nvSpPr>
        <p:spPr>
          <a:xfrm>
            <a:off x="4539222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ٱلرِّعايَةِ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ٱلصِّحِيَّةِ.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8492EEDE-A8DF-4A3D-E6DA-4E3A3EF595C0}"/>
              </a:ext>
            </a:extLst>
          </p:cNvPr>
          <p:cNvSpPr txBox="1">
            <a:spLocks/>
          </p:cNvSpPr>
          <p:nvPr/>
        </p:nvSpPr>
        <p:spPr>
          <a:xfrm>
            <a:off x="347651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نُمُوُّهُ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ٱلصِّحِيُّ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وِحِمايَتُهُ مِنَ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2005029-AC4E-EDF8-AB71-EDCF353AC052}"/>
              </a:ext>
            </a:extLst>
          </p:cNvPr>
          <p:cNvSpPr txBox="1">
            <a:spLocks/>
          </p:cNvSpPr>
          <p:nvPr/>
        </p:nvSpPr>
        <p:spPr>
          <a:xfrm>
            <a:off x="4772033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ٱلتَّعْليمِ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C00AFF39-1131-4777-7721-14B7FCBB134A}"/>
              </a:ext>
            </a:extLst>
          </p:cNvPr>
          <p:cNvSpPr txBox="1">
            <a:spLocks/>
          </p:cNvSpPr>
          <p:nvPr/>
        </p:nvSpPr>
        <p:spPr>
          <a:xfrm>
            <a:off x="719817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اِكْتِسابُ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تَطْويرُ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ٱلْمَهاراتِ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330675EA-5BB5-A88B-82DC-368C6E4C6D57}"/>
              </a:ext>
            </a:extLst>
          </p:cNvPr>
          <p:cNvSpPr txBox="1">
            <a:spLocks/>
          </p:cNvSpPr>
          <p:nvPr/>
        </p:nvSpPr>
        <p:spPr>
          <a:xfrm>
            <a:off x="4845022" y="4751818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اِسْتِفادَةُ ٱلطِّفْلِ مِنْ حَقِّهِ في ٱللَّعِبِ.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730C96D-D15B-460C-01FF-CAD20B17AF82}"/>
              </a:ext>
            </a:extLst>
          </p:cNvPr>
          <p:cNvSpPr txBox="1">
            <a:spLocks/>
          </p:cNvSpPr>
          <p:nvPr/>
        </p:nvSpPr>
        <p:spPr>
          <a:xfrm>
            <a:off x="482561" y="4629492"/>
            <a:ext cx="4150129" cy="1030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تَطْويرُ مَهاراتِهِ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تَحْسينُ صِحَّتِهِ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ٱلنَّفْسِيَّةِ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B8DCFE0-447D-87A4-E8C4-F9DD9BCF9E59}"/>
              </a:ext>
            </a:extLst>
          </p:cNvPr>
          <p:cNvSpPr/>
          <p:nvPr/>
        </p:nvSpPr>
        <p:spPr>
          <a:xfrm>
            <a:off x="509490" y="3700312"/>
            <a:ext cx="8291326" cy="9291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FDF4D033-5693-F074-ECCF-B7E1C0711140}"/>
              </a:ext>
            </a:extLst>
          </p:cNvPr>
          <p:cNvSpPr txBox="1">
            <a:spLocks/>
          </p:cNvSpPr>
          <p:nvPr/>
        </p:nvSpPr>
        <p:spPr>
          <a:xfrm>
            <a:off x="312154" y="5541037"/>
            <a:ext cx="8454135" cy="665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إِنَّ تَمَتُّعَ ٱلطِّفْلِ بِحَقِّهِ  في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ٱلتَّعْليمِ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يُساعِدُهُ عَلى اِكْتِسابُ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تَطْويرُ مَهاراتِهِ.</a:t>
            </a:r>
          </a:p>
        </p:txBody>
      </p:sp>
    </p:spTree>
    <p:extLst>
      <p:ext uri="{BB962C8B-B14F-4D97-AF65-F5344CB8AC3E}">
        <p14:creationId xmlns:p14="http://schemas.microsoft.com/office/powerpoint/2010/main" val="710170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BF735-EF1E-07EA-8E57-F4170CB80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DD3C47-3B1C-1934-0232-874F04A8EB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3300BA-3567-F742-9F6F-09257EA85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E41655-CEC1-4145-C36B-2B37A35EE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EDE7141-8EBB-FF95-7703-4F0E013E4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5906D8-F465-CE18-B1B2-3AFB6D1C267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09CF5F-9002-5C0D-9042-4ED5FB1923B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DE56B6-84CC-5436-8B30-3450C44915D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23CB3-3AFD-EF84-3310-7980CB81A37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B84112F-4B11-2068-7383-ED2ACFB99C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2B8E0C7C-8D2F-A60F-35C1-839FA5364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121783B-C20D-80A2-EAB1-85608DEB5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أَصوغ الآن جملا تربط كل سبب بنتيجته باستعمال  العبارات السابقة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الجملة الثالثة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A571B6-C5E7-2217-9C80-8642BE69A4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114" y="1909082"/>
            <a:ext cx="8454135" cy="367909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536031D-982E-AF59-6290-EBD2AEBF382C}"/>
              </a:ext>
            </a:extLst>
          </p:cNvPr>
          <p:cNvSpPr txBox="1">
            <a:spLocks/>
          </p:cNvSpPr>
          <p:nvPr/>
        </p:nvSpPr>
        <p:spPr>
          <a:xfrm>
            <a:off x="4539222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ٱلرِّعايَةِ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ٱلصِّحِيَّةِ.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2037BBA-021C-AA13-A863-A7DD9024D357}"/>
              </a:ext>
            </a:extLst>
          </p:cNvPr>
          <p:cNvSpPr txBox="1">
            <a:spLocks/>
          </p:cNvSpPr>
          <p:nvPr/>
        </p:nvSpPr>
        <p:spPr>
          <a:xfrm>
            <a:off x="347651" y="29942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نُمُوُّهُ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ٱلصِّحِيُّ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وِحِمايَتُهُ مِنَ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75B3327-9B7C-7469-255B-D9828CA8637C}"/>
              </a:ext>
            </a:extLst>
          </p:cNvPr>
          <p:cNvSpPr txBox="1">
            <a:spLocks/>
          </p:cNvSpPr>
          <p:nvPr/>
        </p:nvSpPr>
        <p:spPr>
          <a:xfrm>
            <a:off x="4772033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تَمَتُّعُ ٱلطِّفْلِ بِحَقِّهِ في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ٱلتَّعْليمِ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84EFCEDF-ACB2-272E-C01E-DF4D9A892026}"/>
              </a:ext>
            </a:extLst>
          </p:cNvPr>
          <p:cNvSpPr txBox="1">
            <a:spLocks/>
          </p:cNvSpPr>
          <p:nvPr/>
        </p:nvSpPr>
        <p:spPr>
          <a:xfrm>
            <a:off x="719817" y="3854206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اِكْتِسابُ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تَطْويرُ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ٱلْمَهاراتِ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7CEC995-DF1F-8DF0-4A3D-8B4734A013F1}"/>
              </a:ext>
            </a:extLst>
          </p:cNvPr>
          <p:cNvSpPr txBox="1">
            <a:spLocks/>
          </p:cNvSpPr>
          <p:nvPr/>
        </p:nvSpPr>
        <p:spPr>
          <a:xfrm>
            <a:off x="4845022" y="4751818"/>
            <a:ext cx="36756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اِسْتِفادَةُ ٱلطِّفْلِ مِنْ حَقِّهِ في ٱللَّعِبِ.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4DF9C19E-BE30-D948-48CD-37A0CBE64861}"/>
              </a:ext>
            </a:extLst>
          </p:cNvPr>
          <p:cNvSpPr txBox="1">
            <a:spLocks/>
          </p:cNvSpPr>
          <p:nvPr/>
        </p:nvSpPr>
        <p:spPr>
          <a:xfrm>
            <a:off x="482561" y="4629492"/>
            <a:ext cx="4150129" cy="1030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تَطْويرُ مَهاراتِهِ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تَحْسينُ صِحَّتِهِ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ٱلنَّفْسِيَّةِ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DCAA201-F145-14FA-83EC-94D56EF586C6}"/>
              </a:ext>
            </a:extLst>
          </p:cNvPr>
          <p:cNvSpPr/>
          <p:nvPr/>
        </p:nvSpPr>
        <p:spPr>
          <a:xfrm>
            <a:off x="474963" y="4575979"/>
            <a:ext cx="8291326" cy="9291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3B259F1C-66C9-2ECC-20D0-18517BC1169C}"/>
              </a:ext>
            </a:extLst>
          </p:cNvPr>
          <p:cNvSpPr txBox="1">
            <a:spLocks/>
          </p:cNvSpPr>
          <p:nvPr/>
        </p:nvSpPr>
        <p:spPr>
          <a:xfrm>
            <a:off x="286972" y="5739441"/>
            <a:ext cx="8454135" cy="665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إِنَّ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ٱسْتِفادَةَ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ٱلطِّفْلِ مِنْ حَقِّهِ في ٱللَّعِبِ يُؤَدّي إِلى تَطْويرِ مَهاراتِهِ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ٱلاِجْتِماعِيَّةِ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تَحْسينِ صِحَّتِهِ </a:t>
            </a:r>
            <a:r>
              <a:rPr lang="ar-MA" sz="32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ٱلنَّفْسِيَّةِ</a:t>
            </a:r>
            <a:r>
              <a:rPr lang="ar-MA" sz="32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873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بخوات تحويل معطيات جدول إلى نص؟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A6702F-E8C8-D8C1-41D4-FFCA0E6A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0178C4-C69F-EFB5-1F04-EBE0D7C1A0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95BE3B-3C80-0DBF-34E5-6651D79FEC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679681-E907-D1C9-4849-087AA9C1E1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D2C43A-9A8E-1A1B-6320-45EB5CD6D59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A70C9B-D2BE-FF1F-6A72-7CCC54C7B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3AA7C9-F15D-A08B-B7C0-6AB5E34DC26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07C289-71BB-C4DF-B094-9C0769AA4A3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F5511DD-EE1E-1473-1738-8EE6A27D191B}"/>
              </a:ext>
            </a:extLst>
          </p:cNvPr>
          <p:cNvSpPr txBox="1"/>
          <p:nvPr/>
        </p:nvSpPr>
        <p:spPr>
          <a:xfrm>
            <a:off x="1322629" y="2335601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مَعْلوماتِ جَدْوَلٍ إِلى نَصٍّ.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C57D5E3-9173-F645-7206-5229D4B0EAD4}"/>
              </a:ext>
            </a:extLst>
          </p:cNvPr>
          <p:cNvSpPr txBox="1"/>
          <p:nvPr/>
        </p:nvSpPr>
        <p:spPr>
          <a:xfrm>
            <a:off x="772101" y="3681257"/>
            <a:ext cx="2343849" cy="9088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0795AF-B1F3-2F09-7031-D355B627FFD1}"/>
              </a:ext>
            </a:extLst>
          </p:cNvPr>
          <p:cNvSpPr txBox="1"/>
          <p:nvPr/>
        </p:nvSpPr>
        <p:spPr>
          <a:xfrm>
            <a:off x="355344" y="4655039"/>
            <a:ext cx="2343849" cy="9088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447628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6FDCA-BA69-EC51-8E53-203D2197FE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195B83-B029-D525-E7E7-6601DFD80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971B40-2AE3-EFF3-EFF2-CF4AD846C2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6F61E4-5678-EAAE-33EC-D54B4A28D2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CCF38F-39A9-C0FF-A3F2-26A8A5A0AE2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D850A4-B7D8-40A3-17AF-6F57CF19AD5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E71638-E417-5A3C-7095-F366AB9E4D1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A73F8A-3ACD-25D8-5AFD-E6BF52E3588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2C00CE0-F52B-19DB-D75E-68A0923897F9}"/>
              </a:ext>
            </a:extLst>
          </p:cNvPr>
          <p:cNvGrpSpPr/>
          <p:nvPr/>
        </p:nvGrpSpPr>
        <p:grpSpPr>
          <a:xfrm>
            <a:off x="238823" y="2431082"/>
            <a:ext cx="8409904" cy="612000"/>
            <a:chOff x="169018" y="2986866"/>
            <a:chExt cx="8409904" cy="612000"/>
          </a:xfrm>
        </p:grpSpPr>
        <p:sp>
          <p:nvSpPr>
            <p:cNvPr id="6" name="Titre 1">
              <a:extLst>
                <a:ext uri="{FF2B5EF4-FFF2-40B4-BE49-F238E27FC236}">
                  <a16:creationId xmlns:a16="http://schemas.microsoft.com/office/drawing/2014/main" id="{3A52F1DA-AD7E-6048-923E-8641C17D8B56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أَقْرَأُ جَيِّداً ٱلْمَعْلوماتِ ٱلَّتي يُقَدِّمُها ٱلْجَدْوَلُ لِأُحَدِّدَ نَوْعَ ٱلْعَلاقَةِ بَيْنَ مَعْلوماتِ ٱلْجَدْوَلِ: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9" name="Graphique 8" descr="Badge 1 avec un remplissage uni">
              <a:extLst>
                <a:ext uri="{FF2B5EF4-FFF2-40B4-BE49-F238E27FC236}">
                  <a16:creationId xmlns:a16="http://schemas.microsoft.com/office/drawing/2014/main" id="{66B142A2-97F3-B25B-834E-AFA9E75A8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040773A-A7D2-D1A8-79D9-02F47FCBFA27}"/>
              </a:ext>
            </a:extLst>
          </p:cNvPr>
          <p:cNvGrpSpPr/>
          <p:nvPr/>
        </p:nvGrpSpPr>
        <p:grpSpPr>
          <a:xfrm>
            <a:off x="3106572" y="3120482"/>
            <a:ext cx="5507447" cy="612000"/>
            <a:chOff x="3036767" y="3676266"/>
            <a:chExt cx="5507447" cy="612000"/>
          </a:xfrm>
        </p:grpSpPr>
        <p:sp>
          <p:nvSpPr>
            <p:cNvPr id="11" name="Titre 1">
              <a:extLst>
                <a:ext uri="{FF2B5EF4-FFF2-40B4-BE49-F238E27FC236}">
                  <a16:creationId xmlns:a16="http://schemas.microsoft.com/office/drawing/2014/main" id="{FA9F853A-37B7-FA59-BE45-BEDF9BC11C03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أُحَدِّدُ بِدِقَّةٍ ٱلْمَوْضوعَ ٱلَّذي تُقَدِّمُهُ مَعْلوماتُ ٱلنَّصِّ: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2" name="Graphique 11" descr="Badge avec un remplissage uni">
              <a:extLst>
                <a:ext uri="{FF2B5EF4-FFF2-40B4-BE49-F238E27FC236}">
                  <a16:creationId xmlns:a16="http://schemas.microsoft.com/office/drawing/2014/main" id="{14F8ADB2-3E10-DD42-5895-B10AF31EA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1817BC29-97A2-57E4-2F01-355841F6E7F4}"/>
              </a:ext>
            </a:extLst>
          </p:cNvPr>
          <p:cNvSpPr txBox="1">
            <a:spLocks/>
          </p:cNvSpPr>
          <p:nvPr/>
        </p:nvSpPr>
        <p:spPr>
          <a:xfrm>
            <a:off x="1742488" y="1603082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ٱلْأولى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88C8F53-AB97-B8F3-F162-D9513F67E91B}"/>
              </a:ext>
            </a:extLst>
          </p:cNvPr>
          <p:cNvGrpSpPr/>
          <p:nvPr/>
        </p:nvGrpSpPr>
        <p:grpSpPr>
          <a:xfrm>
            <a:off x="238823" y="4672012"/>
            <a:ext cx="8409904" cy="612000"/>
            <a:chOff x="169018" y="2986866"/>
            <a:chExt cx="8409904" cy="612000"/>
          </a:xfrm>
        </p:grpSpPr>
        <p:sp>
          <p:nvSpPr>
            <p:cNvPr id="21" name="Titre 1">
              <a:extLst>
                <a:ext uri="{FF2B5EF4-FFF2-40B4-BE49-F238E27FC236}">
                  <a16:creationId xmlns:a16="http://schemas.microsoft.com/office/drawing/2014/main" id="{042B1E0E-150F-2110-06F3-C5DE71ECAF8A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أَصوغُ جُمَلاً تَرْبِطُ بَيْنَ كُلِّ سَبَبٍ وَ نَتيجَتِهِ، أَوْ مُشْكِلٍ وَ حَلِّهِ.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22" name="Graphique 21" descr="Badge 1 avec un remplissage uni">
              <a:extLst>
                <a:ext uri="{FF2B5EF4-FFF2-40B4-BE49-F238E27FC236}">
                  <a16:creationId xmlns:a16="http://schemas.microsoft.com/office/drawing/2014/main" id="{40CBC5AB-1188-E2E7-7C0F-FCD5A3492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sp>
        <p:nvSpPr>
          <p:cNvPr id="26" name="Titre 1">
            <a:extLst>
              <a:ext uri="{FF2B5EF4-FFF2-40B4-BE49-F238E27FC236}">
                <a16:creationId xmlns:a16="http://schemas.microsoft.com/office/drawing/2014/main" id="{5274420E-9263-C14B-551D-536846106BC3}"/>
              </a:ext>
            </a:extLst>
          </p:cNvPr>
          <p:cNvSpPr txBox="1">
            <a:spLocks/>
          </p:cNvSpPr>
          <p:nvPr/>
        </p:nvSpPr>
        <p:spPr>
          <a:xfrm>
            <a:off x="1742488" y="3844012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ٱلثّانِيَةُ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88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9DBDC-9013-A459-E4EF-8183B9D26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97106-BFCF-94BE-8782-1840B81C5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في ثنائيات ،خذوا كراساتكم على الصفحة رقم 77 و أنجزوا التمرين التالي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06B9EC-FF8D-E94F-6012-88ED0FC4A9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DD21EA-B979-191F-A5FA-293297159F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F9F7B1-FAA1-5A6C-07F9-1F33375F1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091582-E837-81BE-EE0D-1BA6D5D03D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B767E92-5808-0BC8-00AD-68A924597091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D1EC73-E98A-1D90-D4AD-BEAD9BC893A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287EAB-9E37-BEAE-D433-6231A24C692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1A2F1D-4F6D-89D2-9608-138D85F1716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56F41C-5318-1A09-E534-FA8D3BAA76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040" y="1506249"/>
            <a:ext cx="3389420" cy="519890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D11B2F9-9B3E-51C9-6387-7435F233C1CF}"/>
              </a:ext>
            </a:extLst>
          </p:cNvPr>
          <p:cNvSpPr/>
          <p:nvPr/>
        </p:nvSpPr>
        <p:spPr>
          <a:xfrm>
            <a:off x="3407229" y="3799114"/>
            <a:ext cx="2982685" cy="1164772"/>
          </a:xfrm>
          <a:prstGeom prst="roundRect">
            <a:avLst>
              <a:gd name="adj" fmla="val 7321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BDBF8C6B-298F-768E-BF28-13DC620581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70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4BF62-AC3A-807F-951F-82F969A7B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B6E6C0-9F47-CB7F-065B-531042E10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أصوغ انطاقا من المعلومات التي يقدمها الجدول جملا تربط بين السبب و نتيجته باستعمال الروابط المناسبة.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4C662C-2133-F4F1-DF87-377EDA1ADC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6C02BD-547F-E598-E470-948EFB986F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59EFA9-C93A-946B-4795-F8E65226C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304585-D3B9-A371-3900-B3CEEFC416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95CFAE3-312C-87EA-1D3C-5E6D475869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5448A7-95CB-09AF-7950-9742D8DADA9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B815E7-206E-A1E3-6303-B52288A6A79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AE5E54-3E9F-47E5-4BBC-6DDBF94DF4C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51F502-4976-C6F5-063C-F571335DC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114" y="1909082"/>
            <a:ext cx="8338458" cy="61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F1CD49-5536-E573-1581-514F472CBA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932" y="2620537"/>
            <a:ext cx="8454135" cy="3867348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EA20E4F-7FF4-FC62-FDCD-DB477DC9C5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5572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بالعبارات التالي لصياغة الجمل المطلوبة</a:t>
            </a:r>
            <a:endParaRPr lang="fr-FR" sz="2400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331D07-7F9B-2A00-8C3A-A844ED325C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BFBF8D-9D29-9B72-E1A2-CBAE6C9048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15A4BE-2CD3-4A58-77D2-38F9F70E30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86B32E-08F1-45B7-7667-5A78779762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C7D33A-FE8F-8278-4854-17360F12C46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027A45-20A7-E339-E262-D8B78A1FD95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45EA21-AABE-F76D-DD41-AC35A36F3DC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2F4DF0-649D-FC65-38C4-5CAFFE8FA9E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D1B2A9-3BA9-4AE3-FE7E-E84D630A359C}"/>
              </a:ext>
            </a:extLst>
          </p:cNvPr>
          <p:cNvSpPr/>
          <p:nvPr/>
        </p:nvSpPr>
        <p:spPr>
          <a:xfrm>
            <a:off x="1060181" y="2062082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 لِذَلِكَ 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F391955-897B-579E-04B1-37F0F9324457}"/>
              </a:ext>
            </a:extLst>
          </p:cNvPr>
          <p:cNvSpPr/>
          <p:nvPr/>
        </p:nvSpPr>
        <p:spPr>
          <a:xfrm>
            <a:off x="1064237" y="2711505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 نَتيجَةً لِــ 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90B414-CC4A-89A3-8C9E-1C24108728E9}"/>
              </a:ext>
            </a:extLst>
          </p:cNvPr>
          <p:cNvSpPr/>
          <p:nvPr/>
        </p:nvSpPr>
        <p:spPr>
          <a:xfrm>
            <a:off x="1060128" y="3349801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 بِسَبَبِ..................................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A26499A-1E04-750A-B42A-63144A282740}"/>
              </a:ext>
            </a:extLst>
          </p:cNvPr>
          <p:cNvSpPr/>
          <p:nvPr/>
        </p:nvSpPr>
        <p:spPr>
          <a:xfrm>
            <a:off x="1060128" y="4003748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 يُؤَدّي إِلى..................................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5D1B123-82C2-4B20-9CE2-3A287654C8A5}"/>
              </a:ext>
            </a:extLst>
          </p:cNvPr>
          <p:cNvSpPr/>
          <p:nvPr/>
        </p:nvSpPr>
        <p:spPr>
          <a:xfrm>
            <a:off x="1060128" y="4667487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 يُساعِدُ عَلى..................................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4F9F307-6A4F-D552-6894-610C69BF6B87}"/>
              </a:ext>
            </a:extLst>
          </p:cNvPr>
          <p:cNvSpPr/>
          <p:nvPr/>
        </p:nvSpPr>
        <p:spPr>
          <a:xfrm>
            <a:off x="1060128" y="5312145"/>
            <a:ext cx="696318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 يَنْتُجُ عَنْهُ..................................</a:t>
            </a:r>
            <a:endParaRPr lang="fr-FR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0" grpId="0" animBg="1"/>
      <p:bldP spid="1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BEE8-F3D8-81D1-8908-A8CF73C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C42466-73AE-CA24-E949-7EBA6DEF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نتبع خطوات تحويل معلومات جدول إلى نص  التي تدربنا عليها.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i="1" dirty="0"/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58238-FC1B-986E-E6B3-D481EB5E8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B02A27-6EF7-26A8-C0AF-6202B2B702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999A9A-AF09-F4C3-826C-33C4181E0D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D1623E-CBE0-257B-1508-E441C50DB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587607-5322-A35A-76A1-95449E3D50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5D5BD4-BE7C-1D20-FC70-E00F5892561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E540C3-86B1-F2D3-1812-BCDBAB72701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2F4CEA-E9C1-543F-4437-4456C676CBA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463B19-D7A8-23E3-4A4B-0C74F19FEA8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BD1EED-AB2B-3CD0-1BE4-D94A9021E5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932" y="1909082"/>
            <a:ext cx="8454135" cy="4415518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708CC86-7D36-2E5A-81E0-7F7AD5B23A17}"/>
              </a:ext>
            </a:extLst>
          </p:cNvPr>
          <p:cNvSpPr txBox="1">
            <a:spLocks/>
          </p:cNvSpPr>
          <p:nvPr/>
        </p:nvSpPr>
        <p:spPr>
          <a:xfrm>
            <a:off x="0" y="4509355"/>
            <a:ext cx="8654021" cy="665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إِنَّ ٱحْتِرامَ قانونِ ٱلسَّيْرِ 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يُؤَدّي إِلى 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تَنْظيمِ ٱلسَّيْرِ وَ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ٱلتَّقْليلِ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ٱلْحَوادِثِ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23A1CE73-5CE3-E4D7-ED0D-1840CB3C1E78}"/>
              </a:ext>
            </a:extLst>
          </p:cNvPr>
          <p:cNvSpPr txBox="1">
            <a:spLocks/>
          </p:cNvSpPr>
          <p:nvPr/>
        </p:nvSpPr>
        <p:spPr>
          <a:xfrm>
            <a:off x="-1" y="5274328"/>
            <a:ext cx="8654021" cy="665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اِحْتِرامُ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ٱلْقانونِ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ٱلدّاخِلِيِّ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لِلْمُؤَسَّسَةِ 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يَساعِدُ عَلى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تَنْمِيَةِٱلْفَرْدِيَّةِ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 ٱلْجَماعِيَّةِ لَدى ٱلتَّلاميذِ.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F7ECD478-0EAE-8131-2028-44053FCAD6E3}"/>
              </a:ext>
            </a:extLst>
          </p:cNvPr>
          <p:cNvSpPr txBox="1">
            <a:spLocks/>
          </p:cNvSpPr>
          <p:nvPr/>
        </p:nvSpPr>
        <p:spPr>
          <a:xfrm>
            <a:off x="-2" y="5939827"/>
            <a:ext cx="8654021" cy="665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اَلْعَيْشُ بِسَلامٍ وَ أَمانٍ 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نَتيجَةٌ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لِٱحْتِرامِ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حُقوقِ ٱلْآخَرينَ.</a:t>
            </a:r>
          </a:p>
        </p:txBody>
      </p:sp>
    </p:spTree>
    <p:extLst>
      <p:ext uri="{BB962C8B-B14F-4D97-AF65-F5344CB8AC3E}">
        <p14:creationId xmlns:p14="http://schemas.microsoft.com/office/powerpoint/2010/main" val="430011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الواجب المنزلي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4A9F670-04B3-0EB0-CE7C-3D42FD8F7A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03DDB-DC42-66F1-B38F-36CF7B6939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D536E3-B582-7564-CBD3-CE4CC0C2CB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327645-20A5-3B30-0437-A9B69506E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FA262D-5B49-1718-1E9E-AB0E51C7110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A9D84-C218-DE61-0CFF-476772E718D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111F37-F1CC-FC75-20CF-55DDDE8D22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AA1014-4DB6-EB33-C8D0-CDB548E6EE0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5427BD84-5C3B-60A1-92EE-EB36D25ED7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23" name="Espace réservé pour une image  19">
            <a:extLst>
              <a:ext uri="{FF2B5EF4-FFF2-40B4-BE49-F238E27FC236}">
                <a16:creationId xmlns:a16="http://schemas.microsoft.com/office/drawing/2014/main" id="{73FECCC0-16D6-640F-B5B6-E05B1CF7D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أَسْئِلَةِ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ٱسْتِثْمارِ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"كُلُّنا إِخْوَةٌ"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َتَوْظيفِ الْخُطْوَةِ الثّانِيَةِ لِتَحْويلِ مَعْلوماتِ جَدْوَلٍ إِلى نَصٍّ.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5F405-C0EC-D259-4ABE-F77C9D28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94F4E00-7676-4D0E-AB96-83718925FF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3086C3-3B2A-DEEB-CB46-CBFE823978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C7DF8A-3486-C70B-ED29-49C613F76A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1CDAB1D-6723-21F5-B860-6381B749F4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F22ED45-98C7-1722-D660-4E979D7A5F2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E8E5AF-E245-D509-7350-0C82219DA62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8E6123-AD65-6CD9-070C-E843CBAF82A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A673F7-2AE0-D64B-98A3-03524255DB0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1AD48E67-4B6E-AD14-F77F-4F86006B4B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2" name="Titre 3">
            <a:extLst>
              <a:ext uri="{FF2B5EF4-FFF2-40B4-BE49-F238E27FC236}">
                <a16:creationId xmlns:a16="http://schemas.microsoft.com/office/drawing/2014/main" id="{C931619D-5B9A-18E0-D61D-401D40FC7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التمرين التالي ص 77 في المنزل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302615-F2CD-03C7-DA5E-EA29FBE4A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54" y="1368000"/>
            <a:ext cx="900001" cy="9000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E1556C-B272-6E25-5EC1-8DB225D4EC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058" y="2111828"/>
            <a:ext cx="2881062" cy="441915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A4C3F4-669A-8756-E591-51A4141AEFC7}"/>
              </a:ext>
            </a:extLst>
          </p:cNvPr>
          <p:cNvSpPr/>
          <p:nvPr/>
        </p:nvSpPr>
        <p:spPr>
          <a:xfrm>
            <a:off x="6006851" y="5183925"/>
            <a:ext cx="2470380" cy="990075"/>
          </a:xfrm>
          <a:prstGeom prst="roundRect">
            <a:avLst>
              <a:gd name="adj" fmla="val 7321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8C1344-1405-E34B-7A5B-C8E2FEFDA8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366" y="3848712"/>
            <a:ext cx="5072743" cy="1641288"/>
          </a:xfrm>
          <a:prstGeom prst="rect">
            <a:avLst/>
          </a:prstGeom>
        </p:spPr>
      </p:pic>
      <p:sp>
        <p:nvSpPr>
          <p:cNvPr id="13" name="Flèche : courbe vers le haut 12">
            <a:extLst>
              <a:ext uri="{FF2B5EF4-FFF2-40B4-BE49-F238E27FC236}">
                <a16:creationId xmlns:a16="http://schemas.microsoft.com/office/drawing/2014/main" id="{A8D55C57-C1D9-2147-C0A6-C3DD46509C91}"/>
              </a:ext>
            </a:extLst>
          </p:cNvPr>
          <p:cNvSpPr/>
          <p:nvPr/>
        </p:nvSpPr>
        <p:spPr>
          <a:xfrm rot="9189247">
            <a:off x="4444088" y="3168946"/>
            <a:ext cx="1222731" cy="348343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3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20258</TotalTime>
  <Words>3398</Words>
  <Application>Microsoft Office PowerPoint</Application>
  <PresentationFormat>Affichage à l'écran (4:3)</PresentationFormat>
  <Paragraphs>572</Paragraphs>
  <Slides>68</Slides>
  <Notes>34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32</vt:i4>
      </vt:variant>
      <vt:variant>
        <vt:lpstr>Titres des diapositives</vt:lpstr>
      </vt:variant>
      <vt:variant>
        <vt:i4>68</vt:i4>
      </vt:variant>
    </vt:vector>
  </HeadingPairs>
  <TitlesOfParts>
    <vt:vector size="112" baseType="lpstr">
      <vt:lpstr>Modern Love</vt:lpstr>
      <vt:lpstr>Dosis SemiBold</vt:lpstr>
      <vt:lpstr>Dosis ExtraBold</vt:lpstr>
      <vt:lpstr>Wingdings</vt:lpstr>
      <vt:lpstr>Dosis</vt:lpstr>
      <vt:lpstr>Arial Rounded MT Bold</vt:lpstr>
      <vt:lpstr>Noto Sans Symbols</vt:lpstr>
      <vt:lpstr>Microsoft Uighur</vt:lpstr>
      <vt:lpstr>Calibri</vt:lpstr>
      <vt:lpstr>Dosis Medium</vt:lpstr>
      <vt:lpstr>Calibri Light</vt:lpstr>
      <vt:lpstr>Arial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7_Conception personnalisée</vt:lpstr>
      <vt:lpstr>1_Env-Enseignant</vt:lpstr>
      <vt:lpstr>5_Env-Apprenant_Tmplt</vt:lpstr>
      <vt:lpstr>2_Env-Apprenant_Tmplt</vt:lpstr>
      <vt:lpstr>3_01- نشاط اعتيادي</vt:lpstr>
      <vt:lpstr>قراءة</vt:lpstr>
      <vt:lpstr>1_اختتام الحصة</vt:lpstr>
      <vt:lpstr>3_04- قراءة/ كتابة</vt:lpstr>
      <vt:lpstr>2_Env-Enseignant</vt:lpstr>
      <vt:lpstr>3_Env-Enseignant</vt:lpstr>
      <vt:lpstr>Thème Office</vt:lpstr>
      <vt:lpstr>4_01- نشاط اعتيادي</vt:lpstr>
      <vt:lpstr>5_01-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قراءة –ح4 </vt:lpstr>
      <vt:lpstr>سنعمل في هذه الحصة على الإجابة عن مجموعة من الأسئلة لنعمق فهمنا للنص . </vt:lpstr>
      <vt:lpstr>الآن، خذوا الكراسة. من يقرأ النص قراءة جهرية سليمة، مع احترام قواعد الطلاقة؟ عند الإشارة سأختار من يواصل القراءة.</vt:lpstr>
      <vt:lpstr>الآن، خذوا الكراسة. من يقرأ النص قراءة جهرية سليمة، مع احترام قواعد الطلاقة؟ عند الإشارة سأختار من يواصل القراءة.</vt:lpstr>
      <vt:lpstr>أحسنتم، الآن اقرؤوا النص قراءة هامسة ، سأطرح عليكم بعدها مجموعة من الأسئلة  - أمامكم 5 دقائق  للقراءة قبل أن نجيب عن أسئلة  الاستثمار. </vt:lpstr>
      <vt:lpstr>الآن بمفردكم و على كراساتكم أجيبوا عن الأسئلة التالية ص 73</vt:lpstr>
      <vt:lpstr>انتبهوا، سأقرأ لكم السؤال 1، وعليكم الجواب بشكل فردي مع البحث عن القرائن من النص.</vt:lpstr>
      <vt:lpstr>انتبهوا لتصحيح السؤال الأول.                             - ما الفكرة العامة التي يعبر عنها النص؟ -يضغط الأستاذ على زر جهاز التحكم لتظهر الإجابة.</vt:lpstr>
      <vt:lpstr>انتبهوا، سأقرأ لكم السؤال 2، وعليكم الجواب بشكل فردي مع البحث عن القرائن من النص.</vt:lpstr>
      <vt:lpstr>انتبهوا لتصحيح السؤال الثاني.                             - ما حقوق الأطفال التي ذكرت في النص؟ -يضغط الأستاذ على زر جهاز التحكم لتظهر الإجابة.</vt:lpstr>
      <vt:lpstr>انتبهوا، سأقرأ لكم السؤال 3، وعليكم الجواب بشكل فردي مع البحث عن القرائن من النص.</vt:lpstr>
      <vt:lpstr>انتبهوا لتصحيح السؤال الثالث.                             - جاء في النص أمر يعارض القانون.ماهو؟ -يضغط الأستاذ على زر جهاز التحكم لتظهر الإجابة.</vt:lpstr>
      <vt:lpstr>انتبهوا، سأقرأ لكم السؤال 4، وعليكم الجواب بشكل فردي مع البحث عن القرائن من النص.</vt:lpstr>
      <vt:lpstr>نصحح السؤال الرابع. - أحدد شعور الطفل في بداية النص و المؤشرات الدالة عليه -يضغط الأستاذ على زر جهاز التحكم لتظهر الإجابة.</vt:lpstr>
      <vt:lpstr>نصحح السؤال الرابع. - أحدد شعور الطفل في نهاية النص و المؤشرات الدالة عليه -يضغط الأستاذ على زر جهاز التحكم لتظهر الإجابة.</vt:lpstr>
      <vt:lpstr>نصحح السؤال الرابع. – أحدد الآن سبب تغير شعوره -يضغط الأستاذ على زر جهاز التحكم لتظهر الإجابة.</vt:lpstr>
      <vt:lpstr>انتبهوا، سأقرأ لكم السؤال 5، وعليكم الجواب بشكل فردي مع البحث عن القرائن من النص.</vt:lpstr>
      <vt:lpstr>نصحح السؤال الخامس.                                – هذه مجموعة العناوين البديلة لعنوان النص. -يضغط الأستاذ على زر جهاز التحكم لتظهر الإجابة.</vt:lpstr>
      <vt:lpstr>انتبهوا، سأقرأ لكم السؤال 6، وعليكم الجواب بشكل فردي مع البحث عن القرائن من النص.</vt:lpstr>
      <vt:lpstr>نصحح السؤال السادس.                                – على ماذا يدل تصرف ليلى مع الطفل؟. -يضغط الأستاذ على زر جهاز التحكم لتظهر الإجابة.</vt:lpstr>
      <vt:lpstr>انتبهوا، سأقرأ لكم السؤال 7، وعليكم الجواب بشكل فردي مع البحث عن القرائن من النص.</vt:lpstr>
      <vt:lpstr>نصحح السؤال السابع.                                – ما رأيك فيما قامت به ليلى؟علل جوابك؟ -يضغط الأستاذ على زر جهاز التحكم لتظهر الإجابة.</vt:lpstr>
      <vt:lpstr>ما نوعية النص الذي تطرقنا له: مَعْلوماتِيُّ  - أَدَبِيٌّ       كَيْفَ عَرَفْتَ ذَلِكَ؟</vt:lpstr>
      <vt:lpstr> السؤال الرابع  :ما الْمَقْطَعُ الَّذي أَعْجَبَكَ في النَّصِّ؟  لِماذا؟</vt:lpstr>
      <vt:lpstr>انتبهوا للتصحيح : النص أدبي لأنه بحكي قصة طفل مشرد أشفقت عليه ليلى و حاولت مساعدته. - يضغط الأستاذ على زر جهاز التحكم لتظهر الإجابات تباعا.:</vt:lpstr>
      <vt:lpstr>إنتاج كتابي – ح2</vt:lpstr>
      <vt:lpstr>ماذا تعلمنا في الحصة الماضية؟</vt:lpstr>
      <vt:lpstr>من يذكرنا بمراحل الخطوة الأولى لتحويل معلومات جدول لنص؟</vt:lpstr>
      <vt:lpstr>أحسنتم من يقرأ؟</vt:lpstr>
      <vt:lpstr>سنواصل تدربنا في هذه الحصة على توظيف الخطوة الثانية لتحويل معلومات جدول إلى نص. </vt:lpstr>
      <vt:lpstr>بعد أن حددنا طبيعة العلاقة بين المعلومات المقدمة في الجدول و حددنا الموضوع الذي تقدمه معلومات الجدول سنحتاج صياغة جملة تربط السبب بنتيجته أو المشكل بحله</vt:lpstr>
      <vt:lpstr>للربط بين معلومات الجدول (سبب/نتيجة أو مشكل/حل) يمكن أن أستعمل العبارات التالية: -يضغط الأستاذ على زر جهاز التحكم لتظهر العبارات تباعا.</vt:lpstr>
      <vt:lpstr>الآن سأصوغ جملا تربط بين المعلومات المقدمة في هذا الجدول:</vt:lpstr>
      <vt:lpstr>أحدد موضوع الجدول: -يضغط الأستاذ على زر جهاز التحكم لتظهر الجملة</vt:lpstr>
      <vt:lpstr>أَصوغ الآن جملا تربط كل سبب بنتيجته باستعمال  العبارات السابقة -يضغط الأستاذ على زر جهاز التحكم لتظهر الجملة الأولى </vt:lpstr>
      <vt:lpstr>أَصوغ الآن جملا تربط كل سبب بنتيجته باستعمال  العبارات السابقة -يضغط الأستاذ على زر جهاز التحكم لتظهر الجملة الثانية </vt:lpstr>
      <vt:lpstr>أَصوغ الآن جملا تربط كل سبب بنتيجته باستعمال  العبارات السابقة -يضغط الأستاذ على زر جهاز التحكم لتظهر الجملة الثالثة </vt:lpstr>
      <vt:lpstr>من يذكرنا بخوات تحويل معطيات جدول إلى نص؟</vt:lpstr>
      <vt:lpstr>أحسنتم من يقرأ؟</vt:lpstr>
      <vt:lpstr> في ثنائيات ،خذوا كراساتكم على الصفحة رقم 77 و أنجزوا التمرين التالي</vt:lpstr>
      <vt:lpstr>أصوغ انطاقا من المعلومات التي يقدمها الجدول جملا تربط بين السبب و نتيجته باستعمال الروابط المناسبة.</vt:lpstr>
      <vt:lpstr>استعينوا بالعبارات التالي لصياغة الجمل المطلوبة</vt:lpstr>
      <vt:lpstr>انتبهوا للتصحيح: نتبع خطوات تحويل معلومات جدول إلى نص  التي تدربنا عليها. -يضغط الأستاذ على زر جهاز التحكم لتظهر الإجابات.</vt:lpstr>
      <vt:lpstr>اختــتام الحــصة</vt:lpstr>
      <vt:lpstr>ماذا تعلمتم اليوم؟</vt:lpstr>
      <vt:lpstr>انجزوا التمرين التالي ص 77 في المنزل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326</cp:revision>
  <dcterms:created xsi:type="dcterms:W3CDTF">2023-09-20T21:35:22Z</dcterms:created>
  <dcterms:modified xsi:type="dcterms:W3CDTF">2026-03-23T20:54:37Z</dcterms:modified>
</cp:coreProperties>
</file>