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1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  <p:sldMasterId id="2147483877" r:id="rId11"/>
    <p:sldMasterId id="2147483892" r:id="rId12"/>
  </p:sldMasterIdLst>
  <p:notesMasterIdLst>
    <p:notesMasterId r:id="rId36"/>
  </p:notesMasterIdLst>
  <p:sldIdLst>
    <p:sldId id="2147482839" r:id="rId13"/>
    <p:sldId id="2147482604" r:id="rId14"/>
    <p:sldId id="2147482840" r:id="rId15"/>
    <p:sldId id="2147482846" r:id="rId16"/>
    <p:sldId id="2147482826" r:id="rId17"/>
    <p:sldId id="2147482895" r:id="rId18"/>
    <p:sldId id="2147482814" r:id="rId19"/>
    <p:sldId id="2147482866" r:id="rId20"/>
    <p:sldId id="2147482463" r:id="rId21"/>
    <p:sldId id="2147482885" r:id="rId22"/>
    <p:sldId id="2147482858" r:id="rId23"/>
    <p:sldId id="2147482886" r:id="rId24"/>
    <p:sldId id="2147482863" r:id="rId25"/>
    <p:sldId id="2147482880" r:id="rId26"/>
    <p:sldId id="2147482889" r:id="rId27"/>
    <p:sldId id="2147482882" r:id="rId28"/>
    <p:sldId id="2147482874" r:id="rId29"/>
    <p:sldId id="2147482888" r:id="rId30"/>
    <p:sldId id="2147482867" r:id="rId31"/>
    <p:sldId id="2147482871" r:id="rId32"/>
    <p:sldId id="2147482893" r:id="rId33"/>
    <p:sldId id="2147482892" r:id="rId34"/>
    <p:sldId id="2147482894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8DA8"/>
    <a:srgbClr val="959BB3"/>
    <a:srgbClr val="989EB5"/>
    <a:srgbClr val="5E668D"/>
    <a:srgbClr val="9299B1"/>
    <a:srgbClr val="A1A7BC"/>
    <a:srgbClr val="565F88"/>
    <a:srgbClr val="939BB2"/>
    <a:srgbClr val="424D7C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theme" Target="theme/theme1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10499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49765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95727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53007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062804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3893762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تراكيب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318423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88946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13710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8629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613566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33735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5647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231856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69409" y="4307506"/>
            <a:ext cx="1157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9827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20260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24533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526568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9406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623430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1540968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4689712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24051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16087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65890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2060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4402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15616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2109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5305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54713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05170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74230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312036116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5563286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810126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19602111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675464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0032705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1368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9771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989167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266260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249249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388090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308440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46302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837929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071792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63833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29301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270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803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image" Target="../media/image21.jpg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175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21.jp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slideLayout" Target="../slideLayouts/slideLayout220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205.xml"/><Relationship Id="rId21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slideLayout" Target="../slideLayouts/slideLayout219.xml"/><Relationship Id="rId25" Type="http://schemas.openxmlformats.org/officeDocument/2006/relationships/theme" Target="../theme/theme12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20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24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23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12.xml"/><Relationship Id="rId19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Relationship Id="rId22" Type="http://schemas.openxmlformats.org/officeDocument/2006/relationships/slideLayout" Target="../slideLayouts/slideLayout2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6" r:id="rId22"/>
    <p:sldLayoutId id="2147483787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38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119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23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11" r:id="rId19"/>
    <p:sldLayoutId id="2147483912" r:id="rId20"/>
    <p:sldLayoutId id="2147483913" r:id="rId21"/>
    <p:sldLayoutId id="2147483914" r:id="rId22"/>
    <p:sldLayoutId id="2147483915" r:id="rId23"/>
    <p:sldLayoutId id="2147483916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9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5A17734-31C5-D675-2F83-EB48534B3BF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Image 2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4729A4D3-D00B-0077-4CEB-E8CC6C4C5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FF369E3D-1BCD-34F4-3F47-7C6112FCBD34}"/>
                </a:ext>
              </a:extLst>
            </p:cNvPr>
            <p:cNvSpPr/>
            <p:nvPr/>
          </p:nvSpPr>
          <p:spPr>
            <a:xfrm>
              <a:off x="3291840" y="4836622"/>
              <a:ext cx="1361440" cy="487680"/>
            </a:xfrm>
            <a:prstGeom prst="roundRect">
              <a:avLst/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السادس</a:t>
              </a:r>
              <a:endPara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9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Google Shape;3502;p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8D95908-AEBA-D785-54B5-2FD66F44184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577229" y="3385270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503;p4">
            <a:extLst>
              <a:ext uri="{FF2B5EF4-FFF2-40B4-BE49-F238E27FC236}">
                <a16:creationId xmlns:a16="http://schemas.microsoft.com/office/drawing/2014/main" id="{705F89D0-27A2-F51E-F0CB-5EF634C3D07B}"/>
              </a:ext>
            </a:extLst>
          </p:cNvPr>
          <p:cNvSpPr/>
          <p:nvPr/>
        </p:nvSpPr>
        <p:spPr>
          <a:xfrm>
            <a:off x="757652" y="3854447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lvl="0" indent="-269875" algn="r" rtl="1"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تقويم الشق الكتابي</a:t>
            </a:r>
          </a:p>
        </p:txBody>
      </p:sp>
      <p:sp>
        <p:nvSpPr>
          <p:cNvPr id="5" name="Google Shape;3504;p4">
            <a:extLst>
              <a:ext uri="{FF2B5EF4-FFF2-40B4-BE49-F238E27FC236}">
                <a16:creationId xmlns:a16="http://schemas.microsoft.com/office/drawing/2014/main" id="{0715F051-94A3-C722-CF6B-486BF1A03436}"/>
              </a:ext>
            </a:extLst>
          </p:cNvPr>
          <p:cNvSpPr/>
          <p:nvPr/>
        </p:nvSpPr>
        <p:spPr>
          <a:xfrm>
            <a:off x="2917910" y="338527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9" name="Google Shape;3505;p4">
            <a:extLst>
              <a:ext uri="{FF2B5EF4-FFF2-40B4-BE49-F238E27FC236}">
                <a16:creationId xmlns:a16="http://schemas.microsoft.com/office/drawing/2014/main" id="{7C8FD2DA-891E-1CD9-21A7-E5F3F13B896B}"/>
              </a:ext>
            </a:extLst>
          </p:cNvPr>
          <p:cNvGrpSpPr/>
          <p:nvPr/>
        </p:nvGrpSpPr>
        <p:grpSpPr>
          <a:xfrm flipH="1">
            <a:off x="4735350" y="1886763"/>
            <a:ext cx="3780000" cy="1332000"/>
            <a:chOff x="4735350" y="5023288"/>
            <a:chExt cx="3780000" cy="1332000"/>
          </a:xfrm>
        </p:grpSpPr>
        <p:sp>
          <p:nvSpPr>
            <p:cNvPr id="10" name="Google Shape;3506;p4">
              <a:extLst>
                <a:ext uri="{FF2B5EF4-FFF2-40B4-BE49-F238E27FC236}">
                  <a16:creationId xmlns:a16="http://schemas.microsoft.com/office/drawing/2014/main" id="{0A9882F4-FCB6-91B8-351B-54D897A67EAF}"/>
                </a:ext>
              </a:extLst>
            </p:cNvPr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Google Shape;3507;p4">
              <a:extLst>
                <a:ext uri="{FF2B5EF4-FFF2-40B4-BE49-F238E27FC236}">
                  <a16:creationId xmlns:a16="http://schemas.microsoft.com/office/drawing/2014/main" id="{FB1E04C0-A69F-8DF0-DF50-8864B87C0970}"/>
                </a:ext>
              </a:extLst>
            </p:cNvPr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2" name="Google Shape;3511;p4">
            <a:extLst>
              <a:ext uri="{FF2B5EF4-FFF2-40B4-BE49-F238E27FC236}">
                <a16:creationId xmlns:a16="http://schemas.microsoft.com/office/drawing/2014/main" id="{ED73F1B6-BBD5-D0AC-ED67-0032DEFD3687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3" name="Google Shape;3512;p4">
              <a:extLst>
                <a:ext uri="{FF2B5EF4-FFF2-40B4-BE49-F238E27FC236}">
                  <a16:creationId xmlns:a16="http://schemas.microsoft.com/office/drawing/2014/main" id="{2047E06B-A1D4-3DCB-7C8E-A49037023B1B}"/>
                </a:ext>
              </a:extLst>
            </p:cNvPr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Google Shape;3513;p4">
              <a:extLst>
                <a:ext uri="{FF2B5EF4-FFF2-40B4-BE49-F238E27FC236}">
                  <a16:creationId xmlns:a16="http://schemas.microsoft.com/office/drawing/2014/main" id="{500A2077-D29C-ADAE-502F-FDEE7FE93B3F}"/>
                </a:ext>
              </a:extLst>
            </p:cNvPr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اليوم2 - 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oogle Shape;3514;p4">
            <a:extLst>
              <a:ext uri="{FF2B5EF4-FFF2-40B4-BE49-F238E27FC236}">
                <a16:creationId xmlns:a16="http://schemas.microsoft.com/office/drawing/2014/main" id="{355C5014-49CF-37ED-DFFD-C2610CCC3A4E}"/>
              </a:ext>
            </a:extLst>
          </p:cNvPr>
          <p:cNvGrpSpPr/>
          <p:nvPr/>
        </p:nvGrpSpPr>
        <p:grpSpPr>
          <a:xfrm flipH="1">
            <a:off x="637196" y="1811108"/>
            <a:ext cx="3780000" cy="1332000"/>
            <a:chOff x="628649" y="3482113"/>
            <a:chExt cx="3780000" cy="1332000"/>
          </a:xfrm>
        </p:grpSpPr>
        <p:sp>
          <p:nvSpPr>
            <p:cNvPr id="16" name="Google Shape;3515;p4">
              <a:extLst>
                <a:ext uri="{FF2B5EF4-FFF2-40B4-BE49-F238E27FC236}">
                  <a16:creationId xmlns:a16="http://schemas.microsoft.com/office/drawing/2014/main" id="{E193BAF8-92B1-BA73-2BFF-D6E50B17B49C}"/>
                </a:ext>
              </a:extLst>
            </p:cNvPr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Google Shape;3516;p4">
              <a:extLst>
                <a:ext uri="{FF2B5EF4-FFF2-40B4-BE49-F238E27FC236}">
                  <a16:creationId xmlns:a16="http://schemas.microsoft.com/office/drawing/2014/main" id="{726BE038-0C33-AC2B-307F-8E95D9061807}"/>
                </a:ext>
              </a:extLst>
            </p:cNvPr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oogle Shape;3518;p4">
            <a:extLst>
              <a:ext uri="{FF2B5EF4-FFF2-40B4-BE49-F238E27FC236}">
                <a16:creationId xmlns:a16="http://schemas.microsoft.com/office/drawing/2014/main" id="{F64A4970-8397-CDEA-0836-B1AC771EA2F5}"/>
              </a:ext>
            </a:extLst>
          </p:cNvPr>
          <p:cNvGrpSpPr/>
          <p:nvPr/>
        </p:nvGrpSpPr>
        <p:grpSpPr>
          <a:xfrm flipH="1">
            <a:off x="4743896" y="4933288"/>
            <a:ext cx="3780000" cy="1332000"/>
            <a:chOff x="648000" y="1944000"/>
            <a:chExt cx="3780000" cy="1332000"/>
          </a:xfrm>
        </p:grpSpPr>
        <p:sp>
          <p:nvSpPr>
            <p:cNvPr id="19" name="Google Shape;3519;p4">
              <a:extLst>
                <a:ext uri="{FF2B5EF4-FFF2-40B4-BE49-F238E27FC236}">
                  <a16:creationId xmlns:a16="http://schemas.microsoft.com/office/drawing/2014/main" id="{43A13113-E18B-4A55-A4EF-EB7D0CC496A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Google Shape;3520;p4">
              <a:extLst>
                <a:ext uri="{FF2B5EF4-FFF2-40B4-BE49-F238E27FC236}">
                  <a16:creationId xmlns:a16="http://schemas.microsoft.com/office/drawing/2014/main" id="{C34F71FC-2778-58F3-2F96-C1F217B20B02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1" name="Google Shape;3521;p4">
            <a:extLst>
              <a:ext uri="{FF2B5EF4-FFF2-40B4-BE49-F238E27FC236}">
                <a16:creationId xmlns:a16="http://schemas.microsoft.com/office/drawing/2014/main" id="{D16A2DB7-ECB9-B43F-6DDE-D5B221CF9BEF}"/>
              </a:ext>
            </a:extLst>
          </p:cNvPr>
          <p:cNvSpPr/>
          <p:nvPr/>
        </p:nvSpPr>
        <p:spPr>
          <a:xfrm>
            <a:off x="800547" y="2233221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 .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ظواهر لغوية: صرف و تحويل- تراكيب - إملاء</a:t>
            </a:r>
          </a:p>
        </p:txBody>
      </p:sp>
      <p:sp>
        <p:nvSpPr>
          <p:cNvPr id="22" name="Google Shape;3523;p4">
            <a:extLst>
              <a:ext uri="{FF2B5EF4-FFF2-40B4-BE49-F238E27FC236}">
                <a16:creationId xmlns:a16="http://schemas.microsoft.com/office/drawing/2014/main" id="{B80B6348-EBED-502E-A090-05A275ABF50C}"/>
              </a:ext>
            </a:extLst>
          </p:cNvPr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الحصة.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مراجعة و توليف</a:t>
            </a:r>
          </a:p>
        </p:txBody>
      </p:sp>
      <p:sp>
        <p:nvSpPr>
          <p:cNvPr id="23" name="Google Shape;3525;p4">
            <a:extLst>
              <a:ext uri="{FF2B5EF4-FFF2-40B4-BE49-F238E27FC236}">
                <a16:creationId xmlns:a16="http://schemas.microsoft.com/office/drawing/2014/main" id="{781AC094-ABA9-C164-12C6-506D107A9E61}"/>
              </a:ext>
            </a:extLst>
          </p:cNvPr>
          <p:cNvSpPr/>
          <p:nvPr/>
        </p:nvSpPr>
        <p:spPr>
          <a:xfrm>
            <a:off x="4887896" y="5355401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الحصة.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تراكيب: مراجعة و توليف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AAEE775-E456-F55D-370B-0F92E0D2E4AA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7679A8D-CF8A-10C9-FC81-A5C5AE44B9BE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AD9C7F52-31A8-6240-7658-59626CA50046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7" name="Google Shape;3522;p4">
            <a:extLst>
              <a:ext uri="{FF2B5EF4-FFF2-40B4-BE49-F238E27FC236}">
                <a16:creationId xmlns:a16="http://schemas.microsoft.com/office/drawing/2014/main" id="{7AD5098E-A7F3-C0F0-67D4-897551381477}"/>
              </a:ext>
            </a:extLst>
          </p:cNvPr>
          <p:cNvSpPr/>
          <p:nvPr/>
        </p:nvSpPr>
        <p:spPr>
          <a:xfrm>
            <a:off x="772649" y="5473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تصحيح تفاعلي </a:t>
            </a:r>
          </a:p>
        </p:txBody>
      </p:sp>
      <p:sp>
        <p:nvSpPr>
          <p:cNvPr id="28" name="Google Shape;3523;p4">
            <a:extLst>
              <a:ext uri="{FF2B5EF4-FFF2-40B4-BE49-F238E27FC236}">
                <a16:creationId xmlns:a16="http://schemas.microsoft.com/office/drawing/2014/main" id="{FA020A6B-7058-7427-493F-E47B38D005FA}"/>
              </a:ext>
            </a:extLst>
          </p:cNvPr>
          <p:cNvSpPr/>
          <p:nvPr/>
        </p:nvSpPr>
        <p:spPr>
          <a:xfrm>
            <a:off x="4909142" y="231193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  و أساليب</a:t>
            </a:r>
          </a:p>
        </p:txBody>
      </p:sp>
    </p:spTree>
    <p:extLst>
      <p:ext uri="{BB962C8B-B14F-4D97-AF65-F5344CB8AC3E}">
        <p14:creationId xmlns:p14="http://schemas.microsoft.com/office/powerpoint/2010/main" val="2686103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A4DF-97CA-5217-E589-A13D383AE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A968EC-FDF8-1958-F71C-DE59B163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24873"/>
            <a:ext cx="7886700" cy="720000"/>
          </a:xfrm>
        </p:spPr>
        <p:txBody>
          <a:bodyPr/>
          <a:lstStyle/>
          <a:p>
            <a:r>
              <a:rPr lang="ar-MA" sz="3200" dirty="0"/>
              <a:t>كفايات المرحلة الثالثة: كَيْفَ نُعَبِّرُ عَنْ أَنْفُسِنا؟</a:t>
            </a:r>
            <a:endParaRPr lang="fr-MA" sz="3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2DACBB-0D5E-C804-BFA3-714AA7DAF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982" y="1644873"/>
            <a:ext cx="6095249" cy="484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6913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1C345-7C4B-ECC3-3634-AD19AAFBA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EE0E1-4E9B-B655-AFE6-1F0670974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0" y="956046"/>
            <a:ext cx="7886700" cy="72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الكفايات المعنية بالتقويم بالنسبة للمستوى الرابع </a:t>
            </a:r>
            <a:b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اليوم الخامس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ED35100-A53E-F849-535F-D8A30ED89E96}"/>
              </a:ext>
            </a:extLst>
          </p:cNvPr>
          <p:cNvSpPr txBox="1"/>
          <p:nvPr/>
        </p:nvSpPr>
        <p:spPr>
          <a:xfrm>
            <a:off x="3304308" y="1547125"/>
            <a:ext cx="482273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(V1-V2)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المقروء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(LC1-LC2 -LC3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-LC4)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توظيف الظواهر اللغوية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(OL1,OL2)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PE1,PE2)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).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المسموع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(CO1,CO2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52105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133F8-2BB2-169F-81DE-046156929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B408EF-A9C9-96DC-EF13-6C5020EDB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0" y="956046"/>
            <a:ext cx="7886700" cy="72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برمجة التقويم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249089-534B-8B7F-2C6E-68BD1EA9F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24" y="2638921"/>
            <a:ext cx="7032814" cy="15801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FD1CB6-9BCB-CC24-46D4-618A47C9F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60" y="4219079"/>
            <a:ext cx="8138865" cy="112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8426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الثالث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DF8F647-501E-95C3-4FA3-FF3649755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00" y="1801921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704E328-2126-BE30-D2F2-5F9F3225D97C}"/>
              </a:ext>
            </a:extLst>
          </p:cNvPr>
          <p:cNvSpPr txBox="1">
            <a:spLocks/>
          </p:cNvSpPr>
          <p:nvPr/>
        </p:nvSpPr>
        <p:spPr>
          <a:xfrm>
            <a:off x="2039392" y="23023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 فهم المقروء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82DDE1-8513-1820-F660-5ADBB4A95AC4}"/>
              </a:ext>
            </a:extLst>
          </p:cNvPr>
          <p:cNvSpPr txBox="1"/>
          <p:nvPr/>
        </p:nvSpPr>
        <p:spPr>
          <a:xfrm>
            <a:off x="4873815" y="1938565"/>
            <a:ext cx="1670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فهم المقروء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6F2958-34BA-5592-52D6-51EC0FC294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4341" y="1988850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561EBEB-E000-2DD6-1857-875FB31358BD}"/>
              </a:ext>
            </a:extLst>
          </p:cNvPr>
          <p:cNvSpPr txBox="1">
            <a:spLocks/>
          </p:cNvSpPr>
          <p:nvPr/>
        </p:nvSpPr>
        <p:spPr>
          <a:xfrm>
            <a:off x="2043686" y="34558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الظواهر اللغوية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3727724" y="3058837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الظواهر اللغوية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41" y="5306167"/>
            <a:ext cx="5472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89C160-C112-9F5D-6066-E8A9C2D77169}"/>
              </a:ext>
            </a:extLst>
          </p:cNvPr>
          <p:cNvSpPr txBox="1">
            <a:spLocks/>
          </p:cNvSpPr>
          <p:nvPr/>
        </p:nvSpPr>
        <p:spPr>
          <a:xfrm>
            <a:off x="2052709" y="57864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4725229" y="5422665"/>
            <a:ext cx="1832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الفهم السماعي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87658" y="5472950"/>
            <a:ext cx="536339" cy="540000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514A9A2-D036-A6E6-D122-B9C5246CA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25871"/>
            <a:ext cx="5525521" cy="1405870"/>
          </a:xfrm>
          <a:prstGeom prst="rect">
            <a:avLst/>
          </a:prstGeom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A787FE5C-508C-6EC4-9AD2-FEF462422222}"/>
              </a:ext>
            </a:extLst>
          </p:cNvPr>
          <p:cNvSpPr txBox="1">
            <a:spLocks/>
          </p:cNvSpPr>
          <p:nvPr/>
        </p:nvSpPr>
        <p:spPr>
          <a:xfrm>
            <a:off x="2043686" y="461787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536BC0-A415-BDC1-38BD-C256DAC940EB}"/>
              </a:ext>
            </a:extLst>
          </p:cNvPr>
          <p:cNvSpPr txBox="1"/>
          <p:nvPr/>
        </p:nvSpPr>
        <p:spPr>
          <a:xfrm>
            <a:off x="3794560" y="4249122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الإنتاج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70EEFDA-9F40-5A5A-4D33-2B0FED62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95602" y="4317116"/>
            <a:ext cx="536339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529628-E080-B945-7ECE-74181B2CC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31" y="1662941"/>
            <a:ext cx="605173" cy="69667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39653BF-77EE-2FF3-DC4C-8238F843F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4" y="2882348"/>
            <a:ext cx="594164" cy="684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6273CFA-1B8D-AB0A-BBDC-8492585AD3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4" y="4122945"/>
            <a:ext cx="594164" cy="684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B8A7457-F06F-0816-1A7F-1F380665B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228" y="5195059"/>
            <a:ext cx="616149" cy="7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3" grpId="0"/>
      <p:bldP spid="15" grpId="0"/>
      <p:bldP spid="11" grpId="0"/>
      <p:bldP spid="14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F3DE4-2CE8-ADA9-0144-A07748AE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CB49F3-7D9D-1299-BB33-C792463C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5" y="779900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عامة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CB6DDB-E77A-0508-B000-7A2440B24974}"/>
              </a:ext>
            </a:extLst>
          </p:cNvPr>
          <p:cNvSpPr txBox="1"/>
          <p:nvPr/>
        </p:nvSpPr>
        <p:spPr>
          <a:xfrm>
            <a:off x="225624" y="1871319"/>
            <a:ext cx="8580671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روائز  المعجم و فهم المقروء والظواهر اللغوية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;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 فهم المسموع و الإنتاج الكتابي بالتتابع كتابيا وبشكل جماعي خلال يوم واحد؛ مع استراحة قصيرة بين أجزاء التقويم.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النص مرتين قبل البدء في الرائز؛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يتأكد الأستاذ من فهم التلاميذ للمطلوب إنجازه؛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الأستاذ(ة) التلاميذ بداية كل رائزبمدة الإنجاز. مع تذكيرهم بالوقت المتبقي بشكل منتظم.</a:t>
            </a:r>
          </a:p>
        </p:txBody>
      </p:sp>
    </p:spTree>
    <p:extLst>
      <p:ext uri="{BB962C8B-B14F-4D97-AF65-F5344CB8AC3E}">
        <p14:creationId xmlns:p14="http://schemas.microsoft.com/office/powerpoint/2010/main" val="133300532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914F03-8C7D-2CF6-E275-EDF44E6FFC5F}"/>
              </a:ext>
            </a:extLst>
          </p:cNvPr>
          <p:cNvSpPr>
            <a:spLocks/>
          </p:cNvSpPr>
          <p:nvPr/>
        </p:nvSpPr>
        <p:spPr>
          <a:xfrm>
            <a:off x="3803073" y="158950"/>
            <a:ext cx="1894828" cy="27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FF5EC-6B5D-66D5-467A-BFF245385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8BFE1DB-85DF-DD3E-E344-89B1DABA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990" y="3282955"/>
            <a:ext cx="7886700" cy="720000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رائز المعجم وفهم المقروء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F98D97-0676-4240-6BDA-5724C13D8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45" y="2883554"/>
            <a:ext cx="1141895" cy="131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02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4C39-8DFC-BCAC-189B-8D67D8A4C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01601284-FB23-52AF-E7C6-CF9A9772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المعجم و فهم المقروء-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FAED4B-7E9C-C1B4-C357-D3D719E48E98}"/>
              </a:ext>
            </a:extLst>
          </p:cNvPr>
          <p:cNvSpPr txBox="1"/>
          <p:nvPr/>
        </p:nvSpPr>
        <p:spPr>
          <a:xfrm>
            <a:off x="268520" y="2131490"/>
            <a:ext cx="80305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المعجم و  فهم المقروء؛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 نهاية الحصة، تجمع أوراق التحرير لتصحيح إنتاجات التلاميذ الكتابية  ووضع العلامة المناسبة أمام كل كفاية على شبكة التنقيط ثم على ملف تتبع الكفايات.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319731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69C42-E535-608A-73D9-6ED03279E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25E6E330-018F-0596-FE13-84424BB235C6}"/>
              </a:ext>
            </a:extLst>
          </p:cNvPr>
          <p:cNvSpPr txBox="1">
            <a:spLocks/>
          </p:cNvSpPr>
          <p:nvPr/>
        </p:nvSpPr>
        <p:spPr>
          <a:xfrm>
            <a:off x="1526197" y="3326552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الظواهر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اللغويةوالإملائية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08B987-0778-6447-4A29-84C21D759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3" y="2882347"/>
            <a:ext cx="1278185" cy="147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664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F1C7-153A-53AC-B395-C813BE57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B964C4A-07B2-B6E6-EC8E-239E6898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الظواهر اللغوية: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D2B91F-5B17-30C2-1200-A202763B072C}"/>
              </a:ext>
            </a:extLst>
          </p:cNvPr>
          <p:cNvSpPr txBox="1"/>
          <p:nvPr/>
        </p:nvSpPr>
        <p:spPr>
          <a:xfrm>
            <a:off x="268520" y="2131490"/>
            <a:ext cx="80305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الظواهر اللغوية؛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 نهاية الحصة، تجمع أوراق التحرير لتصحيح إنتاجات التلاميذ الكتابية  ووضع العلامة المناسبة أمام كل كفاية على شبكة التنقيط  ثم على دفتر تتبع الكفايات.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443277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17B2-43AA-57FF-4253-0027940E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9DDC1-F5F6-E669-D2CF-B025AA458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09000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قصيرة (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داخل القسم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98B79F-8AC2-5FE4-F07F-81C66D917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967" y="3553691"/>
            <a:ext cx="2016066" cy="231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1004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0BE8-BDBD-B74A-A028-BDF13806C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BFEC4C5-14F4-2EE9-A756-9E63E8E7E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للأنشودة التالية: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F12E7DB-6943-5863-9599-C099EA583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5647B55-63E6-42E1-F787-21F3EB77E232}"/>
              </a:ext>
            </a:extLst>
          </p:cNvPr>
          <p:cNvSpPr>
            <a:spLocks/>
          </p:cNvSpPr>
          <p:nvPr/>
        </p:nvSpPr>
        <p:spPr>
          <a:xfrm>
            <a:off x="3332480" y="87830"/>
            <a:ext cx="2680381" cy="399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استراحة داخل القسم</a:t>
            </a:r>
          </a:p>
        </p:txBody>
      </p:sp>
      <p:pic>
        <p:nvPicPr>
          <p:cNvPr id="2" name="-()(72~1">
            <a:hlinkClick r:id="" action="ppaction://media"/>
            <a:extLst>
              <a:ext uri="{FF2B5EF4-FFF2-40B4-BE49-F238E27FC236}">
                <a16:creationId xmlns:a16="http://schemas.microsoft.com/office/drawing/2014/main" id="{B9BA47A7-561E-1763-670D-B04276ADD3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9637" y="1932709"/>
            <a:ext cx="7804725" cy="439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3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928A0BC-4FBB-8108-9D8E-F751112D83FB}"/>
              </a:ext>
            </a:extLst>
          </p:cNvPr>
          <p:cNvSpPr txBox="1">
            <a:spLocks/>
          </p:cNvSpPr>
          <p:nvPr/>
        </p:nvSpPr>
        <p:spPr>
          <a:xfrm>
            <a:off x="1543202" y="3286684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572E8F-9F08-BDC4-D473-5B03ADE66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3" y="2882347"/>
            <a:ext cx="1278185" cy="147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649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62B0-EEF2-8EE8-40C6-9A54F93C7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2788475-A068-9FD7-3CB9-1B098814B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الإنتاج الكتابي: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70953F9-6BCE-36F3-B005-CCEC4FA0B151}"/>
              </a:ext>
            </a:extLst>
          </p:cNvPr>
          <p:cNvSpPr txBox="1"/>
          <p:nvPr/>
        </p:nvSpPr>
        <p:spPr>
          <a:xfrm>
            <a:off x="556708" y="1744719"/>
            <a:ext cx="8030584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يمرر رائز الإنتاج الكتابي بشكل جماعي؛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الإنتاج الكتابي؛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</p:txBody>
      </p:sp>
    </p:spTree>
    <p:extLst>
      <p:ext uri="{BB962C8B-B14F-4D97-AF65-F5344CB8AC3E}">
        <p14:creationId xmlns:p14="http://schemas.microsoft.com/office/powerpoint/2010/main" val="52175647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FCA30-BB94-DA9C-9C62-8B19FD282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D4BD61-7F6E-3B98-D7A5-2882413BA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3278036"/>
            <a:ext cx="7886700" cy="720000"/>
          </a:xfrm>
        </p:spPr>
        <p:txBody>
          <a:bodyPr/>
          <a:lstStyle/>
          <a:p>
            <a:r>
              <a:rPr lang="ar-MA" sz="4800" dirty="0"/>
              <a:t>رائز فهم المسموع</a:t>
            </a:r>
            <a:endParaRPr lang="fr-MA" sz="4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F3A68F-9AB8-A13A-7D40-AC56BB211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82" y="3021833"/>
            <a:ext cx="1227090" cy="141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6421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F1C7-153A-53AC-B395-C813BE57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B964C4A-07B2-B6E6-EC8E-239E6898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فهم المسموع: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1CDF9E-A680-1520-F878-CCB7F5D31F87}"/>
              </a:ext>
            </a:extLst>
          </p:cNvPr>
          <p:cNvSpPr txBox="1"/>
          <p:nvPr/>
        </p:nvSpPr>
        <p:spPr>
          <a:xfrm>
            <a:off x="528293" y="1871718"/>
            <a:ext cx="8030584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يمرر رائز فهم المسموع بشكل جماعي؛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يسمع الأستاذ النص مرتين قبل الانتقال لطرح الأسئلة؛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فهم المسموع؛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</p:txBody>
      </p:sp>
    </p:spTree>
    <p:extLst>
      <p:ext uri="{BB962C8B-B14F-4D97-AF65-F5344CB8AC3E}">
        <p14:creationId xmlns:p14="http://schemas.microsoft.com/office/powerpoint/2010/main" val="98012867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9CA58-A8CC-42A2-CBF5-1E6D7EBF3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941B4029-FCD9-A0A8-8C5F-65A11D29D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56" y="728970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النص السماعي – النموذج1 ( إلى حدود الأسبوع4)-</a:t>
            </a:r>
          </a:p>
        </p:txBody>
      </p:sp>
      <p:sp>
        <p:nvSpPr>
          <p:cNvPr id="2" name="Zone de texte 1">
            <a:extLst>
              <a:ext uri="{FF2B5EF4-FFF2-40B4-BE49-F238E27FC236}">
                <a16:creationId xmlns:a16="http://schemas.microsoft.com/office/drawing/2014/main" id="{DD337E0C-905D-48A7-D3DC-8E5862A46CEE}"/>
              </a:ext>
            </a:extLst>
          </p:cNvPr>
          <p:cNvSpPr txBox="1"/>
          <p:nvPr/>
        </p:nvSpPr>
        <p:spPr>
          <a:xfrm>
            <a:off x="252248" y="1218429"/>
            <a:ext cx="8550496" cy="5184163"/>
          </a:xfrm>
          <a:custGeom>
            <a:avLst/>
            <a:gdLst>
              <a:gd name="csX0" fmla="*/ 0 w 8550496"/>
              <a:gd name="csY0" fmla="*/ 0 h 5184163"/>
              <a:gd name="csX1" fmla="*/ 8550496 w 8550496"/>
              <a:gd name="csY1" fmla="*/ 0 h 5184163"/>
              <a:gd name="csX2" fmla="*/ 8550496 w 8550496"/>
              <a:gd name="csY2" fmla="*/ 5184163 h 5184163"/>
              <a:gd name="csX3" fmla="*/ 0 w 8550496"/>
              <a:gd name="csY3" fmla="*/ 5184163 h 5184163"/>
              <a:gd name="csX4" fmla="*/ 0 w 8550496"/>
              <a:gd name="csY4" fmla="*/ 0 h 51841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550496" h="5184163" extrusionOk="0">
                <a:moveTo>
                  <a:pt x="0" y="0"/>
                </a:moveTo>
                <a:cubicBezTo>
                  <a:pt x="3012725" y="-101487"/>
                  <a:pt x="7054258" y="-162162"/>
                  <a:pt x="8550496" y="0"/>
                </a:cubicBezTo>
                <a:cubicBezTo>
                  <a:pt x="8611209" y="2475315"/>
                  <a:pt x="8489424" y="3902682"/>
                  <a:pt x="8550496" y="5184163"/>
                </a:cubicBezTo>
                <a:cubicBezTo>
                  <a:pt x="5126863" y="5234228"/>
                  <a:pt x="1913886" y="5025714"/>
                  <a:pt x="0" y="5184163"/>
                </a:cubicBezTo>
                <a:cubicBezTo>
                  <a:pt x="-24452" y="4507360"/>
                  <a:pt x="-67663" y="897396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جَلْسَةٌ لا تُنْسى</a:t>
            </a:r>
            <a:endParaRPr kumimoji="0" lang="ar-MA" sz="3200" b="1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مَعَ حُلولِ ٱلْمَساءِ،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ٱجْتَمَعَتِ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ٱلْأُسْرَةُ في فِناءِ ٱلْبَيْتِ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ٱلْهادِئِ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وَضَعَ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ٱلْعَمُّ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سُلَيْمانُ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ٱلصِّينِيَةَ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ٱلْفِضِّيَّةَ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 ٱلْوَسَطِ، وَرَتَّبَ كُؤوسَ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ٱلزُّجاجِ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ثُمَّ بَدَأَ يُهَيِّئُ جَلْسَةَ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ٱلشّايِ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بِعِنايَةٍ. غَسَلَ أَوْراقَ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ٱلنَّعْناعِ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ٱلطّازَجَةِ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وَأَضافَ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ٱلسُّكَّرَ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ثُمَّ رَفَعَ يَدَهُ عالِياً وَهُوَ يَسْكُبُ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ٱلشّايَ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ٱللَّذيذَ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فَٱنْتَشَرَ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عَبيرُهُ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ٱلْفَوّاحُ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 ٱلْمَكانِ.</a:t>
            </a:r>
          </a:p>
          <a:p>
            <a:pPr marL="0" marR="0" lvl="0" indent="0" algn="just" defTabSz="914400" rtl="1" eaLnBrk="1" fontAlgn="auto" latinLnBrk="0" hangingPunct="1"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تَحَلَّقَ ٱلْأَطْفالُ حَوْلَهُ يَنْتَظِرونَ دَوْرَهُمْ،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وَٱلْكُلُّ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يُراقِبُ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ٱلرَّغْوَةَ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ٱلْبَيْضاءَ وَهِيَ تَعْلو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ٱلْكُؤوسَ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ٱلدّافِئَةَ. وَما إِنْ تَذَوَّقوا أَوَّلَ رَشْفَةٍ حَتّى ضَحِكوا وَهُمْ يَتَبادَلونَ نَظَراتِ ٱلْفَرَحِ..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فَٱلْمَذاقُ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حُلْوٌ وَمُنْعِشٌ، وَمَعَهُ تَحْلو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ٱلْأَحاديثُ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وَتَتآلَفُ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ٱلْقُلوبُ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ٱمْتَدَّتِ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ٱلْجَلْسَةُ لِساعاتٍ، تَتَخَلَّلُها ٱلذِّكْرَياتُ ٱلْعَذْبَةُ،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وَٱلْأَقاصيصُ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ٱلْمُسَلِّيَةُ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وَحينَ رُفِعَتِ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ٱلصّينِيَةُ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بَقِيَتْ رائِحَةُ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ٱلنَّعْناعِ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تُعَطِّرُ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ٱلْفِناءَ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فَيا لَها مِنْ ذِكْرى لَطيفَةٍ، تَسْتَحِقُّ أَنْ تَتَكَرَّرَ عَلى مَدى </a:t>
            </a:r>
            <a:r>
              <a:rPr kumimoji="0" lang="ar-SA" sz="2800" b="0" i="0" u="none" strike="noStrike" kern="1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ٱلْأَيّامِ</a:t>
            </a:r>
            <a:r>
              <a:rPr kumimoji="0" lang="ar-SA" sz="2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FR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30086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C6E35-694B-5BAA-0288-8C8F1C154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ACE9D78-BF8A-B025-7274-32594C3CA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56" y="583497"/>
            <a:ext cx="7886700" cy="720000"/>
          </a:xfrm>
        </p:spPr>
        <p:txBody>
          <a:bodyPr>
            <a:normAutofit/>
          </a:bodyPr>
          <a:lstStyle/>
          <a:p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النص السماعي – النموذج3 ( إلى حدود الأسبوع3)-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B3C945-35E2-8CD9-BC3E-C1B0D7876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10" y="1230760"/>
            <a:ext cx="8303980" cy="538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4858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اللقاء في الحصة المقبلة.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pic>
        <p:nvPicPr>
          <p:cNvPr id="8" name="Espace réservé pour une image  7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AADE82-3A6E-15FE-972E-5CCC52E61D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9E4981-7197-1231-EE31-20207910086E}"/>
              </a:ext>
            </a:extLst>
          </p:cNvPr>
          <p:cNvSpPr>
            <a:spLocks/>
          </p:cNvSpPr>
          <p:nvPr/>
        </p:nvSpPr>
        <p:spPr>
          <a:xfrm>
            <a:off x="3667991" y="173297"/>
            <a:ext cx="2019392" cy="303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86215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FC60E-1E34-F8AF-AF5C-6CA693DA3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A4F7C0F-4507-E081-195B-847C4A6C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1603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تخصص حصة اليوم السادس لتصحيح  المراقبة المستمرة 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2F206A96-B36E-BFF0-BBB2-F5F16B2D6E2E}"/>
              </a:ext>
            </a:extLst>
          </p:cNvPr>
          <p:cNvSpPr txBox="1">
            <a:spLocks/>
          </p:cNvSpPr>
          <p:nvPr/>
        </p:nvSpPr>
        <p:spPr>
          <a:xfrm>
            <a:off x="3518145" y="1939635"/>
            <a:ext cx="2107710" cy="959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توجيه:</a:t>
            </a:r>
          </a:p>
        </p:txBody>
      </p:sp>
    </p:spTree>
    <p:extLst>
      <p:ext uri="{BB962C8B-B14F-4D97-AF65-F5344CB8AC3E}">
        <p14:creationId xmlns:p14="http://schemas.microsoft.com/office/powerpoint/2010/main" val="165182732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18623</TotalTime>
  <Words>750</Words>
  <Application>Microsoft Office PowerPoint</Application>
  <PresentationFormat>Affichage à l'écran (4:3)</PresentationFormat>
  <Paragraphs>96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23</vt:i4>
      </vt:variant>
    </vt:vector>
  </HeadingPairs>
  <TitlesOfParts>
    <vt:vector size="46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Noto Sans Symbols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2_Env-Enseignant</vt:lpstr>
      <vt:lpstr>5_Env-Enseignant</vt:lpstr>
      <vt:lpstr>Présentation PowerPoint</vt:lpstr>
      <vt:lpstr>Présentation PowerPoint</vt:lpstr>
      <vt:lpstr>تنظيم حصص الأسبوع السادس</vt:lpstr>
      <vt:lpstr>كفايات المرحلة الثالثة: كَيْفَ نُعَبِّرُ عَنْ أَنْفُسِنا؟</vt:lpstr>
      <vt:lpstr>الكفايات المعنية بالتقويم بالنسبة للمستوى الرابع  – اليوم الخامس</vt:lpstr>
      <vt:lpstr>برمجة التقويم</vt:lpstr>
      <vt:lpstr>هيكلة حصة اليوم الثالث</vt:lpstr>
      <vt:lpstr>توجيهات عامة</vt:lpstr>
      <vt:lpstr>مرحبا بكم ، سنبدأ  حصة اللغة العربية.</vt:lpstr>
      <vt:lpstr>رائز المعجم وفهم المقروء</vt:lpstr>
      <vt:lpstr>دليل التمرير- كفاية المعجم و فهم المقروء-</vt:lpstr>
      <vt:lpstr>Présentation PowerPoint</vt:lpstr>
      <vt:lpstr>دليل التمرير- كفاية الظواهر اللغوية:</vt:lpstr>
      <vt:lpstr>استراحة قصيرة ( استراحة داخل القسم) </vt:lpstr>
      <vt:lpstr>استمعوا للأنشودة التالية:</vt:lpstr>
      <vt:lpstr>Présentation PowerPoint</vt:lpstr>
      <vt:lpstr>دليل التمرير- كفاية الإنتاج الكتابي:</vt:lpstr>
      <vt:lpstr>رائز فهم المسموع</vt:lpstr>
      <vt:lpstr>دليل التمرير- كفاية فهم المسموع:</vt:lpstr>
      <vt:lpstr>النص السماعي – النموذج1 ( إلى حدود الأسبوع4)-</vt:lpstr>
      <vt:lpstr>النص السماعي – النموذج3 ( إلى حدود الأسبوع3)-</vt:lpstr>
      <vt:lpstr>إلى اللقاء في الحصة المقبلة.</vt:lpstr>
      <vt:lpstr>تخصص حصة اليوم السادس لتصحيح  المراقبة المستمرة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246</cp:revision>
  <dcterms:created xsi:type="dcterms:W3CDTF">2023-09-20T21:35:22Z</dcterms:created>
  <dcterms:modified xsi:type="dcterms:W3CDTF">2026-03-13T07:10:14Z</dcterms:modified>
</cp:coreProperties>
</file>