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7" r:id="rId11"/>
  </p:sldMasterIdLst>
  <p:notesMasterIdLst>
    <p:notesMasterId r:id="rId58"/>
  </p:notesMasterIdLst>
  <p:sldIdLst>
    <p:sldId id="2147482753" r:id="rId12"/>
    <p:sldId id="2147482604" r:id="rId13"/>
    <p:sldId id="2147482757" r:id="rId14"/>
    <p:sldId id="2147482697" r:id="rId15"/>
    <p:sldId id="2147482618" r:id="rId16"/>
    <p:sldId id="2147482691" r:id="rId17"/>
    <p:sldId id="2147482463" r:id="rId18"/>
    <p:sldId id="2147482464" r:id="rId19"/>
    <p:sldId id="2147482474" r:id="rId20"/>
    <p:sldId id="2147482840" r:id="rId21"/>
    <p:sldId id="2147482874" r:id="rId22"/>
    <p:sldId id="2147482875" r:id="rId23"/>
    <p:sldId id="2147482876" r:id="rId24"/>
    <p:sldId id="2147482706" r:id="rId25"/>
    <p:sldId id="2147482878" r:id="rId26"/>
    <p:sldId id="2147482795" r:id="rId27"/>
    <p:sldId id="2147482796" r:id="rId28"/>
    <p:sldId id="2147482762" r:id="rId29"/>
    <p:sldId id="2147482830" r:id="rId30"/>
    <p:sldId id="2147482831" r:id="rId31"/>
    <p:sldId id="2147482832" r:id="rId32"/>
    <p:sldId id="2147482833" r:id="rId33"/>
    <p:sldId id="2147482834" r:id="rId34"/>
    <p:sldId id="2147482837" r:id="rId35"/>
    <p:sldId id="2147482838" r:id="rId36"/>
    <p:sldId id="2147482879" r:id="rId37"/>
    <p:sldId id="2147482881" r:id="rId38"/>
    <p:sldId id="2147482880" r:id="rId39"/>
    <p:sldId id="2147482882" r:id="rId40"/>
    <p:sldId id="2147482877" r:id="rId41"/>
    <p:sldId id="2147482498" r:id="rId42"/>
    <p:sldId id="2147482883" r:id="rId43"/>
    <p:sldId id="2147482884" r:id="rId44"/>
    <p:sldId id="2147482861" r:id="rId45"/>
    <p:sldId id="2147482862" r:id="rId46"/>
    <p:sldId id="2147482863" r:id="rId47"/>
    <p:sldId id="2147482864" r:id="rId48"/>
    <p:sldId id="2147482866" r:id="rId49"/>
    <p:sldId id="2147482867" r:id="rId50"/>
    <p:sldId id="2147482885" r:id="rId51"/>
    <p:sldId id="2147482869" r:id="rId52"/>
    <p:sldId id="2147482886" r:id="rId53"/>
    <p:sldId id="2147482616" r:id="rId54"/>
    <p:sldId id="2147482598" r:id="rId55"/>
    <p:sldId id="2147482756" r:id="rId56"/>
    <p:sldId id="2147482634" r:id="rId57"/>
  </p:sldIdLst>
  <p:sldSz cx="9144000" cy="6858000" type="screen4x3"/>
  <p:notesSz cx="6858000" cy="9144000"/>
  <p:embeddedFontLst>
    <p:embeddedFont>
      <p:font typeface="Dosis" pitchFamily="2" charset="0"/>
      <p:regular r:id="rId59"/>
      <p:bold r:id="rId60"/>
    </p:embeddedFont>
    <p:embeddedFont>
      <p:font typeface="Dosis ExtraBold" pitchFamily="2" charset="0"/>
      <p:bold r:id="rId61"/>
    </p:embeddedFont>
    <p:embeddedFont>
      <p:font typeface="Dosis Medium" pitchFamily="2" charset="0"/>
      <p:regular r:id="rId62"/>
    </p:embeddedFont>
    <p:embeddedFont>
      <p:font typeface="Dosis SemiBold" pitchFamily="2" charset="0"/>
      <p:bold r:id="rId63"/>
    </p:embeddedFont>
    <p:embeddedFont>
      <p:font typeface="Microsoft Uighur" panose="02000000000000000000" pitchFamily="2" charset="-78"/>
      <p:regular r:id="rId64"/>
      <p:bold r:id="rId65"/>
    </p:embeddedFont>
    <p:embeddedFont>
      <p:font typeface="Modern Love" panose="04090805081005020601" pitchFamily="82" charset="0"/>
      <p:regular r:id="rId66"/>
    </p:embeddedFont>
    <p:embeddedFont>
      <p:font typeface="Noto Sans Symbols" pitchFamily="2" charset="0"/>
      <p:regular r:id="rId67"/>
      <p:bold r:id="rId6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99B1"/>
    <a:srgbClr val="9DA3B9"/>
    <a:srgbClr val="424D7C"/>
    <a:srgbClr val="12081B"/>
    <a:srgbClr val="A1A7BC"/>
    <a:srgbClr val="949AB3"/>
    <a:srgbClr val="969CB4"/>
    <a:srgbClr val="ED7C30"/>
    <a:srgbClr val="ED9F68"/>
    <a:srgbClr val="555F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670" y="77"/>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font" Target="fonts/font5.fntdata"/><Relationship Id="rId68" Type="http://schemas.openxmlformats.org/officeDocument/2006/relationships/font" Target="fonts/font10.fntdata"/><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Master" Target="slideMasters/slideMaster5.xml"/><Relationship Id="rId61" Type="http://schemas.openxmlformats.org/officeDocument/2006/relationships/font" Target="fonts/font3.fntdata"/><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font" Target="fonts/font6.fntdata"/><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font" Target="fonts/font4.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06/03/2026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06/03/2026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06/03/2026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06/03/2026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06/03/2026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06/03/2026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06/03/2026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06/03/2026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3628966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82112398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5885993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58504684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5832225"/>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45117803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إنتاج كتابي 1</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07068110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7482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58175644"/>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4784560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5036992"/>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97281691"/>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2564201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2105565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73466" y="4307506"/>
            <a:ext cx="1553631"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إنتاج كتابي 1</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960557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747543501"/>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95621813"/>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06590085"/>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18119666"/>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244858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36341741"/>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54432696"/>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219423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81681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140845"/>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75197394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620316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37632113"/>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78370561"/>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733792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3262528"/>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4887434"/>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59652044"/>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66331498"/>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62506750"/>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269776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3" Type="http://schemas.openxmlformats.org/officeDocument/2006/relationships/slideLayout" Target="../slideLayouts/slideLayout194.xml"/><Relationship Id="rId21" Type="http://schemas.openxmlformats.org/officeDocument/2006/relationships/slideLayout" Target="../slideLayouts/slideLayout212.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slideLayout" Target="../slideLayouts/slideLayout211.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23" Type="http://schemas.openxmlformats.org/officeDocument/2006/relationships/image" Target="../media/image2.bin"/><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211569"/>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4699643"/>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gif"/><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gif"/><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jpg"/><Relationship Id="rId2" Type="http://schemas.openxmlformats.org/officeDocument/2006/relationships/image" Target="../media/image47.png"/><Relationship Id="rId1" Type="http://schemas.openxmlformats.org/officeDocument/2006/relationships/slideLayout" Target="../slideLayouts/slideLayout40.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40.xml"/><Relationship Id="rId7" Type="http://schemas.openxmlformats.org/officeDocument/2006/relationships/image" Target="../media/image4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51.png"/><Relationship Id="rId10" Type="http://schemas.openxmlformats.org/officeDocument/2006/relationships/image" Target="../media/image52.png"/><Relationship Id="rId4" Type="http://schemas.openxmlformats.org/officeDocument/2006/relationships/image" Target="../media/image33.gif"/><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6.gif"/><Relationship Id="rId1" Type="http://schemas.openxmlformats.org/officeDocument/2006/relationships/slideLayout" Target="../slideLayouts/slideLayout12.xml"/><Relationship Id="rId5" Type="http://schemas.openxmlformats.org/officeDocument/2006/relationships/image" Target="../media/image5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7.png"/><Relationship Id="rId7" Type="http://schemas.openxmlformats.org/officeDocument/2006/relationships/image" Target="../media/image49.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5.png"/><Relationship Id="rId2" Type="http://schemas.openxmlformats.org/officeDocument/2006/relationships/image" Target="../media/image59.png"/><Relationship Id="rId1" Type="http://schemas.openxmlformats.org/officeDocument/2006/relationships/slideLayout" Target="../slideLayouts/slideLayout2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Layout" Target="../slideLayouts/slideLayout2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Layout" Target="../slideLayouts/slideLayout2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9.png"/><Relationship Id="rId7"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212.xml"/><Relationship Id="rId6" Type="http://schemas.openxmlformats.org/officeDocument/2006/relationships/image" Target="../media/image47.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2.png"/><Relationship Id="rId2" Type="http://schemas.openxmlformats.org/officeDocument/2006/relationships/image" Target="../media/image37.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2.png"/><Relationship Id="rId2" Type="http://schemas.openxmlformats.org/officeDocument/2006/relationships/image" Target="../media/image37.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3.png"/><Relationship Id="rId2" Type="http://schemas.openxmlformats.org/officeDocument/2006/relationships/image" Target="../media/image37.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7.png"/><Relationship Id="rId7" Type="http://schemas.openxmlformats.org/officeDocument/2006/relationships/image" Target="../media/image64.png"/><Relationship Id="rId2" Type="http://schemas.openxmlformats.org/officeDocument/2006/relationships/image" Target="../media/image37.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6.png"/><Relationship Id="rId2" Type="http://schemas.openxmlformats.org/officeDocument/2006/relationships/image" Target="../media/image37.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6.png"/><Relationship Id="rId2" Type="http://schemas.openxmlformats.org/officeDocument/2006/relationships/image" Target="../media/image37.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6.gif"/><Relationship Id="rId1" Type="http://schemas.openxmlformats.org/officeDocument/2006/relationships/slideLayout" Target="../slideLayouts/slideLayout12.xml"/><Relationship Id="rId5" Type="http://schemas.openxmlformats.org/officeDocument/2006/relationships/image" Target="../media/image67.pn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45.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45.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45.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8.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12.xml"/><Relationship Id="rId6" Type="http://schemas.openxmlformats.org/officeDocument/2006/relationships/image" Target="../media/image38.png"/><Relationship Id="rId5" Type="http://schemas.openxmlformats.org/officeDocument/2006/relationships/image" Target="../media/image71.png"/><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8.png"/><Relationship Id="rId1" Type="http://schemas.openxmlformats.org/officeDocument/2006/relationships/slideLayout" Target="../slideLayouts/slideLayout21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0.gif"/><Relationship Id="rId1" Type="http://schemas.openxmlformats.org/officeDocument/2006/relationships/slideLayout" Target="../slideLayouts/slideLayout137.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2.xml"/><Relationship Id="rId7" Type="http://schemas.openxmlformats.org/officeDocument/2006/relationships/image" Target="../media/image4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73.png"/><Relationship Id="rId9" Type="http://schemas.openxmlformats.org/officeDocument/2006/relationships/image" Target="../media/image74.png"/></Relationships>
</file>

<file path=ppt/slides/_rels/slide4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17A935E7-5416-9628-2A39-06797EA383A2}"/>
              </a:ext>
            </a:extLst>
          </p:cNvPr>
          <p:cNvGrpSpPr/>
          <p:nvPr/>
        </p:nvGrpSpPr>
        <p:grpSpPr>
          <a:xfrm>
            <a:off x="0" y="0"/>
            <a:ext cx="9144000" cy="6858000"/>
            <a:chOff x="0" y="0"/>
            <a:chExt cx="9144000" cy="685800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912E90E-E491-26D7-4C69-ABA81FB1A5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tangle : coins arrondis 1">
              <a:extLst>
                <a:ext uri="{FF2B5EF4-FFF2-40B4-BE49-F238E27FC236}">
                  <a16:creationId xmlns:a16="http://schemas.microsoft.com/office/drawing/2014/main" id="{F285D95A-E782-E2A5-E42C-8CF8DBB7D6EB}"/>
                </a:ext>
              </a:extLst>
            </p:cNvPr>
            <p:cNvSpPr/>
            <p:nvPr/>
          </p:nvSpPr>
          <p:spPr>
            <a:xfrm>
              <a:off x="3291840" y="4836622"/>
              <a:ext cx="1361440" cy="487680"/>
            </a:xfrm>
            <a:prstGeom prst="roundRect">
              <a:avLst/>
            </a:prstGeom>
            <a:solidFill>
              <a:srgbClr val="FBB3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السادس</a:t>
              </a:r>
              <a:endParaRPr lang="fr-FR" b="1" dirty="0">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90222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السادس</a:t>
            </a:r>
            <a:endParaRPr lang="fr-MA" dirty="0">
              <a:latin typeface="Microsoft Uighur" panose="02000000000000000000" pitchFamily="2" charset="-78"/>
              <a:cs typeface="Microsoft Uighur" panose="02000000000000000000" pitchFamily="2" charset="-78"/>
            </a:endParaRPr>
          </a:p>
        </p:txBody>
      </p:sp>
      <p:pic>
        <p:nvPicPr>
          <p:cNvPr id="6" name="Google Shape;3502;p4" descr="Une image contenant Rectangle, conception&#10;&#10;Le contenu généré par l’IA peut être incorrect.">
            <a:extLst>
              <a:ext uri="{FF2B5EF4-FFF2-40B4-BE49-F238E27FC236}">
                <a16:creationId xmlns:a16="http://schemas.microsoft.com/office/drawing/2014/main" id="{D3719D3E-315C-7DF6-3801-6BF53888C61D}"/>
              </a:ext>
            </a:extLst>
          </p:cNvPr>
          <p:cNvPicPr preferRelativeResize="0"/>
          <p:nvPr/>
        </p:nvPicPr>
        <p:blipFill rotWithShape="1">
          <a:blip r:embed="rId2">
            <a:alphaModFix/>
          </a:blip>
          <a:srcRect/>
          <a:stretch/>
        </p:blipFill>
        <p:spPr>
          <a:xfrm flipH="1">
            <a:off x="4735350" y="5023288"/>
            <a:ext cx="3831420" cy="1362012"/>
          </a:xfrm>
          <a:prstGeom prst="rect">
            <a:avLst/>
          </a:prstGeom>
          <a:noFill/>
          <a:ln>
            <a:noFill/>
          </a:ln>
        </p:spPr>
      </p:pic>
      <p:sp>
        <p:nvSpPr>
          <p:cNvPr id="7" name="Google Shape;3503;p4">
            <a:extLst>
              <a:ext uri="{FF2B5EF4-FFF2-40B4-BE49-F238E27FC236}">
                <a16:creationId xmlns:a16="http://schemas.microsoft.com/office/drawing/2014/main" id="{C6906E97-6F78-CD71-869B-77AD4767F47E}"/>
              </a:ext>
            </a:extLst>
          </p:cNvPr>
          <p:cNvSpPr/>
          <p:nvPr/>
        </p:nvSpPr>
        <p:spPr>
          <a:xfrm>
            <a:off x="4915773" y="5492465"/>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424D7B"/>
                </a:solidFill>
                <a:latin typeface="Microsoft Uighur" panose="02000000000000000000" pitchFamily="2" charset="-78"/>
                <a:ea typeface="Dosis SemiBold"/>
                <a:cs typeface="Microsoft Uighur" panose="02000000000000000000" pitchFamily="2" charset="-78"/>
                <a:sym typeface="Dosis SemiBold"/>
              </a:rPr>
              <a:t>افتتاح الحصة.</a:t>
            </a:r>
          </a:p>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424D7B"/>
                </a:solidFill>
                <a:latin typeface="Microsoft Uighur" panose="02000000000000000000" pitchFamily="2" charset="-78"/>
                <a:ea typeface="Dosis SemiBold"/>
                <a:cs typeface="Microsoft Uighur" panose="02000000000000000000" pitchFamily="2" charset="-78"/>
                <a:sym typeface="Dosis SemiBold"/>
              </a:rPr>
              <a:t>إنتاج كتابي: مراجعة و توليف</a:t>
            </a:r>
          </a:p>
        </p:txBody>
      </p:sp>
      <p:sp>
        <p:nvSpPr>
          <p:cNvPr id="8" name="Google Shape;3504;p4">
            <a:extLst>
              <a:ext uri="{FF2B5EF4-FFF2-40B4-BE49-F238E27FC236}">
                <a16:creationId xmlns:a16="http://schemas.microsoft.com/office/drawing/2014/main" id="{2E2ABB62-B914-F550-31E6-41F106F7FF98}"/>
              </a:ext>
            </a:extLst>
          </p:cNvPr>
          <p:cNvSpPr/>
          <p:nvPr/>
        </p:nvSpPr>
        <p:spPr>
          <a:xfrm>
            <a:off x="7076031" y="502328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rtl="1"/>
            <a:r>
              <a:rPr lang="ar-MA" sz="2400" b="1" kern="1200" dirty="0">
                <a:solidFill>
                  <a:srgbClr val="474F71"/>
                </a:solidFill>
                <a:latin typeface="Microsoft Uighur" panose="02000000000000000000" pitchFamily="2" charset="-78"/>
                <a:cs typeface="Microsoft Uighur" panose="02000000000000000000" pitchFamily="2" charset="-78"/>
                <a:sym typeface="Dosis ExtraBold"/>
              </a:rPr>
              <a:t>اليوم</a:t>
            </a:r>
            <a:r>
              <a:rPr lang="ar-MA" sz="2400" b="1" kern="1200" dirty="0">
                <a:solidFill>
                  <a:srgbClr val="474F71"/>
                </a:solidFill>
                <a:latin typeface="Microsoft Uighur" panose="02000000000000000000" pitchFamily="2" charset="-78"/>
                <a:cs typeface="Microsoft Uighur" panose="02000000000000000000" pitchFamily="2" charset="-78"/>
              </a:rPr>
              <a:t> </a:t>
            </a:r>
            <a:r>
              <a:rPr lang="fr-FR" sz="2400" b="1" kern="1200" dirty="0">
                <a:solidFill>
                  <a:srgbClr val="474F71"/>
                </a:solidFill>
                <a:latin typeface="Microsoft Uighur" panose="02000000000000000000" pitchFamily="2" charset="-78"/>
                <a:cs typeface="Microsoft Uighur" panose="02000000000000000000" pitchFamily="2" charset="-78"/>
              </a:rPr>
              <a:t>3</a:t>
            </a:r>
            <a:r>
              <a:rPr lang="ar-MA" sz="2400" b="1" kern="1200" dirty="0">
                <a:solidFill>
                  <a:srgbClr val="474F71"/>
                </a:solidFill>
                <a:latin typeface="Microsoft Uighur" panose="02000000000000000000" pitchFamily="2" charset="-78"/>
                <a:cs typeface="Microsoft Uighur" panose="02000000000000000000" pitchFamily="2" charset="-78"/>
              </a:rPr>
              <a:t>- </a:t>
            </a:r>
            <a:endParaRPr sz="2400" b="1" kern="1200" dirty="0">
              <a:solidFill>
                <a:srgbClr val="474F71"/>
              </a:solidFill>
              <a:latin typeface="Microsoft Uighur" panose="02000000000000000000" pitchFamily="2" charset="-78"/>
              <a:cs typeface="Microsoft Uighur" panose="02000000000000000000" pitchFamily="2" charset="-78"/>
            </a:endParaRPr>
          </a:p>
        </p:txBody>
      </p:sp>
      <p:grpSp>
        <p:nvGrpSpPr>
          <p:cNvPr id="9" name="Google Shape;3505;p4">
            <a:extLst>
              <a:ext uri="{FF2B5EF4-FFF2-40B4-BE49-F238E27FC236}">
                <a16:creationId xmlns:a16="http://schemas.microsoft.com/office/drawing/2014/main" id="{9B904167-DF4D-AB90-751E-3A97C95618E3}"/>
              </a:ext>
            </a:extLst>
          </p:cNvPr>
          <p:cNvGrpSpPr/>
          <p:nvPr/>
        </p:nvGrpSpPr>
        <p:grpSpPr>
          <a:xfrm flipH="1">
            <a:off x="4735350" y="1886763"/>
            <a:ext cx="3780000" cy="1332000"/>
            <a:chOff x="4735350" y="5023288"/>
            <a:chExt cx="3780000" cy="1332000"/>
          </a:xfrm>
        </p:grpSpPr>
        <p:sp>
          <p:nvSpPr>
            <p:cNvPr id="10" name="Google Shape;3506;p4">
              <a:extLst>
                <a:ext uri="{FF2B5EF4-FFF2-40B4-BE49-F238E27FC236}">
                  <a16:creationId xmlns:a16="http://schemas.microsoft.com/office/drawing/2014/main" id="{F46ABB60-6EA0-0BB9-F8F4-AA0B7617DE9B}"/>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1" name="Google Shape;3507;p4">
              <a:extLst>
                <a:ext uri="{FF2B5EF4-FFF2-40B4-BE49-F238E27FC236}">
                  <a16:creationId xmlns:a16="http://schemas.microsoft.com/office/drawing/2014/main" id="{3F4F17F8-1985-D7B1-F572-ABD39074C49B}"/>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a:t>
              </a:r>
              <a:r>
                <a:rPr lang="fr-FR" sz="2400" b="1" i="0" u="none" strike="noStrike" cap="none" dirty="0">
                  <a:solidFill>
                    <a:srgbClr val="757575"/>
                  </a:solidFill>
                  <a:latin typeface="Microsoft Uighur" panose="02000000000000000000" pitchFamily="2" charset="-78"/>
                  <a:cs typeface="Microsoft Uighur" panose="02000000000000000000" pitchFamily="2" charset="-78"/>
                  <a:sym typeface="Arial"/>
                </a:rPr>
                <a:t>1</a:t>
              </a: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 - </a:t>
              </a:r>
              <a:endParaRPr sz="1800" dirty="0">
                <a:latin typeface="Microsoft Uighur" panose="02000000000000000000" pitchFamily="2" charset="-78"/>
                <a:cs typeface="Microsoft Uighur" panose="02000000000000000000" pitchFamily="2" charset="-78"/>
              </a:endParaRPr>
            </a:p>
          </p:txBody>
        </p:sp>
      </p:grpSp>
      <p:grpSp>
        <p:nvGrpSpPr>
          <p:cNvPr id="12" name="Google Shape;3511;p4">
            <a:extLst>
              <a:ext uri="{FF2B5EF4-FFF2-40B4-BE49-F238E27FC236}">
                <a16:creationId xmlns:a16="http://schemas.microsoft.com/office/drawing/2014/main" id="{85563771-5980-5BDD-AA1D-EE93088C2AF0}"/>
              </a:ext>
            </a:extLst>
          </p:cNvPr>
          <p:cNvGrpSpPr/>
          <p:nvPr/>
        </p:nvGrpSpPr>
        <p:grpSpPr>
          <a:xfrm flipH="1">
            <a:off x="4735350" y="3482113"/>
            <a:ext cx="3780000" cy="1332000"/>
            <a:chOff x="4735350" y="3482113"/>
            <a:chExt cx="3780000" cy="1332000"/>
          </a:xfrm>
        </p:grpSpPr>
        <p:sp>
          <p:nvSpPr>
            <p:cNvPr id="13" name="Google Shape;3512;p4">
              <a:extLst>
                <a:ext uri="{FF2B5EF4-FFF2-40B4-BE49-F238E27FC236}">
                  <a16:creationId xmlns:a16="http://schemas.microsoft.com/office/drawing/2014/main" id="{E3F10E6E-E872-A91C-3221-F26002F8BC7E}"/>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4" name="Google Shape;3513;p4">
              <a:extLst>
                <a:ext uri="{FF2B5EF4-FFF2-40B4-BE49-F238E27FC236}">
                  <a16:creationId xmlns:a16="http://schemas.microsoft.com/office/drawing/2014/main" id="{6F2A35D8-4D71-673D-4214-44FDF35C33D5}"/>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اليوم2 - </a:t>
              </a:r>
              <a:endParaRPr sz="2400" b="1" i="0" u="none" strike="noStrike" cap="none" dirty="0">
                <a:solidFill>
                  <a:srgbClr val="757575"/>
                </a:solidFill>
                <a:latin typeface="Microsoft Uighur" panose="02000000000000000000" pitchFamily="2" charset="-78"/>
                <a:cs typeface="Microsoft Uighur" panose="02000000000000000000" pitchFamily="2" charset="-78"/>
                <a:sym typeface="Arial"/>
              </a:endParaRPr>
            </a:p>
          </p:txBody>
        </p:sp>
      </p:grpSp>
      <p:grpSp>
        <p:nvGrpSpPr>
          <p:cNvPr id="15" name="Google Shape;3514;p4">
            <a:extLst>
              <a:ext uri="{FF2B5EF4-FFF2-40B4-BE49-F238E27FC236}">
                <a16:creationId xmlns:a16="http://schemas.microsoft.com/office/drawing/2014/main" id="{1C097DCC-3395-7DB6-999E-0774B4800CA1}"/>
              </a:ext>
            </a:extLst>
          </p:cNvPr>
          <p:cNvGrpSpPr/>
          <p:nvPr/>
        </p:nvGrpSpPr>
        <p:grpSpPr>
          <a:xfrm flipH="1">
            <a:off x="628649" y="3482113"/>
            <a:ext cx="3780000" cy="1332000"/>
            <a:chOff x="628649" y="3482113"/>
            <a:chExt cx="3780000" cy="1332000"/>
          </a:xfrm>
        </p:grpSpPr>
        <p:sp>
          <p:nvSpPr>
            <p:cNvPr id="16" name="Google Shape;3515;p4">
              <a:extLst>
                <a:ext uri="{FF2B5EF4-FFF2-40B4-BE49-F238E27FC236}">
                  <a16:creationId xmlns:a16="http://schemas.microsoft.com/office/drawing/2014/main" id="{C7DB4068-91C6-725E-E0F4-0A01110013C6}"/>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7" name="Google Shape;3516;p4">
              <a:extLst>
                <a:ext uri="{FF2B5EF4-FFF2-40B4-BE49-F238E27FC236}">
                  <a16:creationId xmlns:a16="http://schemas.microsoft.com/office/drawing/2014/main" id="{BC89AE6E-2DE9-6D03-AD16-A3B64DA59E33}"/>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5 -</a:t>
              </a:r>
              <a:endParaRPr sz="1800" dirty="0">
                <a:latin typeface="Microsoft Uighur" panose="02000000000000000000" pitchFamily="2" charset="-78"/>
                <a:cs typeface="Microsoft Uighur" panose="02000000000000000000" pitchFamily="2" charset="-78"/>
              </a:endParaRPr>
            </a:p>
          </p:txBody>
        </p:sp>
      </p:grpSp>
      <p:grpSp>
        <p:nvGrpSpPr>
          <p:cNvPr id="18" name="Google Shape;3518;p4">
            <a:extLst>
              <a:ext uri="{FF2B5EF4-FFF2-40B4-BE49-F238E27FC236}">
                <a16:creationId xmlns:a16="http://schemas.microsoft.com/office/drawing/2014/main" id="{872F92B8-985E-2F8D-A569-7BF3FB6FD5B9}"/>
              </a:ext>
            </a:extLst>
          </p:cNvPr>
          <p:cNvGrpSpPr/>
          <p:nvPr/>
        </p:nvGrpSpPr>
        <p:grpSpPr>
          <a:xfrm flipH="1">
            <a:off x="648000" y="1944000"/>
            <a:ext cx="3780000" cy="1332000"/>
            <a:chOff x="648000" y="1944000"/>
            <a:chExt cx="3780000" cy="1332000"/>
          </a:xfrm>
        </p:grpSpPr>
        <p:sp>
          <p:nvSpPr>
            <p:cNvPr id="19" name="Google Shape;3519;p4">
              <a:extLst>
                <a:ext uri="{FF2B5EF4-FFF2-40B4-BE49-F238E27FC236}">
                  <a16:creationId xmlns:a16="http://schemas.microsoft.com/office/drawing/2014/main" id="{1459D9F3-3EF0-199D-5BB6-4C40E6C7E54F}"/>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20" name="Google Shape;3520;p4">
              <a:extLst>
                <a:ext uri="{FF2B5EF4-FFF2-40B4-BE49-F238E27FC236}">
                  <a16:creationId xmlns:a16="http://schemas.microsoft.com/office/drawing/2014/main" id="{E59B1628-C7BB-023E-278B-D4662D80F8AE}"/>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4 - </a:t>
              </a:r>
              <a:endParaRPr sz="1800" dirty="0">
                <a:latin typeface="Microsoft Uighur" panose="02000000000000000000" pitchFamily="2" charset="-78"/>
                <a:cs typeface="Microsoft Uighur" panose="02000000000000000000" pitchFamily="2" charset="-78"/>
              </a:endParaRPr>
            </a:p>
          </p:txBody>
        </p:sp>
      </p:grpSp>
      <p:sp>
        <p:nvSpPr>
          <p:cNvPr id="21" name="Google Shape;3521;p4">
            <a:extLst>
              <a:ext uri="{FF2B5EF4-FFF2-40B4-BE49-F238E27FC236}">
                <a16:creationId xmlns:a16="http://schemas.microsoft.com/office/drawing/2014/main" id="{33585F67-56CC-BD21-6E73-B363D876C778}"/>
              </a:ext>
            </a:extLst>
          </p:cNvPr>
          <p:cNvSpPr/>
          <p:nvPr/>
        </p:nvSpPr>
        <p:spPr>
          <a:xfrm>
            <a:off x="792000" y="3904226"/>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تقويم الشق الكتابي</a:t>
            </a:r>
          </a:p>
        </p:txBody>
      </p:sp>
      <p:sp>
        <p:nvSpPr>
          <p:cNvPr id="22" name="Google Shape;3523;p4">
            <a:extLst>
              <a:ext uri="{FF2B5EF4-FFF2-40B4-BE49-F238E27FC236}">
                <a16:creationId xmlns:a16="http://schemas.microsoft.com/office/drawing/2014/main" id="{2ECAA966-2711-C5FD-002F-7A7262075994}"/>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 مراجعة و توليف</a:t>
            </a:r>
          </a:p>
        </p:txBody>
      </p:sp>
      <p:sp>
        <p:nvSpPr>
          <p:cNvPr id="23" name="Google Shape;3525;p4">
            <a:extLst>
              <a:ext uri="{FF2B5EF4-FFF2-40B4-BE49-F238E27FC236}">
                <a16:creationId xmlns:a16="http://schemas.microsoft.com/office/drawing/2014/main" id="{BF439D73-9771-5C3B-F1DA-196DBBEBC61D}"/>
              </a:ext>
            </a:extLst>
          </p:cNvPr>
          <p:cNvSpPr/>
          <p:nvPr/>
        </p:nvSpPr>
        <p:spPr>
          <a:xfrm>
            <a:off x="792000" y="23661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p>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ظواهر لغوية: صرف و تحويل- تراكيب - إملاء</a:t>
            </a:r>
          </a:p>
        </p:txBody>
      </p:sp>
      <p:grpSp>
        <p:nvGrpSpPr>
          <p:cNvPr id="24" name="Groupe 23">
            <a:extLst>
              <a:ext uri="{FF2B5EF4-FFF2-40B4-BE49-F238E27FC236}">
                <a16:creationId xmlns:a16="http://schemas.microsoft.com/office/drawing/2014/main" id="{F954CE68-FAB3-FC5D-BD15-5A75BA073D14}"/>
              </a:ext>
            </a:extLst>
          </p:cNvPr>
          <p:cNvGrpSpPr/>
          <p:nvPr/>
        </p:nvGrpSpPr>
        <p:grpSpPr>
          <a:xfrm flipH="1">
            <a:off x="628649" y="5023288"/>
            <a:ext cx="3780000" cy="1332000"/>
            <a:chOff x="628649" y="5023288"/>
            <a:chExt cx="3780000" cy="1332000"/>
          </a:xfrm>
        </p:grpSpPr>
        <p:sp>
          <p:nvSpPr>
            <p:cNvPr id="25" name="Rectangle : coins arrondis 24">
              <a:extLst>
                <a:ext uri="{FF2B5EF4-FFF2-40B4-BE49-F238E27FC236}">
                  <a16:creationId xmlns:a16="http://schemas.microsoft.com/office/drawing/2014/main" id="{EFDD7CC6-C9C2-DBC1-B521-C545306C650A}"/>
                </a:ext>
              </a:extLst>
            </p:cNvPr>
            <p:cNvSpPr/>
            <p:nvPr userDrawn="1"/>
          </p:nvSpPr>
          <p:spPr>
            <a:xfrm>
              <a:off x="628649" y="5275288"/>
              <a:ext cx="3780000" cy="1080000"/>
            </a:xfrm>
            <a:prstGeom prst="roundRect">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6" name="Organigramme : Terminateur 25">
              <a:extLst>
                <a:ext uri="{FF2B5EF4-FFF2-40B4-BE49-F238E27FC236}">
                  <a16:creationId xmlns:a16="http://schemas.microsoft.com/office/drawing/2014/main" id="{91EF6BBF-3D3F-CC59-D208-1590FB270197}"/>
                </a:ext>
              </a:extLst>
            </p:cNvPr>
            <p:cNvSpPr/>
            <p:nvPr userDrawn="1"/>
          </p:nvSpPr>
          <p:spPr>
            <a:xfrm>
              <a:off x="844649" y="5023288"/>
              <a:ext cx="1260000" cy="360000"/>
            </a:xfrm>
            <a:prstGeom prst="flowChartTerminator">
              <a:avLst/>
            </a:prstGeom>
            <a:solidFill>
              <a:srgbClr val="E7E6E6">
                <a:lumMod val="75000"/>
              </a:srgbClr>
            </a:solidFill>
            <a:ln w="12700" cap="flat" cmpd="sng" algn="ctr">
              <a:solidFill>
                <a:srgbClr val="757575"/>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Calibri" panose="020F0502020204030204"/>
                <a:ea typeface="+mn-ea"/>
                <a:cs typeface="Arial" panose="020B0604020202020204" pitchFamily="34" charset="0"/>
              </a:endParaRPr>
            </a:p>
          </p:txBody>
        </p:sp>
      </p:grpSp>
      <p:sp>
        <p:nvSpPr>
          <p:cNvPr id="27" name="Google Shape;3522;p4">
            <a:extLst>
              <a:ext uri="{FF2B5EF4-FFF2-40B4-BE49-F238E27FC236}">
                <a16:creationId xmlns:a16="http://schemas.microsoft.com/office/drawing/2014/main" id="{E58945CE-8936-7169-AFF9-9AA588DC62DD}"/>
              </a:ext>
            </a:extLst>
          </p:cNvPr>
          <p:cNvSpPr/>
          <p:nvPr/>
        </p:nvSpPr>
        <p:spPr>
          <a:xfrm>
            <a:off x="772649" y="547328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تصحيح تفاعلي </a:t>
            </a:r>
          </a:p>
        </p:txBody>
      </p:sp>
      <p:sp>
        <p:nvSpPr>
          <p:cNvPr id="28" name="Google Shape;3523;p4">
            <a:extLst>
              <a:ext uri="{FF2B5EF4-FFF2-40B4-BE49-F238E27FC236}">
                <a16:creationId xmlns:a16="http://schemas.microsoft.com/office/drawing/2014/main" id="{0D8C46E8-35B0-3187-296C-FA22D794DB16}"/>
              </a:ext>
            </a:extLst>
          </p:cNvPr>
          <p:cNvSpPr/>
          <p:nvPr/>
        </p:nvSpPr>
        <p:spPr>
          <a:xfrm>
            <a:off x="4909142" y="231193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معجم  و أساليب</a:t>
            </a:r>
          </a:p>
        </p:txBody>
      </p:sp>
    </p:spTree>
    <p:extLst>
      <p:ext uri="{BB962C8B-B14F-4D97-AF65-F5344CB8AC3E}">
        <p14:creationId xmlns:p14="http://schemas.microsoft.com/office/powerpoint/2010/main" val="24389835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childTnLst>
                                </p:cTn>
                              </p:par>
                              <p:par>
                                <p:cTn id="10" presetID="1" presetClass="entr" presetSubtype="0" fill="hold" nodeType="withEffect">
                                  <p:stCondLst>
                                    <p:cond delay="15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تحدي الفهم السماعي</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مهارة وصف شخص</a:t>
            </a:r>
            <a:endParaRPr lang="fr-FR" sz="1600" b="1" dirty="0">
              <a:cs typeface="Microsoft Uighur" panose="02000000000000000000" pitchFamily="2" charset="-78"/>
            </a:endParaRPr>
          </a:p>
          <a:p>
            <a:pPr algn="r" rtl="1">
              <a:buClr>
                <a:srgbClr val="424D7B"/>
              </a:buClr>
              <a:buFont typeface="Arial" panose="020B0604020202020204" pitchFamily="34" charset="0"/>
              <a:buChar char="•"/>
            </a:pPr>
            <a:r>
              <a:rPr lang="ar-MA" sz="1600" b="1" dirty="0">
                <a:cs typeface="Microsoft Uighur" panose="02000000000000000000" pitchFamily="2" charset="-78"/>
              </a:rPr>
              <a:t>كتابة بطاقة تعريفية لبلد</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362002" y="3380220"/>
            <a:ext cx="1245855"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إنتاج كتابي</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8" name="Image 7">
            <a:extLst>
              <a:ext uri="{FF2B5EF4-FFF2-40B4-BE49-F238E27FC236}">
                <a16:creationId xmlns:a16="http://schemas.microsoft.com/office/drawing/2014/main" id="{98C4A60F-3805-2226-C1B5-B56E31BE3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1645" y="1933057"/>
            <a:ext cx="475493" cy="547066"/>
          </a:xfrm>
          <a:prstGeom prst="rect">
            <a:avLst/>
          </a:prstGeom>
        </p:spPr>
      </p:pic>
      <p:pic>
        <p:nvPicPr>
          <p:cNvPr id="9" name="Image 8" descr="Une image contenant symbole, Graphique, cercle, logo&#10;&#10;Le contenu généré par l’IA peut être incorrect.">
            <a:extLst>
              <a:ext uri="{FF2B5EF4-FFF2-40B4-BE49-F238E27FC236}">
                <a16:creationId xmlns:a16="http://schemas.microsoft.com/office/drawing/2014/main" id="{859AA682-6373-2D6D-D920-700080877A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4489" y="3146670"/>
            <a:ext cx="544897" cy="626918"/>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
                                        <p:tgtEl>
                                          <p:spTgt spid="8"/>
                                        </p:tgtEl>
                                      </p:cBhvr>
                                    </p:animEffect>
                                  </p:childTnLst>
                                </p:cTn>
                              </p:par>
                            </p:childTnLst>
                          </p:cTn>
                        </p:par>
                        <p:par>
                          <p:cTn id="26" fill="hold">
                            <p:stCondLst>
                              <p:cond delay="341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628650" y="2757941"/>
            <a:ext cx="7623897"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فهم النص المسموع و الإجابة عن أسئلة الفهم.</a:t>
              </a:r>
            </a:p>
          </p:txBody>
        </p:sp>
      </p:gr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628650" y="3648722"/>
            <a:ext cx="7577243" cy="890781"/>
          </a:xfrm>
          <a:prstGeom prst="rect">
            <a:avLst/>
          </a:prstGeom>
        </p:spPr>
      </p:pic>
      <p:sp>
        <p:nvSpPr>
          <p:cNvPr id="6" name="Rectangle 5">
            <a:extLst>
              <a:ext uri="{FF2B5EF4-FFF2-40B4-BE49-F238E27FC236}">
                <a16:creationId xmlns:a16="http://schemas.microsoft.com/office/drawing/2014/main" id="{0D54FBA5-9A55-9656-54E6-870CE8946FF9}"/>
              </a:ext>
            </a:extLst>
          </p:cNvPr>
          <p:cNvSpPr/>
          <p:nvPr/>
        </p:nvSpPr>
        <p:spPr>
          <a:xfrm>
            <a:off x="628650" y="3938611"/>
            <a:ext cx="585267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بطاقة تعريفية لبلد.</a:t>
            </a:r>
            <a:endParaRPr lang="ar-MA" sz="2400" b="1" dirty="0">
              <a:solidFill>
                <a:srgbClr val="424D7B"/>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A5D8A559-5278-DCAB-FD45-EFB1C3EFC001}"/>
              </a:ext>
            </a:extLst>
          </p:cNvPr>
          <p:cNvPicPr preferRelativeResize="0">
            <a:picLocks/>
          </p:cNvPicPr>
          <p:nvPr/>
        </p:nvPicPr>
        <p:blipFill>
          <a:blip r:embed="rId2"/>
          <a:stretch>
            <a:fillRect/>
          </a:stretch>
        </p:blipFill>
        <p:spPr>
          <a:xfrm>
            <a:off x="675304" y="4539503"/>
            <a:ext cx="7577243" cy="890781"/>
          </a:xfrm>
          <a:prstGeom prst="rect">
            <a:avLst/>
          </a:prstGeom>
        </p:spPr>
      </p:pic>
      <p:sp>
        <p:nvSpPr>
          <p:cNvPr id="7" name="Rectangle 6">
            <a:extLst>
              <a:ext uri="{FF2B5EF4-FFF2-40B4-BE49-F238E27FC236}">
                <a16:creationId xmlns:a16="http://schemas.microsoft.com/office/drawing/2014/main" id="{60878498-7207-C7E7-9A4E-95A280988C80}"/>
              </a:ext>
            </a:extLst>
          </p:cNvPr>
          <p:cNvSpPr/>
          <p:nvPr/>
        </p:nvSpPr>
        <p:spPr>
          <a:xfrm>
            <a:off x="675304" y="4829392"/>
            <a:ext cx="585267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فقرة لوصف شخص.</a:t>
            </a:r>
            <a:endParaRPr lang="ar-MA" sz="2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تحدي الفهم السماعي</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6603977B-6FD2-DFF3-D230-8A02854A563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0DD71EDE-973B-C4EB-9CB9-5447F8D0056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F1DD1E61-C7C7-ECF8-F8CA-E4D3F3971D9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8DA1E385-0ACF-4479-7400-09AA39285FC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755C6C72-DF9E-FC11-D602-7DB8E811577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6B6B39E3-E1FE-72A1-D591-583EC6A283B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9863E61E-1A32-CE98-5E50-B959EFB4A879}"/>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971E3B13-9077-99E6-E318-A9A43D440115}"/>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87256998-1D25-2291-29BB-FC2F9FCD2C62}"/>
              </a:ext>
            </a:extLst>
          </p:cNvPr>
          <p:cNvPicPr preferRelativeResize="0"/>
          <p:nvPr/>
        </p:nvPicPr>
        <p:blipFill rotWithShape="1">
          <a:blip r:embed="rId8">
            <a:alphaModFix amt="20000"/>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4459F83D-A440-2AAE-858B-3B326EA557F0}"/>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Class AR_NV_04_1">
            <a:hlinkClick r:id="" action="ppaction://media"/>
            <a:extLst>
              <a:ext uri="{FF2B5EF4-FFF2-40B4-BE49-F238E27FC236}">
                <a16:creationId xmlns:a16="http://schemas.microsoft.com/office/drawing/2014/main" id="{3CFD51A4-B712-EF78-B9FF-66FEAF8D3168}"/>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fontScale="90000"/>
          </a:bodyPr>
          <a:lstStyle/>
          <a:p>
            <a:r>
              <a:rPr lang="ar-MA" sz="2400" b="1" dirty="0">
                <a:latin typeface="Microsoft Uighur" panose="02000000000000000000" pitchFamily="2" charset="-78"/>
                <a:cs typeface="Microsoft Uighur" panose="02000000000000000000" pitchFamily="2" charset="-78"/>
              </a:rPr>
              <a:t>أنصتوا للنص التالي جيدا و تذكروا أكبر قدر من المعلومات لتجيبوا عن أسئلة الفهم.</a:t>
            </a:r>
            <a:br>
              <a:rPr lang="ar-MA" sz="2400" b="1" dirty="0">
                <a:latin typeface="Microsoft Uighur" panose="02000000000000000000" pitchFamily="2" charset="-78"/>
                <a:cs typeface="Microsoft Uighur" panose="02000000000000000000" pitchFamily="2" charset="-78"/>
              </a:rPr>
            </a:br>
            <a:r>
              <a:rPr lang="ar-MA" sz="2400" i="1" dirty="0">
                <a:latin typeface="Microsoft Uighur" panose="02000000000000000000" pitchFamily="2" charset="-78"/>
                <a:cs typeface="Microsoft Uighur" panose="02000000000000000000" pitchFamily="2" charset="-78"/>
              </a:rPr>
              <a:t>-يسمع الأستاذ النص مرتين. بعد فصل الحاسوب عن جهاز العرض</a:t>
            </a:r>
            <a:endParaRPr lang="fr-MA" sz="2400" i="1" dirty="0">
              <a:latin typeface="Microsoft Uighur" panose="02000000000000000000" pitchFamily="2" charset="-78"/>
              <a:cs typeface="Microsoft Uighur" panose="02000000000000000000" pitchFamily="2" charset="-78"/>
            </a:endParaRPr>
          </a:p>
        </p:txBody>
      </p:sp>
      <p:sp>
        <p:nvSpPr>
          <p:cNvPr id="51" name="Rectangle 50">
            <a:extLst>
              <a:ext uri="{FF2B5EF4-FFF2-40B4-BE49-F238E27FC236}">
                <a16:creationId xmlns:a16="http://schemas.microsoft.com/office/drawing/2014/main" id="{B61691A7-4E73-0E84-32AF-62BDFEBC8504}"/>
              </a:ext>
            </a:extLst>
          </p:cNvPr>
          <p:cNvSpPr/>
          <p:nvPr/>
        </p:nvSpPr>
        <p:spPr>
          <a:xfrm>
            <a:off x="289730" y="1537182"/>
            <a:ext cx="8406809" cy="4780439"/>
          </a:xfrm>
          <a:prstGeom prst="rect">
            <a:avLst/>
          </a:prstGeom>
          <a:solidFill>
            <a:schemeClr val="bg1"/>
          </a:solidFill>
          <a:ln w="12700" cap="flat" cmpd="sng" algn="ctr">
            <a:noFill/>
            <a:prstDash val="solid"/>
            <a:miter lim="800000"/>
          </a:ln>
          <a:effectLst/>
        </p:spPr>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2800" b="1" i="0" u="none" strike="noStrike" kern="0" cap="none" spc="0" normalizeH="0" baseline="0" noProof="0" dirty="0">
              <a:ln>
                <a:noFill/>
              </a:ln>
              <a:solidFill>
                <a:srgbClr val="106585"/>
              </a:solidFill>
              <a:effectLst/>
              <a:highlight>
                <a:srgbClr val="FFFF00"/>
              </a:highlight>
              <a:uLnTx/>
              <a:uFillTx/>
              <a:latin typeface="Microsoft Uighur" panose="02000000000000000000" pitchFamily="2" charset="-78"/>
              <a:ea typeface="+mn-ea"/>
              <a:cs typeface="Microsoft Uighur" panose="020000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كانَتِ ٱلسَّماءُ صافِيَةً تِلكَ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ٱللَّيلَةَ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وَٱلنُّجومُ</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تَتَلَألَأُ فَوقَ ٱلقَريَةِ، حينَ تَوافَدَ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ٱلأَهلُ</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إِلى ٱلساحَةِ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ٱلكَبيرَةِ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مُرتَدينَ أَجمَلَ ثِيابِهِم. تَألَّقَتِ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ٱلنِّساءُ</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في مَلاحِفِهِنَّ ٱلصَّحراوِيَّةِ وَحُلِيِّهِنَّ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ٱلفِضِّيَّةِ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بَينَما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ٱصطَفَّ</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ٱلرِّجالُ</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بِجَلابيبِهِمُ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ٱلناصِعَةِ.لَم</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تَمضِ لَحَظاتٌ حَتّى ضَرَبَ شَيخُ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ٱلفِرقَةِ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ٱلكَدرَةَ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ضَربَةً أُولى، فَتَحَرَّكَتِ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ٱلأَجسادُ</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تِلقائِيّاً. هَزَّ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ٱلرِّجالُ</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أَكتافَهُم يَميناً وَشِمالاً عَلى إيقاعِ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ٱلكَدرَةِ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وَكُلَّما ٱشتَدَّ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ٱلإيقاعُ</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عَلَتِ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ٱلزَّغاريدُ</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فَأَضافَت إِلى ٱلأَجواءِ بَهجَةً فَوقَ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بَهجَةٍ.في</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زاوِيَةٍ مِنَ ٱلساحَةِ، قالَ ٱلجَدُّ لِحَفيدِهِ سَعيدٍ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ٱلمَشدوهِ</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بِصَوتٍ حَنونٍ: "هذِهِ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ٱلرَّقصَةُ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لَيسَت مُجَرَّدَ حَرَكاتٍ يا سَعيدُ، إِنَّها روحُ أَجدادِنا تَحيا فينا." حاوَلَ سَعيدٌ تَقليدَ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ٱلراقِصينَ</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فَتَعَثَّرَ، ثُمَّ ضَحِكَ وَعادَ لِلمُحاوَلَةِ. وَشَيئاً فَشَيئاً،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ٱنضَمَّ</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ٱلجَميعُ إِلى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ٱلدّائِرَةِ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حَتّى عَمَّتِ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ٱلبَهجَةُ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كُلَّ مَكانٍ. وَحينَ عادَ سَعيدٌ إِلى بَيتِهِ، أَدرَكَ أَنَّ رَقصَةَ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ٱلرَّكبَةِ</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كَنزٌ ثَمينٌ تَتَوارَثُهُ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mn-ea"/>
                <a:cs typeface="Microsoft Uighur" panose="02000000000000000000" pitchFamily="2" charset="-78"/>
              </a:rPr>
              <a:t>ٱلأَجيالُ</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 بِكُلِّ فَخْرٍ.</a:t>
            </a:r>
          </a:p>
        </p:txBody>
      </p:sp>
      <p:sp>
        <p:nvSpPr>
          <p:cNvPr id="12" name="Rectangle : coins arrondis 11">
            <a:extLst>
              <a:ext uri="{FF2B5EF4-FFF2-40B4-BE49-F238E27FC236}">
                <a16:creationId xmlns:a16="http://schemas.microsoft.com/office/drawing/2014/main" id="{0D1C67F9-E65F-1C80-45F4-9AC5B1E160C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07BE473B-0BFF-4C87-7013-DB53A345A28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44B209F2-5170-8C6C-BCC5-5A5B90D32B4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5" name="Rectangle 14">
            <a:extLst>
              <a:ext uri="{FF2B5EF4-FFF2-40B4-BE49-F238E27FC236}">
                <a16:creationId xmlns:a16="http://schemas.microsoft.com/office/drawing/2014/main" id="{F12B7512-7E0A-5BC0-CC9B-408E7FC1AFE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EBC09416-C7D4-14D0-6E01-563EA6A8711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BE1B38A1-285C-AFCF-6130-B8D67DA9B47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8" name="Google Shape;1246;p5">
            <a:extLst>
              <a:ext uri="{FF2B5EF4-FFF2-40B4-BE49-F238E27FC236}">
                <a16:creationId xmlns:a16="http://schemas.microsoft.com/office/drawing/2014/main" id="{24006A67-6247-835F-CB44-C2CAA60A269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E3E6D3B6-08C3-0967-F63C-ACB479B8A41F}"/>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EE0A4F5-23DC-4257-62C0-CC62055B0906}"/>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1A22B0F-18A5-5C3A-48D8-02E12A9C432A}"/>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54782849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7D205-59CD-69F9-7756-69CC158A480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DB16DC5-C416-1E27-3142-7CC7E9C77A22}"/>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خذوا ألواحكم و اكتبوا رقم الجواب الصحيح.</a:t>
            </a:r>
            <a:endParaRPr lang="fr-MA" sz="2400" i="1" dirty="0">
              <a:latin typeface="Microsoft Uighur" panose="02000000000000000000" pitchFamily="2" charset="-78"/>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B9CA3EB3-6808-3B00-43FC-76D1DE9B5F9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8" name="Google Shape;1508;p66">
            <a:extLst>
              <a:ext uri="{FF2B5EF4-FFF2-40B4-BE49-F238E27FC236}">
                <a16:creationId xmlns:a16="http://schemas.microsoft.com/office/drawing/2014/main" id="{9B452C38-591C-8C7C-2C6B-773D13DF086F}"/>
              </a:ext>
            </a:extLst>
          </p:cNvPr>
          <p:cNvSpPr txBox="1"/>
          <p:nvPr/>
        </p:nvSpPr>
        <p:spPr>
          <a:xfrm>
            <a:off x="584162" y="1791559"/>
            <a:ext cx="7754940"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كَيفَ كانَت حَرَكَةُ </a:t>
            </a:r>
            <a:r>
              <a:rPr kumimoji="0" lang="ar-MA" sz="48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ٱلرِّجالِ</a:t>
            </a:r>
            <a:r>
              <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أَثناءَ </a:t>
            </a:r>
            <a:r>
              <a:rPr kumimoji="0" lang="ar-MA" sz="48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ٱلرَّقصَةِ</a:t>
            </a:r>
            <a:r>
              <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grpSp>
        <p:nvGrpSpPr>
          <p:cNvPr id="9" name="Groupe 8">
            <a:extLst>
              <a:ext uri="{FF2B5EF4-FFF2-40B4-BE49-F238E27FC236}">
                <a16:creationId xmlns:a16="http://schemas.microsoft.com/office/drawing/2014/main" id="{5B3B9281-130C-1CCB-BDB7-E67C0FA14B75}"/>
              </a:ext>
            </a:extLst>
          </p:cNvPr>
          <p:cNvGrpSpPr/>
          <p:nvPr/>
        </p:nvGrpSpPr>
        <p:grpSpPr>
          <a:xfrm>
            <a:off x="2153546" y="4594155"/>
            <a:ext cx="4672075" cy="779458"/>
            <a:chOff x="2966815" y="2740490"/>
            <a:chExt cx="4672075" cy="779458"/>
          </a:xfrm>
        </p:grpSpPr>
        <p:sp>
          <p:nvSpPr>
            <p:cNvPr id="10" name="Rectangle : coins arrondis 9">
              <a:extLst>
                <a:ext uri="{FF2B5EF4-FFF2-40B4-BE49-F238E27FC236}">
                  <a16:creationId xmlns:a16="http://schemas.microsoft.com/office/drawing/2014/main" id="{62DC8657-EE90-1DAD-136B-DD79440A651F}"/>
                </a:ext>
              </a:extLst>
            </p:cNvPr>
            <p:cNvSpPr/>
            <p:nvPr/>
          </p:nvSpPr>
          <p:spPr>
            <a:xfrm>
              <a:off x="2966815" y="2753032"/>
              <a:ext cx="4240232"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يَهُزُّونَ أَكتافَهُم يَميناً وَشِمالاً.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1" name="Ellipse 10">
              <a:extLst>
                <a:ext uri="{FF2B5EF4-FFF2-40B4-BE49-F238E27FC236}">
                  <a16:creationId xmlns:a16="http://schemas.microsoft.com/office/drawing/2014/main" id="{6B742D2D-E053-89D9-3AC8-AF39467DCF53}"/>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3</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2" name="Groupe 11">
            <a:extLst>
              <a:ext uri="{FF2B5EF4-FFF2-40B4-BE49-F238E27FC236}">
                <a16:creationId xmlns:a16="http://schemas.microsoft.com/office/drawing/2014/main" id="{78FBD8A0-84B6-6A50-8F31-8BA5E359D32C}"/>
              </a:ext>
            </a:extLst>
          </p:cNvPr>
          <p:cNvGrpSpPr/>
          <p:nvPr/>
        </p:nvGrpSpPr>
        <p:grpSpPr>
          <a:xfrm>
            <a:off x="2153545" y="3721793"/>
            <a:ext cx="4672076" cy="779458"/>
            <a:chOff x="2966814" y="2740490"/>
            <a:chExt cx="4672076" cy="779458"/>
          </a:xfrm>
        </p:grpSpPr>
        <p:sp>
          <p:nvSpPr>
            <p:cNvPr id="13" name="Rectangle : coins arrondis 12">
              <a:extLst>
                <a:ext uri="{FF2B5EF4-FFF2-40B4-BE49-F238E27FC236}">
                  <a16:creationId xmlns:a16="http://schemas.microsoft.com/office/drawing/2014/main" id="{87D699EB-F7A1-9596-1992-CF651C85C654}"/>
                </a:ext>
              </a:extLst>
            </p:cNvPr>
            <p:cNvSpPr/>
            <p:nvPr/>
          </p:nvSpPr>
          <p:spPr>
            <a:xfrm>
              <a:off x="2966814" y="2753032"/>
              <a:ext cx="4240232"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يَتَقَدَّمونَ وَيَتَراجَعونَ فَقَط.</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Ellipse 13">
              <a:extLst>
                <a:ext uri="{FF2B5EF4-FFF2-40B4-BE49-F238E27FC236}">
                  <a16:creationId xmlns:a16="http://schemas.microsoft.com/office/drawing/2014/main" id="{17673B3D-D62B-229A-7D24-3A2C1798F500}"/>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5" name="Groupe 14">
            <a:extLst>
              <a:ext uri="{FF2B5EF4-FFF2-40B4-BE49-F238E27FC236}">
                <a16:creationId xmlns:a16="http://schemas.microsoft.com/office/drawing/2014/main" id="{6C0E2BCD-3473-3886-8295-D46D66E8EFDA}"/>
              </a:ext>
            </a:extLst>
          </p:cNvPr>
          <p:cNvGrpSpPr/>
          <p:nvPr/>
        </p:nvGrpSpPr>
        <p:grpSpPr>
          <a:xfrm>
            <a:off x="2153546" y="2849431"/>
            <a:ext cx="4661740" cy="779458"/>
            <a:chOff x="2977150" y="2740490"/>
            <a:chExt cx="4661740" cy="779458"/>
          </a:xfrm>
        </p:grpSpPr>
        <p:sp>
          <p:nvSpPr>
            <p:cNvPr id="16" name="Rectangle : coins arrondis 15">
              <a:extLst>
                <a:ext uri="{FF2B5EF4-FFF2-40B4-BE49-F238E27FC236}">
                  <a16:creationId xmlns:a16="http://schemas.microsoft.com/office/drawing/2014/main" id="{B8F11B51-0969-6869-B54E-6F46534AF79C}"/>
                </a:ext>
              </a:extLst>
            </p:cNvPr>
            <p:cNvSpPr/>
            <p:nvPr/>
          </p:nvSpPr>
          <p:spPr>
            <a:xfrm>
              <a:off x="2977150" y="2753032"/>
              <a:ext cx="4229896"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يَقفِزونَ وَيَدورونَ في حَلَقاتٍ.</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7" name="Ellipse 16">
              <a:extLst>
                <a:ext uri="{FF2B5EF4-FFF2-40B4-BE49-F238E27FC236}">
                  <a16:creationId xmlns:a16="http://schemas.microsoft.com/office/drawing/2014/main" id="{8D3D3076-6BD0-DA99-BEC3-9771A1893213}"/>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1</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8" name="Groupe 17">
            <a:extLst>
              <a:ext uri="{FF2B5EF4-FFF2-40B4-BE49-F238E27FC236}">
                <a16:creationId xmlns:a16="http://schemas.microsoft.com/office/drawing/2014/main" id="{DD093C27-65A1-9901-6999-268E913B83C0}"/>
              </a:ext>
            </a:extLst>
          </p:cNvPr>
          <p:cNvGrpSpPr/>
          <p:nvPr/>
        </p:nvGrpSpPr>
        <p:grpSpPr>
          <a:xfrm>
            <a:off x="2153546" y="5491601"/>
            <a:ext cx="4672076" cy="779458"/>
            <a:chOff x="3363429" y="2740490"/>
            <a:chExt cx="4275461" cy="779458"/>
          </a:xfrm>
        </p:grpSpPr>
        <p:sp>
          <p:nvSpPr>
            <p:cNvPr id="19" name="Rectangle : coins arrondis 18">
              <a:extLst>
                <a:ext uri="{FF2B5EF4-FFF2-40B4-BE49-F238E27FC236}">
                  <a16:creationId xmlns:a16="http://schemas.microsoft.com/office/drawing/2014/main" id="{7FC584DC-261A-A8D1-1C89-BE9DE251E38A}"/>
                </a:ext>
              </a:extLst>
            </p:cNvPr>
            <p:cNvSpPr/>
            <p:nvPr/>
          </p:nvSpPr>
          <p:spPr>
            <a:xfrm>
              <a:off x="3363429" y="2753032"/>
              <a:ext cx="3843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يَرفَعونَ أَيدِيَهُم وَيُلَوِّحونَ بِها.</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0" name="Ellipse 19">
              <a:extLst>
                <a:ext uri="{FF2B5EF4-FFF2-40B4-BE49-F238E27FC236}">
                  <a16:creationId xmlns:a16="http://schemas.microsoft.com/office/drawing/2014/main" id="{DCD86A31-AFB1-0185-1316-612B3BF8168E}"/>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4</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sp>
        <p:nvSpPr>
          <p:cNvPr id="25" name="Rectangle : coins arrondis 24">
            <a:extLst>
              <a:ext uri="{FF2B5EF4-FFF2-40B4-BE49-F238E27FC236}">
                <a16:creationId xmlns:a16="http://schemas.microsoft.com/office/drawing/2014/main" id="{4B32B95C-1EDF-3026-B3D7-EF393382FD4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26" name="Rectangle : coins arrondis 25">
            <a:extLst>
              <a:ext uri="{FF2B5EF4-FFF2-40B4-BE49-F238E27FC236}">
                <a16:creationId xmlns:a16="http://schemas.microsoft.com/office/drawing/2014/main" id="{786C803C-8D29-53B2-234A-6EE0AC2E9A4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27" name="Rectangle 26">
            <a:extLst>
              <a:ext uri="{FF2B5EF4-FFF2-40B4-BE49-F238E27FC236}">
                <a16:creationId xmlns:a16="http://schemas.microsoft.com/office/drawing/2014/main" id="{328C9E64-F0B5-57F6-63A9-71137B99599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9535CF64-090B-E71E-0582-B5933FEDBE5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8E57773E-E2F6-8342-787D-CB81DB0BD25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0" name="Rectangle 29">
            <a:extLst>
              <a:ext uri="{FF2B5EF4-FFF2-40B4-BE49-F238E27FC236}">
                <a16:creationId xmlns:a16="http://schemas.microsoft.com/office/drawing/2014/main" id="{30C9EE5D-687A-4C7C-44FB-2C441CD658C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31" name="Google Shape;1246;p5">
            <a:extLst>
              <a:ext uri="{FF2B5EF4-FFF2-40B4-BE49-F238E27FC236}">
                <a16:creationId xmlns:a16="http://schemas.microsoft.com/office/drawing/2014/main" id="{8BFBBB2A-D809-CBDA-4C91-DBF8C1642CB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04BC1E8E-1B65-7D81-50D0-C1264BCF53B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3" name="Google Shape;1244;p5">
            <a:extLst>
              <a:ext uri="{FF2B5EF4-FFF2-40B4-BE49-F238E27FC236}">
                <a16:creationId xmlns:a16="http://schemas.microsoft.com/office/drawing/2014/main" id="{1BB90CF2-84D8-68CE-294F-8F7C44971833}"/>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34" name="Image 33">
            <a:extLst>
              <a:ext uri="{FF2B5EF4-FFF2-40B4-BE49-F238E27FC236}">
                <a16:creationId xmlns:a16="http://schemas.microsoft.com/office/drawing/2014/main" id="{D73B38EA-12D7-284E-0A20-4E64B113715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3198870261"/>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85C10-9106-0A99-1D5C-93378A705BE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A8348F6C-C43D-5D79-4EC1-4608BD8AC6B1}"/>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صححوا. كيف توصلتم للجواب؟</a:t>
            </a:r>
            <a:endParaRPr lang="fr-MA" sz="2400" i="1" dirty="0">
              <a:latin typeface="Microsoft Uighur" panose="02000000000000000000" pitchFamily="2" charset="-78"/>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53D72A17-EAEC-9E88-1DA0-2A256FB9D0B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2" name="Rectangle : coins arrondis 1">
            <a:extLst>
              <a:ext uri="{FF2B5EF4-FFF2-40B4-BE49-F238E27FC236}">
                <a16:creationId xmlns:a16="http://schemas.microsoft.com/office/drawing/2014/main" id="{6B0E3090-A4E5-B616-728C-155D3093EC0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3" name="Rectangle : coins arrondis 2">
            <a:extLst>
              <a:ext uri="{FF2B5EF4-FFF2-40B4-BE49-F238E27FC236}">
                <a16:creationId xmlns:a16="http://schemas.microsoft.com/office/drawing/2014/main" id="{929194AF-6261-BC09-8881-5C80F94F98D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781912E7-BC08-F54E-F5C3-7A4B413E203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6" name="Rectangle 5">
            <a:extLst>
              <a:ext uri="{FF2B5EF4-FFF2-40B4-BE49-F238E27FC236}">
                <a16:creationId xmlns:a16="http://schemas.microsoft.com/office/drawing/2014/main" id="{5A801B30-E27C-00EE-4955-C9DC9EF8F64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C70EA872-D6F6-660B-7248-CD9C21690A7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FD65E22-9571-6A8F-A22D-D6173799D3B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0" name="Google Shape;1246;p5">
            <a:extLst>
              <a:ext uri="{FF2B5EF4-FFF2-40B4-BE49-F238E27FC236}">
                <a16:creationId xmlns:a16="http://schemas.microsoft.com/office/drawing/2014/main" id="{DB8A265E-7354-F810-F62C-7B7AB0B320F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640B97D4-FC7D-F288-040B-63DBF4EEA72C}"/>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A84A04D5-5C94-86BD-99B8-3DA52642397C}"/>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0816BFE8-F0EC-C993-0B6C-1799540DACC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4" name="Google Shape;1508;p66">
            <a:extLst>
              <a:ext uri="{FF2B5EF4-FFF2-40B4-BE49-F238E27FC236}">
                <a16:creationId xmlns:a16="http://schemas.microsoft.com/office/drawing/2014/main" id="{1DC32D6C-3385-7CEC-5B5A-E7AE74DBB8F1}"/>
              </a:ext>
            </a:extLst>
          </p:cNvPr>
          <p:cNvSpPr txBox="1"/>
          <p:nvPr/>
        </p:nvSpPr>
        <p:spPr>
          <a:xfrm>
            <a:off x="584162" y="1791559"/>
            <a:ext cx="7754940" cy="83095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كَيفَ كانَت حَرَكَةُ </a:t>
            </a:r>
            <a:r>
              <a:rPr kumimoji="0" lang="ar-MA" sz="48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ٱلرِّجالِ</a:t>
            </a:r>
            <a:r>
              <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أَثناءَ </a:t>
            </a:r>
            <a:r>
              <a:rPr kumimoji="0" lang="ar-MA" sz="48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ٱلرَّقصَةِ</a:t>
            </a:r>
            <a:r>
              <a:rPr kumimoji="0" lang="ar-MA" sz="48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grpSp>
        <p:nvGrpSpPr>
          <p:cNvPr id="15" name="Groupe 14">
            <a:extLst>
              <a:ext uri="{FF2B5EF4-FFF2-40B4-BE49-F238E27FC236}">
                <a16:creationId xmlns:a16="http://schemas.microsoft.com/office/drawing/2014/main" id="{867A070E-D29C-E08F-87CF-15D1C4923925}"/>
              </a:ext>
            </a:extLst>
          </p:cNvPr>
          <p:cNvGrpSpPr/>
          <p:nvPr/>
        </p:nvGrpSpPr>
        <p:grpSpPr>
          <a:xfrm>
            <a:off x="2153546" y="4594155"/>
            <a:ext cx="4672075" cy="779458"/>
            <a:chOff x="2966815" y="2740490"/>
            <a:chExt cx="4672075" cy="779458"/>
          </a:xfrm>
        </p:grpSpPr>
        <p:sp>
          <p:nvSpPr>
            <p:cNvPr id="16" name="Rectangle : coins arrondis 15">
              <a:extLst>
                <a:ext uri="{FF2B5EF4-FFF2-40B4-BE49-F238E27FC236}">
                  <a16:creationId xmlns:a16="http://schemas.microsoft.com/office/drawing/2014/main" id="{54D52AD7-1055-30DE-15E9-E86B83D16303}"/>
                </a:ext>
              </a:extLst>
            </p:cNvPr>
            <p:cNvSpPr/>
            <p:nvPr/>
          </p:nvSpPr>
          <p:spPr>
            <a:xfrm>
              <a:off x="2966815" y="2753032"/>
              <a:ext cx="4240232"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يَهُزُّونَ أَكتافَهُم يَميناً وَشِمالاً. </a:t>
              </a:r>
              <a:endParaRPr kumimoji="0" lang="fr-FR" sz="36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8" name="Ellipse 37">
              <a:extLst>
                <a:ext uri="{FF2B5EF4-FFF2-40B4-BE49-F238E27FC236}">
                  <a16:creationId xmlns:a16="http://schemas.microsoft.com/office/drawing/2014/main" id="{0624EB04-616D-0D02-3E88-81D98F3FAAE7}"/>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3</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9" name="Groupe 38">
            <a:extLst>
              <a:ext uri="{FF2B5EF4-FFF2-40B4-BE49-F238E27FC236}">
                <a16:creationId xmlns:a16="http://schemas.microsoft.com/office/drawing/2014/main" id="{A5329B92-BD34-0E3E-4634-7D2393B5C8F6}"/>
              </a:ext>
            </a:extLst>
          </p:cNvPr>
          <p:cNvGrpSpPr/>
          <p:nvPr/>
        </p:nvGrpSpPr>
        <p:grpSpPr>
          <a:xfrm>
            <a:off x="2153545" y="3721793"/>
            <a:ext cx="4672076" cy="779458"/>
            <a:chOff x="2966814" y="2740490"/>
            <a:chExt cx="4672076" cy="779458"/>
          </a:xfrm>
        </p:grpSpPr>
        <p:sp>
          <p:nvSpPr>
            <p:cNvPr id="40" name="Rectangle : coins arrondis 39">
              <a:extLst>
                <a:ext uri="{FF2B5EF4-FFF2-40B4-BE49-F238E27FC236}">
                  <a16:creationId xmlns:a16="http://schemas.microsoft.com/office/drawing/2014/main" id="{B0DF04D3-B574-5310-5E14-720B03D0BD86}"/>
                </a:ext>
              </a:extLst>
            </p:cNvPr>
            <p:cNvSpPr/>
            <p:nvPr/>
          </p:nvSpPr>
          <p:spPr>
            <a:xfrm>
              <a:off x="2966814" y="2753032"/>
              <a:ext cx="4240232"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9299B1"/>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يَتَقَدَّمونَ وَيَتَراجَعونَ فَقَط.</a:t>
              </a:r>
              <a:endParaRPr kumimoji="0" lang="fr-FR" sz="3600" b="1" i="0" u="none" strike="noStrike" kern="0" cap="none" spc="0" normalizeH="0" baseline="0" noProof="0" dirty="0">
                <a:ln>
                  <a:noFill/>
                </a:ln>
                <a:solidFill>
                  <a:srgbClr val="9299B1"/>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41" name="Ellipse 40">
              <a:extLst>
                <a:ext uri="{FF2B5EF4-FFF2-40B4-BE49-F238E27FC236}">
                  <a16:creationId xmlns:a16="http://schemas.microsoft.com/office/drawing/2014/main" id="{8CB2F49E-FB8E-0457-96EC-A66651D8AE6E}"/>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42" name="Groupe 41">
            <a:extLst>
              <a:ext uri="{FF2B5EF4-FFF2-40B4-BE49-F238E27FC236}">
                <a16:creationId xmlns:a16="http://schemas.microsoft.com/office/drawing/2014/main" id="{F5D7C42A-BAB2-2B28-2646-CF3DCC9F12C5}"/>
              </a:ext>
            </a:extLst>
          </p:cNvPr>
          <p:cNvGrpSpPr/>
          <p:nvPr/>
        </p:nvGrpSpPr>
        <p:grpSpPr>
          <a:xfrm>
            <a:off x="2153546" y="2849431"/>
            <a:ext cx="4661740" cy="779458"/>
            <a:chOff x="2977150" y="2740490"/>
            <a:chExt cx="4661740" cy="779458"/>
          </a:xfrm>
        </p:grpSpPr>
        <p:sp>
          <p:nvSpPr>
            <p:cNvPr id="43" name="Rectangle : coins arrondis 42">
              <a:extLst>
                <a:ext uri="{FF2B5EF4-FFF2-40B4-BE49-F238E27FC236}">
                  <a16:creationId xmlns:a16="http://schemas.microsoft.com/office/drawing/2014/main" id="{EE82D3AB-343B-C276-BC97-4AF0055511A9}"/>
                </a:ext>
              </a:extLst>
            </p:cNvPr>
            <p:cNvSpPr/>
            <p:nvPr/>
          </p:nvSpPr>
          <p:spPr>
            <a:xfrm>
              <a:off x="2977150" y="2753032"/>
              <a:ext cx="4229896"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9299B1"/>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يَقفِزونَ وَيَدورونَ في حَلَقاتٍ.</a:t>
              </a:r>
              <a:endParaRPr kumimoji="0" lang="fr-FR" sz="3600" b="1" i="0" u="none" strike="noStrike" kern="0" cap="none" spc="0" normalizeH="0" baseline="0" noProof="0" dirty="0">
                <a:ln>
                  <a:noFill/>
                </a:ln>
                <a:solidFill>
                  <a:srgbClr val="9299B1"/>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44" name="Ellipse 43">
              <a:extLst>
                <a:ext uri="{FF2B5EF4-FFF2-40B4-BE49-F238E27FC236}">
                  <a16:creationId xmlns:a16="http://schemas.microsoft.com/office/drawing/2014/main" id="{2B05BE54-D5A7-CFAE-5BFB-40A37CB6FAB0}"/>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1</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45" name="Groupe 44">
            <a:extLst>
              <a:ext uri="{FF2B5EF4-FFF2-40B4-BE49-F238E27FC236}">
                <a16:creationId xmlns:a16="http://schemas.microsoft.com/office/drawing/2014/main" id="{CA54EE5A-0695-68C6-D4EB-33F17303FDEB}"/>
              </a:ext>
            </a:extLst>
          </p:cNvPr>
          <p:cNvGrpSpPr/>
          <p:nvPr/>
        </p:nvGrpSpPr>
        <p:grpSpPr>
          <a:xfrm>
            <a:off x="2153546" y="5491601"/>
            <a:ext cx="4672076" cy="779458"/>
            <a:chOff x="3363429" y="2740490"/>
            <a:chExt cx="4275461" cy="779458"/>
          </a:xfrm>
        </p:grpSpPr>
        <p:sp>
          <p:nvSpPr>
            <p:cNvPr id="46" name="Rectangle : coins arrondis 45">
              <a:extLst>
                <a:ext uri="{FF2B5EF4-FFF2-40B4-BE49-F238E27FC236}">
                  <a16:creationId xmlns:a16="http://schemas.microsoft.com/office/drawing/2014/main" id="{9F588CF1-FC9F-570C-B11C-34C14D84C61A}"/>
                </a:ext>
              </a:extLst>
            </p:cNvPr>
            <p:cNvSpPr/>
            <p:nvPr/>
          </p:nvSpPr>
          <p:spPr>
            <a:xfrm>
              <a:off x="3363429" y="2753032"/>
              <a:ext cx="3843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9299B1"/>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كانوا يَرفَعونَ أَيدِيَهُم وَيُلَوِّحونَ بِها.</a:t>
              </a:r>
              <a:endParaRPr kumimoji="0" lang="fr-FR" sz="3600" b="1" i="0" u="none" strike="noStrike" kern="0" cap="none" spc="0" normalizeH="0" baseline="0" noProof="0" dirty="0">
                <a:ln>
                  <a:noFill/>
                </a:ln>
                <a:solidFill>
                  <a:srgbClr val="9299B1"/>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47" name="Ellipse 46">
              <a:extLst>
                <a:ext uri="{FF2B5EF4-FFF2-40B4-BE49-F238E27FC236}">
                  <a16:creationId xmlns:a16="http://schemas.microsoft.com/office/drawing/2014/main" id="{8D2C38C9-6D42-B0B0-BCB9-93A38C5E60B6}"/>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4</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23347889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2BB1-6EA7-FB5E-74EF-865D0451347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903AE48-200A-6E88-612F-6B3B6CA02C94}"/>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سؤال أخر</a:t>
            </a:r>
            <a:endParaRPr lang="fr-MA" sz="2400" i="1" dirty="0">
              <a:latin typeface="Microsoft Uighur" panose="02000000000000000000" pitchFamily="2" charset="-78"/>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A6E3D62C-6347-2DA0-9A87-8BEB4389BB3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2" name="Google Shape;1508;p66">
            <a:extLst>
              <a:ext uri="{FF2B5EF4-FFF2-40B4-BE49-F238E27FC236}">
                <a16:creationId xmlns:a16="http://schemas.microsoft.com/office/drawing/2014/main" id="{5F7257D8-B0E3-1D80-2235-22FBD90CCE24}"/>
              </a:ext>
            </a:extLst>
          </p:cNvPr>
          <p:cNvSpPr txBox="1"/>
          <p:nvPr/>
        </p:nvSpPr>
        <p:spPr>
          <a:xfrm>
            <a:off x="228600" y="1839752"/>
            <a:ext cx="8708571"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لِماذا وَصَفَ ٱلجَدُّ رَقصَةَ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ٱلرَّكبَةِ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بِأَنَّها "روحُ ٱلأَجدادِ تَحيا فينا"؟</a:t>
            </a:r>
          </a:p>
        </p:txBody>
      </p:sp>
      <p:grpSp>
        <p:nvGrpSpPr>
          <p:cNvPr id="3" name="Groupe 2">
            <a:extLst>
              <a:ext uri="{FF2B5EF4-FFF2-40B4-BE49-F238E27FC236}">
                <a16:creationId xmlns:a16="http://schemas.microsoft.com/office/drawing/2014/main" id="{204FC8E2-B418-F0C1-D26F-75E348FF7EC2}"/>
              </a:ext>
            </a:extLst>
          </p:cNvPr>
          <p:cNvGrpSpPr/>
          <p:nvPr/>
        </p:nvGrpSpPr>
        <p:grpSpPr>
          <a:xfrm>
            <a:off x="1099457" y="4609629"/>
            <a:ext cx="7267461" cy="779458"/>
            <a:chOff x="371429" y="2740490"/>
            <a:chExt cx="7267461" cy="779458"/>
          </a:xfrm>
        </p:grpSpPr>
        <p:sp>
          <p:nvSpPr>
            <p:cNvPr id="4" name="Rectangle : coins arrondis 3">
              <a:extLst>
                <a:ext uri="{FF2B5EF4-FFF2-40B4-BE49-F238E27FC236}">
                  <a16:creationId xmlns:a16="http://schemas.microsoft.com/office/drawing/2014/main" id="{77638FE9-1B8A-92ED-2138-2C27ACE1E710}"/>
                </a:ext>
              </a:extLst>
            </p:cNvPr>
            <p:cNvSpPr/>
            <p:nvPr/>
          </p:nvSpPr>
          <p:spPr>
            <a:xfrm>
              <a:off x="371429" y="2753032"/>
              <a:ext cx="6835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 ٱلأَجدادَ هُم مَن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ٱخْتَرَعوها</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وَحدَهُم.</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6" name="Ellipse 5">
              <a:extLst>
                <a:ext uri="{FF2B5EF4-FFF2-40B4-BE49-F238E27FC236}">
                  <a16:creationId xmlns:a16="http://schemas.microsoft.com/office/drawing/2014/main" id="{9B97E867-A26F-0913-D2C4-983B9041A4BD}"/>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3</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8" name="Groupe 7">
            <a:extLst>
              <a:ext uri="{FF2B5EF4-FFF2-40B4-BE49-F238E27FC236}">
                <a16:creationId xmlns:a16="http://schemas.microsoft.com/office/drawing/2014/main" id="{29CD93B0-5DEE-08B7-FF81-20BA5A625ECE}"/>
              </a:ext>
            </a:extLst>
          </p:cNvPr>
          <p:cNvGrpSpPr/>
          <p:nvPr/>
        </p:nvGrpSpPr>
        <p:grpSpPr>
          <a:xfrm>
            <a:off x="1099457" y="3737267"/>
            <a:ext cx="7267461" cy="779458"/>
            <a:chOff x="371429" y="2740490"/>
            <a:chExt cx="7267461" cy="779458"/>
          </a:xfrm>
        </p:grpSpPr>
        <p:sp>
          <p:nvSpPr>
            <p:cNvPr id="9" name="Rectangle : coins arrondis 8">
              <a:extLst>
                <a:ext uri="{FF2B5EF4-FFF2-40B4-BE49-F238E27FC236}">
                  <a16:creationId xmlns:a16="http://schemas.microsoft.com/office/drawing/2014/main" id="{E4DBB6A0-CA04-ADEB-302F-D6C4160118E7}"/>
                </a:ext>
              </a:extLst>
            </p:cNvPr>
            <p:cNvSpPr/>
            <p:nvPr/>
          </p:nvSpPr>
          <p:spPr>
            <a:xfrm>
              <a:off x="371429" y="2753032"/>
              <a:ext cx="6835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 ٱلأَجدادَ كانوا يُحِبُّونَ ٱلرَّقصَ كَثيراً.</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0" name="Ellipse 9">
              <a:extLst>
                <a:ext uri="{FF2B5EF4-FFF2-40B4-BE49-F238E27FC236}">
                  <a16:creationId xmlns:a16="http://schemas.microsoft.com/office/drawing/2014/main" id="{D0474AE8-AB11-4775-CD51-E01582A67314}"/>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1" name="Groupe 10">
            <a:extLst>
              <a:ext uri="{FF2B5EF4-FFF2-40B4-BE49-F238E27FC236}">
                <a16:creationId xmlns:a16="http://schemas.microsoft.com/office/drawing/2014/main" id="{80B2084C-F570-D5AB-2F0C-05543EE1895C}"/>
              </a:ext>
            </a:extLst>
          </p:cNvPr>
          <p:cNvGrpSpPr/>
          <p:nvPr/>
        </p:nvGrpSpPr>
        <p:grpSpPr>
          <a:xfrm>
            <a:off x="1099457" y="2864905"/>
            <a:ext cx="7257126" cy="779458"/>
            <a:chOff x="381764" y="2740490"/>
            <a:chExt cx="7257126" cy="779458"/>
          </a:xfrm>
        </p:grpSpPr>
        <p:sp>
          <p:nvSpPr>
            <p:cNvPr id="12" name="Rectangle : coins arrondis 11">
              <a:extLst>
                <a:ext uri="{FF2B5EF4-FFF2-40B4-BE49-F238E27FC236}">
                  <a16:creationId xmlns:a16="http://schemas.microsoft.com/office/drawing/2014/main" id="{A0B7F659-8DC4-EB7E-DDB7-286BB60F3545}"/>
                </a:ext>
              </a:extLst>
            </p:cNvPr>
            <p:cNvSpPr/>
            <p:nvPr/>
          </p:nvSpPr>
          <p:spPr>
            <a:xfrm>
              <a:off x="381764" y="2753032"/>
              <a:ext cx="6825281"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لِأَنَّها رَقصَةٌ دينِيَّةٌ مُقَدَّسَةٌ.</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3" name="Ellipse 12">
              <a:extLst>
                <a:ext uri="{FF2B5EF4-FFF2-40B4-BE49-F238E27FC236}">
                  <a16:creationId xmlns:a16="http://schemas.microsoft.com/office/drawing/2014/main" id="{1FD73074-8C39-B9F6-6344-FB9BA6792473}"/>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1</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14" name="Groupe 13">
            <a:extLst>
              <a:ext uri="{FF2B5EF4-FFF2-40B4-BE49-F238E27FC236}">
                <a16:creationId xmlns:a16="http://schemas.microsoft.com/office/drawing/2014/main" id="{A225CBE5-8599-8F47-57D2-B2243E4F011F}"/>
              </a:ext>
            </a:extLst>
          </p:cNvPr>
          <p:cNvGrpSpPr/>
          <p:nvPr/>
        </p:nvGrpSpPr>
        <p:grpSpPr>
          <a:xfrm>
            <a:off x="1099457" y="5507075"/>
            <a:ext cx="7267461" cy="779458"/>
            <a:chOff x="371429" y="2740490"/>
            <a:chExt cx="7267461" cy="779458"/>
          </a:xfrm>
        </p:grpSpPr>
        <p:sp>
          <p:nvSpPr>
            <p:cNvPr id="15" name="Rectangle : coins arrondis 14">
              <a:extLst>
                <a:ext uri="{FF2B5EF4-FFF2-40B4-BE49-F238E27FC236}">
                  <a16:creationId xmlns:a16="http://schemas.microsoft.com/office/drawing/2014/main" id="{00559053-DE0E-2FCB-D6E1-2DD60B8705BB}"/>
                </a:ext>
              </a:extLst>
            </p:cNvPr>
            <p:cNvSpPr/>
            <p:nvPr/>
          </p:nvSpPr>
          <p:spPr>
            <a:xfrm>
              <a:off x="371429" y="2753032"/>
              <a:ext cx="6835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لِأَنَّها تَربِطُ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ٱلأَجيالَ</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بِبَعضِها وَتُبقي ذِكرى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ٱلأَسلافِ</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حَيَّةً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6" name="Ellipse 15">
              <a:extLst>
                <a:ext uri="{FF2B5EF4-FFF2-40B4-BE49-F238E27FC236}">
                  <a16:creationId xmlns:a16="http://schemas.microsoft.com/office/drawing/2014/main" id="{A0170D7C-D3C2-2C70-9340-CB3ED4F3715B}"/>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4</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sp>
        <p:nvSpPr>
          <p:cNvPr id="25" name="Rectangle : coins arrondis 24">
            <a:extLst>
              <a:ext uri="{FF2B5EF4-FFF2-40B4-BE49-F238E27FC236}">
                <a16:creationId xmlns:a16="http://schemas.microsoft.com/office/drawing/2014/main" id="{E9678D8F-D7C2-320F-2754-B9E7BFF0401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26" name="Rectangle : coins arrondis 25">
            <a:extLst>
              <a:ext uri="{FF2B5EF4-FFF2-40B4-BE49-F238E27FC236}">
                <a16:creationId xmlns:a16="http://schemas.microsoft.com/office/drawing/2014/main" id="{2EC12C98-3957-F5A5-EB3E-4B6C555B0E5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27" name="Rectangle 26">
            <a:extLst>
              <a:ext uri="{FF2B5EF4-FFF2-40B4-BE49-F238E27FC236}">
                <a16:creationId xmlns:a16="http://schemas.microsoft.com/office/drawing/2014/main" id="{F9BD1F04-D744-7A3A-3C3C-DCA1575F0D6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F7F813AA-C7E9-6091-F74F-D29DAD31A64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18E7F71E-204E-434D-BBAB-48D80B6F387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0" name="Rectangle 29">
            <a:extLst>
              <a:ext uri="{FF2B5EF4-FFF2-40B4-BE49-F238E27FC236}">
                <a16:creationId xmlns:a16="http://schemas.microsoft.com/office/drawing/2014/main" id="{14BFBA6F-C1AA-97AD-2231-C03D39D6803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31" name="Google Shape;1246;p5">
            <a:extLst>
              <a:ext uri="{FF2B5EF4-FFF2-40B4-BE49-F238E27FC236}">
                <a16:creationId xmlns:a16="http://schemas.microsoft.com/office/drawing/2014/main" id="{42DA6466-DDE0-A111-CF13-59739A1E77F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9EBAFB31-3A39-CEDA-E6F0-D270CDA756E2}"/>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3" name="Google Shape;1244;p5">
            <a:extLst>
              <a:ext uri="{FF2B5EF4-FFF2-40B4-BE49-F238E27FC236}">
                <a16:creationId xmlns:a16="http://schemas.microsoft.com/office/drawing/2014/main" id="{66B90916-16E3-15B5-6E47-16616FB68FC3}"/>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34" name="Image 33">
            <a:extLst>
              <a:ext uri="{FF2B5EF4-FFF2-40B4-BE49-F238E27FC236}">
                <a16:creationId xmlns:a16="http://schemas.microsoft.com/office/drawing/2014/main" id="{BC9EB6A7-D4E8-11DF-A116-2F8FD4AE4FA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490793012"/>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02DE4-BAEC-AFEB-1AFC-C470A115F45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B5972A7C-87A6-6FC8-F2C9-9E5A4D38BCCC}"/>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صححوا. كيف توصلتم للجواب؟</a:t>
            </a:r>
            <a:endParaRPr lang="fr-MA" sz="2400" i="1" dirty="0">
              <a:latin typeface="Microsoft Uighur" panose="02000000000000000000" pitchFamily="2" charset="-78"/>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55B4207C-3F44-D1AF-5DD3-C5A3677424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2" name="Rectangle : coins arrondis 1">
            <a:extLst>
              <a:ext uri="{FF2B5EF4-FFF2-40B4-BE49-F238E27FC236}">
                <a16:creationId xmlns:a16="http://schemas.microsoft.com/office/drawing/2014/main" id="{48A100BD-2FE4-F4DF-7541-EBC38A6AA61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3" name="Rectangle : coins arrondis 2">
            <a:extLst>
              <a:ext uri="{FF2B5EF4-FFF2-40B4-BE49-F238E27FC236}">
                <a16:creationId xmlns:a16="http://schemas.microsoft.com/office/drawing/2014/main" id="{65B39740-CEC8-836B-217D-CCDDDA49AA3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F244B487-A125-3A72-F5B1-09F9CAE8FA1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6" name="Rectangle 5">
            <a:extLst>
              <a:ext uri="{FF2B5EF4-FFF2-40B4-BE49-F238E27FC236}">
                <a16:creationId xmlns:a16="http://schemas.microsoft.com/office/drawing/2014/main" id="{8D04E217-6082-75D7-715A-822B52500E7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2</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164F427C-1D56-6357-D383-81D3C40D326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5460470D-9CC7-9ED0-FEB5-BD7BBEC2638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0" name="Google Shape;1246;p5">
            <a:extLst>
              <a:ext uri="{FF2B5EF4-FFF2-40B4-BE49-F238E27FC236}">
                <a16:creationId xmlns:a16="http://schemas.microsoft.com/office/drawing/2014/main" id="{D08C90EA-C082-44E3-6336-55DDE40E80F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97E5D0BF-EE7E-1573-A534-A81467680850}"/>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7DF74DCC-9CA2-1EF9-D550-9210D8774A94}"/>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B061C5EC-A118-D6AD-9A2F-F56639FFA34C}"/>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4" name="Google Shape;1508;p66">
            <a:extLst>
              <a:ext uri="{FF2B5EF4-FFF2-40B4-BE49-F238E27FC236}">
                <a16:creationId xmlns:a16="http://schemas.microsoft.com/office/drawing/2014/main" id="{10A0BE5D-E012-5A33-DD58-075E542D95AC}"/>
              </a:ext>
            </a:extLst>
          </p:cNvPr>
          <p:cNvSpPr txBox="1"/>
          <p:nvPr/>
        </p:nvSpPr>
        <p:spPr>
          <a:xfrm>
            <a:off x="228600" y="1839752"/>
            <a:ext cx="8708571"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لِماذا وَصَفَ ٱلجَدُّ رَقصَةَ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ٱلرَّكبَةِ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بِأَنَّها "روحُ ٱلأَجدادِ تَحيا فينا"؟</a:t>
            </a:r>
          </a:p>
        </p:txBody>
      </p:sp>
      <p:grpSp>
        <p:nvGrpSpPr>
          <p:cNvPr id="15" name="Groupe 14">
            <a:extLst>
              <a:ext uri="{FF2B5EF4-FFF2-40B4-BE49-F238E27FC236}">
                <a16:creationId xmlns:a16="http://schemas.microsoft.com/office/drawing/2014/main" id="{557B6F14-C503-98BE-E7A1-2D1F2A05844E}"/>
              </a:ext>
            </a:extLst>
          </p:cNvPr>
          <p:cNvGrpSpPr/>
          <p:nvPr/>
        </p:nvGrpSpPr>
        <p:grpSpPr>
          <a:xfrm>
            <a:off x="1099457" y="4609629"/>
            <a:ext cx="7267461" cy="779458"/>
            <a:chOff x="371429" y="2740490"/>
            <a:chExt cx="7267461" cy="779458"/>
          </a:xfrm>
        </p:grpSpPr>
        <p:sp>
          <p:nvSpPr>
            <p:cNvPr id="16" name="Rectangle : coins arrondis 15">
              <a:extLst>
                <a:ext uri="{FF2B5EF4-FFF2-40B4-BE49-F238E27FC236}">
                  <a16:creationId xmlns:a16="http://schemas.microsoft.com/office/drawing/2014/main" id="{194D8AAC-137F-C4C3-F50D-B8C2B040DFED}"/>
                </a:ext>
              </a:extLst>
            </p:cNvPr>
            <p:cNvSpPr/>
            <p:nvPr/>
          </p:nvSpPr>
          <p:spPr>
            <a:xfrm>
              <a:off x="371429" y="2753032"/>
              <a:ext cx="6835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 ٱلأَجدادَ هُم مَن </a:t>
              </a:r>
              <a:r>
                <a:rPr kumimoji="0" lang="ar-MA" sz="3600" b="1" i="0" u="none" strike="noStrike" kern="0" cap="none" spc="0" normalizeH="0" baseline="0" noProof="0" dirty="0" err="1">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ٱخْتَرَعوها</a:t>
              </a:r>
              <a:r>
                <a:rPr kumimoji="0" lang="ar-MA" sz="36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وَحدَهُم.</a:t>
              </a:r>
              <a:endParaRPr kumimoji="0" lang="fr-FR" sz="36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38" name="Ellipse 37">
              <a:extLst>
                <a:ext uri="{FF2B5EF4-FFF2-40B4-BE49-F238E27FC236}">
                  <a16:creationId xmlns:a16="http://schemas.microsoft.com/office/drawing/2014/main" id="{B1A88F64-03E2-8D13-4CF0-DCFF3E42F52E}"/>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3</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9" name="Groupe 38">
            <a:extLst>
              <a:ext uri="{FF2B5EF4-FFF2-40B4-BE49-F238E27FC236}">
                <a16:creationId xmlns:a16="http://schemas.microsoft.com/office/drawing/2014/main" id="{F08E03B7-E322-C1EE-3420-89B76A202735}"/>
              </a:ext>
            </a:extLst>
          </p:cNvPr>
          <p:cNvGrpSpPr/>
          <p:nvPr/>
        </p:nvGrpSpPr>
        <p:grpSpPr>
          <a:xfrm>
            <a:off x="1099457" y="3737267"/>
            <a:ext cx="7267461" cy="779458"/>
            <a:chOff x="371429" y="2740490"/>
            <a:chExt cx="7267461" cy="779458"/>
          </a:xfrm>
        </p:grpSpPr>
        <p:sp>
          <p:nvSpPr>
            <p:cNvPr id="40" name="Rectangle : coins arrondis 39">
              <a:extLst>
                <a:ext uri="{FF2B5EF4-FFF2-40B4-BE49-F238E27FC236}">
                  <a16:creationId xmlns:a16="http://schemas.microsoft.com/office/drawing/2014/main" id="{8ABB3182-9D21-283D-73EA-AB17D39E7378}"/>
                </a:ext>
              </a:extLst>
            </p:cNvPr>
            <p:cNvSpPr/>
            <p:nvPr/>
          </p:nvSpPr>
          <p:spPr>
            <a:xfrm>
              <a:off x="371429" y="2753032"/>
              <a:ext cx="6835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 ٱلأَجدادَ كانوا يُحِبُّونَ ٱلرَّقصَ كَثيراً.</a:t>
              </a:r>
              <a:endParaRPr kumimoji="0" lang="fr-FR" sz="36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41" name="Ellipse 40">
              <a:extLst>
                <a:ext uri="{FF2B5EF4-FFF2-40B4-BE49-F238E27FC236}">
                  <a16:creationId xmlns:a16="http://schemas.microsoft.com/office/drawing/2014/main" id="{7112E9F4-5DEC-C66E-CB18-DB7A7FA67E8A}"/>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42" name="Groupe 41">
            <a:extLst>
              <a:ext uri="{FF2B5EF4-FFF2-40B4-BE49-F238E27FC236}">
                <a16:creationId xmlns:a16="http://schemas.microsoft.com/office/drawing/2014/main" id="{B876510D-8C2E-8141-1F29-EECF18873399}"/>
              </a:ext>
            </a:extLst>
          </p:cNvPr>
          <p:cNvGrpSpPr/>
          <p:nvPr/>
        </p:nvGrpSpPr>
        <p:grpSpPr>
          <a:xfrm>
            <a:off x="1099457" y="2864905"/>
            <a:ext cx="7257126" cy="779458"/>
            <a:chOff x="381764" y="2740490"/>
            <a:chExt cx="7257126" cy="779458"/>
          </a:xfrm>
        </p:grpSpPr>
        <p:sp>
          <p:nvSpPr>
            <p:cNvPr id="43" name="Rectangle : coins arrondis 42">
              <a:extLst>
                <a:ext uri="{FF2B5EF4-FFF2-40B4-BE49-F238E27FC236}">
                  <a16:creationId xmlns:a16="http://schemas.microsoft.com/office/drawing/2014/main" id="{65AEF6FF-BAC0-D677-0BDD-505F9B7D2FC1}"/>
                </a:ext>
              </a:extLst>
            </p:cNvPr>
            <p:cNvSpPr/>
            <p:nvPr/>
          </p:nvSpPr>
          <p:spPr>
            <a:xfrm>
              <a:off x="381764" y="2753032"/>
              <a:ext cx="6825281"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لِأَنَّها رَقصَةٌ دينِيَّةٌ مُقَدَّسَةٌ.</a:t>
              </a:r>
              <a:endParaRPr kumimoji="0" lang="fr-FR" sz="3600" b="1" i="0" u="none" strike="noStrike" kern="0" cap="none" spc="0" normalizeH="0" baseline="0" noProof="0" dirty="0">
                <a:ln>
                  <a:noFill/>
                </a:ln>
                <a:solidFill>
                  <a:schemeClr val="bg1">
                    <a:lumMod val="7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44" name="Ellipse 43">
              <a:extLst>
                <a:ext uri="{FF2B5EF4-FFF2-40B4-BE49-F238E27FC236}">
                  <a16:creationId xmlns:a16="http://schemas.microsoft.com/office/drawing/2014/main" id="{073CEF28-02EA-2F45-97BC-94AA1E25ECF1}"/>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1</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45" name="Groupe 44">
            <a:extLst>
              <a:ext uri="{FF2B5EF4-FFF2-40B4-BE49-F238E27FC236}">
                <a16:creationId xmlns:a16="http://schemas.microsoft.com/office/drawing/2014/main" id="{81F66C3E-00D7-83C3-2563-9B67864D6B0F}"/>
              </a:ext>
            </a:extLst>
          </p:cNvPr>
          <p:cNvGrpSpPr/>
          <p:nvPr/>
        </p:nvGrpSpPr>
        <p:grpSpPr>
          <a:xfrm>
            <a:off x="1099457" y="5507075"/>
            <a:ext cx="7267461" cy="779458"/>
            <a:chOff x="371429" y="2740490"/>
            <a:chExt cx="7267461" cy="779458"/>
          </a:xfrm>
        </p:grpSpPr>
        <p:sp>
          <p:nvSpPr>
            <p:cNvPr id="46" name="Rectangle : coins arrondis 45">
              <a:extLst>
                <a:ext uri="{FF2B5EF4-FFF2-40B4-BE49-F238E27FC236}">
                  <a16:creationId xmlns:a16="http://schemas.microsoft.com/office/drawing/2014/main" id="{5EE69058-0C7E-4897-269B-A4D7BA9C15E8}"/>
                </a:ext>
              </a:extLst>
            </p:cNvPr>
            <p:cNvSpPr/>
            <p:nvPr/>
          </p:nvSpPr>
          <p:spPr>
            <a:xfrm>
              <a:off x="371429" y="2753032"/>
              <a:ext cx="6835617" cy="766916"/>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لِأَنَّها تَربِطُ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ٱلأَجيالَ</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بِبَعضِها وَتُبقي ذِكرى </a:t>
              </a:r>
              <a:r>
                <a:rPr kumimoji="0" lang="ar-MA" sz="36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ٱلأَسلافِ</a:t>
              </a:r>
              <a:r>
                <a:rPr kumimoji="0" lang="ar-MA" sz="36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حَيَّةً .</a:t>
              </a:r>
              <a:endParaRPr kumimoji="0" lang="fr-FR" sz="36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47" name="Ellipse 46">
              <a:extLst>
                <a:ext uri="{FF2B5EF4-FFF2-40B4-BE49-F238E27FC236}">
                  <a16:creationId xmlns:a16="http://schemas.microsoft.com/office/drawing/2014/main" id="{F73FE2C8-91A4-9762-EE11-166E9E12F2F7}"/>
                </a:ext>
              </a:extLst>
            </p:cNvPr>
            <p:cNvSpPr/>
            <p:nvPr/>
          </p:nvSpPr>
          <p:spPr>
            <a:xfrm>
              <a:off x="7098890" y="2740490"/>
              <a:ext cx="540000" cy="540000"/>
            </a:xfrm>
            <a:prstGeom prst="ellipse">
              <a:avLst/>
            </a:prstGeom>
            <a:solidFill>
              <a:srgbClr val="70AD47">
                <a:lumMod val="40000"/>
                <a:lumOff val="60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4</a:t>
              </a:r>
              <a:endParaRPr kumimoji="0" lang="fr-FR" sz="4400" b="1" i="0" u="none" strike="noStrike" kern="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78382320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212506"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إنتاج كتابي 1</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كتابة بطاقة تعريفية عن</a:t>
            </a:r>
            <a:r>
              <a:rPr kumimoji="0" lang="ar-MA" sz="2800" b="1"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rPr>
              <a:t> بلد</a:t>
            </a:r>
            <a:endPar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5716140" y="2265825"/>
            <a:ext cx="1526380"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6" name="Image 5" descr="Une image contenant horloge, cercle, symbole, Police&#10;&#10;Le contenu généré par l’IA peut être incorrect.">
            <a:extLst>
              <a:ext uri="{FF2B5EF4-FFF2-40B4-BE49-F238E27FC236}">
                <a16:creationId xmlns:a16="http://schemas.microsoft.com/office/drawing/2014/main" id="{47F058DF-A050-01DF-8E62-DF92D60BE9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2110" y="2291156"/>
            <a:ext cx="464233" cy="534112"/>
          </a:xfrm>
          <a:prstGeom prst="rect">
            <a:avLst/>
          </a:prstGeom>
        </p:spPr>
      </p:pic>
    </p:spTree>
    <p:extLst>
      <p:ext uri="{BB962C8B-B14F-4D97-AF65-F5344CB8AC3E}">
        <p14:creationId xmlns:p14="http://schemas.microsoft.com/office/powerpoint/2010/main" val="28763533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FAF84-643E-7145-D2A6-30F2F78FFFD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DEEF6B0-A04C-A9B3-C116-3B19D1E6F513}"/>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كتابة بطاقة تعريفية لبلد</a:t>
            </a:r>
          </a:p>
        </p:txBody>
      </p:sp>
      <p:sp>
        <p:nvSpPr>
          <p:cNvPr id="19" name="Rectangle 18">
            <a:extLst>
              <a:ext uri="{FF2B5EF4-FFF2-40B4-BE49-F238E27FC236}">
                <a16:creationId xmlns:a16="http://schemas.microsoft.com/office/drawing/2014/main" id="{95A02779-37BB-4FF9-D857-D1DCF1DD8D1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5F15C5B-4905-0241-C234-E18736E566A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112313BB-2546-B1E2-32FF-F0B5DC4C416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CA0553DF-0725-68E4-F662-2D9A793DECD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70850C97-07EA-8763-2A08-78C8A09C870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F0182545-514C-D16F-768D-4849F0935FF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B4B68CF0-BE54-A4AE-69D0-91A24C0B45E4}"/>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91C52D69-FF5C-7B4C-21E9-22AA3EBCC18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40D264BA-16FC-A3A8-84AB-53663ABEA04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2" name="ZoneTexte 1">
            <a:extLst>
              <a:ext uri="{FF2B5EF4-FFF2-40B4-BE49-F238E27FC236}">
                <a16:creationId xmlns:a16="http://schemas.microsoft.com/office/drawing/2014/main" id="{E5F87385-5D6C-6BD7-E39B-58F8853472A2}"/>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كِتابَةُ بِطاقَةٍ تَعْريفِيَّةٍ لِبَلَدٍ</a:t>
            </a:r>
          </a:p>
        </p:txBody>
      </p:sp>
    </p:spTree>
    <p:extLst>
      <p:ext uri="{BB962C8B-B14F-4D97-AF65-F5344CB8AC3E}">
        <p14:creationId xmlns:p14="http://schemas.microsoft.com/office/powerpoint/2010/main" val="319274282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064B-9F30-1B8A-D43C-8F00E4C6850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6DA3967-9168-B302-1157-DFFDBB8111A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ببعض الأساليب التي يمكن أن نستعملها في أسلوب الوصف؟</a:t>
            </a:r>
          </a:p>
        </p:txBody>
      </p:sp>
      <p:pic>
        <p:nvPicPr>
          <p:cNvPr id="6" name="Espace réservé pour une image  5">
            <a:extLst>
              <a:ext uri="{FF2B5EF4-FFF2-40B4-BE49-F238E27FC236}">
                <a16:creationId xmlns:a16="http://schemas.microsoft.com/office/drawing/2014/main" id="{B87B3D0C-BCD3-85E6-65DE-E8E49B50217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6A3696E7-4ACB-DEDC-9D83-9C55F16FC9D6}"/>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كِتابَةُ بِطاقَةٍ تَعْريفِيَّةٍ لِبَلَدٍ</a:t>
            </a:r>
          </a:p>
        </p:txBody>
      </p:sp>
      <p:sp>
        <p:nvSpPr>
          <p:cNvPr id="7" name="Rectangle 6">
            <a:extLst>
              <a:ext uri="{FF2B5EF4-FFF2-40B4-BE49-F238E27FC236}">
                <a16:creationId xmlns:a16="http://schemas.microsoft.com/office/drawing/2014/main" id="{4A56D6B8-429C-A819-BA94-98295C96773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5538A178-CF0C-5A7C-02BA-D6A5FBBCAEF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F63550D-A8F3-97D9-EE2D-575B0EB9218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BC4F3310-E704-E006-BE2E-D344061CC4B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659A13D4-DD8F-F5CB-5A85-54EDC142C1C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C22F451E-D129-F244-402D-F5D74A572CB0}"/>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17495CE5-875A-EF3D-F9E4-5C6ADD675E06}"/>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517A55F0-C6BA-16BA-D352-01449657C40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235481543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977E-A2BD-ECE4-778F-8AA7B985773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ED4F244-F1E1-92C2-8C06-63E04C8E1FEE}"/>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من يقرأ؟</a:t>
            </a:r>
          </a:p>
        </p:txBody>
      </p:sp>
      <p:pic>
        <p:nvPicPr>
          <p:cNvPr id="6" name="Espace réservé pour une image  5">
            <a:extLst>
              <a:ext uri="{FF2B5EF4-FFF2-40B4-BE49-F238E27FC236}">
                <a16:creationId xmlns:a16="http://schemas.microsoft.com/office/drawing/2014/main" id="{21B8D78F-4319-6B36-7936-B5BB66FE2D9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7" name="Groupe 6">
            <a:extLst>
              <a:ext uri="{FF2B5EF4-FFF2-40B4-BE49-F238E27FC236}">
                <a16:creationId xmlns:a16="http://schemas.microsoft.com/office/drawing/2014/main" id="{AA8F0ECF-2611-FD86-5D72-A208437FC39C}"/>
              </a:ext>
            </a:extLst>
          </p:cNvPr>
          <p:cNvGrpSpPr/>
          <p:nvPr/>
        </p:nvGrpSpPr>
        <p:grpSpPr>
          <a:xfrm>
            <a:off x="1135980" y="2600928"/>
            <a:ext cx="6843115" cy="1253585"/>
            <a:chOff x="340392" y="2108480"/>
            <a:chExt cx="8392671" cy="1253585"/>
          </a:xfrm>
        </p:grpSpPr>
        <p:sp>
          <p:nvSpPr>
            <p:cNvPr id="8" name="Forme libre : forme 7">
              <a:extLst>
                <a:ext uri="{FF2B5EF4-FFF2-40B4-BE49-F238E27FC236}">
                  <a16:creationId xmlns:a16="http://schemas.microsoft.com/office/drawing/2014/main" id="{042E599B-27C5-FD8A-2EED-9A8AA7E3AFD5}"/>
                </a:ext>
              </a:extLst>
            </p:cNvPr>
            <p:cNvSpPr/>
            <p:nvPr/>
          </p:nvSpPr>
          <p:spPr>
            <a:xfrm rot="120000" flipH="1" flipV="1">
              <a:off x="340392" y="2108480"/>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Rectangle : coins arrondis 8">
              <a:extLst>
                <a:ext uri="{FF2B5EF4-FFF2-40B4-BE49-F238E27FC236}">
                  <a16:creationId xmlns:a16="http://schemas.microsoft.com/office/drawing/2014/main" id="{699FC601-CD7C-1111-FC61-56A3B6334112}"/>
                </a:ext>
              </a:extLst>
            </p:cNvPr>
            <p:cNvSpPr/>
            <p:nvPr/>
          </p:nvSpPr>
          <p:spPr>
            <a:xfrm>
              <a:off x="1836981" y="2395978"/>
              <a:ext cx="6156440"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أَكْتُبُ ٱسْمَ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وَمَوْقِعَهُ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ٱلْجُغْرافِيَّ</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a:t>
              </a:r>
            </a:p>
          </p:txBody>
        </p:sp>
        <p:pic>
          <p:nvPicPr>
            <p:cNvPr id="13" name="Image 12">
              <a:extLst>
                <a:ext uri="{FF2B5EF4-FFF2-40B4-BE49-F238E27FC236}">
                  <a16:creationId xmlns:a16="http://schemas.microsoft.com/office/drawing/2014/main" id="{76B9E00C-0634-76D1-6B01-AF65BD154054}"/>
                </a:ext>
              </a:extLst>
            </p:cNvPr>
            <p:cNvPicPr>
              <a:picLocks noChangeAspect="1"/>
            </p:cNvPicPr>
            <p:nvPr/>
          </p:nvPicPr>
          <p:blipFill>
            <a:blip r:embed="rId3">
              <a:duotone>
                <a:prstClr val="black"/>
                <a:srgbClr val="5B9BD5">
                  <a:tint val="45000"/>
                  <a:satMod val="400000"/>
                </a:srgbClr>
              </a:duotone>
              <a:extLst>
                <a:ext uri="{28A0092B-C50C-407E-A947-70E740481C1C}">
                  <a14:useLocalDpi xmlns:a14="http://schemas.microsoft.com/office/drawing/2010/main"/>
                </a:ext>
              </a:extLst>
            </a:blip>
            <a:stretch>
              <a:fillRect/>
            </a:stretch>
          </p:blipFill>
          <p:spPr>
            <a:xfrm>
              <a:off x="8139539" y="2504341"/>
              <a:ext cx="466725" cy="466725"/>
            </a:xfrm>
            <a:prstGeom prst="rect">
              <a:avLst/>
            </a:prstGeom>
          </p:spPr>
        </p:pic>
      </p:grpSp>
      <p:grpSp>
        <p:nvGrpSpPr>
          <p:cNvPr id="17" name="Groupe 16">
            <a:extLst>
              <a:ext uri="{FF2B5EF4-FFF2-40B4-BE49-F238E27FC236}">
                <a16:creationId xmlns:a16="http://schemas.microsoft.com/office/drawing/2014/main" id="{93F64AA9-3AD8-8DA9-F284-FA4CC950210F}"/>
              </a:ext>
            </a:extLst>
          </p:cNvPr>
          <p:cNvGrpSpPr/>
          <p:nvPr/>
        </p:nvGrpSpPr>
        <p:grpSpPr>
          <a:xfrm>
            <a:off x="-205734" y="3744878"/>
            <a:ext cx="8232320" cy="1253585"/>
            <a:chOff x="603508" y="3455690"/>
            <a:chExt cx="8145039" cy="1253585"/>
          </a:xfrm>
        </p:grpSpPr>
        <p:grpSp>
          <p:nvGrpSpPr>
            <p:cNvPr id="18" name="Groupe 17">
              <a:extLst>
                <a:ext uri="{FF2B5EF4-FFF2-40B4-BE49-F238E27FC236}">
                  <a16:creationId xmlns:a16="http://schemas.microsoft.com/office/drawing/2014/main" id="{CDD83287-A299-FE2B-20A5-07A4A9219B94}"/>
                </a:ext>
              </a:extLst>
            </p:cNvPr>
            <p:cNvGrpSpPr/>
            <p:nvPr/>
          </p:nvGrpSpPr>
          <p:grpSpPr>
            <a:xfrm>
              <a:off x="603508" y="3455690"/>
              <a:ext cx="8145039" cy="1253585"/>
              <a:chOff x="587556" y="2135170"/>
              <a:chExt cx="8145039" cy="1253585"/>
            </a:xfrm>
          </p:grpSpPr>
          <p:sp>
            <p:nvSpPr>
              <p:cNvPr id="20" name="Forme libre : forme 19">
                <a:extLst>
                  <a:ext uri="{FF2B5EF4-FFF2-40B4-BE49-F238E27FC236}">
                    <a16:creationId xmlns:a16="http://schemas.microsoft.com/office/drawing/2014/main" id="{DBA035E1-DC4B-EA0E-0B99-CD7D4F7ED245}"/>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CFC1AFD5-E258-EEF5-EA9C-E8153CE4B22D}"/>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مَعْلوماتٍ عَنِ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a:t>
                </a:r>
              </a:p>
            </p:txBody>
          </p:sp>
        </p:grpSp>
        <p:pic>
          <p:nvPicPr>
            <p:cNvPr id="19" name="Image 18">
              <a:extLst>
                <a:ext uri="{FF2B5EF4-FFF2-40B4-BE49-F238E27FC236}">
                  <a16:creationId xmlns:a16="http://schemas.microsoft.com/office/drawing/2014/main" id="{3787A10B-E165-877F-4650-900414B0FAA7}"/>
                </a:ext>
              </a:extLst>
            </p:cNvPr>
            <p:cNvPicPr>
              <a:picLocks noChangeAspect="1"/>
            </p:cNvPicPr>
            <p:nvPr/>
          </p:nvPicPr>
          <p:blipFill>
            <a:blip r:embed="rId4">
              <a:duotone>
                <a:prstClr val="black"/>
                <a:srgbClr val="5B9BD5">
                  <a:tint val="45000"/>
                  <a:satMod val="400000"/>
                </a:srgbClr>
              </a:duotone>
              <a:extLst>
                <a:ext uri="{28A0092B-C50C-407E-A947-70E740481C1C}">
                  <a14:useLocalDpi xmlns:a14="http://schemas.microsoft.com/office/drawing/2010/main"/>
                </a:ext>
              </a:extLst>
            </a:blip>
            <a:stretch>
              <a:fillRect/>
            </a:stretch>
          </p:blipFill>
          <p:spPr>
            <a:xfrm>
              <a:off x="8200716" y="3824861"/>
              <a:ext cx="466725" cy="466725"/>
            </a:xfrm>
            <a:prstGeom prst="rect">
              <a:avLst/>
            </a:prstGeom>
          </p:spPr>
        </p:pic>
      </p:grpSp>
      <p:sp>
        <p:nvSpPr>
          <p:cNvPr id="3" name="Rectangle 2">
            <a:extLst>
              <a:ext uri="{FF2B5EF4-FFF2-40B4-BE49-F238E27FC236}">
                <a16:creationId xmlns:a16="http://schemas.microsoft.com/office/drawing/2014/main" id="{3E9D9059-5DF6-14A0-CE64-17404CE0240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242173B-2E14-C92F-1EF1-D8184E5F865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3" name="Rectangle 22">
            <a:extLst>
              <a:ext uri="{FF2B5EF4-FFF2-40B4-BE49-F238E27FC236}">
                <a16:creationId xmlns:a16="http://schemas.microsoft.com/office/drawing/2014/main" id="{02141C2C-1AF0-411C-7589-45B0027CCA9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CA88E340-A3AC-EF58-7720-F40D74B284D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5" name="Google Shape;1246;p5">
            <a:extLst>
              <a:ext uri="{FF2B5EF4-FFF2-40B4-BE49-F238E27FC236}">
                <a16:creationId xmlns:a16="http://schemas.microsoft.com/office/drawing/2014/main" id="{3F382F02-8DAA-F194-6B5E-9B1CBFD09364}"/>
              </a:ext>
            </a:extLst>
          </p:cNvPr>
          <p:cNvPicPr preferRelativeResize="0"/>
          <p:nvPr/>
        </p:nvPicPr>
        <p:blipFill rotWithShape="1">
          <a:blip r:embed="rId5">
            <a:alphaModFix amt="20000"/>
          </a:blip>
          <a:srcRect/>
          <a:stretch/>
        </p:blipFill>
        <p:spPr>
          <a:xfrm>
            <a:off x="2153545" y="146613"/>
            <a:ext cx="278069" cy="278069"/>
          </a:xfrm>
          <a:prstGeom prst="rect">
            <a:avLst/>
          </a:prstGeom>
          <a:noFill/>
          <a:ln>
            <a:noFill/>
          </a:ln>
        </p:spPr>
      </p:pic>
      <p:pic>
        <p:nvPicPr>
          <p:cNvPr id="26" name="Google Shape;1245;p5">
            <a:extLst>
              <a:ext uri="{FF2B5EF4-FFF2-40B4-BE49-F238E27FC236}">
                <a16:creationId xmlns:a16="http://schemas.microsoft.com/office/drawing/2014/main" id="{4DC03586-61E6-D978-A3BA-1E5B44D76300}"/>
              </a:ext>
            </a:extLst>
          </p:cNvPr>
          <p:cNvPicPr preferRelativeResize="0"/>
          <p:nvPr/>
        </p:nvPicPr>
        <p:blipFill rotWithShape="1">
          <a:blip r:embed="rId6">
            <a:alphaModFix amt="20000"/>
          </a:blip>
          <a:srcRect/>
          <a:stretch/>
        </p:blipFill>
        <p:spPr>
          <a:xfrm>
            <a:off x="3900297" y="136738"/>
            <a:ext cx="278069" cy="278069"/>
          </a:xfrm>
          <a:prstGeom prst="rect">
            <a:avLst/>
          </a:prstGeom>
          <a:noFill/>
          <a:ln>
            <a:noFill/>
          </a:ln>
        </p:spPr>
      </p:pic>
      <p:pic>
        <p:nvPicPr>
          <p:cNvPr id="27" name="Google Shape;1244;p5">
            <a:extLst>
              <a:ext uri="{FF2B5EF4-FFF2-40B4-BE49-F238E27FC236}">
                <a16:creationId xmlns:a16="http://schemas.microsoft.com/office/drawing/2014/main" id="{4C44A79B-FDCD-8181-1DB0-4EE8E4EB8E53}"/>
              </a:ext>
            </a:extLst>
          </p:cNvPr>
          <p:cNvPicPr preferRelativeResize="0"/>
          <p:nvPr/>
        </p:nvPicPr>
        <p:blipFill rotWithShape="1">
          <a:blip r:embed="rId7">
            <a:alphaModFix/>
          </a:blip>
          <a:srcRect/>
          <a:stretch/>
        </p:blipFill>
        <p:spPr>
          <a:xfrm>
            <a:off x="5619515" y="136738"/>
            <a:ext cx="278069" cy="278069"/>
          </a:xfrm>
          <a:prstGeom prst="rect">
            <a:avLst/>
          </a:prstGeom>
          <a:noFill/>
          <a:ln>
            <a:noFill/>
          </a:ln>
        </p:spPr>
      </p:pic>
      <p:pic>
        <p:nvPicPr>
          <p:cNvPr id="28" name="Image 27">
            <a:extLst>
              <a:ext uri="{FF2B5EF4-FFF2-40B4-BE49-F238E27FC236}">
                <a16:creationId xmlns:a16="http://schemas.microsoft.com/office/drawing/2014/main" id="{9E29BE4D-F33F-69B3-0CC5-5E0BCA7D4FD9}"/>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55883562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51A25-3764-A20B-2061-711F6C8D9A1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9597382-9C49-659C-FE9E-CF736A166A93}"/>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مثال. من يقرأ؟</a:t>
            </a:r>
          </a:p>
        </p:txBody>
      </p:sp>
      <p:pic>
        <p:nvPicPr>
          <p:cNvPr id="3" name="Image 2">
            <a:extLst>
              <a:ext uri="{FF2B5EF4-FFF2-40B4-BE49-F238E27FC236}">
                <a16:creationId xmlns:a16="http://schemas.microsoft.com/office/drawing/2014/main" id="{868D62DB-D5DD-7B2B-2405-A6176199F30E}"/>
              </a:ext>
            </a:extLst>
          </p:cNvPr>
          <p:cNvPicPr>
            <a:picLocks noChangeAspect="1"/>
          </p:cNvPicPr>
          <p:nvPr/>
        </p:nvPicPr>
        <p:blipFill>
          <a:blip r:embed="rId2"/>
          <a:stretch>
            <a:fillRect/>
          </a:stretch>
        </p:blipFill>
        <p:spPr>
          <a:xfrm>
            <a:off x="694944" y="1981805"/>
            <a:ext cx="7853391" cy="3973028"/>
          </a:xfrm>
          <a:prstGeom prst="rect">
            <a:avLst/>
          </a:prstGeom>
        </p:spPr>
      </p:pic>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4E745E97-75DA-5FFD-BA82-2D1A6657322F}"/>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prstGeom prst="rect">
            <a:avLst/>
          </a:prstGeom>
        </p:spPr>
      </p:pic>
      <p:sp>
        <p:nvSpPr>
          <p:cNvPr id="12" name="Rectangle 11">
            <a:extLst>
              <a:ext uri="{FF2B5EF4-FFF2-40B4-BE49-F238E27FC236}">
                <a16:creationId xmlns:a16="http://schemas.microsoft.com/office/drawing/2014/main" id="{5E97021D-FEE5-65D5-BCC0-E0E9DC1EA7B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016585B3-342D-B492-AFF2-0B9A7DF1319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BF9E779-9BF9-22C0-0E7C-7D281D7D2FB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4DB2172-A922-3C81-82B8-4427EAFA9CF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551B0B8C-F57A-37FE-8B67-1F83670E1B50}"/>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40AE7E0F-6672-5F32-1CB5-5306F0AAEAAF}"/>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2EC969F2-B414-1B04-DAE2-D0D9546BF9C3}"/>
              </a:ext>
            </a:extLst>
          </p:cNvPr>
          <p:cNvPicPr preferRelativeResize="0"/>
          <p:nvPr/>
        </p:nvPicPr>
        <p:blipFill rotWithShape="1">
          <a:blip r:embed="rId6">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E3BA7882-7007-8B3D-A59B-63550E2E95B4}"/>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224084282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8CC49-199A-658B-4D63-8AF87AA0D64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7766355-CD60-827E-A810-8DA895491107}"/>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نضيف كذلك المعلومات التالية:</a:t>
            </a:r>
          </a:p>
        </p:txBody>
      </p:sp>
      <p:pic>
        <p:nvPicPr>
          <p:cNvPr id="6" name="Espace réservé pour une image  5">
            <a:extLst>
              <a:ext uri="{FF2B5EF4-FFF2-40B4-BE49-F238E27FC236}">
                <a16:creationId xmlns:a16="http://schemas.microsoft.com/office/drawing/2014/main" id="{EC3B2C56-32E6-61FD-C04D-F03760AB07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3" name="Groupe 2">
            <a:extLst>
              <a:ext uri="{FF2B5EF4-FFF2-40B4-BE49-F238E27FC236}">
                <a16:creationId xmlns:a16="http://schemas.microsoft.com/office/drawing/2014/main" id="{54C8C50F-F3BD-4581-D02C-E226EDCC50E6}"/>
              </a:ext>
            </a:extLst>
          </p:cNvPr>
          <p:cNvGrpSpPr/>
          <p:nvPr/>
        </p:nvGrpSpPr>
        <p:grpSpPr>
          <a:xfrm>
            <a:off x="1349652" y="2242358"/>
            <a:ext cx="6843115" cy="1253585"/>
            <a:chOff x="340392" y="2108480"/>
            <a:chExt cx="8392671" cy="1253585"/>
          </a:xfrm>
        </p:grpSpPr>
        <p:sp>
          <p:nvSpPr>
            <p:cNvPr id="22" name="Forme libre : forme 21">
              <a:extLst>
                <a:ext uri="{FF2B5EF4-FFF2-40B4-BE49-F238E27FC236}">
                  <a16:creationId xmlns:a16="http://schemas.microsoft.com/office/drawing/2014/main" id="{312D123A-42AA-F86A-FFBB-A0F100063A57}"/>
                </a:ext>
              </a:extLst>
            </p:cNvPr>
            <p:cNvSpPr/>
            <p:nvPr/>
          </p:nvSpPr>
          <p:spPr>
            <a:xfrm rot="120000" flipH="1" flipV="1">
              <a:off x="340392" y="2108480"/>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3" name="Rectangle : coins arrondis 22">
              <a:extLst>
                <a:ext uri="{FF2B5EF4-FFF2-40B4-BE49-F238E27FC236}">
                  <a16:creationId xmlns:a16="http://schemas.microsoft.com/office/drawing/2014/main" id="{B8A2B664-4A87-514B-3FAC-F03E01FB9637}"/>
                </a:ext>
              </a:extLst>
            </p:cNvPr>
            <p:cNvSpPr/>
            <p:nvPr/>
          </p:nvSpPr>
          <p:spPr>
            <a:xfrm>
              <a:off x="1836981" y="2395978"/>
              <a:ext cx="6156440"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سِماتٍ تُمَيِّزُ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عَنْ بُلْدانٍ أُخْرى.</a:t>
              </a:r>
            </a:p>
          </p:txBody>
        </p:sp>
      </p:grpSp>
      <p:grpSp>
        <p:nvGrpSpPr>
          <p:cNvPr id="26" name="Groupe 25">
            <a:extLst>
              <a:ext uri="{FF2B5EF4-FFF2-40B4-BE49-F238E27FC236}">
                <a16:creationId xmlns:a16="http://schemas.microsoft.com/office/drawing/2014/main" id="{A209BEA6-A1C1-9702-83CE-CA4558DB4601}"/>
              </a:ext>
            </a:extLst>
          </p:cNvPr>
          <p:cNvGrpSpPr/>
          <p:nvPr/>
        </p:nvGrpSpPr>
        <p:grpSpPr>
          <a:xfrm>
            <a:off x="-19762" y="3341496"/>
            <a:ext cx="8232320" cy="1253585"/>
            <a:chOff x="587556" y="2135170"/>
            <a:chExt cx="8145039" cy="1253585"/>
          </a:xfrm>
        </p:grpSpPr>
        <p:sp>
          <p:nvSpPr>
            <p:cNvPr id="28" name="Forme libre : forme 27">
              <a:extLst>
                <a:ext uri="{FF2B5EF4-FFF2-40B4-BE49-F238E27FC236}">
                  <a16:creationId xmlns:a16="http://schemas.microsoft.com/office/drawing/2014/main" id="{8487D185-3868-1527-A080-398B40666409}"/>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535227DD-C1DE-93A7-1523-8494E6A61B97}"/>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ما تَتَمَيَّزُ بِهِ ٱلطَّبيعَةُ في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a:t>
              </a:r>
            </a:p>
          </p:txBody>
        </p:sp>
      </p:grpSp>
      <p:grpSp>
        <p:nvGrpSpPr>
          <p:cNvPr id="30" name="Groupe 29">
            <a:extLst>
              <a:ext uri="{FF2B5EF4-FFF2-40B4-BE49-F238E27FC236}">
                <a16:creationId xmlns:a16="http://schemas.microsoft.com/office/drawing/2014/main" id="{1A2F69D3-5FB4-674E-7024-0F65D737709B}"/>
              </a:ext>
            </a:extLst>
          </p:cNvPr>
          <p:cNvGrpSpPr/>
          <p:nvPr/>
        </p:nvGrpSpPr>
        <p:grpSpPr>
          <a:xfrm>
            <a:off x="0" y="4490283"/>
            <a:ext cx="8232320" cy="1253585"/>
            <a:chOff x="587556" y="2135170"/>
            <a:chExt cx="8145039" cy="1253585"/>
          </a:xfrm>
        </p:grpSpPr>
        <p:sp>
          <p:nvSpPr>
            <p:cNvPr id="31" name="Forme libre : forme 30">
              <a:extLst>
                <a:ext uri="{FF2B5EF4-FFF2-40B4-BE49-F238E27FC236}">
                  <a16:creationId xmlns:a16="http://schemas.microsoft.com/office/drawing/2014/main" id="{B4261051-E048-5B1B-E526-39EC1027C952}"/>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32" name="Rectangle : coins arrondis 31">
              <a:extLst>
                <a:ext uri="{FF2B5EF4-FFF2-40B4-BE49-F238E27FC236}">
                  <a16:creationId xmlns:a16="http://schemas.microsoft.com/office/drawing/2014/main" id="{1AD75050-C985-8664-DA78-E0704F1D67AE}"/>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أَذْكُرُ ٱلْأَماكِنَ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ٱلْمَشْهورَةَ</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 في </a:t>
              </a:r>
              <a:r>
                <a:rPr kumimoji="0" lang="ar-MA" sz="2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Calibri" panose="020F0502020204030204" pitchFamily="34" charset="0"/>
                </a:rPr>
                <a:t>ٱلْبَلَدِ</a:t>
              </a:r>
              <a:r>
                <a:rPr kumimoji="0" lang="ar-MA" sz="2400" b="1" i="0" u="none" strike="noStrike" kern="0" cap="none" spc="0" normalizeH="0" baseline="0" noProof="0" dirty="0">
                  <a:ln>
                    <a:noFill/>
                  </a:ln>
                  <a:solidFill>
                    <a:srgbClr val="5B9BD5">
                      <a:lumMod val="50000"/>
                    </a:srgbClr>
                  </a:solidFill>
                  <a:effectLst/>
                  <a:uLnTx/>
                  <a:uFillTx/>
                  <a:latin typeface="Calibri" panose="020F0502020204030204"/>
                  <a:ea typeface="+mn-ea"/>
                  <a:cs typeface="Calibri" panose="020F0502020204030204" pitchFamily="34" charset="0"/>
                </a:rPr>
                <a:t>.</a:t>
              </a:r>
            </a:p>
          </p:txBody>
        </p:sp>
      </p:grpSp>
      <p:sp>
        <p:nvSpPr>
          <p:cNvPr id="33" name="Ellipse 32">
            <a:extLst>
              <a:ext uri="{FF2B5EF4-FFF2-40B4-BE49-F238E27FC236}">
                <a16:creationId xmlns:a16="http://schemas.microsoft.com/office/drawing/2014/main" id="{000F0001-2646-023E-42AD-E2D9B6D2B728}"/>
              </a:ext>
            </a:extLst>
          </p:cNvPr>
          <p:cNvSpPr/>
          <p:nvPr/>
        </p:nvSpPr>
        <p:spPr>
          <a:xfrm>
            <a:off x="7641168" y="2588173"/>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97D2FF"/>
                </a:solidFill>
                <a:effectLst/>
                <a:uLnTx/>
                <a:uFillTx/>
                <a:latin typeface="Calibri" panose="020F0502020204030204"/>
                <a:ea typeface="+mn-ea"/>
                <a:cs typeface="Arial" panose="020B0604020202020204" pitchFamily="34" charset="0"/>
              </a:rPr>
              <a:t>3</a:t>
            </a:r>
            <a:endParaRPr kumimoji="0" lang="fr-FR" sz="2800" b="1" i="0" u="none" strike="noStrike" kern="1200" cap="none" spc="0" normalizeH="0" baseline="0" noProof="0" dirty="0">
              <a:ln>
                <a:noFill/>
              </a:ln>
              <a:solidFill>
                <a:srgbClr val="97D2FF"/>
              </a:solidFill>
              <a:effectLst/>
              <a:uLnTx/>
              <a:uFillTx/>
              <a:latin typeface="Calibri" panose="020F0502020204030204"/>
              <a:ea typeface="+mn-ea"/>
              <a:cs typeface="+mn-cs"/>
            </a:endParaRPr>
          </a:p>
        </p:txBody>
      </p:sp>
      <p:sp>
        <p:nvSpPr>
          <p:cNvPr id="34" name="Ellipse 33">
            <a:extLst>
              <a:ext uri="{FF2B5EF4-FFF2-40B4-BE49-F238E27FC236}">
                <a16:creationId xmlns:a16="http://schemas.microsoft.com/office/drawing/2014/main" id="{1F34FFBE-16C5-8A38-6E5B-2B331FBC4FBE}"/>
              </a:ext>
            </a:extLst>
          </p:cNvPr>
          <p:cNvSpPr/>
          <p:nvPr/>
        </p:nvSpPr>
        <p:spPr>
          <a:xfrm>
            <a:off x="7690800" y="3737574"/>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97D2FF"/>
                </a:solidFill>
                <a:effectLst/>
                <a:uLnTx/>
                <a:uFillTx/>
                <a:latin typeface="Calibri" panose="020F0502020204030204"/>
                <a:ea typeface="+mn-ea"/>
                <a:cs typeface="Arial" panose="020B0604020202020204" pitchFamily="34" charset="0"/>
              </a:rPr>
              <a:t>4</a:t>
            </a:r>
            <a:endParaRPr kumimoji="0" lang="fr-FR" sz="2800" b="1" i="0" u="none" strike="noStrike" kern="1200" cap="none" spc="0" normalizeH="0" baseline="0" noProof="0" dirty="0">
              <a:ln>
                <a:noFill/>
              </a:ln>
              <a:solidFill>
                <a:srgbClr val="97D2FF"/>
              </a:solidFill>
              <a:effectLst/>
              <a:uLnTx/>
              <a:uFillTx/>
              <a:latin typeface="Calibri" panose="020F0502020204030204"/>
              <a:ea typeface="+mn-ea"/>
              <a:cs typeface="+mn-cs"/>
            </a:endParaRPr>
          </a:p>
        </p:txBody>
      </p:sp>
      <p:sp>
        <p:nvSpPr>
          <p:cNvPr id="35" name="Ellipse 34">
            <a:extLst>
              <a:ext uri="{FF2B5EF4-FFF2-40B4-BE49-F238E27FC236}">
                <a16:creationId xmlns:a16="http://schemas.microsoft.com/office/drawing/2014/main" id="{BA6C0994-4EE7-1BFB-01B2-F85A18672F10}"/>
              </a:ext>
            </a:extLst>
          </p:cNvPr>
          <p:cNvSpPr/>
          <p:nvPr/>
        </p:nvSpPr>
        <p:spPr>
          <a:xfrm>
            <a:off x="7738426" y="4855494"/>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97D2FF"/>
                </a:solidFill>
                <a:effectLst/>
                <a:uLnTx/>
                <a:uFillTx/>
                <a:latin typeface="Calibri" panose="020F0502020204030204"/>
                <a:ea typeface="+mn-ea"/>
                <a:cs typeface="Arial" panose="020B0604020202020204" pitchFamily="34" charset="0"/>
              </a:rPr>
              <a:t>5</a:t>
            </a:r>
            <a:endParaRPr kumimoji="0" lang="fr-FR" sz="2800" b="1" i="0" u="none" strike="noStrike" kern="1200" cap="none" spc="0" normalizeH="0" baseline="0" noProof="0" dirty="0">
              <a:ln>
                <a:noFill/>
              </a:ln>
              <a:solidFill>
                <a:srgbClr val="97D2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868C43B-241B-DDEC-9009-6E8E62C15FC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0A4E2291-626E-9B22-71E5-71CC77E3C4F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762A42F5-2C0B-0923-B21C-C79F3CB3F8A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69174A75-708F-B26F-58E8-C67CB9AD20A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F8686534-6070-6BAE-027E-DF9331567F7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4445A481-C7DE-6D03-166C-4F45F404858D}"/>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1FD2B27E-AB8C-8CD8-FE62-D70C0A2950C1}"/>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2D54C506-172F-05C9-C2BB-EDC7A0F0084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9112882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99951-AB79-88D7-7ECF-FF6BCD5352A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88E660A-B175-9A4B-091B-8865FF4108DA}"/>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مثال. من يقرأ؟</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825095A9-F726-BB04-B98B-9C297B10106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101C29F5-FE36-D757-E90C-FD05AC7C3713}"/>
              </a:ext>
            </a:extLst>
          </p:cNvPr>
          <p:cNvPicPr>
            <a:picLocks noChangeAspect="1"/>
          </p:cNvPicPr>
          <p:nvPr/>
        </p:nvPicPr>
        <p:blipFill>
          <a:blip r:embed="rId3"/>
          <a:stretch>
            <a:fillRect/>
          </a:stretch>
        </p:blipFill>
        <p:spPr>
          <a:xfrm>
            <a:off x="401974" y="2186870"/>
            <a:ext cx="8340051" cy="3987130"/>
          </a:xfrm>
          <a:prstGeom prst="rect">
            <a:avLst/>
          </a:prstGeom>
        </p:spPr>
      </p:pic>
      <p:sp>
        <p:nvSpPr>
          <p:cNvPr id="3" name="Rectangle 2">
            <a:extLst>
              <a:ext uri="{FF2B5EF4-FFF2-40B4-BE49-F238E27FC236}">
                <a16:creationId xmlns:a16="http://schemas.microsoft.com/office/drawing/2014/main" id="{72EA4F97-97B9-D090-116F-49815969418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FD438FBE-3D37-52BD-F872-E97F13C9D5F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523B36E-F34B-47E7-1413-2EEC383CE95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ADAC4135-C7CC-6881-91A5-6111471363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12082168-C76A-9AF2-4AC7-ECDBB556E51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7744093D-EF81-83B8-8C0F-7ACFF4592F4C}"/>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0AC681C6-9D6A-9851-021B-2965F5BD0CA5}"/>
              </a:ext>
            </a:extLst>
          </p:cNvPr>
          <p:cNvPicPr preferRelativeResize="0"/>
          <p:nvPr/>
        </p:nvPicPr>
        <p:blipFill rotWithShape="1">
          <a:blip r:embed="rId6">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542923B5-DE77-C177-56CE-431CD6AA7724}"/>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415491249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F772-87CC-EAD6-BB55-C3C641DFA32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84C2DBC-5869-2DA6-7253-43AB4264E8AC}"/>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نضيف أيضا المعلومات التالية:</a:t>
            </a:r>
          </a:p>
        </p:txBody>
      </p:sp>
      <p:pic>
        <p:nvPicPr>
          <p:cNvPr id="6" name="Espace réservé pour une image  5">
            <a:extLst>
              <a:ext uri="{FF2B5EF4-FFF2-40B4-BE49-F238E27FC236}">
                <a16:creationId xmlns:a16="http://schemas.microsoft.com/office/drawing/2014/main" id="{2CC1A5BC-36BF-D161-71D4-7794D2D8FF0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7" name="Groupe 6">
            <a:extLst>
              <a:ext uri="{FF2B5EF4-FFF2-40B4-BE49-F238E27FC236}">
                <a16:creationId xmlns:a16="http://schemas.microsoft.com/office/drawing/2014/main" id="{E564D668-C2FF-9326-E08C-C96F09F806E2}"/>
              </a:ext>
            </a:extLst>
          </p:cNvPr>
          <p:cNvGrpSpPr/>
          <p:nvPr/>
        </p:nvGrpSpPr>
        <p:grpSpPr>
          <a:xfrm>
            <a:off x="1483643" y="2727950"/>
            <a:ext cx="6843115" cy="1253585"/>
            <a:chOff x="340392" y="2108480"/>
            <a:chExt cx="8392671" cy="1253585"/>
          </a:xfrm>
        </p:grpSpPr>
        <p:sp>
          <p:nvSpPr>
            <p:cNvPr id="8" name="Forme libre : forme 7">
              <a:extLst>
                <a:ext uri="{FF2B5EF4-FFF2-40B4-BE49-F238E27FC236}">
                  <a16:creationId xmlns:a16="http://schemas.microsoft.com/office/drawing/2014/main" id="{F33D235C-ACA1-6489-BEAA-5187A81E86DA}"/>
                </a:ext>
              </a:extLst>
            </p:cNvPr>
            <p:cNvSpPr/>
            <p:nvPr/>
          </p:nvSpPr>
          <p:spPr>
            <a:xfrm rot="120000" flipH="1" flipV="1">
              <a:off x="340392" y="2108480"/>
              <a:ext cx="8392671"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Rectangle : coins arrondis 8">
              <a:extLst>
                <a:ext uri="{FF2B5EF4-FFF2-40B4-BE49-F238E27FC236}">
                  <a16:creationId xmlns:a16="http://schemas.microsoft.com/office/drawing/2014/main" id="{659A0853-31D3-CF86-4612-DA0F359E3B79}"/>
                </a:ext>
              </a:extLst>
            </p:cNvPr>
            <p:cNvSpPr/>
            <p:nvPr/>
          </p:nvSpPr>
          <p:spPr>
            <a:xfrm>
              <a:off x="1836981" y="2395978"/>
              <a:ext cx="6156440"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اَلْفُنونُ ٱلَّتي تُمَيِّزُ </a:t>
              </a:r>
              <a:r>
                <a:rPr kumimoji="0" lang="ar-MA" sz="4400" b="1" i="0" u="none" strike="noStrike" kern="0" cap="none" spc="0" normalizeH="0" baseline="0" noProof="0" dirty="0" err="1">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ٱلْبَلَدَ</a:t>
              </a:r>
              <a:r>
                <a:rPr kumimoji="0" lang="ar-MA" sz="4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1502F02E-DE60-D538-90A8-A15230621DDF}"/>
              </a:ext>
            </a:extLst>
          </p:cNvPr>
          <p:cNvGrpSpPr/>
          <p:nvPr/>
        </p:nvGrpSpPr>
        <p:grpSpPr>
          <a:xfrm>
            <a:off x="141929" y="3871900"/>
            <a:ext cx="8232320" cy="1253585"/>
            <a:chOff x="587556" y="2135170"/>
            <a:chExt cx="8145039" cy="1253585"/>
          </a:xfrm>
        </p:grpSpPr>
        <p:sp>
          <p:nvSpPr>
            <p:cNvPr id="20" name="Forme libre : forme 19">
              <a:extLst>
                <a:ext uri="{FF2B5EF4-FFF2-40B4-BE49-F238E27FC236}">
                  <a16:creationId xmlns:a16="http://schemas.microsoft.com/office/drawing/2014/main" id="{02CBE082-28E3-499B-68A6-747028FA5C68}"/>
                </a:ext>
              </a:extLst>
            </p:cNvPr>
            <p:cNvSpPr/>
            <p:nvPr/>
          </p:nvSpPr>
          <p:spPr>
            <a:xfrm rot="120000" flipH="1" flipV="1">
              <a:off x="1869411" y="2135170"/>
              <a:ext cx="6863184" cy="125358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912" h="657219">
                  <a:moveTo>
                    <a:pt x="138545" y="125008"/>
                  </a:moveTo>
                  <a:lnTo>
                    <a:pt x="2706255" y="317"/>
                  </a:lnTo>
                  <a:cubicBezTo>
                    <a:pt x="2828121" y="-3658"/>
                    <a:pt x="2867087" y="30047"/>
                    <a:pt x="2890982" y="78826"/>
                  </a:cubicBezTo>
                  <a:lnTo>
                    <a:pt x="2969491" y="258935"/>
                  </a:lnTo>
                  <a:cubicBezTo>
                    <a:pt x="2987406" y="336640"/>
                    <a:pt x="2950053" y="379178"/>
                    <a:pt x="2872509" y="379008"/>
                  </a:cubicBezTo>
                  <a:lnTo>
                    <a:pt x="170873" y="651481"/>
                  </a:lnTo>
                  <a:cubicBezTo>
                    <a:pt x="101922" y="666723"/>
                    <a:pt x="5337" y="659356"/>
                    <a:pt x="9236" y="531408"/>
                  </a:cubicBezTo>
                  <a:lnTo>
                    <a:pt x="0" y="208135"/>
                  </a:lnTo>
                  <a:cubicBezTo>
                    <a:pt x="26085" y="152793"/>
                    <a:pt x="37097" y="137645"/>
                    <a:pt x="138545" y="125008"/>
                  </a:cubicBezTo>
                  <a:close/>
                </a:path>
              </a:pathLst>
            </a:custGeom>
            <a:solidFill>
              <a:srgbClr val="9BD8FF">
                <a:alpha val="20000"/>
              </a:srgbClr>
            </a:solidFill>
            <a:ln w="136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E9926D12-9438-10DD-FFC7-65B75063CB04}"/>
                </a:ext>
              </a:extLst>
            </p:cNvPr>
            <p:cNvSpPr/>
            <p:nvPr/>
          </p:nvSpPr>
          <p:spPr>
            <a:xfrm>
              <a:off x="587556" y="2461171"/>
              <a:ext cx="7560155" cy="678587"/>
            </a:xfrm>
            <a:prstGeom prst="roundRect">
              <a:avLst>
                <a:gd name="adj" fmla="val 0"/>
              </a:avLst>
            </a:prstGeom>
            <a:no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اَلرِّياضاتُ </a:t>
              </a:r>
              <a:r>
                <a:rPr kumimoji="0" lang="ar-MA" sz="4400" b="1" i="0" u="none" strike="noStrike" kern="0" cap="none" spc="0" normalizeH="0" baseline="0" noProof="0" dirty="0" err="1">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ٱلشَّعْبِيَّةُ</a:t>
              </a:r>
              <a:r>
                <a:rPr kumimoji="0" lang="ar-MA" sz="4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 في هَذا </a:t>
              </a:r>
              <a:r>
                <a:rPr kumimoji="0" lang="ar-MA" sz="4400" b="1" i="0" u="none" strike="noStrike" kern="0" cap="none" spc="0" normalizeH="0" baseline="0" noProof="0" dirty="0" err="1">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ٱلْبَلَدِ</a:t>
              </a:r>
              <a:r>
                <a:rPr kumimoji="0" lang="ar-MA" sz="4400" b="1" i="0" u="none" strike="noStrike" kern="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a:t>
              </a:r>
            </a:p>
          </p:txBody>
        </p:sp>
      </p:grpSp>
      <p:sp>
        <p:nvSpPr>
          <p:cNvPr id="39" name="Ellipse 38">
            <a:extLst>
              <a:ext uri="{FF2B5EF4-FFF2-40B4-BE49-F238E27FC236}">
                <a16:creationId xmlns:a16="http://schemas.microsoft.com/office/drawing/2014/main" id="{4CD60427-D1DF-1883-E9A9-064AEDC8CB21}"/>
              </a:ext>
            </a:extLst>
          </p:cNvPr>
          <p:cNvSpPr/>
          <p:nvPr/>
        </p:nvSpPr>
        <p:spPr>
          <a:xfrm>
            <a:off x="7783097" y="3120741"/>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97D2FF"/>
                </a:solidFill>
                <a:effectLst/>
                <a:uLnTx/>
                <a:uFillTx/>
                <a:latin typeface="Calibri" panose="020F0502020204030204"/>
                <a:ea typeface="+mn-ea"/>
                <a:cs typeface="Arial" panose="020B0604020202020204" pitchFamily="34" charset="0"/>
              </a:rPr>
              <a:t>6</a:t>
            </a:r>
            <a:endParaRPr kumimoji="0" lang="fr-FR" sz="2800" b="1" i="0" u="none" strike="noStrike" kern="1200" cap="none" spc="0" normalizeH="0" baseline="0" noProof="0" dirty="0">
              <a:ln>
                <a:noFill/>
              </a:ln>
              <a:solidFill>
                <a:srgbClr val="97D2FF"/>
              </a:solidFill>
              <a:effectLst/>
              <a:uLnTx/>
              <a:uFillTx/>
              <a:latin typeface="Calibri" panose="020F0502020204030204"/>
              <a:ea typeface="+mn-ea"/>
              <a:cs typeface="+mn-cs"/>
            </a:endParaRPr>
          </a:p>
        </p:txBody>
      </p:sp>
      <p:sp>
        <p:nvSpPr>
          <p:cNvPr id="40" name="Ellipse 39">
            <a:extLst>
              <a:ext uri="{FF2B5EF4-FFF2-40B4-BE49-F238E27FC236}">
                <a16:creationId xmlns:a16="http://schemas.microsoft.com/office/drawing/2014/main" id="{BA7D8F4D-3EDB-A3F0-133F-AD361C370F3F}"/>
              </a:ext>
            </a:extLst>
          </p:cNvPr>
          <p:cNvSpPr/>
          <p:nvPr/>
        </p:nvSpPr>
        <p:spPr>
          <a:xfrm>
            <a:off x="7854554" y="4264692"/>
            <a:ext cx="468000" cy="468000"/>
          </a:xfrm>
          <a:prstGeom prst="ellipse">
            <a:avLst/>
          </a:prstGeom>
          <a:solidFill>
            <a:srgbClr val="547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97D2FF"/>
                </a:solidFill>
                <a:effectLst/>
                <a:uLnTx/>
                <a:uFillTx/>
                <a:latin typeface="Calibri" panose="020F0502020204030204"/>
                <a:ea typeface="+mn-ea"/>
                <a:cs typeface="Arial" panose="020B0604020202020204" pitchFamily="34" charset="0"/>
              </a:rPr>
              <a:t>7</a:t>
            </a:r>
            <a:endParaRPr kumimoji="0" lang="fr-FR" sz="2800" b="1" i="0" u="none" strike="noStrike" kern="1200" cap="none" spc="0" normalizeH="0" baseline="0" noProof="0" dirty="0">
              <a:ln>
                <a:noFill/>
              </a:ln>
              <a:solidFill>
                <a:srgbClr val="97D2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73FE086-435B-97B5-AF5A-7B244E1FE2B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75413A71-CC86-7277-B600-013DAFCA82A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FC8E1899-5902-7C8B-F86A-CD93217DAA8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9" name="Rectangle 18">
            <a:extLst>
              <a:ext uri="{FF2B5EF4-FFF2-40B4-BE49-F238E27FC236}">
                <a16:creationId xmlns:a16="http://schemas.microsoft.com/office/drawing/2014/main" id="{FB10CA64-E68C-FAA5-613C-FAA288D0512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2" name="Google Shape;1246;p5">
            <a:extLst>
              <a:ext uri="{FF2B5EF4-FFF2-40B4-BE49-F238E27FC236}">
                <a16:creationId xmlns:a16="http://schemas.microsoft.com/office/drawing/2014/main" id="{E1A8B1D3-EBC2-607F-F857-0F71F3F54AA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3" name="Google Shape;1245;p5">
            <a:extLst>
              <a:ext uri="{FF2B5EF4-FFF2-40B4-BE49-F238E27FC236}">
                <a16:creationId xmlns:a16="http://schemas.microsoft.com/office/drawing/2014/main" id="{6017107C-E569-7514-5DA6-401CD421ADDF}"/>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4" name="Google Shape;1244;p5">
            <a:extLst>
              <a:ext uri="{FF2B5EF4-FFF2-40B4-BE49-F238E27FC236}">
                <a16:creationId xmlns:a16="http://schemas.microsoft.com/office/drawing/2014/main" id="{F4D8DE8B-9A9B-EB48-1029-CCFC18D8CC21}"/>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5" name="Image 24">
            <a:extLst>
              <a:ext uri="{FF2B5EF4-FFF2-40B4-BE49-F238E27FC236}">
                <a16:creationId xmlns:a16="http://schemas.microsoft.com/office/drawing/2014/main" id="{BD20A3B2-5241-8A2F-3E4B-17F349A7B6C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334002285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94EA1-EC27-2B9C-C690-B270FDCD3B0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A234E06-9545-C511-AA5B-3AD3AF71EAA1}"/>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مثال. من يقرأ؟</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E56481B1-08CF-0F28-2D30-F00B95E01E7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DCAAB0BC-52C8-BD45-9463-CD6317CBDB7B}"/>
              </a:ext>
            </a:extLst>
          </p:cNvPr>
          <p:cNvPicPr>
            <a:picLocks noChangeAspect="1"/>
          </p:cNvPicPr>
          <p:nvPr/>
        </p:nvPicPr>
        <p:blipFill>
          <a:blip r:embed="rId3"/>
          <a:stretch>
            <a:fillRect/>
          </a:stretch>
        </p:blipFill>
        <p:spPr>
          <a:xfrm>
            <a:off x="423312" y="2229458"/>
            <a:ext cx="8297375" cy="3542083"/>
          </a:xfrm>
          <a:prstGeom prst="rect">
            <a:avLst/>
          </a:prstGeom>
        </p:spPr>
      </p:pic>
      <p:sp>
        <p:nvSpPr>
          <p:cNvPr id="12" name="Rectangle 11">
            <a:extLst>
              <a:ext uri="{FF2B5EF4-FFF2-40B4-BE49-F238E27FC236}">
                <a16:creationId xmlns:a16="http://schemas.microsoft.com/office/drawing/2014/main" id="{DFBC0F63-59DB-23CA-CCE9-38114A2729E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060C6B35-EBC4-B7F6-7954-9E3B68F6B38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71C7FDE-CAE0-E339-A300-51763C48E5E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D3D0990-4463-CDA4-C8A0-6A7F33F7D4E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26AF30F3-4EFC-CB96-C111-64830A71B6D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559BC064-EF8D-273C-4C2F-E265B268CA6E}"/>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9CD1B896-03C2-1B8A-D0DF-F85DE752F798}"/>
              </a:ext>
            </a:extLst>
          </p:cNvPr>
          <p:cNvPicPr preferRelativeResize="0"/>
          <p:nvPr/>
        </p:nvPicPr>
        <p:blipFill rotWithShape="1">
          <a:blip r:embed="rId6">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AA465B6F-0CFB-9B74-F4CA-851E1EC0FC56}"/>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3017458824"/>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38EDE-5109-1D51-94F6-89985B45401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3371778-2287-F4B5-17FA-09FE5038A82C}"/>
              </a:ext>
            </a:extLst>
          </p:cNvPr>
          <p:cNvSpPr txBox="1"/>
          <p:nvPr/>
        </p:nvSpPr>
        <p:spPr>
          <a:xfrm>
            <a:off x="155864" y="684000"/>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من منكم يستطيع إنتاج فقرة تقدم معلومات عن بلدنا العزيز المغرب</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CC78C4D5-0755-11BC-E7D3-DA1661CD09D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A82A81D0-381B-2BFD-F751-1727ED9CD37A}"/>
              </a:ext>
            </a:extLst>
          </p:cNvPr>
          <p:cNvPicPr>
            <a:picLocks noChangeAspect="1"/>
          </p:cNvPicPr>
          <p:nvPr/>
        </p:nvPicPr>
        <p:blipFill>
          <a:blip r:embed="rId3"/>
          <a:stretch>
            <a:fillRect/>
          </a:stretch>
        </p:blipFill>
        <p:spPr>
          <a:xfrm>
            <a:off x="4722048" y="1929606"/>
            <a:ext cx="4000036" cy="2023617"/>
          </a:xfrm>
          <a:prstGeom prst="rect">
            <a:avLst/>
          </a:prstGeom>
        </p:spPr>
      </p:pic>
      <p:pic>
        <p:nvPicPr>
          <p:cNvPr id="13" name="Image 12">
            <a:extLst>
              <a:ext uri="{FF2B5EF4-FFF2-40B4-BE49-F238E27FC236}">
                <a16:creationId xmlns:a16="http://schemas.microsoft.com/office/drawing/2014/main" id="{668E6FAE-702C-8446-D0A3-0B6FEC13CE0B}"/>
              </a:ext>
            </a:extLst>
          </p:cNvPr>
          <p:cNvPicPr>
            <a:picLocks noChangeAspect="1"/>
          </p:cNvPicPr>
          <p:nvPr/>
        </p:nvPicPr>
        <p:blipFill>
          <a:blip r:embed="rId4"/>
          <a:stretch>
            <a:fillRect/>
          </a:stretch>
        </p:blipFill>
        <p:spPr>
          <a:xfrm>
            <a:off x="430221" y="1929606"/>
            <a:ext cx="4232887" cy="2023617"/>
          </a:xfrm>
          <a:prstGeom prst="rect">
            <a:avLst/>
          </a:prstGeom>
        </p:spPr>
      </p:pic>
      <p:pic>
        <p:nvPicPr>
          <p:cNvPr id="14" name="Image 13">
            <a:extLst>
              <a:ext uri="{FF2B5EF4-FFF2-40B4-BE49-F238E27FC236}">
                <a16:creationId xmlns:a16="http://schemas.microsoft.com/office/drawing/2014/main" id="{6F7A2496-4EE0-FDE6-2659-B1F3801F22E7}"/>
              </a:ext>
            </a:extLst>
          </p:cNvPr>
          <p:cNvPicPr>
            <a:picLocks noChangeAspect="1"/>
          </p:cNvPicPr>
          <p:nvPr/>
        </p:nvPicPr>
        <p:blipFill>
          <a:blip r:embed="rId5"/>
          <a:stretch>
            <a:fillRect/>
          </a:stretch>
        </p:blipFill>
        <p:spPr>
          <a:xfrm>
            <a:off x="2288800" y="4084876"/>
            <a:ext cx="4461070" cy="1904395"/>
          </a:xfrm>
          <a:prstGeom prst="rect">
            <a:avLst/>
          </a:prstGeom>
        </p:spPr>
      </p:pic>
      <p:sp>
        <p:nvSpPr>
          <p:cNvPr id="3" name="Rectangle 2">
            <a:extLst>
              <a:ext uri="{FF2B5EF4-FFF2-40B4-BE49-F238E27FC236}">
                <a16:creationId xmlns:a16="http://schemas.microsoft.com/office/drawing/2014/main" id="{3A6AF97A-B5FC-11CE-25B6-1EF0B2C18F8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41F0D5F9-5131-8C03-0B6E-B2A027208A8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AC69847A-BC40-825B-1AFB-78C74992BA2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8" name="Rectangle 17">
            <a:extLst>
              <a:ext uri="{FF2B5EF4-FFF2-40B4-BE49-F238E27FC236}">
                <a16:creationId xmlns:a16="http://schemas.microsoft.com/office/drawing/2014/main" id="{055E247E-EF01-9E87-DAD8-934110631CC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D463F71A-B943-098D-B6F8-C77A9B258D8C}"/>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4D38A628-A010-24AE-3204-AE04E77DA6F8}"/>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21" name="Google Shape;1244;p5">
            <a:extLst>
              <a:ext uri="{FF2B5EF4-FFF2-40B4-BE49-F238E27FC236}">
                <a16:creationId xmlns:a16="http://schemas.microsoft.com/office/drawing/2014/main" id="{418BDBA6-D7D1-EC8D-B6F4-7B1F72DA552F}"/>
              </a:ext>
            </a:extLst>
          </p:cNvPr>
          <p:cNvPicPr preferRelativeResize="0"/>
          <p:nvPr/>
        </p:nvPicPr>
        <p:blipFill rotWithShape="1">
          <a:blip r:embed="rId8">
            <a:alphaModFix/>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FAF44171-AF36-FD0B-2A76-C8A62D847D4E}"/>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248538772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D2D50-8201-00C6-FA43-F39B4C091AF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BCF3132-AA27-DD7E-D0C0-1595D6958309}"/>
              </a:ext>
            </a:extLst>
          </p:cNvPr>
          <p:cNvSpPr txBox="1"/>
          <p:nvPr/>
        </p:nvSpPr>
        <p:spPr>
          <a:xfrm>
            <a:off x="0" y="78564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في ثنائيات اقروا النص التالي جيدا و اكتبوا بِطاقَةً تَعْريفِيَّةً عَنِ السودان.</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C02491D3-2F0B-50EE-0EB0-41578B34FDA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Rectangle 2">
            <a:extLst>
              <a:ext uri="{FF2B5EF4-FFF2-40B4-BE49-F238E27FC236}">
                <a16:creationId xmlns:a16="http://schemas.microsoft.com/office/drawing/2014/main" id="{76ADE1BE-5BFF-8869-F7AC-7726073DD08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ACA8B537-F182-67FD-2D45-B618F7B8507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0BA4F236-4F24-9BCF-081C-B4265FE3929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ADB4397-F503-C645-DE3A-B9D205BBC34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DC41E456-C310-5BBC-2873-9F176A4DEF8B}"/>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6" name="Google Shape;1245;p5">
            <a:extLst>
              <a:ext uri="{FF2B5EF4-FFF2-40B4-BE49-F238E27FC236}">
                <a16:creationId xmlns:a16="http://schemas.microsoft.com/office/drawing/2014/main" id="{D9A03C6D-89A3-F25E-B219-CD207D46EC25}"/>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7" name="Google Shape;1244;p5">
            <a:extLst>
              <a:ext uri="{FF2B5EF4-FFF2-40B4-BE49-F238E27FC236}">
                <a16:creationId xmlns:a16="http://schemas.microsoft.com/office/drawing/2014/main" id="{3343E793-6396-5906-4737-D009C4084707}"/>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5DDF7CB5-97EC-86AC-87A0-1269E152649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4" name="Groupe 23">
            <a:extLst>
              <a:ext uri="{FF2B5EF4-FFF2-40B4-BE49-F238E27FC236}">
                <a16:creationId xmlns:a16="http://schemas.microsoft.com/office/drawing/2014/main" id="{88938B8F-BCEA-07A3-4E60-6BFC509A493F}"/>
              </a:ext>
            </a:extLst>
          </p:cNvPr>
          <p:cNvGrpSpPr/>
          <p:nvPr/>
        </p:nvGrpSpPr>
        <p:grpSpPr>
          <a:xfrm>
            <a:off x="1156970" y="4070812"/>
            <a:ext cx="6830060" cy="2413115"/>
            <a:chOff x="1156970" y="4070812"/>
            <a:chExt cx="6830060" cy="2413115"/>
          </a:xfrm>
        </p:grpSpPr>
        <p:grpSp>
          <p:nvGrpSpPr>
            <p:cNvPr id="23" name="Groupe 22">
              <a:extLst>
                <a:ext uri="{FF2B5EF4-FFF2-40B4-BE49-F238E27FC236}">
                  <a16:creationId xmlns:a16="http://schemas.microsoft.com/office/drawing/2014/main" id="{2E7F7F06-38C6-1097-4A24-D36C3315AE57}"/>
                </a:ext>
              </a:extLst>
            </p:cNvPr>
            <p:cNvGrpSpPr/>
            <p:nvPr/>
          </p:nvGrpSpPr>
          <p:grpSpPr>
            <a:xfrm>
              <a:off x="1156970" y="4070812"/>
              <a:ext cx="6830060" cy="2413115"/>
              <a:chOff x="0" y="0"/>
              <a:chExt cx="6830604" cy="2786743"/>
            </a:xfrm>
          </p:grpSpPr>
          <p:sp>
            <p:nvSpPr>
              <p:cNvPr id="25" name="Rectangle : coins arrondis 24">
                <a:extLst>
                  <a:ext uri="{FF2B5EF4-FFF2-40B4-BE49-F238E27FC236}">
                    <a16:creationId xmlns:a16="http://schemas.microsoft.com/office/drawing/2014/main" id="{18D601EA-A9D8-AAE0-CE2F-D63B38D47555}"/>
                  </a:ext>
                </a:extLst>
              </p:cNvPr>
              <p:cNvSpPr/>
              <p:nvPr/>
            </p:nvSpPr>
            <p:spPr>
              <a:xfrm>
                <a:off x="0" y="0"/>
                <a:ext cx="6830604" cy="2786743"/>
              </a:xfrm>
              <a:prstGeom prst="roundRect">
                <a:avLst>
                  <a:gd name="adj" fmla="val 4165"/>
                </a:avLst>
              </a:prstGeom>
              <a:no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6" name="Zone de texte 153">
                <a:extLst>
                  <a:ext uri="{FF2B5EF4-FFF2-40B4-BE49-F238E27FC236}">
                    <a16:creationId xmlns:a16="http://schemas.microsoft.com/office/drawing/2014/main" id="{D3B62136-67A7-9650-A585-2A6121355E86}"/>
                  </a:ext>
                </a:extLst>
              </p:cNvPr>
              <p:cNvSpPr txBox="1"/>
              <p:nvPr/>
            </p:nvSpPr>
            <p:spPr>
              <a:xfrm>
                <a:off x="4136571" y="615043"/>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اِسْمُ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ٱلْبَلَدِ</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اَلْمَوْقِعُ: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اَلْمِساحَةُ: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عَدَدُ ٱلسُّكّانِ: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اَلْعاصِمَةُ: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أَهَمُّ ٱلْمُدُنِ: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rPr>
                  <a:t> </a:t>
                </a:r>
              </a:p>
            </p:txBody>
          </p:sp>
          <p:sp>
            <p:nvSpPr>
              <p:cNvPr id="27" name="Zone de texte 153">
                <a:extLst>
                  <a:ext uri="{FF2B5EF4-FFF2-40B4-BE49-F238E27FC236}">
                    <a16:creationId xmlns:a16="http://schemas.microsoft.com/office/drawing/2014/main" id="{ED14CA85-91CE-37CF-86B8-A4D99865EDB3}"/>
                  </a:ext>
                </a:extLst>
              </p:cNvPr>
              <p:cNvSpPr txBox="1"/>
              <p:nvPr/>
            </p:nvSpPr>
            <p:spPr>
              <a:xfrm>
                <a:off x="272142" y="625928"/>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اَللُّغاتُ: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اَلْعُمْلَةُ: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اَلْأَعْيادُ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ٱلْوَطَنِيَّةُ</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35D85E8B-B085-23CD-737F-99093EFA62D9}"/>
                  </a:ext>
                </a:extLst>
              </p:cNvPr>
              <p:cNvSpPr/>
              <p:nvPr/>
            </p:nvSpPr>
            <p:spPr>
              <a:xfrm>
                <a:off x="2661557" y="103414"/>
                <a:ext cx="1747157" cy="386443"/>
              </a:xfrm>
              <a:prstGeom prst="round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ar-MA" sz="16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Calibri" panose="020F0502020204030204" pitchFamily="34" charset="0"/>
                  </a:rPr>
                  <a:t>بِطاقَةٌ تَعْريفِيَّةٌ</a:t>
                </a:r>
                <a:endParaRPr kumimoji="0" lang="fr-FR" sz="11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grpSp>
        <p:pic>
          <p:nvPicPr>
            <p:cNvPr id="22" name="Image 21" descr="Une image contenant Graphique, Caractère coloré, graphisme, drapeau&#10;&#10;Le contenu généré par l’IA peut être incorrect.">
              <a:extLst>
                <a:ext uri="{FF2B5EF4-FFF2-40B4-BE49-F238E27FC236}">
                  <a16:creationId xmlns:a16="http://schemas.microsoft.com/office/drawing/2014/main" id="{C203AE7A-FB93-059E-ACA2-9D5800A780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78366" y="5138732"/>
              <a:ext cx="984838" cy="550636"/>
            </a:xfrm>
            <a:prstGeom prst="rect">
              <a:avLst/>
            </a:prstGeom>
          </p:spPr>
        </p:pic>
      </p:grpSp>
      <p:sp>
        <p:nvSpPr>
          <p:cNvPr id="29" name="Zone de texte 153">
            <a:extLst>
              <a:ext uri="{FF2B5EF4-FFF2-40B4-BE49-F238E27FC236}">
                <a16:creationId xmlns:a16="http://schemas.microsoft.com/office/drawing/2014/main" id="{768D59D6-0CAB-36DD-0CF4-98F6B4D98C15}"/>
              </a:ext>
            </a:extLst>
          </p:cNvPr>
          <p:cNvSpPr txBox="1"/>
          <p:nvPr/>
        </p:nvSpPr>
        <p:spPr>
          <a:xfrm>
            <a:off x="366091" y="1903246"/>
            <a:ext cx="8411817" cy="2059164"/>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اَ</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لسُّودانُ دَولَةٌ عَرَبِيَّةٌ إِفريقِيَّةٌ تَقَعُ في شَمالِ شَرقِ ٱلقارَّةِ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ٱلإِفريقِيَّةِ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عاصِمَتُها مَدينَةُ ٱلخَرطومِ، وَهِيَ أَكبَرُ مُدُنِها أَيضاً.</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 بِها أَيْضاً مَدينَةُ نِيالا وَ سَنْجَةَ ،</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تَبلُغُ مِساحَةُ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ٱلسُّودانِ</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حَوالَيْ 1.861.484 كيلومِترٍ مُرَبَّعٍ، وَيَبلُغُ عَدَدُ سُكَّانِهِ حَوالَيْ 53 مِليونَ نَسَمَةٍ سَنَةَ 2026. ٱللُّغَةُ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ٱلرَّسمِيَّةُ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لِلدَّولَةِ هِيَ ٱلعَرَبِيَّةُ، كَما تَنتَشِرُ لُغاتٌ مَحَلِّيَّةٌ عَدَّةٌ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كَٱلنُّوبِيَّةِ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وَٱلبَجاوِيَّةِ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وَغَيرِها، وَتُعتَبَرُ هذِهِ ٱللُّغاتُ مَوروثاً ثَقافِيّاً أَصيلاً يَعكِسُ عَراقَةَ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ٱلحَضارَةِ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ٱلسُّودانِيَّةِ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وَتَنَوُّعَها.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ٱلعُملَةُ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ٱلمُتَداوَلَةُ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ٱلسُّودانِ</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هِيَ ٱلجُنيهُ ٱلسُّودانِيُّ. وَمِن أَهَمِّ ٱلأَعيادِ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ٱلوَطَنِيَّةِ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ٱلبِلادِ</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اَ</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لعيدُ ٱلوَطَنِيُّ ٱلسُّودانِيُّ، عيدُ ٱلِاستِقلالِ </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endParaRPr kumimoji="0" lang="fr-FR" sz="2000" b="1" i="0" u="none" strike="noStrike" kern="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25257926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70F0F-4404-C520-BA01-06F76DBBE8C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A219854-9653-FAD4-30D7-68C07790E78D}"/>
              </a:ext>
            </a:extLst>
          </p:cNvPr>
          <p:cNvSpPr txBox="1"/>
          <p:nvPr/>
        </p:nvSpPr>
        <p:spPr>
          <a:xfrm>
            <a:off x="83730" y="663572"/>
            <a:ext cx="7469170" cy="830997"/>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إنتاجه. </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-لا يعرض الأستاذ الإجابة إلا من بعد الاطلاع على بعض إجابات المتعلمين ويقدم التغذية الراجعة.</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B0F4241B-5281-4512-9CD5-E1580692AB7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grpSp>
        <p:nvGrpSpPr>
          <p:cNvPr id="23" name="Groupe 22">
            <a:extLst>
              <a:ext uri="{FF2B5EF4-FFF2-40B4-BE49-F238E27FC236}">
                <a16:creationId xmlns:a16="http://schemas.microsoft.com/office/drawing/2014/main" id="{52F22472-5540-29DC-E927-0FFECFA476FE}"/>
              </a:ext>
            </a:extLst>
          </p:cNvPr>
          <p:cNvGrpSpPr/>
          <p:nvPr/>
        </p:nvGrpSpPr>
        <p:grpSpPr>
          <a:xfrm>
            <a:off x="1156970" y="4070812"/>
            <a:ext cx="6830060" cy="2413115"/>
            <a:chOff x="0" y="0"/>
            <a:chExt cx="6830604" cy="2786743"/>
          </a:xfrm>
        </p:grpSpPr>
        <p:sp>
          <p:nvSpPr>
            <p:cNvPr id="25" name="Rectangle : coins arrondis 24">
              <a:extLst>
                <a:ext uri="{FF2B5EF4-FFF2-40B4-BE49-F238E27FC236}">
                  <a16:creationId xmlns:a16="http://schemas.microsoft.com/office/drawing/2014/main" id="{9477535A-9CDB-DF78-38B0-0AF703B38DF8}"/>
                </a:ext>
              </a:extLst>
            </p:cNvPr>
            <p:cNvSpPr/>
            <p:nvPr/>
          </p:nvSpPr>
          <p:spPr>
            <a:xfrm>
              <a:off x="0" y="0"/>
              <a:ext cx="6830604" cy="2786743"/>
            </a:xfrm>
            <a:prstGeom prst="roundRect">
              <a:avLst>
                <a:gd name="adj" fmla="val 4165"/>
              </a:avLst>
            </a:prstGeom>
            <a:no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6" name="Zone de texte 153">
              <a:extLst>
                <a:ext uri="{FF2B5EF4-FFF2-40B4-BE49-F238E27FC236}">
                  <a16:creationId xmlns:a16="http://schemas.microsoft.com/office/drawing/2014/main" id="{6D6EDE8A-414A-FB5B-B0A5-3C1D29C1F0C6}"/>
                </a:ext>
              </a:extLst>
            </p:cNvPr>
            <p:cNvSpPr txBox="1"/>
            <p:nvPr/>
          </p:nvSpPr>
          <p:spPr>
            <a:xfrm>
              <a:off x="4136571" y="615043"/>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اِسْمُ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ٱلْبَلَدِ</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اَلْمَوْقِعُ: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اَلْمِساحَةُ: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عَدَدُ ٱلسُّكّانِ: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اَلْعاصِمَةُ: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أَهَمُّ ٱلْمُدُنِ: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rPr>
                <a:t> </a:t>
              </a:r>
            </a:p>
          </p:txBody>
        </p:sp>
        <p:sp>
          <p:nvSpPr>
            <p:cNvPr id="27" name="Zone de texte 153">
              <a:extLst>
                <a:ext uri="{FF2B5EF4-FFF2-40B4-BE49-F238E27FC236}">
                  <a16:creationId xmlns:a16="http://schemas.microsoft.com/office/drawing/2014/main" id="{7B7DB692-07BA-D014-8B1A-2CD48995B21A}"/>
                </a:ext>
              </a:extLst>
            </p:cNvPr>
            <p:cNvSpPr txBox="1"/>
            <p:nvPr/>
          </p:nvSpPr>
          <p:spPr>
            <a:xfrm>
              <a:off x="272142" y="625928"/>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اَللُّغاتُ: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اَلْعُمْلَةُ: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اَلْأَعْيادُ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ٱلْوَطَنِيَّةُ</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8" name="Rectangle : coins arrondis 27">
              <a:extLst>
                <a:ext uri="{FF2B5EF4-FFF2-40B4-BE49-F238E27FC236}">
                  <a16:creationId xmlns:a16="http://schemas.microsoft.com/office/drawing/2014/main" id="{BEE91833-896C-2E9F-2010-D1441459C547}"/>
                </a:ext>
              </a:extLst>
            </p:cNvPr>
            <p:cNvSpPr/>
            <p:nvPr/>
          </p:nvSpPr>
          <p:spPr>
            <a:xfrm>
              <a:off x="2661557" y="103414"/>
              <a:ext cx="1747157" cy="386443"/>
            </a:xfrm>
            <a:prstGeom prst="round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ar-MA" sz="16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Calibri" panose="020F0502020204030204" pitchFamily="34" charset="0"/>
                </a:rPr>
                <a:t>بِطاقَةٌ تَعْريفِيَّةٌ</a:t>
              </a:r>
              <a:endParaRPr kumimoji="0" lang="fr-FR" sz="11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grpSp>
      <p:sp>
        <p:nvSpPr>
          <p:cNvPr id="3" name="ZoneTexte 2">
            <a:extLst>
              <a:ext uri="{FF2B5EF4-FFF2-40B4-BE49-F238E27FC236}">
                <a16:creationId xmlns:a16="http://schemas.microsoft.com/office/drawing/2014/main" id="{CA32C0BB-17BB-0D01-66FE-2A0CB4EA845E}"/>
              </a:ext>
            </a:extLst>
          </p:cNvPr>
          <p:cNvSpPr txBox="1"/>
          <p:nvPr/>
        </p:nvSpPr>
        <p:spPr>
          <a:xfrm>
            <a:off x="6333509" y="4462318"/>
            <a:ext cx="935462" cy="461665"/>
          </a:xfrm>
          <a:prstGeom prst="rect">
            <a:avLst/>
          </a:prstGeom>
          <a:noFill/>
        </p:spPr>
        <p:txBody>
          <a:bodyPr wrap="square">
            <a:spAutoFit/>
          </a:bodyPr>
          <a:lstStyle/>
          <a:p>
            <a:pPr marL="0" lvl="1" algn="r" defTabSz="342935">
              <a:spcBef>
                <a:spcPct val="0"/>
              </a:spcBef>
              <a:defRPr/>
            </a:pP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اَلسّودانُ</a:t>
            </a:r>
            <a:endParaRPr kumimoji="0" lang="ar-MA" sz="24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ZoneTexte 11">
            <a:extLst>
              <a:ext uri="{FF2B5EF4-FFF2-40B4-BE49-F238E27FC236}">
                <a16:creationId xmlns:a16="http://schemas.microsoft.com/office/drawing/2014/main" id="{8F0F13D5-3896-4341-0CB7-D67AB462914C}"/>
              </a:ext>
            </a:extLst>
          </p:cNvPr>
          <p:cNvSpPr txBox="1"/>
          <p:nvPr/>
        </p:nvSpPr>
        <p:spPr>
          <a:xfrm>
            <a:off x="5156425" y="4754149"/>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شَمالِ شَرقِ ٱلقارَّةِ </a:t>
            </a:r>
            <a:r>
              <a:rPr lang="ar-MA" sz="2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ٱلإِفريقِيَّةِ</a:t>
            </a:r>
            <a:endParaRPr kumimoji="0" lang="ar-MA"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ZoneTexte 12">
            <a:extLst>
              <a:ext uri="{FF2B5EF4-FFF2-40B4-BE49-F238E27FC236}">
                <a16:creationId xmlns:a16="http://schemas.microsoft.com/office/drawing/2014/main" id="{CD62ADA2-3F19-8E66-2DFD-DD1E76E5E3B1}"/>
              </a:ext>
            </a:extLst>
          </p:cNvPr>
          <p:cNvSpPr txBox="1"/>
          <p:nvPr/>
        </p:nvSpPr>
        <p:spPr>
          <a:xfrm>
            <a:off x="5104540" y="5136586"/>
            <a:ext cx="2185301"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حَوالَيْ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1.861.484</a:t>
            </a: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كيلومِتْرٍ مُرَبَّعٍ</a:t>
            </a:r>
          </a:p>
        </p:txBody>
      </p:sp>
      <p:sp>
        <p:nvSpPr>
          <p:cNvPr id="14" name="ZoneTexte 13">
            <a:extLst>
              <a:ext uri="{FF2B5EF4-FFF2-40B4-BE49-F238E27FC236}">
                <a16:creationId xmlns:a16="http://schemas.microsoft.com/office/drawing/2014/main" id="{3AFF4256-CAC1-3B24-98C3-58859BF45269}"/>
              </a:ext>
            </a:extLst>
          </p:cNvPr>
          <p:cNvSpPr txBox="1"/>
          <p:nvPr/>
        </p:nvSpPr>
        <p:spPr>
          <a:xfrm>
            <a:off x="5024125" y="5445043"/>
            <a:ext cx="2185301"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حَوالَيْ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53</a:t>
            </a: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مَلْيوناً نَسَمَةً </a:t>
            </a:r>
          </a:p>
        </p:txBody>
      </p:sp>
      <p:sp>
        <p:nvSpPr>
          <p:cNvPr id="15" name="ZoneTexte 14">
            <a:extLst>
              <a:ext uri="{FF2B5EF4-FFF2-40B4-BE49-F238E27FC236}">
                <a16:creationId xmlns:a16="http://schemas.microsoft.com/office/drawing/2014/main" id="{4B6F688A-F9A8-BC2B-EC26-5CC87805ED58}"/>
              </a:ext>
            </a:extLst>
          </p:cNvPr>
          <p:cNvSpPr txBox="1"/>
          <p:nvPr/>
        </p:nvSpPr>
        <p:spPr>
          <a:xfrm>
            <a:off x="5131928" y="5729126"/>
            <a:ext cx="2185301"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مَدينَةُ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ٱلخَرطومِ</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6" name="ZoneTexte 15">
            <a:extLst>
              <a:ext uri="{FF2B5EF4-FFF2-40B4-BE49-F238E27FC236}">
                <a16:creationId xmlns:a16="http://schemas.microsoft.com/office/drawing/2014/main" id="{C613695A-0B82-CE60-8D75-81C4442DF75B}"/>
              </a:ext>
            </a:extLst>
          </p:cNvPr>
          <p:cNvSpPr txBox="1"/>
          <p:nvPr/>
        </p:nvSpPr>
        <p:spPr>
          <a:xfrm>
            <a:off x="4894596" y="5964079"/>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نِيالا وَ سَنْجَةَ </a:t>
            </a:r>
            <a:endParaRPr kumimoji="0" lang="ar-MA" sz="20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7" name="ZoneTexte 16">
            <a:extLst>
              <a:ext uri="{FF2B5EF4-FFF2-40B4-BE49-F238E27FC236}">
                <a16:creationId xmlns:a16="http://schemas.microsoft.com/office/drawing/2014/main" id="{268C568C-AE03-90FF-9D32-15B1BC667950}"/>
              </a:ext>
            </a:extLst>
          </p:cNvPr>
          <p:cNvSpPr txBox="1"/>
          <p:nvPr/>
        </p:nvSpPr>
        <p:spPr>
          <a:xfrm>
            <a:off x="711031" y="4523873"/>
            <a:ext cx="2813233"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اَللُّغَةُ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ٱلعَرَبِيَّةُ</a:t>
            </a: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 اَلنّونِيَّةُ</a:t>
            </a:r>
            <a:r>
              <a:rPr kumimoji="0" lang="ar-MA" sz="2000" b="1" i="0" u="none" strike="noStrike" kern="1200" cap="none" spc="0" normalizeH="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 </a:t>
            </a: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0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اَلْبَحاوِيَّةُ</a:t>
            </a: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sp>
        <p:nvSpPr>
          <p:cNvPr id="20" name="ZoneTexte 19">
            <a:extLst>
              <a:ext uri="{FF2B5EF4-FFF2-40B4-BE49-F238E27FC236}">
                <a16:creationId xmlns:a16="http://schemas.microsoft.com/office/drawing/2014/main" id="{71B5A96A-B993-74E8-2AD9-A270A66AE411}"/>
              </a:ext>
            </a:extLst>
          </p:cNvPr>
          <p:cNvSpPr txBox="1"/>
          <p:nvPr/>
        </p:nvSpPr>
        <p:spPr>
          <a:xfrm>
            <a:off x="1120592" y="4866984"/>
            <a:ext cx="2455557"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اَلجُنيهُ </a:t>
            </a:r>
            <a:r>
              <a:rPr lang="ar-MA" sz="2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ٱلسُّودانِيُّ</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9FFF96B9-8E8F-0189-AA6F-D26ACBF1E637}"/>
              </a:ext>
            </a:extLst>
          </p:cNvPr>
          <p:cNvSpPr txBox="1"/>
          <p:nvPr/>
        </p:nvSpPr>
        <p:spPr>
          <a:xfrm>
            <a:off x="1348675" y="5166709"/>
            <a:ext cx="1757199"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اَلْعيدُ ٱلْوَطَنِيُّ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ٱلسُّودانِيُّ</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ZoneTexte 21">
            <a:extLst>
              <a:ext uri="{FF2B5EF4-FFF2-40B4-BE49-F238E27FC236}">
                <a16:creationId xmlns:a16="http://schemas.microsoft.com/office/drawing/2014/main" id="{7E978B6D-3C57-8A5D-E30D-589839DF10E1}"/>
              </a:ext>
            </a:extLst>
          </p:cNvPr>
          <p:cNvSpPr txBox="1"/>
          <p:nvPr/>
        </p:nvSpPr>
        <p:spPr>
          <a:xfrm>
            <a:off x="1797716" y="5466321"/>
            <a:ext cx="1588359"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عيدُ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ٱلِاستِقلالِ</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4" name="Rectangle 23">
            <a:extLst>
              <a:ext uri="{FF2B5EF4-FFF2-40B4-BE49-F238E27FC236}">
                <a16:creationId xmlns:a16="http://schemas.microsoft.com/office/drawing/2014/main" id="{1947ED9D-371D-E51A-B683-31925D29C6F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2547B762-D4B4-76BC-1144-40541642935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2" name="Rectangle 31">
            <a:extLst>
              <a:ext uri="{FF2B5EF4-FFF2-40B4-BE49-F238E27FC236}">
                <a16:creationId xmlns:a16="http://schemas.microsoft.com/office/drawing/2014/main" id="{9ECE7B7F-F6B6-9461-CA73-BAB3529A636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3" name="Rectangle 32">
            <a:extLst>
              <a:ext uri="{FF2B5EF4-FFF2-40B4-BE49-F238E27FC236}">
                <a16:creationId xmlns:a16="http://schemas.microsoft.com/office/drawing/2014/main" id="{24703952-884C-9946-7C84-12DEDA9F133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34" name="Google Shape;1246;p5">
            <a:extLst>
              <a:ext uri="{FF2B5EF4-FFF2-40B4-BE49-F238E27FC236}">
                <a16:creationId xmlns:a16="http://schemas.microsoft.com/office/drawing/2014/main" id="{E1FA8FDB-7894-210F-E7BB-C1271B34D33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5" name="Google Shape;1245;p5">
            <a:extLst>
              <a:ext uri="{FF2B5EF4-FFF2-40B4-BE49-F238E27FC236}">
                <a16:creationId xmlns:a16="http://schemas.microsoft.com/office/drawing/2014/main" id="{196FE03B-89FB-DDCF-82AA-65561B3001A1}"/>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6" name="Google Shape;1244;p5">
            <a:extLst>
              <a:ext uri="{FF2B5EF4-FFF2-40B4-BE49-F238E27FC236}">
                <a16:creationId xmlns:a16="http://schemas.microsoft.com/office/drawing/2014/main" id="{09B6E42C-9F45-C303-4478-A5206D6CDA94}"/>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37" name="Image 36">
            <a:extLst>
              <a:ext uri="{FF2B5EF4-FFF2-40B4-BE49-F238E27FC236}">
                <a16:creationId xmlns:a16="http://schemas.microsoft.com/office/drawing/2014/main" id="{318D4CEE-5D6D-7A29-7AEF-7AFDD9D6F31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8" name="Image 37" descr="Une image contenant Graphique, Caractère coloré, graphisme, drapeau&#10;&#10;Le contenu généré par l’IA peut être incorrect.">
            <a:extLst>
              <a:ext uri="{FF2B5EF4-FFF2-40B4-BE49-F238E27FC236}">
                <a16:creationId xmlns:a16="http://schemas.microsoft.com/office/drawing/2014/main" id="{F042EFBC-9CBD-F737-F979-E90E7C942A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78366" y="5138732"/>
            <a:ext cx="984838" cy="550636"/>
          </a:xfrm>
          <a:prstGeom prst="rect">
            <a:avLst/>
          </a:prstGeom>
        </p:spPr>
      </p:pic>
      <p:sp>
        <p:nvSpPr>
          <p:cNvPr id="39" name="Zone de texte 153">
            <a:extLst>
              <a:ext uri="{FF2B5EF4-FFF2-40B4-BE49-F238E27FC236}">
                <a16:creationId xmlns:a16="http://schemas.microsoft.com/office/drawing/2014/main" id="{523DF898-F199-15A7-F5F9-ED6455B233A3}"/>
              </a:ext>
            </a:extLst>
          </p:cNvPr>
          <p:cNvSpPr txBox="1"/>
          <p:nvPr/>
        </p:nvSpPr>
        <p:spPr>
          <a:xfrm>
            <a:off x="366091" y="1903246"/>
            <a:ext cx="8411817" cy="2059164"/>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اَ</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لسُّودانُ دَولَةٌ عَرَبِيَّةٌ إِفريقِيَّةٌ تَقَعُ في شَمالِ شَرقِ ٱلقارَّةِ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ٱلإِفريقِيَّةِ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عاصِمَتُها مَدينَةُ ٱلخَرطومِ، وَهِيَ أَكبَرُ مُدُنِها أَيضاً.</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 بِها أَيْضاً مَدينَةُ نِيالا وَ سَنْجَةَ ،</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تَبلُغُ مِساحَةُ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ٱلسُّودانِ</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حَوالَيْ 1.861.484 كيلومِترٍ مُرَبَّعٍ، وَيَبلُغُ عَدَدُ سُكَّانِهِ حَوالَيْ 53 مِليونَ نَسَمَةٍ سَنَةَ 2026. ٱللُّغَةُ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ٱلرَّسمِيَّةُ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لِلدَّولَةِ هِيَ ٱلعَرَبِيَّةُ، كَما تَنتَشِرُ لُغاتٌ مَحَلِّيَّةٌ عَدَّةٌ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كَٱلنُّوبِيَّةِ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وَٱلبَجاوِيَّةِ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وَغَيرِها، وَتُعتَبَرُ هذِهِ ٱللُّغاتُ مَوروثاً ثَقافِيّاً أَصيلاً يَعكِسُ عَراقَةَ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ٱلحَضارَةِ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ٱلسُّودانِيَّةِ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وَتَنَوُّعَها.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ٱلعُملَةُ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ٱلمُتَداوَلَةُ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ٱلسُّودانِ</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هِيَ ٱلجُنيهُ ٱلسُّودانِيُّ. وَمِن أَهَمِّ ٱلأَعيادِ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ٱلوَطَنِيَّةِ</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في </a:t>
            </a:r>
            <a:r>
              <a:rPr kumimoji="0" lang="ar-SA" sz="2400" b="1" i="0" u="none" strike="noStrike" kern="0" cap="none" spc="0" normalizeH="0" baseline="0" noProof="0" dirty="0" err="1">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ٱلبِلادِ</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 </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اَ</a:t>
            </a:r>
            <a:r>
              <a:rPr kumimoji="0" lang="ar-S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لعيدُ ٱلوَطَنِيُّ ٱلسُّودانِيُّ، عيدُ ٱلِاستِقلالِ </a:t>
            </a:r>
            <a:r>
              <a:rPr kumimoji="0" lang="ar-MA" sz="2400" b="1" i="0" u="none" strike="noStrike" kern="0" cap="none" spc="0" normalizeH="0" baseline="0" noProof="0" dirty="0">
                <a:ln>
                  <a:noFill/>
                </a:ln>
                <a:solidFill>
                  <a:srgbClr val="002060"/>
                </a:solidFill>
                <a:effectLst/>
                <a:uLnTx/>
                <a:uFillTx/>
                <a:latin typeface="Microsoft Uighur" panose="02000000000000000000" pitchFamily="2" charset="-78"/>
                <a:ea typeface="Times New Roman" panose="02020603050405020304" pitchFamily="18" charset="0"/>
                <a:cs typeface="Microsoft Uighur" panose="02000000000000000000" pitchFamily="2" charset="-78"/>
              </a:rPr>
              <a:t>.</a:t>
            </a:r>
            <a:endParaRPr kumimoji="0" lang="fr-FR" sz="2000" b="1" i="0" u="none" strike="noStrike" kern="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0241186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right)">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right)">
                                      <p:cBhvr>
                                        <p:cTn id="47" dur="500"/>
                                        <p:tgtEl>
                                          <p:spTgt spid="21"/>
                                        </p:tgtEl>
                                      </p:cBhvr>
                                    </p:animEffect>
                                  </p:childTnLst>
                                </p:cTn>
                              </p:par>
                            </p:childTnLst>
                          </p:cTn>
                        </p:par>
                        <p:par>
                          <p:cTn id="48" fill="hold">
                            <p:stCondLst>
                              <p:cond delay="500"/>
                            </p:stCondLst>
                            <p:childTnLst>
                              <p:par>
                                <p:cTn id="49" presetID="2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right)">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P spid="15" grpId="0"/>
      <p:bldP spid="16" grpId="0"/>
      <p:bldP spid="17"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0C775-EC9B-BBAD-7320-76E7232B4AB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AAF7DF6-A05E-859D-DB70-8EFA58E4DF52}"/>
              </a:ext>
            </a:extLst>
          </p:cNvPr>
          <p:cNvSpPr txBox="1"/>
          <p:nvPr/>
        </p:nvSpPr>
        <p:spPr>
          <a:xfrm>
            <a:off x="83730" y="83154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65 و أجيبوا عن التمرين التالي</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DB4EEC8A-10A3-55DF-51BA-BBD78C46C92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24" name="Rectangle 23">
            <a:extLst>
              <a:ext uri="{FF2B5EF4-FFF2-40B4-BE49-F238E27FC236}">
                <a16:creationId xmlns:a16="http://schemas.microsoft.com/office/drawing/2014/main" id="{C686FB5B-E9D5-2ECD-72EC-D818CB1F719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39D7BD10-9470-B8E5-F1E7-D0C8362A204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2" name="Rectangle 31">
            <a:extLst>
              <a:ext uri="{FF2B5EF4-FFF2-40B4-BE49-F238E27FC236}">
                <a16:creationId xmlns:a16="http://schemas.microsoft.com/office/drawing/2014/main" id="{0F2B9970-B972-C8D0-4557-6AFA661A229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3" name="Rectangle 32">
            <a:extLst>
              <a:ext uri="{FF2B5EF4-FFF2-40B4-BE49-F238E27FC236}">
                <a16:creationId xmlns:a16="http://schemas.microsoft.com/office/drawing/2014/main" id="{FCBF6F0F-3032-D30D-A449-27715E9502D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34" name="Google Shape;1246;p5">
            <a:extLst>
              <a:ext uri="{FF2B5EF4-FFF2-40B4-BE49-F238E27FC236}">
                <a16:creationId xmlns:a16="http://schemas.microsoft.com/office/drawing/2014/main" id="{341FD904-7899-7964-5DF3-5EFA942836A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5" name="Google Shape;1245;p5">
            <a:extLst>
              <a:ext uri="{FF2B5EF4-FFF2-40B4-BE49-F238E27FC236}">
                <a16:creationId xmlns:a16="http://schemas.microsoft.com/office/drawing/2014/main" id="{2B5B5B91-2892-8AC7-D971-E2114FCC843B}"/>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6" name="Google Shape;1244;p5">
            <a:extLst>
              <a:ext uri="{FF2B5EF4-FFF2-40B4-BE49-F238E27FC236}">
                <a16:creationId xmlns:a16="http://schemas.microsoft.com/office/drawing/2014/main" id="{8B172224-235F-F5DC-B936-7FDD1C60EF8C}"/>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37" name="Image 36">
            <a:extLst>
              <a:ext uri="{FF2B5EF4-FFF2-40B4-BE49-F238E27FC236}">
                <a16:creationId xmlns:a16="http://schemas.microsoft.com/office/drawing/2014/main" id="{1B7D24F6-32AB-3EA8-67D4-33F4CD9BB04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5" name="Image 4" descr="Une image contenant texte, capture d’écran, écriture manuscrite, lettre&#10;&#10;Le contenu généré par l’IA peut être incorrect.">
            <a:extLst>
              <a:ext uri="{FF2B5EF4-FFF2-40B4-BE49-F238E27FC236}">
                <a16:creationId xmlns:a16="http://schemas.microsoft.com/office/drawing/2014/main" id="{D1050A9A-ED10-C0C9-12B1-093CFFA3615F}"/>
              </a:ext>
            </a:extLst>
          </p:cNvPr>
          <p:cNvPicPr>
            <a:picLocks noChangeAspect="1"/>
          </p:cNvPicPr>
          <p:nvPr/>
        </p:nvPicPr>
        <p:blipFill>
          <a:blip r:embed="rId7"/>
          <a:stretch>
            <a:fillRect/>
          </a:stretch>
        </p:blipFill>
        <p:spPr>
          <a:xfrm>
            <a:off x="3034145" y="1584000"/>
            <a:ext cx="3418777" cy="487343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 coins arrondis 5">
            <a:extLst>
              <a:ext uri="{FF2B5EF4-FFF2-40B4-BE49-F238E27FC236}">
                <a16:creationId xmlns:a16="http://schemas.microsoft.com/office/drawing/2014/main" id="{7CC06B7E-1973-FAF2-5438-4E607F668283}"/>
              </a:ext>
            </a:extLst>
          </p:cNvPr>
          <p:cNvSpPr/>
          <p:nvPr/>
        </p:nvSpPr>
        <p:spPr>
          <a:xfrm>
            <a:off x="3347594" y="2507357"/>
            <a:ext cx="2976880" cy="3747970"/>
          </a:xfrm>
          <a:prstGeom prst="roundRect">
            <a:avLst>
              <a:gd name="adj" fmla="val 1991"/>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73373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B222E-20A2-62FA-EAAC-DE99CC65562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93B18B6-983B-23DF-775D-B50234AFE27E}"/>
              </a:ext>
            </a:extLst>
          </p:cNvPr>
          <p:cNvSpPr txBox="1"/>
          <p:nvPr/>
        </p:nvSpPr>
        <p:spPr>
          <a:xfrm>
            <a:off x="83730" y="83154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أبحث عن معلومات حول دولة السينغال و أعد بطاقة تعريفية لها</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A41153E1-69D9-4987-AB81-0AF473E853D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24" name="Rectangle 23">
            <a:extLst>
              <a:ext uri="{FF2B5EF4-FFF2-40B4-BE49-F238E27FC236}">
                <a16:creationId xmlns:a16="http://schemas.microsoft.com/office/drawing/2014/main" id="{92A6C826-21E4-284A-CBB5-6A75B37941C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D2D5B77C-0636-6CB3-AA96-3009093F88C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2" name="Rectangle 31">
            <a:extLst>
              <a:ext uri="{FF2B5EF4-FFF2-40B4-BE49-F238E27FC236}">
                <a16:creationId xmlns:a16="http://schemas.microsoft.com/office/drawing/2014/main" id="{F31AC408-0761-A57E-207C-EF25B935BEA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3" name="Rectangle 32">
            <a:extLst>
              <a:ext uri="{FF2B5EF4-FFF2-40B4-BE49-F238E27FC236}">
                <a16:creationId xmlns:a16="http://schemas.microsoft.com/office/drawing/2014/main" id="{09E7D948-BC50-6FF6-DD79-E45F4765A46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34" name="Google Shape;1246;p5">
            <a:extLst>
              <a:ext uri="{FF2B5EF4-FFF2-40B4-BE49-F238E27FC236}">
                <a16:creationId xmlns:a16="http://schemas.microsoft.com/office/drawing/2014/main" id="{018D0990-0CEA-75C0-6BA8-7AC2FD50CB3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5" name="Google Shape;1245;p5">
            <a:extLst>
              <a:ext uri="{FF2B5EF4-FFF2-40B4-BE49-F238E27FC236}">
                <a16:creationId xmlns:a16="http://schemas.microsoft.com/office/drawing/2014/main" id="{F99634FA-125C-7656-A36A-DDF4F9947453}"/>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6" name="Google Shape;1244;p5">
            <a:extLst>
              <a:ext uri="{FF2B5EF4-FFF2-40B4-BE49-F238E27FC236}">
                <a16:creationId xmlns:a16="http://schemas.microsoft.com/office/drawing/2014/main" id="{343C3F40-9CE1-69D7-F281-A01234990D21}"/>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37" name="Image 36">
            <a:extLst>
              <a:ext uri="{FF2B5EF4-FFF2-40B4-BE49-F238E27FC236}">
                <a16:creationId xmlns:a16="http://schemas.microsoft.com/office/drawing/2014/main" id="{677B50E1-D999-F91F-6F39-BB6EF20E15D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4" name="Image 3">
            <a:extLst>
              <a:ext uri="{FF2B5EF4-FFF2-40B4-BE49-F238E27FC236}">
                <a16:creationId xmlns:a16="http://schemas.microsoft.com/office/drawing/2014/main" id="{75147A9B-D6B4-DCD1-D791-33050E021129}"/>
              </a:ext>
            </a:extLst>
          </p:cNvPr>
          <p:cNvPicPr>
            <a:picLocks noChangeAspect="1"/>
          </p:cNvPicPr>
          <p:nvPr/>
        </p:nvPicPr>
        <p:blipFill>
          <a:blip r:embed="rId7"/>
          <a:stretch>
            <a:fillRect/>
          </a:stretch>
        </p:blipFill>
        <p:spPr>
          <a:xfrm>
            <a:off x="449222" y="1975506"/>
            <a:ext cx="8245555" cy="845893"/>
          </a:xfrm>
          <a:prstGeom prst="rect">
            <a:avLst/>
          </a:prstGeom>
        </p:spPr>
      </p:pic>
      <p:pic>
        <p:nvPicPr>
          <p:cNvPr id="8" name="Image 7" descr="Une image contenant texte, capture d’écran, Police, ligne&#10;&#10;Le contenu généré par l’IA peut être incorrect.">
            <a:extLst>
              <a:ext uri="{FF2B5EF4-FFF2-40B4-BE49-F238E27FC236}">
                <a16:creationId xmlns:a16="http://schemas.microsoft.com/office/drawing/2014/main" id="{3CE12365-109A-EEF7-F786-E7F2AD1922FD}"/>
              </a:ext>
            </a:extLst>
          </p:cNvPr>
          <p:cNvPicPr>
            <a:picLocks noChangeAspect="1"/>
          </p:cNvPicPr>
          <p:nvPr/>
        </p:nvPicPr>
        <p:blipFill>
          <a:blip r:embed="rId8"/>
          <a:stretch>
            <a:fillRect/>
          </a:stretch>
        </p:blipFill>
        <p:spPr>
          <a:xfrm>
            <a:off x="541523" y="2964655"/>
            <a:ext cx="8060952" cy="2834886"/>
          </a:xfrm>
          <a:prstGeom prst="rect">
            <a:avLst/>
          </a:prstGeom>
        </p:spPr>
      </p:pic>
    </p:spTree>
    <p:extLst>
      <p:ext uri="{BB962C8B-B14F-4D97-AF65-F5344CB8AC3E}">
        <p14:creationId xmlns:p14="http://schemas.microsoft.com/office/powerpoint/2010/main" val="2327680932"/>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E0CC2-1F08-5A9F-ED27-D2C2D73613F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C6AE853-78ED-2EC8-45BA-FA69B049176C}"/>
              </a:ext>
            </a:extLst>
          </p:cNvPr>
          <p:cNvSpPr txBox="1"/>
          <p:nvPr/>
        </p:nvSpPr>
        <p:spPr>
          <a:xfrm>
            <a:off x="83730" y="83154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يمكنكم الاستعانة بالفقرة التالي لكتابة البطاقة</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111A63C2-18C3-E176-F05B-D2E170D5BAE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24" name="Rectangle 23">
            <a:extLst>
              <a:ext uri="{FF2B5EF4-FFF2-40B4-BE49-F238E27FC236}">
                <a16:creationId xmlns:a16="http://schemas.microsoft.com/office/drawing/2014/main" id="{BD85DF78-6095-58A2-E24C-512B6A6B7E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69B24DB7-4AE3-B045-2920-0F485CB526D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2" name="Rectangle 31">
            <a:extLst>
              <a:ext uri="{FF2B5EF4-FFF2-40B4-BE49-F238E27FC236}">
                <a16:creationId xmlns:a16="http://schemas.microsoft.com/office/drawing/2014/main" id="{486A3316-810B-F57C-DAB2-28E5FA78F1A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3" name="Rectangle 32">
            <a:extLst>
              <a:ext uri="{FF2B5EF4-FFF2-40B4-BE49-F238E27FC236}">
                <a16:creationId xmlns:a16="http://schemas.microsoft.com/office/drawing/2014/main" id="{87D58C74-69D8-81C8-B268-499B0CD1F88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34" name="Google Shape;1246;p5">
            <a:extLst>
              <a:ext uri="{FF2B5EF4-FFF2-40B4-BE49-F238E27FC236}">
                <a16:creationId xmlns:a16="http://schemas.microsoft.com/office/drawing/2014/main" id="{751FDA84-55C5-86F1-9B37-B4B9BF7E889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5" name="Google Shape;1245;p5">
            <a:extLst>
              <a:ext uri="{FF2B5EF4-FFF2-40B4-BE49-F238E27FC236}">
                <a16:creationId xmlns:a16="http://schemas.microsoft.com/office/drawing/2014/main" id="{A4E1E75C-6A2A-11A2-84F0-833B70C7553D}"/>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6" name="Google Shape;1244;p5">
            <a:extLst>
              <a:ext uri="{FF2B5EF4-FFF2-40B4-BE49-F238E27FC236}">
                <a16:creationId xmlns:a16="http://schemas.microsoft.com/office/drawing/2014/main" id="{C8CF898C-4074-2069-010D-3919E09A26F1}"/>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37" name="Image 36">
            <a:extLst>
              <a:ext uri="{FF2B5EF4-FFF2-40B4-BE49-F238E27FC236}">
                <a16:creationId xmlns:a16="http://schemas.microsoft.com/office/drawing/2014/main" id="{B2D31BA4-8820-BF4B-AE43-92282066659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8" name="Groupe 27">
            <a:extLst>
              <a:ext uri="{FF2B5EF4-FFF2-40B4-BE49-F238E27FC236}">
                <a16:creationId xmlns:a16="http://schemas.microsoft.com/office/drawing/2014/main" id="{FC4AC44B-D143-93B5-C10A-1BB1445A7846}"/>
              </a:ext>
            </a:extLst>
          </p:cNvPr>
          <p:cNvGrpSpPr/>
          <p:nvPr/>
        </p:nvGrpSpPr>
        <p:grpSpPr>
          <a:xfrm>
            <a:off x="1156970" y="4070812"/>
            <a:ext cx="6830060" cy="2413115"/>
            <a:chOff x="1156970" y="4070812"/>
            <a:chExt cx="6830060" cy="2413115"/>
          </a:xfrm>
        </p:grpSpPr>
        <p:grpSp>
          <p:nvGrpSpPr>
            <p:cNvPr id="7" name="Groupe 6">
              <a:extLst>
                <a:ext uri="{FF2B5EF4-FFF2-40B4-BE49-F238E27FC236}">
                  <a16:creationId xmlns:a16="http://schemas.microsoft.com/office/drawing/2014/main" id="{40CC3464-5868-1705-9345-8C5445500EEC}"/>
                </a:ext>
              </a:extLst>
            </p:cNvPr>
            <p:cNvGrpSpPr/>
            <p:nvPr/>
          </p:nvGrpSpPr>
          <p:grpSpPr>
            <a:xfrm>
              <a:off x="1156970" y="4070812"/>
              <a:ext cx="6830060" cy="2413115"/>
              <a:chOff x="0" y="0"/>
              <a:chExt cx="6830604" cy="2786743"/>
            </a:xfrm>
          </p:grpSpPr>
          <p:sp>
            <p:nvSpPr>
              <p:cNvPr id="9" name="Rectangle : coins arrondis 8">
                <a:extLst>
                  <a:ext uri="{FF2B5EF4-FFF2-40B4-BE49-F238E27FC236}">
                    <a16:creationId xmlns:a16="http://schemas.microsoft.com/office/drawing/2014/main" id="{B3418AFE-A279-682E-87F8-2F470F4CE02B}"/>
                  </a:ext>
                </a:extLst>
              </p:cNvPr>
              <p:cNvSpPr/>
              <p:nvPr/>
            </p:nvSpPr>
            <p:spPr>
              <a:xfrm>
                <a:off x="0" y="0"/>
                <a:ext cx="6830604" cy="2786743"/>
              </a:xfrm>
              <a:prstGeom prst="roundRect">
                <a:avLst>
                  <a:gd name="adj" fmla="val 4165"/>
                </a:avLst>
              </a:prstGeom>
              <a:no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0" name="Zone de texte 153">
                <a:extLst>
                  <a:ext uri="{FF2B5EF4-FFF2-40B4-BE49-F238E27FC236}">
                    <a16:creationId xmlns:a16="http://schemas.microsoft.com/office/drawing/2014/main" id="{D638C553-38B5-D537-0265-5EC6C63D6721}"/>
                  </a:ext>
                </a:extLst>
              </p:cNvPr>
              <p:cNvSpPr txBox="1"/>
              <p:nvPr/>
            </p:nvSpPr>
            <p:spPr>
              <a:xfrm>
                <a:off x="4136571" y="615043"/>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اِسْمُ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ٱلْبَلَدِ</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اَلْمَوْقِعُ: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اَلْمِساحَةُ: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عَدَدُ ٱلسُّكّانِ: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اَلْعاصِمَةُ: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أَهَمُّ ٱلْمُدُنِ: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rPr>
                  <a:t> </a:t>
                </a:r>
              </a:p>
            </p:txBody>
          </p:sp>
          <p:sp>
            <p:nvSpPr>
              <p:cNvPr id="11" name="Zone de texte 153">
                <a:extLst>
                  <a:ext uri="{FF2B5EF4-FFF2-40B4-BE49-F238E27FC236}">
                    <a16:creationId xmlns:a16="http://schemas.microsoft.com/office/drawing/2014/main" id="{9F31B4A1-DB1A-6BEF-8AFB-68C074A89E87}"/>
                  </a:ext>
                </a:extLst>
              </p:cNvPr>
              <p:cNvSpPr txBox="1"/>
              <p:nvPr/>
            </p:nvSpPr>
            <p:spPr>
              <a:xfrm>
                <a:off x="272142" y="625928"/>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اَللُّغاتُ: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اَلْعُمْلَةُ: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اَلْأَعْيادُ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ٱلْوَطَنِيَّةُ</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BCDC9BE0-3BF2-3C25-C900-282F90973E7C}"/>
                  </a:ext>
                </a:extLst>
              </p:cNvPr>
              <p:cNvSpPr/>
              <p:nvPr/>
            </p:nvSpPr>
            <p:spPr>
              <a:xfrm>
                <a:off x="2661557" y="103414"/>
                <a:ext cx="1747157" cy="386443"/>
              </a:xfrm>
              <a:prstGeom prst="round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ar-MA" sz="16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Calibri" panose="020F0502020204030204" pitchFamily="34" charset="0"/>
                  </a:rPr>
                  <a:t>بِطاقَةٌ تَعْريفِيَّةٌ</a:t>
                </a:r>
                <a:endParaRPr kumimoji="0" lang="fr-FR" sz="11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grpSp>
        <p:pic>
          <p:nvPicPr>
            <p:cNvPr id="26" name="Image 25" descr="Une image contenant drapeau, symbole&#10;&#10;Le contenu généré par l’IA peut être incorrect.">
              <a:extLst>
                <a:ext uri="{FF2B5EF4-FFF2-40B4-BE49-F238E27FC236}">
                  <a16:creationId xmlns:a16="http://schemas.microsoft.com/office/drawing/2014/main" id="{1CD7BCD6-6F76-C505-E02D-0579C30FCC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1533" y="5035621"/>
              <a:ext cx="1077674" cy="718449"/>
            </a:xfrm>
            <a:prstGeom prst="rect">
              <a:avLst/>
            </a:prstGeom>
          </p:spPr>
        </p:pic>
      </p:grpSp>
      <p:sp>
        <p:nvSpPr>
          <p:cNvPr id="30" name="Zone de texte 153">
            <a:extLst>
              <a:ext uri="{FF2B5EF4-FFF2-40B4-BE49-F238E27FC236}">
                <a16:creationId xmlns:a16="http://schemas.microsoft.com/office/drawing/2014/main" id="{3186ED9D-4DC1-BF3B-8586-781FF761294F}"/>
              </a:ext>
            </a:extLst>
          </p:cNvPr>
          <p:cNvSpPr txBox="1"/>
          <p:nvPr/>
        </p:nvSpPr>
        <p:spPr>
          <a:xfrm>
            <a:off x="366091" y="1975506"/>
            <a:ext cx="8411817" cy="2075004"/>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lvl="0" algn="r" defTabSz="914400" rtl="1">
              <a:lnSpc>
                <a:spcPct val="107000"/>
              </a:lnSpc>
              <a:spcAft>
                <a:spcPts val="800"/>
              </a:spcAft>
              <a:defRPr/>
            </a:pP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ٱلسِّينِغالُ دَولَةٌ إِفريقِيَّةٌ تَقَعُ في غَربِ ٱلقارَّةِ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ٱلإِفريقِيَّةِ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عاصِمَتُها مَدينَةُ داكارَ، وَهِيَ أَكبَرُ مُدُنِها أَيضاً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وَٱلمَركَزُ</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ٱلسِّياسِيُّ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وَٱلإِدارِيُّ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وَٱلِاقتِصادِيُّ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لِلبِلادِ</a:t>
            </a:r>
            <a:r>
              <a:rPr lang="ar-M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وَبِها أَيْضاً مَدينَةُ ثايس وَ سانت لويس </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تَبلُغُ مِساحَةُ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ٱلسِّينِغالِ</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حَوالَيْ 196.722 كيلومِترٍ مُرَبَّعٍ، وَيَبلُغُ عَدَدُ سُكَّانِها حَوالَيْ 19 مِليوناً وَثَلاثَةِ مِئَةٍ وَسِتَّةٍ وَسِتِّينَ أَلفَ نَسَمَةٍ سَنَةَ 2026. ٱللُّغَةُ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ٱلرَّسمِيَّةُ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لِلدَّولَةِ هِيَ ٱلفَرَنسِيَّةُ، كَما تَنتَشِرُ لُغاتٌ مَحَلِّيَّةٌ عَدَّةٌ كَٱلوُلوفِ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وَٱلدِّيولا</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وَٱلبُولارِ</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وَٱلسِّيرِيرِ</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ٱلعُملَةُ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ٱلمُتَداوَلَةُ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في ٱلسِّينِغالِ هِيَ ٱلفَرَنكُ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ٱلإِفريقِيُّ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وَمِن أَهَمِّ ٱلأَعيادِ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ٱلوَطَنِيَّةِ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في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ٱلبِلادِ</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ٱلعيدُ ٱلوَطَنِيُّ ٱلسِّينِغالِيُّ، عيدُ ٱلِاستِقلالِ.</a:t>
            </a:r>
            <a:endParaRPr kumimoji="0" lang="fr-FR" sz="2000" b="1" i="0" u="none" strike="noStrike" kern="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62766296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71083-C913-EE6F-DDB6-48A774899F2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4C86BF6-745F-541E-FB91-6DF696888BFF}"/>
              </a:ext>
            </a:extLst>
          </p:cNvPr>
          <p:cNvSpPr txBox="1"/>
          <p:nvPr/>
        </p:nvSpPr>
        <p:spPr>
          <a:xfrm>
            <a:off x="83730" y="83154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يمكنكم الاستعانة بالفقرة التالي لكتابة البطاقة</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369179F5-CEC7-BAE2-FF94-4C84B9C3D1A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24" name="Rectangle 23">
            <a:extLst>
              <a:ext uri="{FF2B5EF4-FFF2-40B4-BE49-F238E27FC236}">
                <a16:creationId xmlns:a16="http://schemas.microsoft.com/office/drawing/2014/main" id="{66BB5BC8-FBFD-ED0A-287E-85905E5DF7D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9" name="Rectangle 28">
            <a:extLst>
              <a:ext uri="{FF2B5EF4-FFF2-40B4-BE49-F238E27FC236}">
                <a16:creationId xmlns:a16="http://schemas.microsoft.com/office/drawing/2014/main" id="{B45A06CD-3781-495F-C8C3-28EF8B0750F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2" name="Rectangle 31">
            <a:extLst>
              <a:ext uri="{FF2B5EF4-FFF2-40B4-BE49-F238E27FC236}">
                <a16:creationId xmlns:a16="http://schemas.microsoft.com/office/drawing/2014/main" id="{F383C115-5DF6-E397-558F-17A64676D16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3" name="Rectangle 32">
            <a:extLst>
              <a:ext uri="{FF2B5EF4-FFF2-40B4-BE49-F238E27FC236}">
                <a16:creationId xmlns:a16="http://schemas.microsoft.com/office/drawing/2014/main" id="{FC7CB8AD-A105-5F3D-6E2A-CDAFF86A7F9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34" name="Google Shape;1246;p5">
            <a:extLst>
              <a:ext uri="{FF2B5EF4-FFF2-40B4-BE49-F238E27FC236}">
                <a16:creationId xmlns:a16="http://schemas.microsoft.com/office/drawing/2014/main" id="{5F4A0071-3782-37E7-958B-44A5164DFD6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35" name="Google Shape;1245;p5">
            <a:extLst>
              <a:ext uri="{FF2B5EF4-FFF2-40B4-BE49-F238E27FC236}">
                <a16:creationId xmlns:a16="http://schemas.microsoft.com/office/drawing/2014/main" id="{87EF95B7-4293-6482-AAB4-6967B95FCE07}"/>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36" name="Google Shape;1244;p5">
            <a:extLst>
              <a:ext uri="{FF2B5EF4-FFF2-40B4-BE49-F238E27FC236}">
                <a16:creationId xmlns:a16="http://schemas.microsoft.com/office/drawing/2014/main" id="{1B951858-AD21-8522-BA57-F1473273E94A}"/>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37" name="Image 36">
            <a:extLst>
              <a:ext uri="{FF2B5EF4-FFF2-40B4-BE49-F238E27FC236}">
                <a16:creationId xmlns:a16="http://schemas.microsoft.com/office/drawing/2014/main" id="{340EF4B7-4024-B597-05C1-05006432489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Zone de texte 153">
            <a:extLst>
              <a:ext uri="{FF2B5EF4-FFF2-40B4-BE49-F238E27FC236}">
                <a16:creationId xmlns:a16="http://schemas.microsoft.com/office/drawing/2014/main" id="{542AA75A-6F62-0185-092F-02D394BCEDB2}"/>
              </a:ext>
            </a:extLst>
          </p:cNvPr>
          <p:cNvSpPr txBox="1"/>
          <p:nvPr/>
        </p:nvSpPr>
        <p:spPr>
          <a:xfrm>
            <a:off x="366091" y="1975506"/>
            <a:ext cx="8411817" cy="2075004"/>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lvl="0" algn="r" defTabSz="914400" rtl="1">
              <a:lnSpc>
                <a:spcPct val="107000"/>
              </a:lnSpc>
              <a:spcAft>
                <a:spcPts val="800"/>
              </a:spcAft>
              <a:defRPr/>
            </a:pP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ٱلسِّينِغالُ دَولَةٌ إِفريقِيَّةٌ تَقَعُ في غَربِ ٱلقارَّةِ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ٱلإِفريقِيَّةِ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عاصِمَتُها مَدينَةُ داكارَ، وَهِيَ أَكبَرُ مُدُنِها أَيضاً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وَٱلمَركَزُ</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ٱلسِّياسِيُّ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وَٱلإِدارِيُّ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وَٱلِاقتِصادِيُّ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لِلبِلادِ</a:t>
            </a:r>
            <a:r>
              <a:rPr lang="ar-M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وَبِها أَيْضاً مَدينَةُ ثايس وَ سانت لويس </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تَبلُغُ مِساحَةُ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ٱلسِّينِغالِ</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حَوالَيْ 196.722 كيلومِترٍ مُرَبَّعٍ، وَيَبلُغُ عَدَدُ سُكَّانِها حَوالَيْ 19 مِليوناً وَثَلاثَةِ مِئَةٍ وَسِتَّةٍ وَسِتِّينَ أَلفَ نَسَمَةٍ سَنَةَ 2026. ٱللُّغَةُ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ٱلرَّسمِيَّةُ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لِلدَّولَةِ هِيَ ٱلفَرَنسِيَّةُ، كَما تَنتَشِرُ لُغاتٌ مَحَلِّيَّةٌ عَدَّةٌ كَٱلوُلوفِ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وَٱلدِّيولا</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وَٱلبُولارِ</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وَٱلسِّيرِيرِ</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ٱلعُملَةُ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ٱلمُتَداوَلَةُ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في ٱلسِّينِغالِ هِيَ ٱلفَرَنكُ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ٱلإِفريقِيُّ</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وَمِن أَهَمِّ ٱلأَعيادِ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ٱلوَطَنِيَّةِ</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في </a:t>
            </a:r>
            <a:r>
              <a:rPr lang="ar-SA" sz="2400" b="1" kern="0" dirty="0" err="1">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ٱلبِلادِ</a:t>
            </a:r>
            <a:r>
              <a:rPr lang="ar-SA" sz="2400" b="1" kern="0" dirty="0">
                <a:solidFill>
                  <a:srgbClr val="002060"/>
                </a:solidFill>
                <a:latin typeface="Microsoft Uighur" panose="02000000000000000000" pitchFamily="2" charset="-78"/>
                <a:ea typeface="Times New Roman" panose="02020603050405020304" pitchFamily="18" charset="0"/>
                <a:cs typeface="Microsoft Uighur" panose="02000000000000000000" pitchFamily="2" charset="-78"/>
              </a:rPr>
              <a:t>: ٱلعيدُ ٱلوَطَنِيُّ ٱلسِّينِغالِيُّ، عيدُ ٱلِاستِقلالِ.</a:t>
            </a:r>
            <a:endParaRPr kumimoji="0" lang="fr-FR" sz="2000" b="1" i="0" u="none" strike="noStrike" kern="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4" name="Groupe 3">
            <a:extLst>
              <a:ext uri="{FF2B5EF4-FFF2-40B4-BE49-F238E27FC236}">
                <a16:creationId xmlns:a16="http://schemas.microsoft.com/office/drawing/2014/main" id="{28851C33-11D8-ABFB-346B-98BEEB52FD4D}"/>
              </a:ext>
            </a:extLst>
          </p:cNvPr>
          <p:cNvGrpSpPr/>
          <p:nvPr/>
        </p:nvGrpSpPr>
        <p:grpSpPr>
          <a:xfrm>
            <a:off x="967233" y="4070812"/>
            <a:ext cx="7019797" cy="2413115"/>
            <a:chOff x="967233" y="4070812"/>
            <a:chExt cx="7019797" cy="2413115"/>
          </a:xfrm>
        </p:grpSpPr>
        <p:grpSp>
          <p:nvGrpSpPr>
            <p:cNvPr id="7" name="Groupe 6">
              <a:extLst>
                <a:ext uri="{FF2B5EF4-FFF2-40B4-BE49-F238E27FC236}">
                  <a16:creationId xmlns:a16="http://schemas.microsoft.com/office/drawing/2014/main" id="{F07A94A6-30D5-D392-603B-9521DBED4D35}"/>
                </a:ext>
              </a:extLst>
            </p:cNvPr>
            <p:cNvGrpSpPr/>
            <p:nvPr/>
          </p:nvGrpSpPr>
          <p:grpSpPr>
            <a:xfrm>
              <a:off x="1156970" y="4070812"/>
              <a:ext cx="6830060" cy="2413115"/>
              <a:chOff x="0" y="0"/>
              <a:chExt cx="6830604" cy="2786743"/>
            </a:xfrm>
          </p:grpSpPr>
          <p:sp>
            <p:nvSpPr>
              <p:cNvPr id="9" name="Rectangle : coins arrondis 8">
                <a:extLst>
                  <a:ext uri="{FF2B5EF4-FFF2-40B4-BE49-F238E27FC236}">
                    <a16:creationId xmlns:a16="http://schemas.microsoft.com/office/drawing/2014/main" id="{2F470F51-B682-AE3F-D907-A21535FF049F}"/>
                  </a:ext>
                </a:extLst>
              </p:cNvPr>
              <p:cNvSpPr/>
              <p:nvPr/>
            </p:nvSpPr>
            <p:spPr>
              <a:xfrm>
                <a:off x="0" y="0"/>
                <a:ext cx="6830604" cy="2786743"/>
              </a:xfrm>
              <a:prstGeom prst="roundRect">
                <a:avLst>
                  <a:gd name="adj" fmla="val 4165"/>
                </a:avLst>
              </a:prstGeom>
              <a:no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0" name="Zone de texte 153">
                <a:extLst>
                  <a:ext uri="{FF2B5EF4-FFF2-40B4-BE49-F238E27FC236}">
                    <a16:creationId xmlns:a16="http://schemas.microsoft.com/office/drawing/2014/main" id="{7D4F4BD8-99DA-C631-D3F1-17F38CC65714}"/>
                  </a:ext>
                </a:extLst>
              </p:cNvPr>
              <p:cNvSpPr txBox="1"/>
              <p:nvPr/>
            </p:nvSpPr>
            <p:spPr>
              <a:xfrm>
                <a:off x="4136571" y="615043"/>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اِسْمُ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ٱلْبَلَدِ</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اَلْمَوْقِعُ: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اَلْمِساحَةُ: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عَدَدُ ٱلسُّكّانِ: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اَلْعاصِمَةُ: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أَهَمُّ ٱلْمُدُنِ: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rPr>
                  <a:t> </a:t>
                </a:r>
              </a:p>
            </p:txBody>
          </p:sp>
          <p:sp>
            <p:nvSpPr>
              <p:cNvPr id="11" name="Zone de texte 153">
                <a:extLst>
                  <a:ext uri="{FF2B5EF4-FFF2-40B4-BE49-F238E27FC236}">
                    <a16:creationId xmlns:a16="http://schemas.microsoft.com/office/drawing/2014/main" id="{B60B1D96-79D3-C77B-1912-8B2A6C950F20}"/>
                  </a:ext>
                </a:extLst>
              </p:cNvPr>
              <p:cNvSpPr txBox="1"/>
              <p:nvPr/>
            </p:nvSpPr>
            <p:spPr>
              <a:xfrm>
                <a:off x="272142" y="625928"/>
                <a:ext cx="2557235" cy="1872343"/>
              </a:xfrm>
              <a:prstGeom prst="rect">
                <a:avLst/>
              </a:prstGeom>
              <a:solidFill>
                <a:sysClr val="window" lastClr="FFFFFF"/>
              </a:solidFill>
              <a:ln w="12700">
                <a:solidFill>
                  <a:prstClr val="black"/>
                </a:solidFill>
                <a:prstDash val="lgDash"/>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اَللُّغاتُ: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اَلْعُمْلَةُ: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اَلْأَعْيادُ </a:t>
                </a:r>
                <a:r>
                  <a:rPr kumimoji="0" lang="ar-MA" sz="1200" b="0" i="0" u="none" strike="noStrike" kern="0" cap="none" spc="0" normalizeH="0" baseline="0" noProof="0" dirty="0" err="1">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ٱلْوَطَنِيَّةُ</a:t>
                </a: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kumimoji="0" lang="ar-MA" sz="12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rPr>
                  <a:t>.............................................................</a:t>
                </a:r>
                <a:endParaRPr kumimoji="0" lang="fr-FR"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2" name="Rectangle : coins arrondis 11">
                <a:extLst>
                  <a:ext uri="{FF2B5EF4-FFF2-40B4-BE49-F238E27FC236}">
                    <a16:creationId xmlns:a16="http://schemas.microsoft.com/office/drawing/2014/main" id="{D803D362-D93D-CD80-5DC0-65854EF2EB43}"/>
                  </a:ext>
                </a:extLst>
              </p:cNvPr>
              <p:cNvSpPr/>
              <p:nvPr/>
            </p:nvSpPr>
            <p:spPr>
              <a:xfrm>
                <a:off x="2661557" y="103414"/>
                <a:ext cx="1747157" cy="386443"/>
              </a:xfrm>
              <a:prstGeom prst="round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ar-MA" sz="16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Calibri" panose="020F0502020204030204" pitchFamily="34" charset="0"/>
                  </a:rPr>
                  <a:t>بِطاقَةٌ تَعْريفِيَّةٌ</a:t>
                </a:r>
                <a:endParaRPr kumimoji="0" lang="fr-FR" sz="11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Arial" panose="020B0604020202020204" pitchFamily="34" charset="0"/>
                </a:endParaRPr>
              </a:p>
            </p:txBody>
          </p:sp>
        </p:grpSp>
        <p:sp>
          <p:nvSpPr>
            <p:cNvPr id="13" name="ZoneTexte 12">
              <a:extLst>
                <a:ext uri="{FF2B5EF4-FFF2-40B4-BE49-F238E27FC236}">
                  <a16:creationId xmlns:a16="http://schemas.microsoft.com/office/drawing/2014/main" id="{9E830C91-08BA-B845-C62D-8A1DF02AFC7B}"/>
                </a:ext>
              </a:extLst>
            </p:cNvPr>
            <p:cNvSpPr txBox="1"/>
            <p:nvPr/>
          </p:nvSpPr>
          <p:spPr>
            <a:xfrm>
              <a:off x="6182215" y="4462318"/>
              <a:ext cx="1086756" cy="523220"/>
            </a:xfrm>
            <a:prstGeom prst="rect">
              <a:avLst/>
            </a:prstGeom>
            <a:noFill/>
          </p:spPr>
          <p:txBody>
            <a:bodyPr wrap="square">
              <a:spAutoFit/>
            </a:bodyPr>
            <a:lstStyle/>
            <a:p>
              <a:pPr marL="0" lvl="1" algn="r" defTabSz="342935">
                <a:spcBef>
                  <a:spcPct val="0"/>
                </a:spcBef>
                <a:defRPr/>
              </a:pP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اَلسِّينِغالُ</a:t>
              </a:r>
              <a:endParaRPr kumimoji="0" lang="ar-MA" sz="24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1BFCC214-B093-3283-59C2-D6009107EA69}"/>
                </a:ext>
              </a:extLst>
            </p:cNvPr>
            <p:cNvSpPr txBox="1"/>
            <p:nvPr/>
          </p:nvSpPr>
          <p:spPr>
            <a:xfrm>
              <a:off x="5156425" y="4754149"/>
              <a:ext cx="2185301" cy="523220"/>
            </a:xfrm>
            <a:prstGeom prst="rect">
              <a:avLst/>
            </a:prstGeom>
            <a:noFill/>
          </p:spPr>
          <p:txBody>
            <a:bodyPr wrap="square">
              <a:spAutoFit/>
            </a:bodyPr>
            <a:lstStyle/>
            <a:p>
              <a:pPr marL="0" lvl="1" algn="r" defTabSz="342935">
                <a:spcBef>
                  <a:spcPct val="0"/>
                </a:spcBef>
                <a:defRPr/>
              </a:pP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غَربِ ٱلقارَّةِ </a:t>
              </a:r>
              <a:r>
                <a:rPr lang="ar-MA" sz="2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ٱلإِفريقِيَّةِ</a:t>
              </a:r>
              <a:endParaRPr kumimoji="0" lang="ar-MA" sz="24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3C55FDFE-84E0-4330-5621-276E5DD8CBAB}"/>
                </a:ext>
              </a:extLst>
            </p:cNvPr>
            <p:cNvSpPr txBox="1"/>
            <p:nvPr/>
          </p:nvSpPr>
          <p:spPr>
            <a:xfrm>
              <a:off x="5104540" y="5136586"/>
              <a:ext cx="2185301"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حَوالَيْ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196.722</a:t>
              </a: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كيلومِتْرٍ مُرَبَّعٍ</a:t>
              </a:r>
            </a:p>
          </p:txBody>
        </p:sp>
        <p:sp>
          <p:nvSpPr>
            <p:cNvPr id="16" name="ZoneTexte 15">
              <a:extLst>
                <a:ext uri="{FF2B5EF4-FFF2-40B4-BE49-F238E27FC236}">
                  <a16:creationId xmlns:a16="http://schemas.microsoft.com/office/drawing/2014/main" id="{A9CB4425-00E7-9509-C95D-5FE0F1B94AB2}"/>
                </a:ext>
              </a:extLst>
            </p:cNvPr>
            <p:cNvSpPr txBox="1"/>
            <p:nvPr/>
          </p:nvSpPr>
          <p:spPr>
            <a:xfrm>
              <a:off x="5024125" y="5445043"/>
              <a:ext cx="2185301"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حَوالَيْ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19</a:t>
              </a: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مَلْيوناً نَسَمَةً </a:t>
              </a:r>
            </a:p>
          </p:txBody>
        </p:sp>
        <p:sp>
          <p:nvSpPr>
            <p:cNvPr id="17" name="ZoneTexte 16">
              <a:extLst>
                <a:ext uri="{FF2B5EF4-FFF2-40B4-BE49-F238E27FC236}">
                  <a16:creationId xmlns:a16="http://schemas.microsoft.com/office/drawing/2014/main" id="{BEE6957D-A869-3978-74D7-CFBC6D4A0EB1}"/>
                </a:ext>
              </a:extLst>
            </p:cNvPr>
            <p:cNvSpPr txBox="1"/>
            <p:nvPr/>
          </p:nvSpPr>
          <p:spPr>
            <a:xfrm>
              <a:off x="5131928" y="5729126"/>
              <a:ext cx="2185301"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مَدينَةُ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داكارَ</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52941811-E8FC-E76A-5C34-B1403D89999F}"/>
                </a:ext>
              </a:extLst>
            </p:cNvPr>
            <p:cNvSpPr txBox="1"/>
            <p:nvPr/>
          </p:nvSpPr>
          <p:spPr>
            <a:xfrm>
              <a:off x="4894596" y="5964079"/>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ثايس وَ سانت لويس </a:t>
              </a:r>
              <a:endParaRPr kumimoji="0" lang="ar-MA" sz="20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0" name="ZoneTexte 19">
              <a:extLst>
                <a:ext uri="{FF2B5EF4-FFF2-40B4-BE49-F238E27FC236}">
                  <a16:creationId xmlns:a16="http://schemas.microsoft.com/office/drawing/2014/main" id="{F717381A-E0EC-5C08-17F6-8B8A4DE6F5C7}"/>
                </a:ext>
              </a:extLst>
            </p:cNvPr>
            <p:cNvSpPr txBox="1"/>
            <p:nvPr/>
          </p:nvSpPr>
          <p:spPr>
            <a:xfrm>
              <a:off x="967233" y="4523873"/>
              <a:ext cx="2557031" cy="400110"/>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اَللُّغَةُ ٱلْفَرَنْسِيَّةُ – اَلْوَلوفُ - </a:t>
              </a:r>
              <a:r>
                <a:rPr kumimoji="0" lang="ar-MA" sz="20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اَلدِّيولا</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0D6A4D1C-BB01-CCAA-E9AB-7C53CB382CC6}"/>
                </a:ext>
              </a:extLst>
            </p:cNvPr>
            <p:cNvSpPr txBox="1"/>
            <p:nvPr/>
          </p:nvSpPr>
          <p:spPr>
            <a:xfrm>
              <a:off x="1375341" y="4848826"/>
              <a:ext cx="2185301"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اَلفَرَنكُ </a:t>
              </a:r>
              <a:r>
                <a:rPr lang="ar-MA" sz="2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ٱلإِفريقِيُّ</a:t>
              </a:r>
              <a:endParaRPr kumimoji="0" lang="ar-MA" sz="20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ZoneTexte 21">
              <a:extLst>
                <a:ext uri="{FF2B5EF4-FFF2-40B4-BE49-F238E27FC236}">
                  <a16:creationId xmlns:a16="http://schemas.microsoft.com/office/drawing/2014/main" id="{CD522208-E869-A452-C116-8DBE1C43E334}"/>
                </a:ext>
              </a:extLst>
            </p:cNvPr>
            <p:cNvSpPr txBox="1"/>
            <p:nvPr/>
          </p:nvSpPr>
          <p:spPr>
            <a:xfrm>
              <a:off x="1035051" y="5166709"/>
              <a:ext cx="2070824" cy="400110"/>
            </a:xfrm>
            <a:prstGeom prst="rect">
              <a:avLst/>
            </a:prstGeom>
            <a:noFill/>
          </p:spPr>
          <p:txBody>
            <a:bodyPr wrap="square">
              <a:spAutoFit/>
            </a:bodyPr>
            <a:lstStyle/>
            <a:p>
              <a:pPr marL="0" lvl="1" algn="r" defTabSz="342935">
                <a:spcBef>
                  <a:spcPct val="0"/>
                </a:spcBef>
                <a:defRPr/>
              </a:pPr>
              <a:r>
                <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اَلْعيدُ ٱلْوَطَنِيُّ </a:t>
              </a: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ٱلسِّينِغالِيُّ</a:t>
              </a:r>
              <a:endParaRPr kumimoji="0" lang="ar-MA" sz="2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ZoneTexte 22">
              <a:extLst>
                <a:ext uri="{FF2B5EF4-FFF2-40B4-BE49-F238E27FC236}">
                  <a16:creationId xmlns:a16="http://schemas.microsoft.com/office/drawing/2014/main" id="{3648E26F-0D7F-C402-D827-491444F40C22}"/>
                </a:ext>
              </a:extLst>
            </p:cNvPr>
            <p:cNvSpPr txBox="1"/>
            <p:nvPr/>
          </p:nvSpPr>
          <p:spPr>
            <a:xfrm>
              <a:off x="1797716" y="5466321"/>
              <a:ext cx="1588359" cy="400110"/>
            </a:xfrm>
            <a:prstGeom prst="rect">
              <a:avLst/>
            </a:prstGeom>
            <a:noFill/>
          </p:spPr>
          <p:txBody>
            <a:bodyPr wrap="square">
              <a:spAutoFit/>
            </a:bodyPr>
            <a:lstStyle/>
            <a:p>
              <a:pPr marL="0" lvl="1" algn="r" defTabSz="342935">
                <a:spcBef>
                  <a:spcPct val="0"/>
                </a:spcBef>
                <a:defRPr/>
              </a:pPr>
              <a:r>
                <a:rPr lang="ar-MA" sz="2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عيدُ </a:t>
              </a:r>
              <a:r>
                <a:rPr lang="ar-MA" sz="2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ٱلِاستِقلالِ</a:t>
              </a:r>
              <a:endParaRPr kumimoji="0" lang="ar-MA" sz="20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6" name="Image 25" descr="Une image contenant drapeau, symbole&#10;&#10;Le contenu généré par l’IA peut être incorrect.">
              <a:extLst>
                <a:ext uri="{FF2B5EF4-FFF2-40B4-BE49-F238E27FC236}">
                  <a16:creationId xmlns:a16="http://schemas.microsoft.com/office/drawing/2014/main" id="{94DE86F5-06D1-EB80-BB6F-C723EC9791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1533" y="5035621"/>
              <a:ext cx="1077674" cy="718449"/>
            </a:xfrm>
            <a:prstGeom prst="rect">
              <a:avLst/>
            </a:prstGeom>
          </p:spPr>
        </p:pic>
      </p:grpSp>
    </p:spTree>
    <p:extLst>
      <p:ext uri="{BB962C8B-B14F-4D97-AF65-F5344CB8AC3E}">
        <p14:creationId xmlns:p14="http://schemas.microsoft.com/office/powerpoint/2010/main" val="156834042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73693-C957-7445-8437-935EDA12472C}"/>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A239741-3EF1-BA19-E8B2-8D0AFABD2ECB}"/>
              </a:ext>
            </a:extLst>
          </p:cNvPr>
          <p:cNvSpPr>
            <a:spLocks noGrp="1"/>
          </p:cNvSpPr>
          <p:nvPr>
            <p:ph type="title"/>
          </p:nvPr>
        </p:nvSpPr>
        <p:spPr>
          <a:xfrm>
            <a:off x="212506"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إنتاج كتابي 2</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3C435F8E-20D6-4AD3-B6CD-A1AAD3205AEC}"/>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A3F2F17C-9CF0-870E-4EE8-11C91BF7F69C}"/>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وصف شخص</a:t>
            </a:r>
            <a:endPar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7813E3E5-62AE-CFC1-B4E8-54AF5C9B2724}"/>
              </a:ext>
            </a:extLst>
          </p:cNvPr>
          <p:cNvSpPr txBox="1"/>
          <p:nvPr/>
        </p:nvSpPr>
        <p:spPr>
          <a:xfrm>
            <a:off x="5716140" y="2265825"/>
            <a:ext cx="1526380"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 name="Image 8">
            <a:extLst>
              <a:ext uri="{FF2B5EF4-FFF2-40B4-BE49-F238E27FC236}">
                <a16:creationId xmlns:a16="http://schemas.microsoft.com/office/drawing/2014/main" id="{761863A9-BFEA-423F-4201-1B1F9ECC42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5" name="Image 4">
            <a:extLst>
              <a:ext uri="{FF2B5EF4-FFF2-40B4-BE49-F238E27FC236}">
                <a16:creationId xmlns:a16="http://schemas.microsoft.com/office/drawing/2014/main" id="{776349CF-0F1F-5507-9051-007336160DF8}"/>
              </a:ext>
            </a:extLst>
          </p:cNvPr>
          <p:cNvPicPr>
            <a:picLocks noChangeAspect="1"/>
          </p:cNvPicPr>
          <p:nvPr/>
        </p:nvPicPr>
        <p:blipFill>
          <a:blip r:embed="rId4"/>
          <a:srcRect/>
          <a:stretch/>
        </p:blipFill>
        <p:spPr>
          <a:xfrm>
            <a:off x="7242520" y="2588457"/>
            <a:ext cx="730771" cy="735759"/>
          </a:xfrm>
          <a:prstGeom prst="rect">
            <a:avLst/>
          </a:prstGeom>
        </p:spPr>
      </p:pic>
      <p:pic>
        <p:nvPicPr>
          <p:cNvPr id="3" name="Image 2">
            <a:extLst>
              <a:ext uri="{FF2B5EF4-FFF2-40B4-BE49-F238E27FC236}">
                <a16:creationId xmlns:a16="http://schemas.microsoft.com/office/drawing/2014/main" id="{84066084-D994-04BB-C2D0-4AD5A8A01E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734" y="2265825"/>
            <a:ext cx="473949" cy="545608"/>
          </a:xfrm>
          <a:prstGeom prst="rect">
            <a:avLst/>
          </a:prstGeom>
        </p:spPr>
      </p:pic>
    </p:spTree>
    <p:extLst>
      <p:ext uri="{BB962C8B-B14F-4D97-AF65-F5344CB8AC3E}">
        <p14:creationId xmlns:p14="http://schemas.microsoft.com/office/powerpoint/2010/main" val="36221455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توظيف مهارة وصف شخص</a:t>
            </a:r>
          </a:p>
        </p:txBody>
      </p:sp>
      <p:sp>
        <p:nvSpPr>
          <p:cNvPr id="7" name="ZoneTexte 6">
            <a:extLst>
              <a:ext uri="{FF2B5EF4-FFF2-40B4-BE49-F238E27FC236}">
                <a16:creationId xmlns:a16="http://schemas.microsoft.com/office/drawing/2014/main" id="{760A948E-FF19-399F-0E68-BDCE10022435}"/>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مَهارَةُ وَصْفِ شَخْصٍ</a:t>
            </a:r>
          </a:p>
        </p:txBody>
      </p:sp>
      <p:pic>
        <p:nvPicPr>
          <p:cNvPr id="13" name="Espace réservé pour une image  12">
            <a:extLst>
              <a:ext uri="{FF2B5EF4-FFF2-40B4-BE49-F238E27FC236}">
                <a16:creationId xmlns:a16="http://schemas.microsoft.com/office/drawing/2014/main" id="{D313E8CA-262A-D3F0-EACF-3C6735DB0FC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35D0553C-CA62-0DE3-66C4-99C7D734AE9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2671B276-4438-D935-E5B0-BBD1A8D5A0A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2C9B9009-3B55-7D84-5BEF-EFE9C3E2277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70109283-BECA-49BE-E6A2-DA44710E543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F787BBF1-8C92-19A3-FF80-76C585B6C49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60FE0941-EC2E-6D3B-3D38-D5EB225EA001}"/>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0872A9C1-09D0-4AE4-DCD7-4CF76FE4C5B8}"/>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7A825899-BC85-C2DA-A181-6C5C3176CE4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38341091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064B-9F30-1B8A-D43C-8F00E4C6850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6DA3967-9168-B302-1157-DFFDBB8111A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بالجوانب التي نركز عليها لوصف شخص؟</a:t>
            </a:r>
          </a:p>
        </p:txBody>
      </p:sp>
      <p:pic>
        <p:nvPicPr>
          <p:cNvPr id="6" name="Espace réservé pour une image  5">
            <a:extLst>
              <a:ext uri="{FF2B5EF4-FFF2-40B4-BE49-F238E27FC236}">
                <a16:creationId xmlns:a16="http://schemas.microsoft.com/office/drawing/2014/main" id="{B87B3D0C-BCD3-85E6-65DE-E8E49B50217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7" name="ZoneTexte 6">
            <a:extLst>
              <a:ext uri="{FF2B5EF4-FFF2-40B4-BE49-F238E27FC236}">
                <a16:creationId xmlns:a16="http://schemas.microsoft.com/office/drawing/2014/main" id="{55462E6D-F1B1-A847-5BEE-73F7FF27818A}"/>
              </a:ext>
            </a:extLst>
          </p:cNvPr>
          <p:cNvSpPr txBox="1"/>
          <p:nvPr/>
        </p:nvSpPr>
        <p:spPr>
          <a:xfrm>
            <a:off x="2227210" y="3263017"/>
            <a:ext cx="4712906"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مَهارَةُ وَصْفِ شَخْصٍ</a:t>
            </a:r>
          </a:p>
        </p:txBody>
      </p:sp>
      <p:sp>
        <p:nvSpPr>
          <p:cNvPr id="3" name="Rectangle 2">
            <a:extLst>
              <a:ext uri="{FF2B5EF4-FFF2-40B4-BE49-F238E27FC236}">
                <a16:creationId xmlns:a16="http://schemas.microsoft.com/office/drawing/2014/main" id="{62D8FAD3-546E-63A7-0CD7-D83FC72CD9A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5840E4C8-CAB7-5D0C-3638-E4C6CDDADA6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AA5AE09A-F81A-7895-3076-C22B98B333D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B1EB4CAC-02D6-3941-127B-F55492DF8D7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7066A977-11CE-FBA1-5658-4328B2EF138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0F6F3632-3B8D-12C1-E3B7-6DDD8B63A675}"/>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A3C47C0E-1912-CBBB-13B9-75AB1AB09BD3}"/>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7E4B2160-0CB9-CA5D-B62B-F61F6204CA1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87768567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977E-A2BD-ECE4-778F-8AA7B985773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ED4F244-F1E1-92C2-8C06-63E04C8E1FEE}"/>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من يقرأ؟</a:t>
            </a:r>
          </a:p>
        </p:txBody>
      </p:sp>
      <p:pic>
        <p:nvPicPr>
          <p:cNvPr id="6" name="Espace réservé pour une image  5">
            <a:extLst>
              <a:ext uri="{FF2B5EF4-FFF2-40B4-BE49-F238E27FC236}">
                <a16:creationId xmlns:a16="http://schemas.microsoft.com/office/drawing/2014/main" id="{21B8D78F-4319-6B36-7936-B5BB66FE2D9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98CE4B1C-4F36-011A-94A8-BC5F646BED81}"/>
              </a:ext>
            </a:extLst>
          </p:cNvPr>
          <p:cNvSpPr txBox="1"/>
          <p:nvPr/>
        </p:nvSpPr>
        <p:spPr>
          <a:xfrm>
            <a:off x="1701071" y="1819954"/>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وَصْفُ ٱلْمَظْهَرِ ٱلْخارِجِيِّ لِشَخْصٍ</a:t>
            </a:r>
          </a:p>
        </p:txBody>
      </p:sp>
      <p:sp>
        <p:nvSpPr>
          <p:cNvPr id="22" name="ZoneTexte 21">
            <a:extLst>
              <a:ext uri="{FF2B5EF4-FFF2-40B4-BE49-F238E27FC236}">
                <a16:creationId xmlns:a16="http://schemas.microsoft.com/office/drawing/2014/main" id="{2ACB166F-3EA0-EF30-5AAD-85312BD1DA92}"/>
              </a:ext>
            </a:extLst>
          </p:cNvPr>
          <p:cNvSpPr txBox="1"/>
          <p:nvPr/>
        </p:nvSpPr>
        <p:spPr>
          <a:xfrm>
            <a:off x="1641690" y="3429000"/>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وَصْفُ مَشاعِرِ شَخْصٍ</a:t>
            </a:r>
          </a:p>
        </p:txBody>
      </p:sp>
      <p:sp>
        <p:nvSpPr>
          <p:cNvPr id="23" name="ZoneTexte 22">
            <a:extLst>
              <a:ext uri="{FF2B5EF4-FFF2-40B4-BE49-F238E27FC236}">
                <a16:creationId xmlns:a16="http://schemas.microsoft.com/office/drawing/2014/main" id="{38215454-41B2-097D-065C-433E2B8BD3F1}"/>
              </a:ext>
            </a:extLst>
          </p:cNvPr>
          <p:cNvSpPr txBox="1"/>
          <p:nvPr/>
        </p:nvSpPr>
        <p:spPr>
          <a:xfrm>
            <a:off x="1523680" y="5038046"/>
            <a:ext cx="5647959" cy="1081980"/>
          </a:xfrm>
          <a:prstGeom prst="roundRect">
            <a:avLst>
              <a:gd name="adj" fmla="val 50000"/>
            </a:avLst>
          </a:prstGeom>
          <a:solidFill>
            <a:srgbClr val="DEEBF7"/>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وَصْفُ ٱلْأَفْعالِ ٱلَّتي يَقومُ بِها شَخْصٌ.</a:t>
            </a:r>
          </a:p>
        </p:txBody>
      </p:sp>
      <p:sp>
        <p:nvSpPr>
          <p:cNvPr id="7" name="Rectangle 6">
            <a:extLst>
              <a:ext uri="{FF2B5EF4-FFF2-40B4-BE49-F238E27FC236}">
                <a16:creationId xmlns:a16="http://schemas.microsoft.com/office/drawing/2014/main" id="{455B6AAC-A498-104D-5DBB-3A185BFCFCB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8215F89D-6D99-09DB-F1EB-2EBD333ABDE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67C4E3EF-C0CB-A43C-ED8E-6A93B578AF0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B06E5F44-21DD-44A3-A145-7F481984C12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8CDE45A1-BD1F-0C53-645B-7399CAE4403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4CE186A9-3053-BF7F-E9AA-31D2FDD36DC9}"/>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0DF693AC-810B-AFAF-39B0-CA45455B9711}"/>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26A616C0-3066-5291-BD89-CE08EF01CCE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1349611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500"/>
                                        <p:tgtEl>
                                          <p:spTgt spid="2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FD6C4-13B5-268E-A33A-392969F28DE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30EEE39-E9F8-D33D-F383-A6282F74570B}"/>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ماهي العناصر التي نركز عليها لوصف المظهر الخارجي لشخص؟</a:t>
            </a:r>
          </a:p>
        </p:txBody>
      </p:sp>
      <p:pic>
        <p:nvPicPr>
          <p:cNvPr id="6" name="Espace réservé pour une image  5">
            <a:extLst>
              <a:ext uri="{FF2B5EF4-FFF2-40B4-BE49-F238E27FC236}">
                <a16:creationId xmlns:a16="http://schemas.microsoft.com/office/drawing/2014/main" id="{BD9D2063-145D-BB6D-7D0C-9FE674B0B03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5E6419C4-2C4B-1EEE-79DF-EDFF489F3F4F}"/>
              </a:ext>
            </a:extLst>
          </p:cNvPr>
          <p:cNvSpPr txBox="1"/>
          <p:nvPr/>
        </p:nvSpPr>
        <p:spPr>
          <a:xfrm>
            <a:off x="2060432" y="3098035"/>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وَصْفُ ٱلْمَظْهَرِ ٱلْخارِجِيِّ لِشَخْصٍ</a:t>
            </a:r>
          </a:p>
        </p:txBody>
      </p:sp>
      <p:sp>
        <p:nvSpPr>
          <p:cNvPr id="7" name="Rectangle 6">
            <a:extLst>
              <a:ext uri="{FF2B5EF4-FFF2-40B4-BE49-F238E27FC236}">
                <a16:creationId xmlns:a16="http://schemas.microsoft.com/office/drawing/2014/main" id="{D1E48E06-A780-4BA7-0089-FF56A775B88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E49E3EB-FF6E-0EB0-FC3A-94F028248E8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19E9FEA-BCEE-FA4B-C9CA-00C5AE96D27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E8C64F22-FD3B-F11D-58DD-2CC19265D49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AC30ED8C-6364-59CD-6D53-35EB6D3D176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A32E6FC7-DB51-776D-E61C-C2AF56832409}"/>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46A851AC-FAB2-3C6B-0419-9554CAEF7960}"/>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5191B419-F750-54D8-B7A5-51D37D37DA9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95731378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53CD-D814-4BFE-C453-5CE85344130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85E176-DF8F-18DA-6AD1-225C40965695}"/>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لوصف المظهر الخارجي لشخص نركز على العناصر التالية:</a:t>
            </a:r>
          </a:p>
        </p:txBody>
      </p:sp>
      <p:pic>
        <p:nvPicPr>
          <p:cNvPr id="6" name="Espace réservé pour une image  5">
            <a:extLst>
              <a:ext uri="{FF2B5EF4-FFF2-40B4-BE49-F238E27FC236}">
                <a16:creationId xmlns:a16="http://schemas.microsoft.com/office/drawing/2014/main" id="{C680BF1C-2DA5-803E-6DA6-3C488459285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C0746458-E4EB-A065-D5FD-FEA69FD9BE13}"/>
              </a:ext>
            </a:extLst>
          </p:cNvPr>
          <p:cNvSpPr txBox="1"/>
          <p:nvPr/>
        </p:nvSpPr>
        <p:spPr>
          <a:xfrm>
            <a:off x="1784598" y="2262582"/>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وَصْفُ ٱلْمَظْهَرِ ٱلْخارِجِيِّ لِشَخْصٍ</a:t>
            </a:r>
          </a:p>
        </p:txBody>
      </p:sp>
      <p:pic>
        <p:nvPicPr>
          <p:cNvPr id="7" name="Image 6" descr="Une image contenant texte, Police, capture d’écran, conception&#10;&#10;Le contenu généré par l’IA peut être incorrect.">
            <a:extLst>
              <a:ext uri="{FF2B5EF4-FFF2-40B4-BE49-F238E27FC236}">
                <a16:creationId xmlns:a16="http://schemas.microsoft.com/office/drawing/2014/main" id="{3C3D9E23-4547-5DC3-2C39-E5BDA3ABFDF8}"/>
              </a:ext>
            </a:extLst>
          </p:cNvPr>
          <p:cNvPicPr>
            <a:picLocks noChangeAspect="1"/>
          </p:cNvPicPr>
          <p:nvPr/>
        </p:nvPicPr>
        <p:blipFill>
          <a:blip r:embed="rId3"/>
          <a:stretch>
            <a:fillRect/>
          </a:stretch>
        </p:blipFill>
        <p:spPr>
          <a:xfrm>
            <a:off x="2292579" y="3652856"/>
            <a:ext cx="4837354" cy="2072536"/>
          </a:xfrm>
          <a:prstGeom prst="rect">
            <a:avLst/>
          </a:prstGeom>
        </p:spPr>
      </p:pic>
      <p:sp>
        <p:nvSpPr>
          <p:cNvPr id="8" name="Rectangle 7">
            <a:extLst>
              <a:ext uri="{FF2B5EF4-FFF2-40B4-BE49-F238E27FC236}">
                <a16:creationId xmlns:a16="http://schemas.microsoft.com/office/drawing/2014/main" id="{B7C1E7CB-C6CC-798A-139D-42E30F89FEF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D48BCD5E-D81F-FCDF-0149-98CA9E76736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C80D1D92-3560-1495-E01C-616B5F0D228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ADE73F6F-368F-8165-0D25-1F26FE54B85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Google Shape;1246;p5">
            <a:extLst>
              <a:ext uri="{FF2B5EF4-FFF2-40B4-BE49-F238E27FC236}">
                <a16:creationId xmlns:a16="http://schemas.microsoft.com/office/drawing/2014/main" id="{B58DFF6F-C7D2-4BFB-720D-B973151E4560}"/>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E83A44C0-73A8-F11D-42A0-FE7A1831E671}"/>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32742284-AE29-968E-733A-5A69B9B5C238}"/>
              </a:ext>
            </a:extLst>
          </p:cNvPr>
          <p:cNvPicPr preferRelativeResize="0"/>
          <p:nvPr/>
        </p:nvPicPr>
        <p:blipFill rotWithShape="1">
          <a:blip r:embed="rId6">
            <a:alphaModFix/>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41D7A187-D4AE-6C39-3CDF-BA1A5A951FF2}"/>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33971682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0C6DA-8141-EC43-5E66-02BC3E99B20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B2876FB-8D14-029A-2AB9-7195E2A104E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ماهي العناصر التي نركز عليها لوصف مشاعر شخص؟</a:t>
            </a:r>
          </a:p>
        </p:txBody>
      </p:sp>
      <p:pic>
        <p:nvPicPr>
          <p:cNvPr id="6" name="Espace réservé pour une image  5">
            <a:extLst>
              <a:ext uri="{FF2B5EF4-FFF2-40B4-BE49-F238E27FC236}">
                <a16:creationId xmlns:a16="http://schemas.microsoft.com/office/drawing/2014/main" id="{E53DB6D2-3824-0BA6-9C00-E6723B9E167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7" name="ZoneTexte 6">
            <a:extLst>
              <a:ext uri="{FF2B5EF4-FFF2-40B4-BE49-F238E27FC236}">
                <a16:creationId xmlns:a16="http://schemas.microsoft.com/office/drawing/2014/main" id="{765DAA96-0C52-7116-5FB7-148061A570F8}"/>
              </a:ext>
            </a:extLst>
          </p:cNvPr>
          <p:cNvSpPr txBox="1"/>
          <p:nvPr/>
        </p:nvSpPr>
        <p:spPr>
          <a:xfrm>
            <a:off x="1866029" y="3200400"/>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وَصْفُ مَشاعِرِ شَخْصٍ</a:t>
            </a:r>
          </a:p>
        </p:txBody>
      </p:sp>
      <p:sp>
        <p:nvSpPr>
          <p:cNvPr id="3" name="Rectangle 2">
            <a:extLst>
              <a:ext uri="{FF2B5EF4-FFF2-40B4-BE49-F238E27FC236}">
                <a16:creationId xmlns:a16="http://schemas.microsoft.com/office/drawing/2014/main" id="{9A52D53E-597A-950E-71F6-A88ECA9A66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CFB9B834-73A8-06CB-0EAC-90167592EE4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CDCF57C4-D1B4-1098-1DD2-13E5F697C2D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512453E9-C51D-91EF-BC7D-17CACDC6F75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844F7461-8101-5CE6-B92B-6B3B3F51F2F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ED8E400C-9002-35D2-F19D-FE2D7893F301}"/>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1AE32386-D8A7-BA17-D98D-7BCF2B26360B}"/>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9A494419-5A6B-7E03-4E2A-2BDE053CEC0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55660694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6A73B-D08F-A2A2-3737-B901396AF7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C426EF-9D28-2303-39E2-5E3A23BCD02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لوصف مشاعر شخص نركز على العناصر التالية:</a:t>
            </a:r>
          </a:p>
        </p:txBody>
      </p:sp>
      <p:pic>
        <p:nvPicPr>
          <p:cNvPr id="6" name="Espace réservé pour une image  5">
            <a:extLst>
              <a:ext uri="{FF2B5EF4-FFF2-40B4-BE49-F238E27FC236}">
                <a16:creationId xmlns:a16="http://schemas.microsoft.com/office/drawing/2014/main" id="{0E6697B8-A42D-7D8E-DA85-71614DB38F9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8" name="ZoneTexte 7">
            <a:extLst>
              <a:ext uri="{FF2B5EF4-FFF2-40B4-BE49-F238E27FC236}">
                <a16:creationId xmlns:a16="http://schemas.microsoft.com/office/drawing/2014/main" id="{53AD12BC-A229-EC48-C745-1B2300D30061}"/>
              </a:ext>
            </a:extLst>
          </p:cNvPr>
          <p:cNvSpPr txBox="1"/>
          <p:nvPr/>
        </p:nvSpPr>
        <p:spPr>
          <a:xfrm>
            <a:off x="1866029" y="2493818"/>
            <a:ext cx="5411941" cy="1081980"/>
          </a:xfrm>
          <a:prstGeom prst="roundRect">
            <a:avLst>
              <a:gd name="adj" fmla="val 50000"/>
            </a:avLst>
          </a:prstGeom>
          <a:solidFill>
            <a:schemeClr val="accent5">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وَصْفُ مَشاعِرِ شَخْصٍ</a:t>
            </a:r>
          </a:p>
        </p:txBody>
      </p:sp>
      <p:pic>
        <p:nvPicPr>
          <p:cNvPr id="9" name="Image 8" descr="Une image contenant texte, Police, capture d’écran, conception&#10;&#10;Le contenu généré par l’IA peut être incorrect.">
            <a:extLst>
              <a:ext uri="{FF2B5EF4-FFF2-40B4-BE49-F238E27FC236}">
                <a16:creationId xmlns:a16="http://schemas.microsoft.com/office/drawing/2014/main" id="{8358D205-A484-78F1-302F-DBA2568E669C}"/>
              </a:ext>
            </a:extLst>
          </p:cNvPr>
          <p:cNvPicPr>
            <a:picLocks noChangeAspect="1"/>
          </p:cNvPicPr>
          <p:nvPr/>
        </p:nvPicPr>
        <p:blipFill>
          <a:blip r:embed="rId3"/>
          <a:stretch>
            <a:fillRect/>
          </a:stretch>
        </p:blipFill>
        <p:spPr>
          <a:xfrm>
            <a:off x="1220285" y="3778659"/>
            <a:ext cx="5693477" cy="1845914"/>
          </a:xfrm>
          <a:prstGeom prst="rect">
            <a:avLst/>
          </a:prstGeom>
        </p:spPr>
      </p:pic>
      <p:sp>
        <p:nvSpPr>
          <p:cNvPr id="3" name="Rectangle 2">
            <a:extLst>
              <a:ext uri="{FF2B5EF4-FFF2-40B4-BE49-F238E27FC236}">
                <a16:creationId xmlns:a16="http://schemas.microsoft.com/office/drawing/2014/main" id="{37763048-F6E3-7D3B-FD58-A446FC13AB1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1D54D62E-4131-FD49-6CF1-483296C7B8F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60BABCF6-F3BC-F9F5-1F21-6464D5CD594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60A4771E-16F8-EB8B-EF24-EB292CCA39E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Google Shape;1246;p5">
            <a:extLst>
              <a:ext uri="{FF2B5EF4-FFF2-40B4-BE49-F238E27FC236}">
                <a16:creationId xmlns:a16="http://schemas.microsoft.com/office/drawing/2014/main" id="{3079F4A8-76E0-C6AB-6904-65C566668AA8}"/>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AFDA685C-3868-664A-56EF-D70911F6278A}"/>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5866486E-62BE-2115-A501-EE17040494C6}"/>
              </a:ext>
            </a:extLst>
          </p:cNvPr>
          <p:cNvPicPr preferRelativeResize="0"/>
          <p:nvPr/>
        </p:nvPicPr>
        <p:blipFill rotWithShape="1">
          <a:blip r:embed="rId6">
            <a:alphaModFix/>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6ECA9F7C-01EC-A82F-8A13-40D7F1BD8DA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2312715704"/>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0489B-B945-E3D6-BC9B-D043FE7184A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A3D97C6-6EF6-3DAD-6BBE-01F28A7846BA}"/>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ماهي العناصر التي نركز عليها لوصف الأفعال التي يقوم بها شخص؟</a:t>
            </a:r>
          </a:p>
        </p:txBody>
      </p:sp>
      <p:pic>
        <p:nvPicPr>
          <p:cNvPr id="6" name="Espace réservé pour une image  5">
            <a:extLst>
              <a:ext uri="{FF2B5EF4-FFF2-40B4-BE49-F238E27FC236}">
                <a16:creationId xmlns:a16="http://schemas.microsoft.com/office/drawing/2014/main" id="{BD523D4F-76E3-6A2A-5405-B3C948262A0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C960EB91-4FFF-10DE-43F2-9C599377DCA3}"/>
              </a:ext>
            </a:extLst>
          </p:cNvPr>
          <p:cNvSpPr txBox="1"/>
          <p:nvPr/>
        </p:nvSpPr>
        <p:spPr>
          <a:xfrm>
            <a:off x="1824414" y="3429000"/>
            <a:ext cx="5647959" cy="1081980"/>
          </a:xfrm>
          <a:prstGeom prst="roundRect">
            <a:avLst>
              <a:gd name="adj" fmla="val 50000"/>
            </a:avLst>
          </a:prstGeom>
          <a:solidFill>
            <a:srgbClr val="DEEBF7"/>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وَصْفُ ٱلْأَفْعالِ ٱلَّتي يَقومُ بِها شَخْصٌ.</a:t>
            </a:r>
          </a:p>
        </p:txBody>
      </p:sp>
      <p:sp>
        <p:nvSpPr>
          <p:cNvPr id="7" name="Rectangle 6">
            <a:extLst>
              <a:ext uri="{FF2B5EF4-FFF2-40B4-BE49-F238E27FC236}">
                <a16:creationId xmlns:a16="http://schemas.microsoft.com/office/drawing/2014/main" id="{D969373E-4233-7332-C625-C3E8C57C96E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5058822F-7C57-87B4-4610-5D4D55A11A3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B31B881E-D693-ECE0-2606-FEBAEE12F87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6943085E-815E-31DF-4ECB-58DAFFE0D70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C1F72B8E-EC2C-B76F-2101-907F27E16D1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CC011D11-27DF-75D8-E7A5-DBDFE823906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3BB6FC1C-C9A2-34AA-94C6-F8F1CC616938}"/>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FBECA868-D5F1-9EE2-450A-D77D3A6A3A6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94946675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1B866-2F1B-52B3-17C1-B3D549B31FD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FA8FD93-AEF3-0BC8-3E7D-DC0724E3A7D7}"/>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لوصف الأفعال التي يقوم بها شخص نركز على العناصر التالية:</a:t>
            </a:r>
          </a:p>
        </p:txBody>
      </p:sp>
      <p:pic>
        <p:nvPicPr>
          <p:cNvPr id="6" name="Espace réservé pour une image  5">
            <a:extLst>
              <a:ext uri="{FF2B5EF4-FFF2-40B4-BE49-F238E27FC236}">
                <a16:creationId xmlns:a16="http://schemas.microsoft.com/office/drawing/2014/main" id="{6FD0313E-517C-C40F-42E8-F453272E4AB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0D0C488B-4853-FAFB-8F46-7EE343B935B1}"/>
              </a:ext>
            </a:extLst>
          </p:cNvPr>
          <p:cNvSpPr txBox="1"/>
          <p:nvPr/>
        </p:nvSpPr>
        <p:spPr>
          <a:xfrm>
            <a:off x="1748020" y="2421082"/>
            <a:ext cx="5647959" cy="1081980"/>
          </a:xfrm>
          <a:prstGeom prst="roundRect">
            <a:avLst>
              <a:gd name="adj" fmla="val 50000"/>
            </a:avLst>
          </a:prstGeom>
          <a:solidFill>
            <a:srgbClr val="DEEBF7"/>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وَصْفُ ٱلْأَفْعالِ ٱلَّتي يَقومُ بِها شَخْصٌ.</a:t>
            </a:r>
          </a:p>
        </p:txBody>
      </p:sp>
      <p:pic>
        <p:nvPicPr>
          <p:cNvPr id="7" name="Image 6" descr="Une image contenant texte, capture d’écran, Police, ligne&#10;&#10;Le contenu généré par l’IA peut être incorrect.">
            <a:extLst>
              <a:ext uri="{FF2B5EF4-FFF2-40B4-BE49-F238E27FC236}">
                <a16:creationId xmlns:a16="http://schemas.microsoft.com/office/drawing/2014/main" id="{99452252-C7EF-14B6-34B0-3D34291F4D18}"/>
              </a:ext>
            </a:extLst>
          </p:cNvPr>
          <p:cNvPicPr>
            <a:picLocks noChangeAspect="1"/>
          </p:cNvPicPr>
          <p:nvPr/>
        </p:nvPicPr>
        <p:blipFill>
          <a:blip r:embed="rId3"/>
          <a:stretch>
            <a:fillRect/>
          </a:stretch>
        </p:blipFill>
        <p:spPr>
          <a:xfrm>
            <a:off x="1014822" y="3670077"/>
            <a:ext cx="6381157" cy="2917759"/>
          </a:xfrm>
          <a:prstGeom prst="rect">
            <a:avLst/>
          </a:prstGeom>
        </p:spPr>
      </p:pic>
      <p:sp>
        <p:nvSpPr>
          <p:cNvPr id="8" name="Rectangle 7">
            <a:extLst>
              <a:ext uri="{FF2B5EF4-FFF2-40B4-BE49-F238E27FC236}">
                <a16:creationId xmlns:a16="http://schemas.microsoft.com/office/drawing/2014/main" id="{4A4CF083-B8E7-4BE2-03C7-E41602C461D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5A7D181-1D92-6488-DB5E-91D07D64962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51216012-7B92-C21D-C118-2FAF8D6A0B7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FE150CE2-E365-295B-4B9C-294AD7F6304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Google Shape;1246;p5">
            <a:extLst>
              <a:ext uri="{FF2B5EF4-FFF2-40B4-BE49-F238E27FC236}">
                <a16:creationId xmlns:a16="http://schemas.microsoft.com/office/drawing/2014/main" id="{D59D5F26-9B41-C901-3098-79C6F137A85E}"/>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EB840503-5BAD-9B43-E3AD-FDD5D238F1F9}"/>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0D38F731-2358-A05D-C846-29CCF99965A2}"/>
              </a:ext>
            </a:extLst>
          </p:cNvPr>
          <p:cNvPicPr preferRelativeResize="0"/>
          <p:nvPr/>
        </p:nvPicPr>
        <p:blipFill rotWithShape="1">
          <a:blip r:embed="rId6">
            <a:alphaModFix/>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A31A37E6-416A-B5C5-B3C8-D3E410260194}"/>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003365191"/>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38EDE-5109-1D51-94F6-89985B45401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3371778-2287-F4B5-17FA-09FE5038A82C}"/>
              </a:ext>
            </a:extLst>
          </p:cNvPr>
          <p:cNvSpPr txBox="1"/>
          <p:nvPr/>
        </p:nvSpPr>
        <p:spPr>
          <a:xfrm>
            <a:off x="0" y="655688"/>
            <a:ext cx="7469170" cy="830997"/>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على دفاتركم  أكتبوا فقرة بسيطة لوصف إِمامِ مَسْجِدِ حَيِّكُمْ / قَرْيَتِكُمْ؟</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يمكنكم الاستعانة بالعناصر التالية للوصف.</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CC78C4D5-0755-11BC-E7D3-DA1661CD09D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BF69905E-8AE5-4CFD-B663-88FF314D11D1}"/>
              </a:ext>
            </a:extLst>
          </p:cNvPr>
          <p:cNvSpPr txBox="1"/>
          <p:nvPr/>
        </p:nvSpPr>
        <p:spPr>
          <a:xfrm>
            <a:off x="2431614" y="1317050"/>
            <a:ext cx="4379605" cy="923330"/>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إِمامَ حَيِّنا / قَرْيَتِنا.</a:t>
            </a:r>
          </a:p>
        </p:txBody>
      </p:sp>
      <p:sp>
        <p:nvSpPr>
          <p:cNvPr id="16" name="ZoneTexte 15">
            <a:extLst>
              <a:ext uri="{FF2B5EF4-FFF2-40B4-BE49-F238E27FC236}">
                <a16:creationId xmlns:a16="http://schemas.microsoft.com/office/drawing/2014/main" id="{0BAE5D91-C046-F7F1-125A-1F49F91AB7A6}"/>
              </a:ext>
            </a:extLst>
          </p:cNvPr>
          <p:cNvSpPr txBox="1"/>
          <p:nvPr/>
        </p:nvSpPr>
        <p:spPr>
          <a:xfrm>
            <a:off x="525462" y="2240380"/>
            <a:ext cx="8093076" cy="4031873"/>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مَظْهَرُهُ ٱلْخارِجِيَّ:</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اَلْوَجْهُ، اَلْعَيْنانِ، اَلشَّعْرُ، اَلْقامَةُ، اَلْجِسْمُ، اَلْمَلابِسُ، ...</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مَشاعِرَهُ: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تَعْبيراتُ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ٱلْوَجْهِ،حَرَكاتُ</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ٱلْجِسْمِ،نَبْرَةُ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ٱلصَّوْتِ،طَريقَةُ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ٱلْكَلامِ</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ما يَفْعَلُهُ وَ كَيْفَ يَفْعَلُهُ: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اَلنَّشاطُ،اَلْأَدَواتُ،طَريقَةُ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ٱلْأَداءِ،شُعورَهُ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أَثْناءَ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أَسْتَعْمِلُ أَساليبَ وَأَدَواتِ ٱلْوَصْفِ:</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كانَ .... – يَبْدو مِثْلَ ...... – كَأَنَّهُ/كَأَنَّها ...... </a:t>
            </a:r>
          </a:p>
        </p:txBody>
      </p:sp>
      <p:sp>
        <p:nvSpPr>
          <p:cNvPr id="12" name="Rectangle 11">
            <a:extLst>
              <a:ext uri="{FF2B5EF4-FFF2-40B4-BE49-F238E27FC236}">
                <a16:creationId xmlns:a16="http://schemas.microsoft.com/office/drawing/2014/main" id="{09506AD0-7CF3-FCFD-EA9A-6BEDEAFE50F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CD17EFF-B843-B8DB-3CB3-DD0F867CCF0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816ED5A-69E9-78EB-B0CD-35E8DEA2C6B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7C856F83-B9AD-2315-9A27-AB827B7A6C3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Google Shape;1246;p5">
            <a:extLst>
              <a:ext uri="{FF2B5EF4-FFF2-40B4-BE49-F238E27FC236}">
                <a16:creationId xmlns:a16="http://schemas.microsoft.com/office/drawing/2014/main" id="{2D759686-F82A-DCEB-D7DE-C130F1BB569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3C3921E2-85EF-3B16-605A-EC296E4FC233}"/>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A59D294E-7FBE-83CB-E5DE-50FE2D0448D0}"/>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8E70D031-2D0A-E864-E8F3-9D3836823BE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863411412"/>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227ED-4D5A-A443-B0EB-D1385BD6A1B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A475916-019C-E690-2434-C01169AB04F3}"/>
              </a:ext>
            </a:extLst>
          </p:cNvPr>
          <p:cNvSpPr txBox="1"/>
          <p:nvPr/>
        </p:nvSpPr>
        <p:spPr>
          <a:xfrm>
            <a:off x="0" y="672881"/>
            <a:ext cx="7469170" cy="830997"/>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يتقاسم معنا إنتاجه؟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يعطي الأستاذ الفرصة لعدد من المتعلمين لعرض إنتاجاتهم و يقدم التغذية الراجعة المناسبة.</a:t>
            </a:r>
          </a:p>
        </p:txBody>
      </p:sp>
      <p:sp>
        <p:nvSpPr>
          <p:cNvPr id="4" name="Rectangle 3">
            <a:extLst>
              <a:ext uri="{FF2B5EF4-FFF2-40B4-BE49-F238E27FC236}">
                <a16:creationId xmlns:a16="http://schemas.microsoft.com/office/drawing/2014/main" id="{2F187108-EC59-1970-F2DF-D3CB4D629E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3501793-0C60-E177-40DE-D0376A1B474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49EF2007-65D5-FD20-BFDA-9C532EBB72AD}"/>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تراكيب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77D1895D-06EF-F3C3-95B1-849FB1A102D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193E16C5-ABA1-A380-889A-7BA779CF159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A4FB426A-2673-90C3-E8EC-46545A1CF7C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05BF5BD4-2D7F-C7AB-1153-2E81737E869C}"/>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2AD43B54-F9EF-FA0A-F2BA-B02BE5422D5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E7CE8119-A9A4-5A90-8105-4DCC3EB85F3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6" name="ZoneTexte 15">
            <a:extLst>
              <a:ext uri="{FF2B5EF4-FFF2-40B4-BE49-F238E27FC236}">
                <a16:creationId xmlns:a16="http://schemas.microsoft.com/office/drawing/2014/main" id="{465CACA4-A6E8-1777-BCE1-F1BBADA51F48}"/>
              </a:ext>
            </a:extLst>
          </p:cNvPr>
          <p:cNvSpPr txBox="1"/>
          <p:nvPr/>
        </p:nvSpPr>
        <p:spPr>
          <a:xfrm>
            <a:off x="525462" y="2240380"/>
            <a:ext cx="8093076" cy="4031873"/>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مَظْهَرُهُ ٱلْخارِجِيَّ:</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اَلْوَجْهُ، اَلْعَيْنانِ، اَلشَّعْرُ، اَلْقامَةُ، اَلْجِسْمُ، اَلْمَلابِسُ، ...</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مَشاعِرَهُ: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تَعْبيراتُ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ٱلْوَجْهِ،حَرَكاتُ</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ٱلْجِسْمِ،نَبْرَةُ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ٱلصَّوْتِ،طَريقَةُ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ٱلْكَلامِ</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ما يَفْعَلُهُ وَ كَيْفَ يَفْعَلُهُ: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اَلنَّشاطُ،اَلْأَدَواتُ،طَريقَةُ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ٱلْأَداءِ،شُعورَهُ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أَثْناءَ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ٱلْأَداءِ</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أَسْتَعْمِلُ أَساليبَ وَأَدَواتِ ٱلْوَصْفِ:</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كانَ .... – يَبْدو مِثْلَ ...... – كَأَنَّهُ/كَأَنَّها ...... </a:t>
            </a:r>
          </a:p>
        </p:txBody>
      </p:sp>
      <p:sp>
        <p:nvSpPr>
          <p:cNvPr id="12" name="ZoneTexte 11">
            <a:extLst>
              <a:ext uri="{FF2B5EF4-FFF2-40B4-BE49-F238E27FC236}">
                <a16:creationId xmlns:a16="http://schemas.microsoft.com/office/drawing/2014/main" id="{192BFF6B-B376-7170-0BFC-272A065A8A13}"/>
              </a:ext>
            </a:extLst>
          </p:cNvPr>
          <p:cNvSpPr txBox="1"/>
          <p:nvPr/>
        </p:nvSpPr>
        <p:spPr>
          <a:xfrm>
            <a:off x="2431614" y="1317050"/>
            <a:ext cx="4379605" cy="923330"/>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إِمامَ حَيِّنا / قَرْيَتِنا.</a:t>
            </a:r>
          </a:p>
        </p:txBody>
      </p:sp>
      <p:sp>
        <p:nvSpPr>
          <p:cNvPr id="3" name="Rectangle 2">
            <a:extLst>
              <a:ext uri="{FF2B5EF4-FFF2-40B4-BE49-F238E27FC236}">
                <a16:creationId xmlns:a16="http://schemas.microsoft.com/office/drawing/2014/main" id="{EE0CBDC9-9CB7-CDD4-5926-EE16233B891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9530C255-6A0F-C86E-90EC-D4E7C1A2531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34D3F9E6-8E91-5BF0-7DEF-703A8070511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A2F6DC86-F1A7-4417-7180-DB0036C42FB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8" name="Google Shape;1246;p5">
            <a:extLst>
              <a:ext uri="{FF2B5EF4-FFF2-40B4-BE49-F238E27FC236}">
                <a16:creationId xmlns:a16="http://schemas.microsoft.com/office/drawing/2014/main" id="{A97D060D-4E18-3F78-70AE-5367C0C715C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4235E8FA-68F3-F861-49B9-7E7A2FC47595}"/>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285DC408-8D8B-185A-E1D2-81C9E6E1DA14}"/>
              </a:ext>
            </a:extLst>
          </p:cNvPr>
          <p:cNvPicPr preferRelativeResize="0"/>
          <p:nvPr/>
        </p:nvPicPr>
        <p:blipFill rotWithShape="1">
          <a:blip r:embed="rId8">
            <a:alphaModFix/>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3DD3C199-7662-F9F4-876F-0B99E01840B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743166326"/>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09A92-8034-14A9-31A7-ECC31663EA6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29196CB-3819-3E36-81AB-2E662714B134}"/>
              </a:ext>
            </a:extLst>
          </p:cNvPr>
          <p:cNvSpPr txBox="1"/>
          <p:nvPr/>
        </p:nvSpPr>
        <p:spPr>
          <a:xfrm>
            <a:off x="2696" y="82237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نموذج لفقرة أصف فيها بقال حينا. من يقرأ؟</a:t>
            </a:r>
          </a:p>
        </p:txBody>
      </p:sp>
      <p:pic>
        <p:nvPicPr>
          <p:cNvPr id="15" name="Espace réservé pour une image  14" descr="Une image contenant habits, illustration, clipart, Dessin animé&#10;&#10;Le contenu généré par l’IA peut être incorrect.">
            <a:extLst>
              <a:ext uri="{FF2B5EF4-FFF2-40B4-BE49-F238E27FC236}">
                <a16:creationId xmlns:a16="http://schemas.microsoft.com/office/drawing/2014/main" id="{772A677E-2837-6933-7346-567D9701EBB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2C082975-F127-42B7-915D-1C27D0CE27B0}"/>
              </a:ext>
            </a:extLst>
          </p:cNvPr>
          <p:cNvSpPr txBox="1"/>
          <p:nvPr/>
        </p:nvSpPr>
        <p:spPr>
          <a:xfrm>
            <a:off x="200689" y="1432518"/>
            <a:ext cx="8623560" cy="5139869"/>
          </a:xfrm>
          <a:prstGeom prst="rect">
            <a:avLst/>
          </a:prstGeom>
          <a:noFill/>
        </p:spPr>
        <p:txBody>
          <a:bodyPr wrap="square">
            <a:spAutoFit/>
          </a:bodyPr>
          <a:lstStyle/>
          <a:p>
            <a:pPr marL="0" marR="0" lvl="1" indent="0" algn="ctr" defTabSz="342935" rtl="0" eaLnBrk="1" fontAlgn="auto" latinLnBrk="0" hangingPunct="1">
              <a:lnSpc>
                <a:spcPct val="100000"/>
              </a:lnSpc>
              <a:spcBef>
                <a:spcPct val="0"/>
              </a:spcBef>
              <a:spcAft>
                <a:spcPts val="0"/>
              </a:spcAft>
              <a:buClrTx/>
              <a:buSzTx/>
              <a:buFontTx/>
              <a:buNone/>
              <a:tabLst/>
              <a:defRPr/>
            </a:pP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إِمامُ قَرْيَتِنا</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مَظْهَرَهُ ٱلخارِجِيَّ:</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إِمامُ قَريَتِنا رَجُلٌ مَربوعُ ٱلْقامَةِ، مُكتَنِزُ ٱلْجِسمِ، وَجهُهُ طَيِّبٌ مَأْلوفٌ كَأَنَّكَ تَعرِفُهُ مُنذُ زَمَنٍ بَعيدٍ. عَيناهُ صَغيرَتانِ بَرّاقَتانِ تَلمَعانِ حينَ يَبتَسِمُ، وَلِحيَتُهُ بَيضاءُ. يَرتَدي دائِماً جِلْباباً أَبيَضَ نَظيفاً وَعِمامَةً بَيضاءَ فَوقَ رَأسِهِ.</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مَشاعِرَهُ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تَعلو وَجْهَهُ بَسمَةٌ صادِقَةٌ لا تُفارِقُهُ، كَأَنَّها جُزءٌ مِن مَلامِحِهِ. تَبدو عَلَيْهِ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ٱلطُّمَأنينَةُ</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حينَ يَرى أَبناءَ ٱلْقَريَةِ مُقْبِلينَ عَلَيهِ، وَنَبرَةُ صَوتِهِ دافِئَةٌ هادِئَةٌ تَجعَلُكَ تَشعُرُ بِٱلسَّكينَةِ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وَٱلأَمانِ</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حينَ تَدْخُلُ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ٱلْمَسجِدَ</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أَصِفُ ما يَفْعَلُهُ وَكَيْفَ يَفْعَلُهُ</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اِعْتادَ إِمامُ قَريَتِنا أَن يَفْتَحَ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ٱلمَسْجِدَ</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مَعَ أَوَّلِ خُيوطِ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ٱلْفَجرِ</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وَلا يُغْلِقُهُ إِلَّا بَعدَ صَلاةِ ٱلْعِشاءِ. يُلقي دُروسَهُ بِعِنايَةٍ وَإِتْقانٍ، وَيَزِنُ كَلِماتِهِ بِأَمانَةٍ لا تَتَزَعْزَعُ. نَشيطٌ دائِماً في خِدمَةِ أَبناءِ قَرْيَتِهِ، يَبدو في عَمَلِهِ مِثلَ نَحْلَةٍ لا تَعْرِفُ </a:t>
            </a:r>
            <a:r>
              <a:rPr kumimoji="0" lang="ar-MA" sz="32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ٱلكَسَلَ</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4" name="Rectangle 3">
            <a:extLst>
              <a:ext uri="{FF2B5EF4-FFF2-40B4-BE49-F238E27FC236}">
                <a16:creationId xmlns:a16="http://schemas.microsoft.com/office/drawing/2014/main" id="{FD35A0C4-0FE2-0AE3-5079-1CA23D1E2AD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8CCA57E-D8CE-80DE-D0E7-29EC2DFFC2B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إنتاج كتابي 2</a:t>
            </a:r>
            <a:endPar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E1FAECAE-10BD-B039-2750-5BAB517AA39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 1</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08282EEC-D314-7B38-8E00-095938D276C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8" name="Google Shape;1246;p5">
            <a:extLst>
              <a:ext uri="{FF2B5EF4-FFF2-40B4-BE49-F238E27FC236}">
                <a16:creationId xmlns:a16="http://schemas.microsoft.com/office/drawing/2014/main" id="{F51CFA36-14DE-A0DA-4969-8A6296B41E1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9" name="Google Shape;1245;p5">
            <a:extLst>
              <a:ext uri="{FF2B5EF4-FFF2-40B4-BE49-F238E27FC236}">
                <a16:creationId xmlns:a16="http://schemas.microsoft.com/office/drawing/2014/main" id="{C8C873FC-8AB5-2CD8-5BB7-6199B0EA74E3}"/>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0" name="Google Shape;1244;p5">
            <a:extLst>
              <a:ext uri="{FF2B5EF4-FFF2-40B4-BE49-F238E27FC236}">
                <a16:creationId xmlns:a16="http://schemas.microsoft.com/office/drawing/2014/main" id="{CB8CAC38-FC63-088A-3B24-C8A54BBBABE1}"/>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55CD9762-9E52-FD3A-8520-B6CABDF39AA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3092582194"/>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ماذا تعلمتم في هذه الحصة؟</a:t>
            </a:r>
            <a:endParaRPr lang="fr-MA" sz="2400" b="1" dirty="0">
              <a:latin typeface="Microsoft Uighur" panose="02000000000000000000" pitchFamily="2" charset="-78"/>
              <a:cs typeface="Microsoft Uighur" panose="02000000000000000000" pitchFamily="2" charset="-78"/>
            </a:endParaRPr>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كِتابَةِ بِطاقَةٍ تَعْريفِيَّةٍ لِبَلَدٍ</a:t>
            </a: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632373" y="4014010"/>
            <a:ext cx="406063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كِتابَةٍ فَقَرَةٍ لِوَصْفِ شَخْصٍ.</a:t>
            </a: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662689" y="3221314"/>
            <a:ext cx="1354546"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2F7938FD-FD9C-3642-125D-B1F108C06EE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562479E2-F452-1370-8C24-80978F836FC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lang="ar-MA" sz="2000" b="1" dirty="0">
                <a:solidFill>
                  <a:srgbClr val="424D7C"/>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C55A23D9-1F99-3715-0725-1A9466C2C6F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299B1"/>
                </a:solidFill>
                <a:latin typeface="Microsoft Uighur" panose="02000000000000000000" pitchFamily="2" charset="-78"/>
                <a:cs typeface="Microsoft Uighur" panose="02000000000000000000" pitchFamily="2" charset="-78"/>
              </a:rPr>
              <a:t>إنتاج كتابي 2</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7414E6D2-DBB3-AE56-660F-07C3FD5E9FA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FFF13D50-297F-44C6-F5A1-F44FEBA9D7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05938478-16AD-C916-FA95-1FED01B24EBC}"/>
              </a:ext>
            </a:extLst>
          </p:cNvPr>
          <p:cNvPicPr preferRelativeResize="0"/>
          <p:nvPr/>
        </p:nvPicPr>
        <p:blipFill rotWithShape="1">
          <a:blip r:embed="rId3">
            <a:alphaModFix/>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FBC265C6-B30B-05CF-30A8-414E7590A02A}"/>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1" name="Google Shape;1244;p5">
            <a:extLst>
              <a:ext uri="{FF2B5EF4-FFF2-40B4-BE49-F238E27FC236}">
                <a16:creationId xmlns:a16="http://schemas.microsoft.com/office/drawing/2014/main" id="{B3ACA495-008C-1E5A-4750-B4248ABDF1FD}"/>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1FBF41D1-8673-7FD8-CBBD-EC546F7596A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878907518"/>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إلى اللقاء في الحصة القادمة.</a:t>
            </a:r>
            <a:endParaRPr lang="fr-MA" sz="2400" b="1" dirty="0">
              <a:latin typeface="Microsoft Uighur" panose="02000000000000000000" pitchFamily="2" charset="-78"/>
              <a:cs typeface="Microsoft Uighur" panose="02000000000000000000" pitchFamily="2" charset="-78"/>
            </a:endParaRPr>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17" name="Rectangle 16">
            <a:extLst>
              <a:ext uri="{FF2B5EF4-FFF2-40B4-BE49-F238E27FC236}">
                <a16:creationId xmlns:a16="http://schemas.microsoft.com/office/drawing/2014/main" id="{065577AF-664B-DF0C-F5F4-B84C64C860E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a:t>
            </a:r>
            <a:r>
              <a:rPr lang="ar-MA" sz="2000" b="1" dirty="0">
                <a:solidFill>
                  <a:srgbClr val="424D7C"/>
                </a:solidFill>
                <a:latin typeface="Microsoft Uighur" panose="02000000000000000000" pitchFamily="2" charset="-78"/>
                <a:cs typeface="Microsoft Uighur" panose="02000000000000000000" pitchFamily="2" charset="-78"/>
              </a:rPr>
              <a:t>الحــصة</a:t>
            </a:r>
          </a:p>
        </p:txBody>
      </p:sp>
      <p:sp>
        <p:nvSpPr>
          <p:cNvPr id="18" name="Rectangle 17">
            <a:extLst>
              <a:ext uri="{FF2B5EF4-FFF2-40B4-BE49-F238E27FC236}">
                <a16:creationId xmlns:a16="http://schemas.microsoft.com/office/drawing/2014/main" id="{E9F59679-3F4B-771E-2A4E-999BA76976F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299B1"/>
                </a:solidFill>
                <a:latin typeface="Microsoft Uighur" panose="02000000000000000000" pitchFamily="2" charset="-78"/>
                <a:cs typeface="Microsoft Uighur" panose="02000000000000000000" pitchFamily="2" charset="-78"/>
              </a:rPr>
              <a:t>إنتاج كتابي 2</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9" name="Rectangle 18">
            <a:extLst>
              <a:ext uri="{FF2B5EF4-FFF2-40B4-BE49-F238E27FC236}">
                <a16:creationId xmlns:a16="http://schemas.microsoft.com/office/drawing/2014/main" id="{996D44C5-6A36-BF79-2EFE-FD3F69805AB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1</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A1D4516A-765D-D2FF-D1A8-21204BECDD6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49AB3"/>
                </a:solidFill>
                <a:latin typeface="Microsoft Uighur" panose="02000000000000000000" pitchFamily="2" charset="-78"/>
                <a:cs typeface="Microsoft Uighur" panose="02000000000000000000" pitchFamily="2" charset="-78"/>
              </a:rPr>
              <a:t>افتتاح الحصة</a:t>
            </a:r>
          </a:p>
        </p:txBody>
      </p:sp>
      <p:pic>
        <p:nvPicPr>
          <p:cNvPr id="21" name="Google Shape;1246;p5">
            <a:extLst>
              <a:ext uri="{FF2B5EF4-FFF2-40B4-BE49-F238E27FC236}">
                <a16:creationId xmlns:a16="http://schemas.microsoft.com/office/drawing/2014/main" id="{78A5E486-BEC3-ACD0-498B-BEF2DEFE0567}"/>
              </a:ext>
            </a:extLst>
          </p:cNvPr>
          <p:cNvPicPr preferRelativeResize="0"/>
          <p:nvPr/>
        </p:nvPicPr>
        <p:blipFill rotWithShape="1">
          <a:blip r:embed="rId5">
            <a:alphaModFix/>
          </a:blip>
          <a:srcRect/>
          <a:stretch/>
        </p:blipFill>
        <p:spPr>
          <a:xfrm>
            <a:off x="2153545" y="146613"/>
            <a:ext cx="278069" cy="278069"/>
          </a:xfrm>
          <a:prstGeom prst="rect">
            <a:avLst/>
          </a:prstGeom>
          <a:noFill/>
          <a:ln>
            <a:noFill/>
          </a:ln>
        </p:spPr>
      </p:pic>
      <p:pic>
        <p:nvPicPr>
          <p:cNvPr id="22" name="Google Shape;1245;p5">
            <a:extLst>
              <a:ext uri="{FF2B5EF4-FFF2-40B4-BE49-F238E27FC236}">
                <a16:creationId xmlns:a16="http://schemas.microsoft.com/office/drawing/2014/main" id="{C5888DE3-9E43-06BD-8E0A-CE48D1D5A2CE}"/>
              </a:ext>
            </a:extLst>
          </p:cNvPr>
          <p:cNvPicPr preferRelativeResize="0"/>
          <p:nvPr/>
        </p:nvPicPr>
        <p:blipFill rotWithShape="1">
          <a:blip r:embed="rId6">
            <a:alphaModFix amt="20000"/>
          </a:blip>
          <a:srcRect/>
          <a:stretch/>
        </p:blipFill>
        <p:spPr>
          <a:xfrm>
            <a:off x="3900297" y="136738"/>
            <a:ext cx="278069" cy="278069"/>
          </a:xfrm>
          <a:prstGeom prst="rect">
            <a:avLst/>
          </a:prstGeom>
          <a:noFill/>
          <a:ln>
            <a:noFill/>
          </a:ln>
        </p:spPr>
      </p:pic>
      <p:pic>
        <p:nvPicPr>
          <p:cNvPr id="23" name="Google Shape;1244;p5">
            <a:extLst>
              <a:ext uri="{FF2B5EF4-FFF2-40B4-BE49-F238E27FC236}">
                <a16:creationId xmlns:a16="http://schemas.microsoft.com/office/drawing/2014/main" id="{92527576-9CD7-5CE8-A61F-671A201D98BB}"/>
              </a:ext>
            </a:extLst>
          </p:cNvPr>
          <p:cNvPicPr preferRelativeResize="0"/>
          <p:nvPr/>
        </p:nvPicPr>
        <p:blipFill rotWithShape="1">
          <a:blip r:embed="rId7">
            <a:alphaModFix amt="20000"/>
          </a:blip>
          <a:srcRect/>
          <a:stretch/>
        </p:blipFill>
        <p:spPr>
          <a:xfrm>
            <a:off x="5619515" y="136738"/>
            <a:ext cx="278069" cy="278069"/>
          </a:xfrm>
          <a:prstGeom prst="rect">
            <a:avLst/>
          </a:prstGeom>
          <a:noFill/>
          <a:ln>
            <a:noFill/>
          </a:ln>
        </p:spPr>
      </p:pic>
      <p:pic>
        <p:nvPicPr>
          <p:cNvPr id="24" name="Image 23">
            <a:extLst>
              <a:ext uri="{FF2B5EF4-FFF2-40B4-BE49-F238E27FC236}">
                <a16:creationId xmlns:a16="http://schemas.microsoft.com/office/drawing/2014/main" id="{F7A5B41C-9798-8967-D471-00D84D173ED2}"/>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8" name="Espace réservé pour une image  7">
            <a:extLst>
              <a:ext uri="{FF2B5EF4-FFF2-40B4-BE49-F238E27FC236}">
                <a16:creationId xmlns:a16="http://schemas.microsoft.com/office/drawing/2014/main" id="{711C9A6A-AB0C-586E-1628-6E8E6A354FA7}"/>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17943</TotalTime>
  <Words>2216</Words>
  <Application>Microsoft Office PowerPoint</Application>
  <PresentationFormat>Affichage à l'écran (4:3)</PresentationFormat>
  <Paragraphs>404</Paragraphs>
  <Slides>46</Slides>
  <Notes>0</Notes>
  <HiddenSlides>0</HiddenSlides>
  <MMClips>2</MMClips>
  <ScaleCrop>false</ScaleCrop>
  <HeadingPairs>
    <vt:vector size="6" baseType="variant">
      <vt:variant>
        <vt:lpstr>Polices utilisées</vt:lpstr>
      </vt:variant>
      <vt:variant>
        <vt:i4>11</vt:i4>
      </vt:variant>
      <vt:variant>
        <vt:lpstr>Thème</vt:lpstr>
      </vt:variant>
      <vt:variant>
        <vt:i4>11</vt:i4>
      </vt:variant>
      <vt:variant>
        <vt:lpstr>Titres des diapositives</vt:lpstr>
      </vt:variant>
      <vt:variant>
        <vt:i4>46</vt:i4>
      </vt:variant>
    </vt:vector>
  </HeadingPairs>
  <TitlesOfParts>
    <vt:vector size="68" baseType="lpstr">
      <vt:lpstr>Dosis ExtraBold</vt:lpstr>
      <vt:lpstr>Modern Love</vt:lpstr>
      <vt:lpstr>Dosis Medium</vt:lpstr>
      <vt:lpstr>Noto Sans Symbols</vt:lpstr>
      <vt:lpstr>Microsoft Uighur</vt:lpstr>
      <vt:lpstr>Dosis</vt:lpstr>
      <vt:lpstr>Calibri</vt:lpstr>
      <vt:lpstr>Arial</vt:lpstr>
      <vt:lpstr>Dosis SemiBold</vt:lpstr>
      <vt:lpstr>Wingdings</vt:lpstr>
      <vt:lpstr>Calibri Light</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1_01- نشاط اعتيادي</vt:lpstr>
      <vt:lpstr>Présentation PowerPoint</vt:lpstr>
      <vt:lpstr>Présentation PowerPoint</vt:lpstr>
      <vt:lpstr>تنظيم حصص الأسبوع السادس</vt:lpstr>
      <vt:lpstr>هيكلة حصة اليوم</vt:lpstr>
      <vt:lpstr>عند نهاية الحصة</vt:lpstr>
      <vt:lpstr>  افتتاح الحصة</vt:lpstr>
      <vt:lpstr>مرحبا بكم ، سنبدأ  حصة اللغة العربية.</vt:lpstr>
      <vt:lpstr>ضعوا اللوحة والكراسة في القمطر</vt:lpstr>
      <vt:lpstr>أنصتوا للنص التالي جيدا و تذكروا أكبر قدر من المعلومات لتجيبوا عن أسئلة الفهم. -يسمع الأستاذ النص مرتين. بعد فصل الحاسوب عن جهاز العرض</vt:lpstr>
      <vt:lpstr>خذوا ألواحكم و اكتبوا رقم الجواب الصحيح.</vt:lpstr>
      <vt:lpstr>صححوا. كيف توصلتم للجواب؟</vt:lpstr>
      <vt:lpstr>سؤال أخر</vt:lpstr>
      <vt:lpstr>صححوا. كيف توصلتم للجواب؟</vt:lpstr>
      <vt:lpstr>إنتاج كتابي 1</vt:lpstr>
      <vt:lpstr>سنواصل تدربنا في هذه الحصة على كتابة بطاقة تعريفية لبلد</vt:lpstr>
      <vt:lpstr>من يذكرنا ببعض الأساليب التي يمكن أن نستعملها في أسلوب الوصف؟</vt:lpstr>
      <vt:lpstr>أحسنتم . من يقرأ؟</vt:lpstr>
      <vt:lpstr>Présentation PowerPoint</vt:lpstr>
      <vt:lpstr>نضيف كذلك المعلومات التالية:</vt:lpstr>
      <vt:lpstr>Présentation PowerPoint</vt:lpstr>
      <vt:lpstr>نضيف أيضا المعلومات التالية: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إنتاج كتابي 2</vt:lpstr>
      <vt:lpstr>سنواصل تدربنا في هذه الحصة على توظيف مهارة وصف شخص</vt:lpstr>
      <vt:lpstr>من يذكرنا بالجوانب التي نركز عليها لوصف شخص؟</vt:lpstr>
      <vt:lpstr>أحسنتم . من يقرأ؟</vt:lpstr>
      <vt:lpstr>ماهي العناصر التي نركز عليها لوصف المظهر الخارجي لشخص؟</vt:lpstr>
      <vt:lpstr>أحسنتم لوصف المظهر الخارجي لشخص نركز على العناصر التالية:</vt:lpstr>
      <vt:lpstr>ماهي العناصر التي نركز عليها لوصف مشاعر شخص؟</vt:lpstr>
      <vt:lpstr>أحسنتم لوصف مشاعر شخص نركز على العناصر التالية:</vt:lpstr>
      <vt:lpstr>ماهي العناصر التي نركز عليها لوصف الأفعال التي يقوم بها شخص؟</vt:lpstr>
      <vt:lpstr>أحسنتم لوصف الأفعال التي يقوم بها شخص نركز على العناصر التالية:</vt:lpstr>
      <vt:lpstr>Présentation PowerPoint</vt:lpstr>
      <vt:lpstr>Présentation PowerPoint</vt:lpstr>
      <vt:lpstr>Présentation PowerPoint</vt:lpstr>
      <vt:lpstr>اختتام الحصة </vt:lpstr>
      <vt:lpstr>ماذا تعلمتم في هذه الحصة؟</vt:lpstr>
      <vt:lpstr>إلى اللقاء في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MOHAMED.OUMRHAR</cp:lastModifiedBy>
  <cp:revision>235</cp:revision>
  <dcterms:created xsi:type="dcterms:W3CDTF">2023-09-20T21:35:22Z</dcterms:created>
  <dcterms:modified xsi:type="dcterms:W3CDTF">2026-03-06T22:04:49Z</dcterms:modified>
</cp:coreProperties>
</file>