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70"/>
  </p:notesMasterIdLst>
  <p:sldIdLst>
    <p:sldId id="2147482753" r:id="rId11"/>
    <p:sldId id="2147482604" r:id="rId12"/>
    <p:sldId id="2147482757" r:id="rId13"/>
    <p:sldId id="2147482697" r:id="rId14"/>
    <p:sldId id="2147482618" r:id="rId15"/>
    <p:sldId id="2147482691" r:id="rId16"/>
    <p:sldId id="2147482463" r:id="rId17"/>
    <p:sldId id="2147482464" r:id="rId18"/>
    <p:sldId id="2147482474" r:id="rId19"/>
    <p:sldId id="2147482840" r:id="rId20"/>
    <p:sldId id="2147482874" r:id="rId21"/>
    <p:sldId id="2147482875" r:id="rId22"/>
    <p:sldId id="2147482876" r:id="rId23"/>
    <p:sldId id="2147482706" r:id="rId24"/>
    <p:sldId id="2147482731" r:id="rId25"/>
    <p:sldId id="2147482780" r:id="rId26"/>
    <p:sldId id="2147482841" r:id="rId27"/>
    <p:sldId id="2147482877" r:id="rId28"/>
    <p:sldId id="2147482878" r:id="rId29"/>
    <p:sldId id="2147482879" r:id="rId30"/>
    <p:sldId id="2147482880" r:id="rId31"/>
    <p:sldId id="2147482498" r:id="rId32"/>
    <p:sldId id="2147482842" r:id="rId33"/>
    <p:sldId id="2147482790" r:id="rId34"/>
    <p:sldId id="2147482843" r:id="rId35"/>
    <p:sldId id="2147482846" r:id="rId36"/>
    <p:sldId id="2147482844" r:id="rId37"/>
    <p:sldId id="2147482847" r:id="rId38"/>
    <p:sldId id="2147482848" r:id="rId39"/>
    <p:sldId id="2147482791" r:id="rId40"/>
    <p:sldId id="2147482902" r:id="rId41"/>
    <p:sldId id="2147482850" r:id="rId42"/>
    <p:sldId id="2147482851" r:id="rId43"/>
    <p:sldId id="2147482852" r:id="rId44"/>
    <p:sldId id="2147482881" r:id="rId45"/>
    <p:sldId id="2147482882" r:id="rId46"/>
    <p:sldId id="2147482883" r:id="rId47"/>
    <p:sldId id="2147482884" r:id="rId48"/>
    <p:sldId id="2147482885" r:id="rId49"/>
    <p:sldId id="2147482886" r:id="rId50"/>
    <p:sldId id="2147482887" r:id="rId51"/>
    <p:sldId id="2147482888" r:id="rId52"/>
    <p:sldId id="2147482889" r:id="rId53"/>
    <p:sldId id="2147482890" r:id="rId54"/>
    <p:sldId id="2147482891" r:id="rId55"/>
    <p:sldId id="2147482892" r:id="rId56"/>
    <p:sldId id="2147482893" r:id="rId57"/>
    <p:sldId id="2147482894" r:id="rId58"/>
    <p:sldId id="2147482895" r:id="rId59"/>
    <p:sldId id="2147482896" r:id="rId60"/>
    <p:sldId id="2147482897" r:id="rId61"/>
    <p:sldId id="2147482898" r:id="rId62"/>
    <p:sldId id="2147482899" r:id="rId63"/>
    <p:sldId id="2147482900" r:id="rId64"/>
    <p:sldId id="2147482901" r:id="rId65"/>
    <p:sldId id="2147482616" r:id="rId66"/>
    <p:sldId id="2147482598" r:id="rId67"/>
    <p:sldId id="2147482756" r:id="rId68"/>
    <p:sldId id="2147482634" r:id="rId69"/>
  </p:sldIdLst>
  <p:sldSz cx="9144000" cy="6858000" type="screen4x3"/>
  <p:notesSz cx="6858000" cy="9144000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  <p:embeddedFont>
      <p:font typeface="Noto Sans Symbols" pitchFamily="2" charset="0"/>
      <p:regular r:id="rId79"/>
      <p:bold r:id="rId8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949AB3"/>
    <a:srgbClr val="555F87"/>
    <a:srgbClr val="9299B1"/>
    <a:srgbClr val="757575"/>
    <a:srgbClr val="424D7C"/>
    <a:srgbClr val="7FB9BE"/>
    <a:srgbClr val="ECF8FB"/>
    <a:srgbClr val="1E3F48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5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tableStyles" Target="tableStyle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openxmlformats.org/officeDocument/2006/relationships/viewProps" Target="viewProp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39565" y="5597907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2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782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36026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76293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61975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59557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1614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13604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18158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05229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60336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6804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86870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3929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02545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03070" y="3058690"/>
            <a:ext cx="1124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2017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06/03/2026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69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51.png"/><Relationship Id="rId10" Type="http://schemas.openxmlformats.org/officeDocument/2006/relationships/image" Target="../media/image52.png"/><Relationship Id="rId4" Type="http://schemas.openxmlformats.org/officeDocument/2006/relationships/image" Target="../media/image33.gif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9.png"/><Relationship Id="rId7" Type="http://schemas.openxmlformats.org/officeDocument/2006/relationships/image" Target="../media/image7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Relationship Id="rId9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9.png"/><Relationship Id="rId7" Type="http://schemas.openxmlformats.org/officeDocument/2006/relationships/image" Target="../media/image7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9.png"/><Relationship Id="rId7" Type="http://schemas.openxmlformats.org/officeDocument/2006/relationships/image" Target="../media/image7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9.png"/><Relationship Id="rId7" Type="http://schemas.openxmlformats.org/officeDocument/2006/relationships/image" Target="../media/image7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9.png"/><Relationship Id="rId7" Type="http://schemas.openxmlformats.org/officeDocument/2006/relationships/image" Target="../media/image8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9.png"/><Relationship Id="rId7" Type="http://schemas.openxmlformats.org/officeDocument/2006/relationships/image" Target="../media/image8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9.png"/><Relationship Id="rId7" Type="http://schemas.openxmlformats.org/officeDocument/2006/relationships/image" Target="../media/image8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8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8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8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9.png"/><Relationship Id="rId7" Type="http://schemas.openxmlformats.org/officeDocument/2006/relationships/image" Target="../media/image8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9.png"/><Relationship Id="rId7" Type="http://schemas.openxmlformats.org/officeDocument/2006/relationships/image" Target="../media/image8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9.png"/><Relationship Id="rId7" Type="http://schemas.openxmlformats.org/officeDocument/2006/relationships/image" Target="../media/image8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9.png"/><Relationship Id="rId7" Type="http://schemas.openxmlformats.org/officeDocument/2006/relationships/image" Target="../media/image8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8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8.png"/><Relationship Id="rId5" Type="http://schemas.openxmlformats.org/officeDocument/2006/relationships/image" Target="../media/image54.png"/><Relationship Id="rId4" Type="http://schemas.openxmlformats.org/officeDocument/2006/relationships/image" Target="../media/image45.png"/><Relationship Id="rId9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9AEDD6D2-3529-CDD3-D442-EEBA8A6BE1F8}"/>
              </a:ext>
            </a:extLst>
          </p:cNvPr>
          <p:cNvGrpSpPr/>
          <p:nvPr/>
        </p:nvGrpSpPr>
        <p:grpSpPr>
          <a:xfrm>
            <a:off x="20" y="10"/>
            <a:ext cx="9143980" cy="6857990"/>
            <a:chOff x="20" y="10"/>
            <a:chExt cx="9143980" cy="6857990"/>
          </a:xfrm>
        </p:grpSpPr>
        <p:pic>
          <p:nvPicPr>
            <p:cNvPr id="3" name="Image 2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AFDFF8E8-AA53-F9F9-4A12-532F39CF3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50"/>
            <a:stretch>
              <a:fillRect/>
            </a:stretch>
          </p:blipFill>
          <p:spPr>
            <a:xfrm>
              <a:off x="20" y="10"/>
              <a:ext cx="9143980" cy="6857990"/>
            </a:xfrm>
            <a:prstGeom prst="rect">
              <a:avLst/>
            </a:prstGeom>
            <a:noFill/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C8B0E806-6012-201F-133C-1BDA56792488}"/>
                </a:ext>
              </a:extLst>
            </p:cNvPr>
            <p:cNvSpPr/>
            <p:nvPr/>
          </p:nvSpPr>
          <p:spPr>
            <a:xfrm>
              <a:off x="3323013" y="5148349"/>
              <a:ext cx="1361440" cy="487680"/>
            </a:xfrm>
            <a:prstGeom prst="roundRect">
              <a:avLst/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السادس</a:t>
              </a:r>
              <a:endPara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3502;p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F8EACD4-D1D0-4067-2038-829D16C5A0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735350" y="3482113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503;p4">
            <a:extLst>
              <a:ext uri="{FF2B5EF4-FFF2-40B4-BE49-F238E27FC236}">
                <a16:creationId xmlns:a16="http://schemas.microsoft.com/office/drawing/2014/main" id="{ED10D6F7-78B3-7224-9322-82C37E56407F}"/>
              </a:ext>
            </a:extLst>
          </p:cNvPr>
          <p:cNvSpPr/>
          <p:nvPr/>
        </p:nvSpPr>
        <p:spPr>
          <a:xfrm>
            <a:off x="4915773" y="3951290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افتتاح الحصة.</a:t>
            </a: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قراءة : مراجعة و توليف</a:t>
            </a:r>
          </a:p>
        </p:txBody>
      </p:sp>
      <p:sp>
        <p:nvSpPr>
          <p:cNvPr id="5" name="Google Shape;3504;p4">
            <a:extLst>
              <a:ext uri="{FF2B5EF4-FFF2-40B4-BE49-F238E27FC236}">
                <a16:creationId xmlns:a16="http://schemas.microsoft.com/office/drawing/2014/main" id="{D1EBF674-D41B-4ED0-17F6-ADBEAEC79EAD}"/>
              </a:ext>
            </a:extLst>
          </p:cNvPr>
          <p:cNvSpPr/>
          <p:nvPr/>
        </p:nvSpPr>
        <p:spPr>
          <a:xfrm>
            <a:off x="7076031" y="348211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/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endParaRPr sz="2400" b="1" kern="1200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oogle Shape;3505;p4">
            <a:extLst>
              <a:ext uri="{FF2B5EF4-FFF2-40B4-BE49-F238E27FC236}">
                <a16:creationId xmlns:a16="http://schemas.microsoft.com/office/drawing/2014/main" id="{56D101A3-8D43-F066-5B78-6DABF6C0A992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7" name="Google Shape;3506;p4">
              <a:extLst>
                <a:ext uri="{FF2B5EF4-FFF2-40B4-BE49-F238E27FC236}">
                  <a16:creationId xmlns:a16="http://schemas.microsoft.com/office/drawing/2014/main" id="{68854C65-1487-34A0-8795-1604F1CC438C}"/>
                </a:ext>
              </a:extLst>
            </p:cNvPr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Google Shape;3507;p4">
              <a:extLst>
                <a:ext uri="{FF2B5EF4-FFF2-40B4-BE49-F238E27FC236}">
                  <a16:creationId xmlns:a16="http://schemas.microsoft.com/office/drawing/2014/main" id="{BBC391EB-867A-A53B-50CA-01272D6562A3}"/>
                </a:ext>
              </a:extLst>
            </p:cNvPr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oogle Shape;3511;p4">
            <a:extLst>
              <a:ext uri="{FF2B5EF4-FFF2-40B4-BE49-F238E27FC236}">
                <a16:creationId xmlns:a16="http://schemas.microsoft.com/office/drawing/2014/main" id="{91D29336-E7F5-4655-B01D-999B37ADBEB8}"/>
              </a:ext>
            </a:extLst>
          </p:cNvPr>
          <p:cNvGrpSpPr/>
          <p:nvPr/>
        </p:nvGrpSpPr>
        <p:grpSpPr>
          <a:xfrm flipH="1">
            <a:off x="4786770" y="1970950"/>
            <a:ext cx="3780000" cy="1332000"/>
            <a:chOff x="4735350" y="3482113"/>
            <a:chExt cx="3780000" cy="1332000"/>
          </a:xfrm>
        </p:grpSpPr>
        <p:sp>
          <p:nvSpPr>
            <p:cNvPr id="10" name="Google Shape;3512;p4">
              <a:extLst>
                <a:ext uri="{FF2B5EF4-FFF2-40B4-BE49-F238E27FC236}">
                  <a16:creationId xmlns:a16="http://schemas.microsoft.com/office/drawing/2014/main" id="{D06F5ACC-67A6-9D23-0E5A-2FE037E97867}"/>
                </a:ext>
              </a:extLst>
            </p:cNvPr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Google Shape;3513;p4">
              <a:extLst>
                <a:ext uri="{FF2B5EF4-FFF2-40B4-BE49-F238E27FC236}">
                  <a16:creationId xmlns:a16="http://schemas.microsoft.com/office/drawing/2014/main" id="{26C1F9A5-02DC-1A5E-9E30-DF103AC56DFC}"/>
                </a:ext>
              </a:extLst>
            </p:cNvPr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oogle Shape;3514;p4">
            <a:extLst>
              <a:ext uri="{FF2B5EF4-FFF2-40B4-BE49-F238E27FC236}">
                <a16:creationId xmlns:a16="http://schemas.microsoft.com/office/drawing/2014/main" id="{CB524829-61B6-5AA8-4A23-8433D6E35205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3" name="Google Shape;3515;p4">
              <a:extLst>
                <a:ext uri="{FF2B5EF4-FFF2-40B4-BE49-F238E27FC236}">
                  <a16:creationId xmlns:a16="http://schemas.microsoft.com/office/drawing/2014/main" id="{BCFB84B8-B424-3365-C24E-AF9A4BE633AD}"/>
                </a:ext>
              </a:extLst>
            </p:cNvPr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3516;p4">
              <a:extLst>
                <a:ext uri="{FF2B5EF4-FFF2-40B4-BE49-F238E27FC236}">
                  <a16:creationId xmlns:a16="http://schemas.microsoft.com/office/drawing/2014/main" id="{D80B8114-6450-7E71-F941-0D2EE0019598}"/>
                </a:ext>
              </a:extLst>
            </p:cNvPr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5" name="Google Shape;3518;p4">
            <a:extLst>
              <a:ext uri="{FF2B5EF4-FFF2-40B4-BE49-F238E27FC236}">
                <a16:creationId xmlns:a16="http://schemas.microsoft.com/office/drawing/2014/main" id="{FF3068A9-B80C-4283-DA0E-B6DF0A132378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6" name="Google Shape;3519;p4">
              <a:extLst>
                <a:ext uri="{FF2B5EF4-FFF2-40B4-BE49-F238E27FC236}">
                  <a16:creationId xmlns:a16="http://schemas.microsoft.com/office/drawing/2014/main" id="{60997C19-6856-A558-96FD-40F48A8C438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Google Shape;3520;p4">
              <a:extLst>
                <a:ext uri="{FF2B5EF4-FFF2-40B4-BE49-F238E27FC236}">
                  <a16:creationId xmlns:a16="http://schemas.microsoft.com/office/drawing/2014/main" id="{8911BC63-9FEC-60D5-2DAE-591A1BA16E9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Google Shape;3521;p4">
            <a:extLst>
              <a:ext uri="{FF2B5EF4-FFF2-40B4-BE49-F238E27FC236}">
                <a16:creationId xmlns:a16="http://schemas.microsoft.com/office/drawing/2014/main" id="{49CC6215-54D6-7B33-3628-6A7A02D2D564}"/>
              </a:ext>
            </a:extLst>
          </p:cNvPr>
          <p:cNvSpPr/>
          <p:nvPr/>
        </p:nvSpPr>
        <p:spPr>
          <a:xfrm>
            <a:off x="792000" y="3904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الشق الكتابي</a:t>
            </a:r>
          </a:p>
        </p:txBody>
      </p:sp>
      <p:sp>
        <p:nvSpPr>
          <p:cNvPr id="19" name="Google Shape;3523;p4">
            <a:extLst>
              <a:ext uri="{FF2B5EF4-FFF2-40B4-BE49-F238E27FC236}">
                <a16:creationId xmlns:a16="http://schemas.microsoft.com/office/drawing/2014/main" id="{77959971-753B-9B25-D765-599593394636}"/>
              </a:ext>
            </a:extLst>
          </p:cNvPr>
          <p:cNvSpPr/>
          <p:nvPr/>
        </p:nvSpPr>
        <p:spPr>
          <a:xfrm>
            <a:off x="4960562" y="2425650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الحصة. </a:t>
            </a: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معجم  و أساليب</a:t>
            </a:r>
          </a:p>
        </p:txBody>
      </p:sp>
      <p:sp>
        <p:nvSpPr>
          <p:cNvPr id="20" name="Google Shape;3525;p4">
            <a:extLst>
              <a:ext uri="{FF2B5EF4-FFF2-40B4-BE49-F238E27FC236}">
                <a16:creationId xmlns:a16="http://schemas.microsoft.com/office/drawing/2014/main" id="{3AAC6BC1-9C5A-681A-C166-2FC40B6E8A5D}"/>
              </a:ext>
            </a:extLst>
          </p:cNvPr>
          <p:cNvSpPr/>
          <p:nvPr/>
        </p:nvSpPr>
        <p:spPr>
          <a:xfrm>
            <a:off x="792000" y="23661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.</a:t>
            </a: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ظواهر لغوية: صرف و تحويل- تراكيب - إملاء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DBF9504-6DEC-5849-C293-9F6854F518A5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54690F8-0F8F-D144-A418-6C3B0BA78B51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Organigramme : Terminateur 22">
              <a:extLst>
                <a:ext uri="{FF2B5EF4-FFF2-40B4-BE49-F238E27FC236}">
                  <a16:creationId xmlns:a16="http://schemas.microsoft.com/office/drawing/2014/main" id="{0BD820B6-C16E-2962-03B4-174AE93B2B4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Google Shape;3522;p4">
            <a:extLst>
              <a:ext uri="{FF2B5EF4-FFF2-40B4-BE49-F238E27FC236}">
                <a16:creationId xmlns:a16="http://schemas.microsoft.com/office/drawing/2014/main" id="{321F216A-46C0-EC08-A9B1-B16704306708}"/>
              </a:ext>
            </a:extLst>
          </p:cNvPr>
          <p:cNvSpPr/>
          <p:nvPr/>
        </p:nvSpPr>
        <p:spPr>
          <a:xfrm>
            <a:off x="772649" y="5473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تصحيح تفاعلي </a:t>
            </a:r>
          </a:p>
        </p:txBody>
      </p:sp>
      <p:sp>
        <p:nvSpPr>
          <p:cNvPr id="25" name="Google Shape;3523;p4">
            <a:extLst>
              <a:ext uri="{FF2B5EF4-FFF2-40B4-BE49-F238E27FC236}">
                <a16:creationId xmlns:a16="http://schemas.microsoft.com/office/drawing/2014/main" id="{F770BEC8-ADCB-7CC3-6273-064CB323F9D8}"/>
              </a:ext>
            </a:extLst>
          </p:cNvPr>
          <p:cNvSpPr/>
          <p:nvPr/>
        </p:nvSpPr>
        <p:spPr>
          <a:xfrm>
            <a:off x="4909142" y="544846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الحصة.</a:t>
            </a: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كتابي: 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2438983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7138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تحدي المعجم</a:t>
            </a:r>
          </a:p>
          <a:p>
            <a:pPr marL="0" indent="0" algn="r" rtl="1">
              <a:buClr>
                <a:srgbClr val="424D7B"/>
              </a:buClr>
              <a:buNone/>
              <a:defRPr/>
            </a:pPr>
            <a:endParaRPr lang="ar-MA" sz="16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قراءة: قراءة و فهم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2866127" y="3380220"/>
            <a:ext cx="3741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استراتيجيات الفهم  مراجعة و توليف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F81528-E8A3-1B05-85AD-61AB45813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45" y="1933057"/>
            <a:ext cx="475493" cy="547066"/>
          </a:xfrm>
          <a:prstGeom prst="rect">
            <a:avLst/>
          </a:prstGeom>
        </p:spPr>
      </p:pic>
      <p:pic>
        <p:nvPicPr>
          <p:cNvPr id="16" name="Image 15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929B4851-BE9E-A9C8-32C5-D327737F02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89" y="3146670"/>
            <a:ext cx="544897" cy="62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1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36362" y="2948767"/>
            <a:ext cx="703691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النص المسموع و الإجابة عن أسئلة الفهم.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839548"/>
            <a:ext cx="7036917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836362" y="3976768"/>
            <a:ext cx="5398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و توظيف استراتيجيات الفهم للإجابة عن الأسئلة.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تحدي الفهم السماعي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59553B-70C8-4A47-F27D-17D97B8FB0D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3DFB96-7B0C-82E0-92E4-FB33D937924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87D310-2706-56E0-B34D-B66614275BC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942639-A760-F97F-FBCF-441874F493F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F3671EF9-3DA8-06D2-6855-EF8700B9C4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DFC18ECC-FB2A-C510-1F86-102E1894CB2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4;p5">
            <a:extLst>
              <a:ext uri="{FF2B5EF4-FFF2-40B4-BE49-F238E27FC236}">
                <a16:creationId xmlns:a16="http://schemas.microsoft.com/office/drawing/2014/main" id="{4BFCCD98-53F6-D6D6-8CF8-AED9DA42C7A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9CD1C7-D3D3-9FC4-48D7-B35D927598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3FFCD8-99DA-A3BC-0819-1AB8080393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B29DC4-10B0-62B3-6022-390639E594A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B2BAF3-4B93-1161-0357-79F73DEF1EC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CAC220-C0E0-8F18-AAB8-346CB5C6E56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4125CD6B-3B1E-DD24-9483-113929C374B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8F52BC1D-C429-FF57-4E9F-D6B042D6B3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4;p5">
            <a:extLst>
              <a:ext uri="{FF2B5EF4-FFF2-40B4-BE49-F238E27FC236}">
                <a16:creationId xmlns:a16="http://schemas.microsoft.com/office/drawing/2014/main" id="{C4E488CA-3C8D-CEA7-06E8-125AA6929E3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43C2EC-449F-9F36-7D3E-05081A3BB2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85585048-1156-D0DE-578D-FE8EB4E7D0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أنصتوا للنص التالي جيدا و تذكروا أكبر قدر من المعلومات لتجيبوا عن أسئلة الفهم.</a:t>
            </a:r>
            <a:b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i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-يسمع الأستاذ النص مرتين. بعد فصل الحاسوب عن جهاز العرض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61691A7-4E73-0E84-32AF-62BDFEBC8504}"/>
              </a:ext>
            </a:extLst>
          </p:cNvPr>
          <p:cNvSpPr/>
          <p:nvPr/>
        </p:nvSpPr>
        <p:spPr>
          <a:xfrm>
            <a:off x="319087" y="1399244"/>
            <a:ext cx="8406809" cy="478043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أَمسَكَ هِشامٌ فُرشاتَهُ ٱلرَّفيعَةَ، ثُمَّ جَلَسَ أَمامَ لَوحَتِهِ ٱلبَيضاءِ وَحَدَّقَ في ٱلحَديقَةِ طَويلاً. غَمَسَ طَرَفَ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ٱلفُرشاةِ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ٱللَّونِ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ٱلأَخضَرِ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بِرِفقٍ، وَبَدَأَ يَرسُمُ ٱلشَّجَرَةَ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ٱلْوارِفَةَ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أَمامَهُ بِضَرَباتٍ هادِئَةٍ وَاثِقَةٍ. تَأَمَّلَ عَمَلَهُ مُبتَسِماً ثُمَّ هَمَسَ: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"هذا هُوَ ٱللَّونُ ٱلَّذي كُنتُ أَبحَثُ عَنهُ!"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اِلتَفَتَ نَحوَ أُختِهِ نَسيمَ وَهِيَ تُرَتِّبُ باقَةَ وُرودٍ فَرِحَةً، فَأَدارَ لَوحَتَهُ نَحوَها لِيَرسُمَ مَلامِحَها في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ٱللَّحظَةِ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ٱلَّتي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ٱبتَسَمَت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فيها ٱبتِسامَةً عَريضَةً. سَأَلَتهُ نَسيمُ: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"هَل سَتُعَلِّقُ كُلَّ هذِهِ ٱللَّوحاتِ في غُرفَتِكَ؟"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لَكِنَّ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هِشاماً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كانَ لاهِياً عَنها، وَهُوَ يَمزُجُ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ٱلأَلوانَ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بِعِنايَةٍ، ثُمَّ يَتَوَقَّفُ فَجأَةً، يَنحَني تارَةً لِيَضبُطَ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ٱلظِّلالَ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وَيَمُدُّ يَدَهُ تارَةً أُخرى لِيُضيفَ لَمسَةً دَقيقَةً، وَكَأَنَّهُ يَبْعَثُ ٱلْحَياةَ في ما تَحتَ يَدَيهِ.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رَسَمَ هِشامٌ ٱلْأَزْهارَ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ٱلْمُتَفَتِّحَةَ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وَٱلسَّماءَ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ٱلصّافِيَةَ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ثُمَّ لَوحَةً جَمَعَتْهُ بِأُخْتِهِ وَهُما يَبتَسِمانِ في ضَوءِ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ٱلأَصيلِ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وَفي ٱلمَساءِ، قالَ ٱلجَدُّ وَهُوَ يَتَفَحَّصُ ٱللَّوحاتِ بِإِعجابٍ: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"أَحسَنتَ يا هِشامُ! أَنتَ ساحِرُ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ٱلأَلوانِ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وَمُصَوِّرُ ٱلمَشاعِرِ.. تَرسُمُ هذِهِ اَللَّحَظاتِ، فَنَعيشُها مِن جَديدٍ.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BADCC7-FE19-EBE5-4024-F589E172909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F1C33F-D5CB-9B55-4F15-29D272F020D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588768-BECD-D06C-F2D9-905F2EABF05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A70AD3-C1B1-D54C-140E-799AFB82F79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5857C187-DB51-1AD2-0E29-C7EB7E50779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30930C95-3B5D-859E-DA39-531A7F7AE4D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4;p5">
            <a:extLst>
              <a:ext uri="{FF2B5EF4-FFF2-40B4-BE49-F238E27FC236}">
                <a16:creationId xmlns:a16="http://schemas.microsoft.com/office/drawing/2014/main" id="{96E059EF-A9BF-9592-8E71-B703DA0A24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83C2C0-660D-467D-E686-F9D53AB32C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82849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7D205-59CD-69F9-7756-69CC158A4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DB16DC5-C416-1E27-3142-7CC7E9C77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 و اكتبوا رقم الجواب الصحيح.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9CA3EB3-6808-3B00-43FC-76D1DE9B5F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9B452C38-591C-8C7C-2C6B-773D13DF086F}"/>
              </a:ext>
            </a:extLst>
          </p:cNvPr>
          <p:cNvSpPr txBox="1"/>
          <p:nvPr/>
        </p:nvSpPr>
        <p:spPr>
          <a:xfrm>
            <a:off x="584162" y="1791559"/>
            <a:ext cx="77549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ٱلَّذي كانَت تَفعَلُهُ نَسيمُ حينَ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ٱلتَفَتَ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إِلَيها هِشامٌ؟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B3B9281-130C-1CCB-BDB7-E67C0FA14B75}"/>
              </a:ext>
            </a:extLst>
          </p:cNvPr>
          <p:cNvGrpSpPr/>
          <p:nvPr/>
        </p:nvGrpSpPr>
        <p:grpSpPr>
          <a:xfrm>
            <a:off x="2550160" y="4594155"/>
            <a:ext cx="4275461" cy="779458"/>
            <a:chOff x="3363429" y="2740490"/>
            <a:chExt cx="4275461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2DC8657-EE90-1DAD-136B-DD79440A651F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تَقرَأُ كِتاباً.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B742D2D-E053-89D9-3AC8-AF39467DCF5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8FBD8A0-84B6-6A50-8F31-8BA5E359D32C}"/>
              </a:ext>
            </a:extLst>
          </p:cNvPr>
          <p:cNvGrpSpPr/>
          <p:nvPr/>
        </p:nvGrpSpPr>
        <p:grpSpPr>
          <a:xfrm>
            <a:off x="2550161" y="3721793"/>
            <a:ext cx="4275460" cy="779458"/>
            <a:chOff x="3363430" y="2740490"/>
            <a:chExt cx="4275460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7D699EB-F7A1-9596-1992-CF651C85C654}"/>
                </a:ext>
              </a:extLst>
            </p:cNvPr>
            <p:cNvSpPr/>
            <p:nvPr/>
          </p:nvSpPr>
          <p:spPr>
            <a:xfrm>
              <a:off x="3363430" y="2753032"/>
              <a:ext cx="38436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تُرَتِّبُ باقَةَ وُرودٍ.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7673B3D-D62B-229A-7D24-3A2C1798F50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0E2BCD-3473-3886-8295-D46D66E8EFDA}"/>
              </a:ext>
            </a:extLst>
          </p:cNvPr>
          <p:cNvGrpSpPr/>
          <p:nvPr/>
        </p:nvGrpSpPr>
        <p:grpSpPr>
          <a:xfrm>
            <a:off x="2539824" y="2849431"/>
            <a:ext cx="4275462" cy="779458"/>
            <a:chOff x="3363428" y="2740490"/>
            <a:chExt cx="4275462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8F11B51-0969-6869-B54E-6F46534AF79C}"/>
                </a:ext>
              </a:extLst>
            </p:cNvPr>
            <p:cNvSpPr/>
            <p:nvPr/>
          </p:nvSpPr>
          <p:spPr>
            <a:xfrm>
              <a:off x="3363428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تَقفِزُ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</a:t>
              </a:r>
              <a:r>
                <a:rPr lang="ar-MA" sz="3600" b="1" kern="0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حَبلِ.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D3D3076-6BD0-DA99-BEC3-9771A189321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D093C27-65A1-9901-6999-268E913B83C0}"/>
              </a:ext>
            </a:extLst>
          </p:cNvPr>
          <p:cNvGrpSpPr/>
          <p:nvPr/>
        </p:nvGrpSpPr>
        <p:grpSpPr>
          <a:xfrm>
            <a:off x="2550160" y="5491601"/>
            <a:ext cx="4275461" cy="779458"/>
            <a:chOff x="3363429" y="2740490"/>
            <a:chExt cx="4275461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FC584DC-261A-A8D1-1C89-BE9DE251E38A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تَسقي ٱلأَزهارَ.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CD86A31-AFB1-0185-1316-612B3BF8168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FB32D01-00EB-584C-AFB8-C632344E354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A0E695-4BA6-1D97-26D9-7B6833412E7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A0D51C-418C-21E3-75C6-04CA4A76A70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8BE086-1AFE-239F-F805-70DF1C751BE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C5EC98DC-BB90-188C-AD64-C5B40FD8EBF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3E21ACEF-53F4-D0E0-0121-3566124930C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97C4F1B8-2746-6071-A0EF-8394F3D664A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9B0E49D-3763-25BE-2883-CCFD73CE4B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87026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85C10-9106-0A99-1D5C-93378A70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8348F6C-C43D-5D79-4EC1-4608BD8A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صححوا. كيف توصلتم للجواب؟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3D72A17-EAEC-9E88-1DA0-2A256FB9D0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D9FE71-2B1C-C704-CF9F-19DABB8E338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5297BD-7539-E279-F3B7-6771E6B0E8C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CDFC91-2815-729F-3BF1-AAB939F2AC2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D3C193-4459-C860-3FD4-82AE4D7BCDB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4FE784FA-DEC9-5210-235F-792D79B87F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0181A4A0-8BA1-A00B-46A0-EE7356D76B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B14390BE-8669-8A36-791F-17B903D0BA5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4773E38-8091-0444-E16D-50A1C20B50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8A5AB507-D21E-D93E-C1AC-52B3CC96B192}"/>
              </a:ext>
            </a:extLst>
          </p:cNvPr>
          <p:cNvSpPr txBox="1"/>
          <p:nvPr/>
        </p:nvSpPr>
        <p:spPr>
          <a:xfrm>
            <a:off x="584162" y="1791559"/>
            <a:ext cx="77549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ٱلَّذي كانَت تَفعَلُهُ نَسيمُ حينَ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ٱلتَفَتَ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إِلَيها هِشامٌ؟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AC168CA-A623-D2BA-5566-AC145ABE1EDE}"/>
              </a:ext>
            </a:extLst>
          </p:cNvPr>
          <p:cNvGrpSpPr/>
          <p:nvPr/>
        </p:nvGrpSpPr>
        <p:grpSpPr>
          <a:xfrm>
            <a:off x="2550160" y="4594155"/>
            <a:ext cx="4275461" cy="779458"/>
            <a:chOff x="3363429" y="2740490"/>
            <a:chExt cx="4275461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3AC8C15-A9B8-BAF6-E89F-524BAB8EA1AB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تَقرَأُ كِتاباً.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5048331-E03F-90DB-E0CD-BB3892F8DF8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1B32CBC-1431-0CA5-ABDC-46EF6D696509}"/>
              </a:ext>
            </a:extLst>
          </p:cNvPr>
          <p:cNvGrpSpPr/>
          <p:nvPr/>
        </p:nvGrpSpPr>
        <p:grpSpPr>
          <a:xfrm>
            <a:off x="2550161" y="3721793"/>
            <a:ext cx="4275460" cy="779458"/>
            <a:chOff x="3363430" y="2740490"/>
            <a:chExt cx="4275460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4F60D3F-1851-23BA-8234-022AC98CC033}"/>
                </a:ext>
              </a:extLst>
            </p:cNvPr>
            <p:cNvSpPr/>
            <p:nvPr/>
          </p:nvSpPr>
          <p:spPr>
            <a:xfrm>
              <a:off x="3363430" y="2753032"/>
              <a:ext cx="384361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تُرَتِّبُ باقَةَ وُرودٍ.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F54B37E-B7CC-0FCC-93FF-CB63B49E4AA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7171445-D5C1-F0A4-2040-BCDC3B87F42A}"/>
              </a:ext>
            </a:extLst>
          </p:cNvPr>
          <p:cNvGrpSpPr/>
          <p:nvPr/>
        </p:nvGrpSpPr>
        <p:grpSpPr>
          <a:xfrm>
            <a:off x="2539824" y="2849431"/>
            <a:ext cx="4275462" cy="779458"/>
            <a:chOff x="3363428" y="2740490"/>
            <a:chExt cx="4275462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09E3BF6-A25D-20D9-7C7C-A9C7122A810C}"/>
                </a:ext>
              </a:extLst>
            </p:cNvPr>
            <p:cNvSpPr/>
            <p:nvPr/>
          </p:nvSpPr>
          <p:spPr>
            <a:xfrm>
              <a:off x="3363428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تَقفِزُ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</a:t>
              </a:r>
              <a:r>
                <a:rPr lang="ar-MA" sz="3600" b="1" kern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ْ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حَبلِ.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0D835DAA-E439-E8DA-5921-04B3A66B509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B327BBA2-669D-A209-5389-6B16690994B8}"/>
              </a:ext>
            </a:extLst>
          </p:cNvPr>
          <p:cNvGrpSpPr/>
          <p:nvPr/>
        </p:nvGrpSpPr>
        <p:grpSpPr>
          <a:xfrm>
            <a:off x="2550160" y="5491601"/>
            <a:ext cx="4275461" cy="779458"/>
            <a:chOff x="3363429" y="2740490"/>
            <a:chExt cx="4275461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AE2D95B-1373-ACDA-9210-BF86D952BA43}"/>
                </a:ext>
              </a:extLst>
            </p:cNvPr>
            <p:cNvSpPr/>
            <p:nvPr/>
          </p:nvSpPr>
          <p:spPr>
            <a:xfrm>
              <a:off x="3363429" y="2753032"/>
              <a:ext cx="3843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كانَت تَسقي ٱلأَزهارَ.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B36CBE8-94D0-331B-88A2-1A258DC7FAB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889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62BB1-6EA7-FB5E-74EF-865D04513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903AE48-200A-6E88-612F-6B3B6CA02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سؤال أخر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6E3D62C-6347-2DA0-9A87-8BEB4389BB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F7257D8-B0E3-1D80-2235-22FBD90CCE24}"/>
              </a:ext>
            </a:extLst>
          </p:cNvPr>
          <p:cNvSpPr txBox="1"/>
          <p:nvPr/>
        </p:nvSpPr>
        <p:spPr>
          <a:xfrm>
            <a:off x="228600" y="1839752"/>
            <a:ext cx="870857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ٱلَّذي تُوحي بِهِ عِبارَةُ "وَكَأَنَّهُ يَبْعَثُ ٱلْحَياةَ في ما تَحتَ يَدَيهِ"؟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04FC8E2-B418-F0C1-D26F-75E348FF7EC2}"/>
              </a:ext>
            </a:extLst>
          </p:cNvPr>
          <p:cNvGrpSpPr/>
          <p:nvPr/>
        </p:nvGrpSpPr>
        <p:grpSpPr>
          <a:xfrm>
            <a:off x="1099457" y="4609629"/>
            <a:ext cx="7267461" cy="779458"/>
            <a:chOff x="371429" y="2740490"/>
            <a:chExt cx="7267461" cy="7794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7638FE9-1B8A-92ED-2138-2C27ACE1E710}"/>
                </a:ext>
              </a:extLst>
            </p:cNvPr>
            <p:cNvSpPr/>
            <p:nvPr/>
          </p:nvSpPr>
          <p:spPr>
            <a:xfrm>
              <a:off x="371429" y="2753032"/>
              <a:ext cx="6835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رَسمَهُ كانَ بالِغَ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ٱلدِّقَّةِ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وَٱلإِتقانِ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حَتّى بَدَت لَوحاتُهُ حَيَّةً.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B97E867-A26F-0913-D2C4-983B9041A4B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CD93B0-5DEE-08B7-FF81-20BA5A625ECE}"/>
              </a:ext>
            </a:extLst>
          </p:cNvPr>
          <p:cNvGrpSpPr/>
          <p:nvPr/>
        </p:nvGrpSpPr>
        <p:grpSpPr>
          <a:xfrm>
            <a:off x="1099457" y="3737267"/>
            <a:ext cx="7267461" cy="779458"/>
            <a:chOff x="371429" y="2740490"/>
            <a:chExt cx="7267461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4DBB6A0-CA04-ADEB-302F-D6C4160118E7}"/>
                </a:ext>
              </a:extLst>
            </p:cNvPr>
            <p:cNvSpPr/>
            <p:nvPr/>
          </p:nvSpPr>
          <p:spPr>
            <a:xfrm>
              <a:off x="371429" y="2753032"/>
              <a:ext cx="6835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هِشاماً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يَنفُخُ عَلى ٱللَّوحَةِ لِتَجِفَّ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ٱلأَلوانُ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0474AE8-AB11-4775-CD51-E01582A6731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0B2084C-F570-D5AB-2F0C-05543EE1895C}"/>
              </a:ext>
            </a:extLst>
          </p:cNvPr>
          <p:cNvGrpSpPr/>
          <p:nvPr/>
        </p:nvGrpSpPr>
        <p:grpSpPr>
          <a:xfrm>
            <a:off x="1099457" y="2864905"/>
            <a:ext cx="7257126" cy="779458"/>
            <a:chOff x="381764" y="2740490"/>
            <a:chExt cx="7257126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0B7F659-8DC4-EB7E-DDB7-286BB60F3545}"/>
                </a:ext>
              </a:extLst>
            </p:cNvPr>
            <p:cNvSpPr/>
            <p:nvPr/>
          </p:nvSpPr>
          <p:spPr>
            <a:xfrm>
              <a:off x="381764" y="2753032"/>
              <a:ext cx="6825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هِشاماً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مُتْعَباً وَيَتَنَهَّدُ أَثناءَ ٱلرَّسمِ.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FD73074-8C39-B9F6-6344-FB9BA679247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225CBE5-8599-8F47-57D2-B2243E4F011F}"/>
              </a:ext>
            </a:extLst>
          </p:cNvPr>
          <p:cNvGrpSpPr/>
          <p:nvPr/>
        </p:nvGrpSpPr>
        <p:grpSpPr>
          <a:xfrm>
            <a:off x="1099457" y="5507075"/>
            <a:ext cx="7267461" cy="779458"/>
            <a:chOff x="371429" y="2740490"/>
            <a:chExt cx="7267461" cy="7794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0559053-DE0E-2FCB-D6E1-2DD60B8705BB}"/>
                </a:ext>
              </a:extLst>
            </p:cNvPr>
            <p:cNvSpPr/>
            <p:nvPr/>
          </p:nvSpPr>
          <p:spPr>
            <a:xfrm>
              <a:off x="371429" y="2753032"/>
              <a:ext cx="6835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هِشاماً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يُغَنِّي أَثناءَ ٱلرَّسمِ.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0170D7C-D3C2-2C70-9340-CB3ED4F3715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6AD8EDB-47D4-2C76-5A09-3FF4E18A442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5A2FE8-F37D-178E-42B2-145A01C0450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B22B36-AC07-E5E3-0652-C676D300E21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9E74C-F1AA-2C45-100F-51989708855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AA841EC8-D2E5-FF0F-4023-640A2165B89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E987DA09-D4EC-3548-1697-A9D0BDF85B7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BF90D371-80EC-7B94-A988-047338CD78F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AB85F02-736A-375E-3CB5-0EEE1DC8C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79301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02DE4-BAEC-AFEB-1AFC-C470A115F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5972A7C-87A6-6FC8-F2C9-9E5A4D38B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صححوا. كيف توصلتم للجواب؟</a:t>
            </a:r>
            <a:endParaRPr lang="fr-MA" sz="2400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5B4207C-3F44-D1AF-5DD3-C5A3677424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FDB1120-A612-8203-8AA6-2F5B624246D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92A1FA-CBD4-D1DA-832E-34AB08B6999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D6FD8A-A4D6-2BD0-9639-3EA4DEF58F5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C564CA-D0CD-800E-5650-C5B252D5C2C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94AC7898-64FF-9352-1E34-E3475E6F56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34756880-D708-DCC3-8602-10C6814733C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42FA7141-C59B-99D8-6E10-52E4F0C5D0D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607D434-598E-8D0A-70AC-115B15B079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Google Shape;1508;p66">
            <a:extLst>
              <a:ext uri="{FF2B5EF4-FFF2-40B4-BE49-F238E27FC236}">
                <a16:creationId xmlns:a16="http://schemas.microsoft.com/office/drawing/2014/main" id="{78939D83-56C4-1036-CC14-962D415E64A8}"/>
              </a:ext>
            </a:extLst>
          </p:cNvPr>
          <p:cNvSpPr txBox="1"/>
          <p:nvPr/>
        </p:nvSpPr>
        <p:spPr>
          <a:xfrm>
            <a:off x="228600" y="1839752"/>
            <a:ext cx="870857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ٱلَّذي تُوحي بِهِ عِبارَةُ "وَكَأَنَّهُ يَبْعَثُ ٱلْحَياةَ في ما تَحتَ يَدَيهِ"؟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0E2F861-584F-31EC-0DB3-A7B89D156478}"/>
              </a:ext>
            </a:extLst>
          </p:cNvPr>
          <p:cNvGrpSpPr/>
          <p:nvPr/>
        </p:nvGrpSpPr>
        <p:grpSpPr>
          <a:xfrm>
            <a:off x="1099457" y="4609629"/>
            <a:ext cx="7267461" cy="779458"/>
            <a:chOff x="371429" y="2740490"/>
            <a:chExt cx="7267461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67F6E73-CCC3-671B-0C37-B3ACD05D2BCA}"/>
                </a:ext>
              </a:extLst>
            </p:cNvPr>
            <p:cNvSpPr/>
            <p:nvPr/>
          </p:nvSpPr>
          <p:spPr>
            <a:xfrm>
              <a:off x="371429" y="2753032"/>
              <a:ext cx="6835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رَسمَهُ كانَ بالِغَ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ٱلدِّقَّةِ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وَٱلإِتقانِ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حَتّى بَدَت لَوحاتُهُ حَيَّةً.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74638F5-F56B-1F86-84F6-9BEE1719239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4526A08-FAA0-8ACF-037D-6594A5EB47AD}"/>
              </a:ext>
            </a:extLst>
          </p:cNvPr>
          <p:cNvGrpSpPr/>
          <p:nvPr/>
        </p:nvGrpSpPr>
        <p:grpSpPr>
          <a:xfrm>
            <a:off x="1099457" y="3737267"/>
            <a:ext cx="7267461" cy="779458"/>
            <a:chOff x="371429" y="2740490"/>
            <a:chExt cx="7267461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38A6F65-B190-CACE-2756-544EA0CF8B80}"/>
                </a:ext>
              </a:extLst>
            </p:cNvPr>
            <p:cNvSpPr/>
            <p:nvPr/>
          </p:nvSpPr>
          <p:spPr>
            <a:xfrm>
              <a:off x="371429" y="2753032"/>
              <a:ext cx="6835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هِشاماً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يَنفُخُ عَلى ٱللَّوحَةِ لِتَجِفَّ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ٱلأَلوانُ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9ADCC1AF-002A-C33F-8B8B-D16AD9E5B72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05760B2-F570-0D08-4D6C-5C85531ADF3F}"/>
              </a:ext>
            </a:extLst>
          </p:cNvPr>
          <p:cNvGrpSpPr/>
          <p:nvPr/>
        </p:nvGrpSpPr>
        <p:grpSpPr>
          <a:xfrm>
            <a:off x="1099457" y="2864905"/>
            <a:ext cx="7257126" cy="779458"/>
            <a:chOff x="381764" y="2740490"/>
            <a:chExt cx="7257126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6F6E75F3-8047-FB9A-0B5E-C005F4DA501F}"/>
                </a:ext>
              </a:extLst>
            </p:cNvPr>
            <p:cNvSpPr/>
            <p:nvPr/>
          </p:nvSpPr>
          <p:spPr>
            <a:xfrm>
              <a:off x="381764" y="2753032"/>
              <a:ext cx="6825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هِشاماً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مُتْعَباً وَيَتَنَهَّدُ أَثناءَ ٱلرَّسمِ.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908F7E6-BE44-509B-CB48-A5888E14141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2EF796E-FC18-0B01-FDFB-E5CE9A519EB0}"/>
              </a:ext>
            </a:extLst>
          </p:cNvPr>
          <p:cNvGrpSpPr/>
          <p:nvPr/>
        </p:nvGrpSpPr>
        <p:grpSpPr>
          <a:xfrm>
            <a:off x="1099457" y="5507075"/>
            <a:ext cx="7267461" cy="779458"/>
            <a:chOff x="371429" y="2740490"/>
            <a:chExt cx="7267461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FDFEFF7-EB6C-F001-0A92-A6A4664289AD}"/>
                </a:ext>
              </a:extLst>
            </p:cNvPr>
            <p:cNvSpPr/>
            <p:nvPr/>
          </p:nvSpPr>
          <p:spPr>
            <a:xfrm>
              <a:off x="371429" y="2753032"/>
              <a:ext cx="683561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هِشاماً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كانَ يُغَنِّي أَثناءَ ٱلرَّسمِ.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FC3756A-6180-32B9-4878-CB8F1408AB8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382320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8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3288" y="3480911"/>
            <a:ext cx="69153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النص  و توظيف استراتيجيات الفهم للإجابة عن أسئلته:</a:t>
            </a:r>
          </a:p>
          <a:p>
            <a:pPr algn="r" rtl="1">
              <a:buSzPct val="50000"/>
              <a:buFont typeface="Wingdings" panose="05000000000000000000" pitchFamily="2" charset="2"/>
              <a:buChar char="ü"/>
            </a:pPr>
            <a:r>
              <a:rPr lang="ar-MA" sz="2400" b="1" dirty="0">
                <a:cs typeface="Microsoft Uighur" panose="02000000000000000000" pitchFamily="2" charset="-78"/>
              </a:rPr>
              <a:t>الكلمات المفاتيح</a:t>
            </a:r>
          </a:p>
          <a:p>
            <a:pPr algn="r" rtl="1">
              <a:buSzPct val="50000"/>
              <a:buFont typeface="Wingdings" panose="05000000000000000000" pitchFamily="2" charset="2"/>
              <a:buChar char="ü"/>
            </a:pPr>
            <a:r>
              <a:rPr lang="ar-MA" sz="2400" b="1" dirty="0">
                <a:cs typeface="Microsoft Uighur" panose="02000000000000000000" pitchFamily="2" charset="-78"/>
              </a:rPr>
              <a:t>استنتاج معلومات ضمنية</a:t>
            </a:r>
          </a:p>
          <a:p>
            <a:pPr algn="r" rtl="1">
              <a:buSzPct val="50000"/>
              <a:buFont typeface="Wingdings" panose="05000000000000000000" pitchFamily="2" charset="2"/>
              <a:buChar char="ü"/>
            </a:pPr>
            <a:r>
              <a:rPr lang="ar-MA" sz="2400" b="1" dirty="0">
                <a:cs typeface="Microsoft Uighur" panose="02000000000000000000" pitchFamily="2" charset="-78"/>
              </a:rPr>
              <a:t>تحديد الأفكار الرئيسة.</a:t>
            </a:r>
            <a:endParaRPr lang="tzm-Arab-MA" sz="24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6423065" y="2234652"/>
            <a:ext cx="819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EABE98C5-9840-DABF-8124-0E1A10BD0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98" y="2274998"/>
            <a:ext cx="544897" cy="62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اللغة العربية، سنواصل مراجعة وتوليف ما تعلمتموه خلال الأسابيع الأربعة للمرحلة.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2167F6-24F9-3215-AC47-A4F22036A65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FE6C19-1BA7-7202-9536-1D406040882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794047-93B2-92AF-57ED-18752B92C94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6312B2-7CE3-296A-71BD-7FDA007B574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D5641D78-88AC-859C-D975-E58E2A977AA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423E274F-08D7-DAC5-F464-859B6F2376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889F1FA7-F500-0454-C422-D3815923739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694E8A-0974-BEB3-AF15-50A17C947C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AF364E-8CC6-4549-5E44-ADBC423F63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240" y="1584325"/>
            <a:ext cx="3588842" cy="478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E8AA3-C535-A87E-1D41-2D9D2ACF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D35ABF1-E04B-3DD0-CB24-6B6FA351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النص في كراستكم، 61 و 62  .سأمنحكم 5 دقائق لقراءة النص التالي قراءة هامسة.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42D1F3F-2B93-DD95-E423-5ADFC9A4F9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4A0747-052F-F2FB-BA1F-46AE0BE51BE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4C439F-E882-1BF3-0071-4BEF61B068D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4FF251-1C16-1637-5E61-01D61D16AD8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2B9659-F4F1-203E-DD72-E8253088212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2EC58F44-6320-5B7C-5DE6-F5DECDA693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1824BD72-BEE9-B747-6182-6C2C336AD53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CBD19019-2228-C474-5C84-95048443AB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E35C38-E9A4-7831-E3A5-69681CF3E6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679169E-3A11-D1A9-3F04-CB9F3ECEB1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5251" y="1584325"/>
            <a:ext cx="3467187" cy="491353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E839FE-2283-A838-3B16-F8C329D1DFC9}"/>
              </a:ext>
            </a:extLst>
          </p:cNvPr>
          <p:cNvSpPr/>
          <p:nvPr/>
        </p:nvSpPr>
        <p:spPr>
          <a:xfrm>
            <a:off x="4463639" y="2354282"/>
            <a:ext cx="2867890" cy="3828309"/>
          </a:xfrm>
          <a:prstGeom prst="roundRect">
            <a:avLst>
              <a:gd name="adj" fmla="val 303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1416F74-00AB-D900-9427-9CBBDBBF9F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882" y="1506682"/>
            <a:ext cx="3467188" cy="50413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ED18151-9771-F906-B8B3-F50AA2CE9010}"/>
              </a:ext>
            </a:extLst>
          </p:cNvPr>
          <p:cNvSpPr/>
          <p:nvPr/>
        </p:nvSpPr>
        <p:spPr>
          <a:xfrm>
            <a:off x="750773" y="2113208"/>
            <a:ext cx="2867890" cy="2147065"/>
          </a:xfrm>
          <a:prstGeom prst="roundRect">
            <a:avLst>
              <a:gd name="adj" fmla="val 303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2473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D27BD-CC09-F426-D302-6326310FE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508F918-8736-2C7B-1D0B-E2C50F9B8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-تناوب بعض المتعلمين على قراءة النص.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7C93BE0-A4ED-349C-AC68-1FDAC8CBC1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F93D34-14F0-0D6A-04FA-057EE00B9F5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82B136-4BE6-3376-4F6F-CF88428D113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C2FB1A-0330-E298-A519-D3CBFB6FAEA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F037AF-23B0-36D5-FA6D-B898FC90403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38A79AAA-5575-8DAB-20FD-98A3162AA46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B95DF987-9FC1-D407-4C67-A3F3241144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6D25A55A-47DB-700F-6BE5-899F1504E1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721E82-E8EF-702E-A0FB-124D4F92A8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F7543537-4961-9AA0-FD08-5436BC3CE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30" y="2290011"/>
            <a:ext cx="8314140" cy="333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852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F4DF7-F8C7-227A-1F12-63DE0497B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2F1B086-6027-D69B-0EBE-651033348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الثانية؟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-تناوب بعض المتعلمين على قراءة النص.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EF262D1-7650-8DA9-9A9D-6AE98918E6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7FFA36-056B-5120-4C04-3A4F431B17D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500DE-EDEC-E96F-01C7-1E6E3317931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6EF904-C767-FB4B-4977-2FE1F192D4D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701AD2-15AA-45D1-BAD2-DA56F7EDB02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1A46C331-FCED-B99D-F330-DCF4101ED07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126FF13E-B749-6C9E-A8D0-234806F32A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7E9D5639-58AE-A166-5464-BCA885B99A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93FCB9-1FE1-69E1-593D-94C8F96140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6979963F-FE5E-C3AC-04C8-6158CA5A44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274" y="2205134"/>
            <a:ext cx="8207451" cy="37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8510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D58B9-A037-9BF7-4C05-C523747B0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837D3A0-4454-CC3C-4A6E-845A0252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الثالثة؟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-تناوب بعض المتعلمين على قراءة النص.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D65154F-3514-3B06-7C40-A8B05A1189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D6C2D4-223E-E84F-A27E-A1AADF526AF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DA0BF-BF00-114C-D529-332C201FC18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F8747-385D-CAB8-1F78-6F3F53197D5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0523EA-DF95-B54F-6081-5DF9D04D8E2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8C7BFA08-74FF-E799-7967-001BD271D8D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A37D117E-CD65-2419-EED4-FD4EBF9C71F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9F2347CA-0F22-D7A2-8F5F-62FDA5788D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94EB06-B9F0-0E75-D25D-8992962967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4DFB8228-C0BD-6248-C3C9-BF6D5C8F56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57" y="2222816"/>
            <a:ext cx="8161727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5943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48DA6-47C7-2F38-5476-5531BE1F7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6F935-3830-DCFE-893F-3E6E433C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الرابعة؟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-تناوب بعض المتعلمين على قراءة النص.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4FE52BB-BC1D-E3A1-08A6-D0F66A6278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581245-2A51-5CB7-ADD3-9186EC7EEC3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43BE3B-4C4B-9BA5-7B66-AA48C4F2932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D3079D-3389-449C-D0F3-CECD894055F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667B53-D7B5-3E53-0858-B2F5646891C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62B2BA29-4143-0542-4FD3-1FCE22E19EB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9A24C553-FD7C-493E-5D95-94A79D43B7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F053375D-3A82-3ECD-E8E8-1CBD7F7C26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8C48A8-C3FC-349B-8E0B-96E6EF65E0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AD3641B-F210-3478-4C74-7B8D864459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10" y="2646122"/>
            <a:ext cx="7948349" cy="22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019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8814C-D287-6F75-E585-851DD4B5D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B78A808-F81C-6672-B318-D71B472BF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الخامسة؟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-تناوب بعض المتعلمين على قراءة النص.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B19D2C5-1F74-30FD-4E5E-F409F7CF08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DE9CD2-04DB-C7BA-F94D-C2B62280326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C5B4DB-8E9E-289C-F692-A16CCB6FF0D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180994-44D4-7115-31D0-BBB954F42AB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54148A-2FC1-C93A-688D-EEEE74B8C70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Google Shape;1246;p5">
            <a:extLst>
              <a:ext uri="{FF2B5EF4-FFF2-40B4-BE49-F238E27FC236}">
                <a16:creationId xmlns:a16="http://schemas.microsoft.com/office/drawing/2014/main" id="{A6A2D01E-ABE3-33FE-93B9-B44E3CFCEF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5;p5">
            <a:extLst>
              <a:ext uri="{FF2B5EF4-FFF2-40B4-BE49-F238E27FC236}">
                <a16:creationId xmlns:a16="http://schemas.microsoft.com/office/drawing/2014/main" id="{F7F70DE1-A964-9099-EFBF-03E29C35328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FE2D0ABE-8D7A-77D2-7DBC-38A95D90CC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6C0749-3A53-84E4-8040-B9C54D6CAC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36653A94-A472-C920-11F0-52CA7D22DD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12" y="2358598"/>
            <a:ext cx="8253175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2588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يذكرنا باستراتيجيات الفهم التي سبق و أن تعرفنا عليها؟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7E8248-02CA-739D-7FE0-5C0E5EB522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709B2FB-9286-2ADC-5088-8483140065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47ECA4-F5FA-7863-DC32-D28880EF57D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C2117B-4E3A-7706-61DE-744A8DB663C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6E3BB-1B7B-F6EC-54AC-D4FBA9747C9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7F45BC2-6EB1-796D-9E64-68080AD378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4D7898BF-23CF-2504-6B3D-553AB4CA91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BBE564E-0D7C-1833-2D2D-C5CD1874545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5DFBBD-9BF6-E24C-85F3-7092B008DD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0F68E8-56D2-CDC6-5EDE-1DCAA010F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45" y="2161308"/>
            <a:ext cx="3647209" cy="364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A12A-5332-A37E-FB75-275EA45C2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4F0BE2-79E9-DBB5-9358-91D3A12BD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تعرفنا على الاستراتيجيات التالية: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70765E0-3DB6-BC08-6D39-3DEA06E858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205EDC-0C32-5AD2-21AD-9D6B48E092C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99D7B0-87B9-DEEE-637F-1DA88AB0735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27705C-647B-FCDA-E37C-87988094AE4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B6A6C7-9A06-FC72-5C97-239FEA5753E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98FACED6-E847-B603-1F08-6D0A1B15C19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6A9F99EA-B35F-7E45-7454-28051423D3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4FA70993-7ED3-F970-EED8-CAF831E4B53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E8134B7-1C98-0887-6375-8A53EEAC53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A7DE8E-7FCB-352D-178A-0A51B2EEF5C5}"/>
              </a:ext>
            </a:extLst>
          </p:cNvPr>
          <p:cNvSpPr txBox="1"/>
          <p:nvPr/>
        </p:nvSpPr>
        <p:spPr>
          <a:xfrm>
            <a:off x="1342869" y="3134087"/>
            <a:ext cx="6458261" cy="1736646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لِاسْتِنْتاجِ مَعْلوماتٍ ضِمْنِيَّةٍ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DBAF7A3-DA43-3F96-225A-90A1A78F2E5C}"/>
              </a:ext>
            </a:extLst>
          </p:cNvPr>
          <p:cNvSpPr txBox="1"/>
          <p:nvPr/>
        </p:nvSpPr>
        <p:spPr>
          <a:xfrm>
            <a:off x="2143031" y="1869109"/>
            <a:ext cx="4857935" cy="1168539"/>
          </a:xfrm>
          <a:prstGeom prst="roundRect">
            <a:avLst>
              <a:gd name="adj" fmla="val 50000"/>
            </a:avLst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8D1407-6E6B-805A-BF1F-EAC484049009}"/>
              </a:ext>
            </a:extLst>
          </p:cNvPr>
          <p:cNvSpPr txBox="1"/>
          <p:nvPr/>
        </p:nvSpPr>
        <p:spPr>
          <a:xfrm>
            <a:off x="1342867" y="4967172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8458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1E95-D4BF-306B-3958-8ABD82E4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AF6E27-B9B9-2C87-46AA-9FD698C0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استراتيجية الكلمات المفاتيح؟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F2F85F0-6278-47AF-535B-FCCADFD1E5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B4A428-A865-22B1-6D5B-BB087E5DBCB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5E3830-6FFD-52C0-F76D-05397934EA0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EAE80A-8088-7F92-6B79-6C7A5AE75F2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E960B0-E83A-D736-CB80-5290A15F530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93584E95-93AB-3D6A-E02B-DF648E4151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9C1C730-19E1-B748-6B6D-8DBCDEC0D8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AE0FD6C-916B-DF58-6BA7-383998D8C97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AF6985-F272-ADF8-C84C-F489F55E3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7FFC53C-CD50-811A-AD1D-310F3FA27818}"/>
              </a:ext>
            </a:extLst>
          </p:cNvPr>
          <p:cNvSpPr txBox="1"/>
          <p:nvPr/>
        </p:nvSpPr>
        <p:spPr>
          <a:xfrm>
            <a:off x="2292579" y="3240709"/>
            <a:ext cx="4857935" cy="1168539"/>
          </a:xfrm>
          <a:prstGeom prst="roundRect">
            <a:avLst>
              <a:gd name="adj" fmla="val 50000"/>
            </a:avLst>
          </a:prstGeom>
          <a:solidFill>
            <a:srgbClr val="EDEDED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</p:txBody>
      </p:sp>
    </p:spTree>
    <p:extLst>
      <p:ext uri="{BB962C8B-B14F-4D97-AF65-F5344CB8AC3E}">
        <p14:creationId xmlns:p14="http://schemas.microsoft.com/office/powerpoint/2010/main" val="72269157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2731F-EE2E-E2E5-DBDA-0CC95903B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709A87-B9A1-943D-C874-079079ACC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58F9218-7C87-AE50-88D1-B08523EDC0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C66004-90DB-660D-6A01-01C5131E145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E3D1C4-6973-8CA2-289D-73F1EB74540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5343B7-A54B-E12F-F7DD-B31CCBFA99D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3F1FB1-58A1-8FEF-5E1D-ABBCC8D4B95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F72F2B30-4DF6-E68D-8E3C-FBD01F3061E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D2ED6BB0-1C5D-9A66-A9B8-C60F6DDDBD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A2F7B296-5247-C479-A92F-86E04C73279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EA421B-EBD5-1532-4AD7-5E602F9270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037672-8CFF-BAE6-AA5A-22FCD7883D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8363" y="1584325"/>
            <a:ext cx="6413390" cy="478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3833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E09E2-DE53-42DC-6094-7975E374E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1B64C5E-62FA-CC1A-1C5B-B0946D22F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استراتيجية الكلمات المفاتيح لاستنتاج معلومات ضمنية؟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0E1BCCB-C3DF-AFFA-C52E-652F175D0E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1093F6-65A8-1599-745C-054696E1C6E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AE0BB-456E-C1BB-A95E-8EDA877B82C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6F2FC5-2DEF-3A8F-C3DE-240C1BC4ADF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31578D-0080-DA0E-AC46-38AEEF89C54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CDD7891-093C-F48A-0DC8-2A34D6147D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DD499456-5663-919A-FA91-AD643FFA8E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F0F14E1F-055E-1CE0-8785-1459ABEB530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DCCD88-A46B-3E4C-5DBC-3BAFF858CD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41CF11-4282-004A-9ACC-29D4124931C4}"/>
              </a:ext>
            </a:extLst>
          </p:cNvPr>
          <p:cNvSpPr txBox="1"/>
          <p:nvPr/>
        </p:nvSpPr>
        <p:spPr>
          <a:xfrm>
            <a:off x="1342869" y="3134087"/>
            <a:ext cx="6458261" cy="1736646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لِاسْتِنْتاجِ مَعْلوماتٍ ضِمْنِيَّةٍ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174015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E7D5-C5C6-7B6C-6386-10F8B7A1E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79B4108-2154-2B73-DF9D-8AB86056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7F38ED-4F2A-A398-BD9A-5DB13F52E5C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A6179B-778D-CF7A-F482-E26D2B3BF55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1DB9C5-3AC0-A565-8E49-4D1F70AFEE9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20BF07-B7ED-C36E-73C2-505C58CC18F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104B3D-ECB5-D6C3-4B77-6423CA37888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6CDDB4E1-2093-C542-B422-8BD348DAAC5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C74519E8-511A-FB70-B975-21CD3815EE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4EAEEC05-B8D6-7462-748A-91CD0CB68FD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F0BB50-7E4F-8BDF-8926-A15FE7F23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78E01A-7C77-13B0-E923-EE1DBB491B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647" y="1575853"/>
            <a:ext cx="6840000" cy="46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2423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8E706-1D3F-DBBD-2524-13FF1E3E4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ED27D0E-5FFF-F4B2-FE09-6FEDA5796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استراتيجية تحديد الأفكار الرئيسة؟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7EBC003-426A-8902-BA32-5DB7ECB1FB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7F91E8-C0FA-FE36-A745-51551F9A818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924CB7-8151-FBC8-8B8E-1B5E67E7343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C669D2-1668-3701-5013-6B43E5D509F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FDFB93-0763-E408-24A5-9CFFF3CD877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98C1E5D-C4CE-A1E4-8BDE-62C798066D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4557D75A-1718-B92C-FC69-F39438EE211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0A778F4A-B62B-2EE0-E878-C2D0257B61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F838E6-829E-F957-938F-233C8FD607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1949707-3432-B7F6-5B5A-E4878F909F0B}"/>
              </a:ext>
            </a:extLst>
          </p:cNvPr>
          <p:cNvSpPr txBox="1"/>
          <p:nvPr/>
        </p:nvSpPr>
        <p:spPr>
          <a:xfrm>
            <a:off x="1422246" y="3273454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991321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2BAA8-5502-86A4-F0FD-9D1538B0C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E447F1-5EE7-BED9-DEC4-6FCD6315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6BD6538-3000-535E-2467-6BF6631CC7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ED9676-4DFB-647A-1DE2-CE8DDF7BA0A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143966-30CF-8A91-022A-A212F3D201D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4435B2-5DE4-5D48-EC20-4FE4D00D2E3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672BA-33B1-E4FA-5AC0-4E7C99F2577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0386347A-0A2D-B4A3-4D58-DF4420AE94F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62511D50-EB37-618D-3CFF-D5E2708F2D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AB6E8964-BB4C-63DB-1C5F-A2B046B764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D3974F-0EA3-55FA-F2D1-AF41FE08B2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C75A59C-E4ED-0CC8-3F80-6E28390BE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010" y="2244787"/>
            <a:ext cx="8066872" cy="35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866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8E032-491F-B70F-220C-E6202661B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F6E59FD-2500-DE1E-BC51-04BC6F683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جيدا قراءة صامتة . سأطرح عليكم بعد ذلك مجموعة من الأسئلة لتجيبوا عنها بتوظيف استراتيجيات الفهم 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D3BE8-63BF-C9DD-FC72-A4F14DED7C0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EA6EE-A7FC-8A76-EF96-9E74DC5B0CE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86EAD-CD95-4EBF-B9CF-3FF36E5CF3E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ECAA5B-5D5F-E2AD-1C8E-DE914CFB7EF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639D0645-383D-7781-C710-F89E579FF90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85122C42-551C-33FF-3151-C7C55AF79B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6722F090-BA56-63B3-8F38-EF8A532874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F6480C-C71A-6075-23FA-B367AEF07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5B2200-8ABC-4335-777B-CF91BE3F87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D6F0F4E-0BF6-E5F1-F866-B7BE3228FD1A}"/>
              </a:ext>
            </a:extLst>
          </p:cNvPr>
          <p:cNvGrpSpPr/>
          <p:nvPr/>
        </p:nvGrpSpPr>
        <p:grpSpPr>
          <a:xfrm>
            <a:off x="365767" y="1584325"/>
            <a:ext cx="7406677" cy="4985044"/>
            <a:chOff x="365767" y="1584325"/>
            <a:chExt cx="7406677" cy="4985044"/>
          </a:xfrm>
        </p:grpSpPr>
        <p:pic>
          <p:nvPicPr>
            <p:cNvPr id="7" name="Image 6" descr="Une image contenant texte, écriture manuscrite, Police, document&#10;&#10;Le contenu généré par l’IA peut être incorrect.">
              <a:extLst>
                <a:ext uri="{FF2B5EF4-FFF2-40B4-BE49-F238E27FC236}">
                  <a16:creationId xmlns:a16="http://schemas.microsoft.com/office/drawing/2014/main" id="{47BA75F1-0D03-E5BC-84B3-33AF8E80C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00297" y="1584325"/>
              <a:ext cx="3872147" cy="4985044"/>
            </a:xfrm>
            <a:prstGeom prst="rect">
              <a:avLst/>
            </a:prstGeom>
          </p:spPr>
        </p:pic>
        <p:pic>
          <p:nvPicPr>
            <p:cNvPr id="8" name="Image 7" descr="Une image contenant texte, Police, capture d’écran, écriture manuscrite&#10;&#10;Le contenu généré par l’IA peut être incorrect.">
              <a:extLst>
                <a:ext uri="{FF2B5EF4-FFF2-40B4-BE49-F238E27FC236}">
                  <a16:creationId xmlns:a16="http://schemas.microsoft.com/office/drawing/2014/main" id="{32EFC01B-D921-C1ED-1399-79C21A6A3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5767" y="1609561"/>
              <a:ext cx="3534772" cy="25156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324327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D6EE1-F321-FFDD-FC00-BF32DB4D4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9304B7C-593A-1D6D-D3F6-34E98E7CD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الأسئلة الثمانية التالية على الصفحات62و 63 و 64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CBC9F7-BCC6-C99F-91AB-F971A491CF0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68B9D2-3AA0-5A23-38B9-6B145791608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91EAD-B3DF-B7B3-5424-6F78AFC62B9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84D2B3-6440-7ED7-5FC9-195EE4E253C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278CB22B-2547-FA51-E095-A123267010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5AC86FE7-FD63-92BA-182B-F96BD825C6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40F037A8-E3BF-5F2F-F5EE-6D848CBF56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45EEC4-1DD9-03D8-761B-82DADEFD44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2F79A60-CF4B-6BC4-2DF9-CED45285B8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lettr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B217A66-6235-AE2F-B982-1A22222A29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4448" y="1925193"/>
            <a:ext cx="2983656" cy="4219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16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A53938E1-7CE4-955B-D237-C1BAACD8EB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3059" y="1925193"/>
            <a:ext cx="2745490" cy="4204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Image 19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C2504B4A-96A6-81E3-AAD4-7042F5E25C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332" y="1793454"/>
            <a:ext cx="2673365" cy="41740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8092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5F57D-972E-0D61-F56F-9E2B61EDF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96FB1B4-13E2-B412-308D-CDF574602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الأول:ماهي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المسرحية التي قرر التلاميذ تحضيرها؟ أضع علامة أمام الجواب الصحيح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CDDE99-FDF3-D2CC-C15A-B36BB213F75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62528E-EE25-A7EB-91F3-14635D5C865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94EC06-A3C2-9166-E9D0-8BD732D40A9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8E8E6-62E6-0C2D-3EC6-848C5348C6B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3B6D52E9-BBBB-6A29-0BCE-9FA619CD268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60D233EA-2D13-2105-B749-4ABDB31CCD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400FFCD6-8853-025F-BFF1-7EDD317F66E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65636B-F4C8-964D-FAC9-2578230D00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A5205F-45BA-DC84-5D8D-00F8AC9915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3C77D7-7F87-1704-7092-0343F5A1B1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946" y="1925193"/>
            <a:ext cx="8154107" cy="609653"/>
          </a:xfrm>
          <a:prstGeom prst="rect">
            <a:avLst/>
          </a:prstGeom>
        </p:spPr>
      </p:pic>
      <p:pic>
        <p:nvPicPr>
          <p:cNvPr id="13" name="Image 12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54C7ED7A-3CD4-1DEA-3C33-DE1D6FF4AC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187" y="3155424"/>
            <a:ext cx="8169348" cy="192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1617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5DF7C-6989-5B7E-5229-AA0BC2970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A2D533F-D0D5-4603-097E-2997A27D1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F1D9F5-5087-4F30-8232-E6D6E654F66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00A1A8-ADB7-1B2D-FF1D-4AF515C57B2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048C4-8AD0-D7F4-9B5A-1AF713786F7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828A8D-7572-9F32-B971-AE1654BC993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F5D6B3E3-71A8-D000-1013-45B4CB70E91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1B2C3156-4731-1EE5-F067-63DE1E8E95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F92B98C0-4C01-7850-ADCF-52F5FB2AEE9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2B3D4EE-3CB3-B6D4-D6A3-17A601EA92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5378B9-9729-E03F-6B60-85DBCEF2E4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806BF6-3935-5D74-081F-043D5FCE0E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946" y="1925193"/>
            <a:ext cx="8154107" cy="609653"/>
          </a:xfrm>
          <a:prstGeom prst="rect">
            <a:avLst/>
          </a:prstGeom>
        </p:spPr>
      </p:pic>
      <p:pic>
        <p:nvPicPr>
          <p:cNvPr id="8" name="Image 7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108F387A-A97F-9574-1AD2-D98E256361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187" y="3155424"/>
            <a:ext cx="8169348" cy="192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0122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8293D-BA4F-C1A9-8B61-C69B2D44E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889DE47-4D19-A660-0ABF-9C2595D54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الكلمات المفاتيح.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72126D-49D0-625E-585D-D507F05A696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10844-A01D-C8B8-6362-8AE9DE53420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46E89F-0AD6-574E-84C8-02D89D1F144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BA3E25-9AFF-9053-0EA0-411C3C039A6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3C4E80ED-8046-E380-7371-40B60F62600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B1760EA8-3DFD-9983-8567-1C57D6870D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DD85E9ED-4B7C-4DDC-4755-B15E05D40EA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D11944-2152-2701-2F40-DB72E6213A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A4A099B-8832-929D-DCBF-2307BDCE85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C397E8-E647-56ED-2948-9602926C0B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946" y="1925193"/>
            <a:ext cx="8154107" cy="609653"/>
          </a:xfrm>
          <a:prstGeom prst="rect">
            <a:avLst/>
          </a:prstGeom>
        </p:spPr>
      </p:pic>
      <p:pic>
        <p:nvPicPr>
          <p:cNvPr id="18" name="Image 17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42F041D-12EE-F646-3344-5652F0FD18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187" y="3155424"/>
            <a:ext cx="8169348" cy="1926770"/>
          </a:xfrm>
          <a:prstGeom prst="rect">
            <a:avLst/>
          </a:prstGeom>
        </p:spPr>
      </p:pic>
      <p:sp>
        <p:nvSpPr>
          <p:cNvPr id="19" name="Titre 9">
            <a:extLst>
              <a:ext uri="{FF2B5EF4-FFF2-40B4-BE49-F238E27FC236}">
                <a16:creationId xmlns:a16="http://schemas.microsoft.com/office/drawing/2014/main" id="{EB03D964-74CB-8CA8-D38B-1724DD205544}"/>
              </a:ext>
            </a:extLst>
          </p:cNvPr>
          <p:cNvSpPr txBox="1">
            <a:spLocks/>
          </p:cNvSpPr>
          <p:nvPr/>
        </p:nvSpPr>
        <p:spPr>
          <a:xfrm>
            <a:off x="4087977" y="4363958"/>
            <a:ext cx="810316" cy="760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889091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2CFB6-6BEF-2B8B-5CDA-E04FEA050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8428AE-98E2-C707-063A-4DE1FA4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الثاني:لماذا لم يقدم مصطفى اقتراحه في البداية؟ أضع لامة أمام الجواب الصحيح.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09BB45-D51A-DA8D-666F-24FC921A5CC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169D3D-1B63-598B-C140-9893A2639C3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52C5D0-5222-70C5-B8BE-F43D2832B1C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FB9615-9BB1-B809-30AF-94FFFDDF90B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5880AEF-B202-F5DE-8E55-891FD777357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CEECB1E5-A221-F7BE-C503-9FAED4D45B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C866888-E6AA-1D1C-8C88-6089F40017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338772-E02F-A10B-E3CB-278D8D7DD1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FF7A23-45F8-677E-7F67-E7F1112DAB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B7B3C8-9B52-C7ED-D153-DFD6B1C80C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125" y="2002995"/>
            <a:ext cx="7948349" cy="586791"/>
          </a:xfrm>
          <a:prstGeom prst="rect">
            <a:avLst/>
          </a:prstGeom>
        </p:spPr>
      </p:pic>
      <p:pic>
        <p:nvPicPr>
          <p:cNvPr id="9" name="Image 8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DD4720D7-AB0C-CBC5-0D9E-BFA2A4B4F9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515" y="3008781"/>
            <a:ext cx="8176969" cy="203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9604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E8EF-F959-E757-2E93-CE50BF082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B7CB02F-6312-B5BA-DF8B-5209F4C78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B9BBE0-7064-15BC-7D49-20BE4DF28BD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A6750A-8E97-5077-4EC6-B1CFD570556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C1D5C0-6ADF-C536-F408-CD5BBCA9AB2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7CBEDB-6AC9-A025-B3AC-6F5C77CB17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C039DEE0-A83B-BF8C-F8D7-3F91EDF0DA5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0CC5AA8B-B63B-0EBC-A32F-92088EE584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ED5A4718-A620-40B6-8298-E91B7519D9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0CBD29-46B7-8888-6D97-D04D0807D5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78AD823-E3FF-1FCA-07D1-491BE7B281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E304B-EF80-3E61-05DF-C917C494B8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125" y="2002995"/>
            <a:ext cx="7948349" cy="586791"/>
          </a:xfrm>
          <a:prstGeom prst="rect">
            <a:avLst/>
          </a:prstGeom>
        </p:spPr>
      </p:pic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357D0D42-EEA5-A3D8-195C-1763AFBA6C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515" y="3008781"/>
            <a:ext cx="8176969" cy="203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7204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236E5-DE1B-E6E6-E7E4-639402D55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76A84D-A964-1E46-3927-20642FE13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الكلمات المفاتيح.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71C489-E142-B643-54B5-4F6D7C19BF6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D2D1D5-DF47-7487-7718-E5FA5C4F83A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81D578-6968-AB3F-C0B3-C21DC2B36B5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B7D71F-08D8-69C0-BEF7-DF93D20EC68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39405D37-10C9-9518-F3D7-803D86402A8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6DEEB1A8-8A4C-628B-21CA-91C7BE1F7B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0CC0495A-04B4-4F6E-2F98-E98D202506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A61685-C778-0FA3-C671-9F70806A12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27A1527-4B55-CB40-CE77-C81FC93849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D77D97-DBAD-43A1-56BE-D71951F434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125" y="2002995"/>
            <a:ext cx="7948349" cy="586791"/>
          </a:xfrm>
          <a:prstGeom prst="rect">
            <a:avLst/>
          </a:prstGeom>
        </p:spPr>
      </p:pic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DF64345A-E682-9A25-8CCE-E774B2B667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515" y="3008781"/>
            <a:ext cx="8176969" cy="2030810"/>
          </a:xfrm>
          <a:prstGeom prst="rect">
            <a:avLst/>
          </a:prstGeom>
        </p:spPr>
      </p:pic>
      <p:sp>
        <p:nvSpPr>
          <p:cNvPr id="7" name="Titre 9">
            <a:extLst>
              <a:ext uri="{FF2B5EF4-FFF2-40B4-BE49-F238E27FC236}">
                <a16:creationId xmlns:a16="http://schemas.microsoft.com/office/drawing/2014/main" id="{8ECF65C8-C5EE-24EA-77DD-FA7DEDD75553}"/>
              </a:ext>
            </a:extLst>
          </p:cNvPr>
          <p:cNvSpPr txBox="1">
            <a:spLocks/>
          </p:cNvSpPr>
          <p:nvPr/>
        </p:nvSpPr>
        <p:spPr>
          <a:xfrm>
            <a:off x="4809199" y="4363958"/>
            <a:ext cx="810316" cy="760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330998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B74F2-CB27-3B22-DE5F-EC17609A4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A65F53-2997-A46A-1C52-4380D8D3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الثالث:أذكر أربعة مهام ذكرت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النص،تسبق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عرض المسرحية.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35053C-C061-8416-FD5F-246F6C2143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6DD0B9-0FEA-58BC-E38A-BFF416BB51D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862ECD-7D7A-0B92-D57A-BB975C8F77B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515F87-9769-81D1-5B20-0E37C7091FA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D6D5789A-065B-7F0A-1D65-A0706120C95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140EAC94-EE0A-943B-76F0-4E59A598E9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FFF70DF4-9E7E-9DBC-7173-7C9043A5CC8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E10D1B-938D-2DF4-107D-F119549FFB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E6CE8EB-ADFB-255C-5F69-E11519185F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767275-5A11-F4FC-6364-3C194FD7EA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299" y="1584000"/>
            <a:ext cx="7005173" cy="7123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5A7C0D-5CF1-B293-C4C7-F35D203C80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8267" y="2296391"/>
            <a:ext cx="6204106" cy="417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5869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52A7-588B-4597-91F6-2BE977916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FD4A114-3E17-9156-41A3-3530944D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021228-3D4E-20F7-5217-7469D7E47B6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F27D1C-355F-6E5C-E3DF-91A0117760D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B0767D-F762-E8B5-CEA3-72E44495AAA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4D3EBC-7E4F-02DA-078A-3025BF87ADA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F4571916-13CC-8599-3F70-6F9B30C80CA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7AA32B47-C089-2E17-212C-4DAFA2486A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B4B8FCD-6C2F-9213-29E5-2895E878C4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90F5DA-5FE4-91DC-F194-1DCEC7EE1E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1C823A-7841-9014-54FE-1D3C8FE0EC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DE288A-2E58-CFC6-5159-1B42076DD3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299" y="1584000"/>
            <a:ext cx="7005173" cy="7123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6B69A-BBDB-08D5-CCFE-0DB7C11941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2528" y="2296391"/>
            <a:ext cx="5900762" cy="397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6058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DCDC2-EA81-D0ED-F457-631BD67C9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B865AB-1943-01EA-860B-35B9D053A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الكلمات المفاتيح.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F1243C-D7D8-BE57-F7D1-3CC0B838673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59B8FD-BE59-1D18-0569-80A3AC915B5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F67E1-41F6-703E-A31B-16AB1CCFC7F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9F3E2A-DE7C-1664-F895-83453CF5D3A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C919E6A9-F57E-45EE-3C62-D7B6C2951D7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587ABF23-E8BE-F8B3-28CC-7B1CB5D655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9B675AAB-9C88-4B42-171A-DD362D023F2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A5E11A-F805-B86C-7401-EFAED396CC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BDE1BA4-6055-D83C-FA05-9F95B90F36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74CDB4-DEDA-5C91-53FA-6C54E620F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299" y="1584000"/>
            <a:ext cx="7005173" cy="712391"/>
          </a:xfrm>
          <a:prstGeom prst="rect">
            <a:avLst/>
          </a:prstGeom>
        </p:spPr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B6FAE590-0218-0E13-F8A3-1149512E2AE4}"/>
              </a:ext>
            </a:extLst>
          </p:cNvPr>
          <p:cNvSpPr txBox="1">
            <a:spLocks/>
          </p:cNvSpPr>
          <p:nvPr/>
        </p:nvSpPr>
        <p:spPr>
          <a:xfrm>
            <a:off x="177621" y="2296391"/>
            <a:ext cx="8646628" cy="40316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514350" indent="-514350" defTabSz="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نَصِّ ٱلمَسرَحِيَّة:تَكَفَّلَت بِها فاطِمَةُ حينَ قالَت: "أَنا سَأَكتُبُ نَصَّ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ٱلمَسرَحِيَّةِ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</a:t>
            </a:r>
          </a:p>
          <a:p>
            <a:pPr marL="514350" indent="-514350" defTabSz="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اَلإِخراجُ:تَكَفَّلَ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 سَعدٌ حينَ قالَ: "وَأَنا سَأَتَكَلَّفُ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بِٱلإِخراجِ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</a:t>
            </a:r>
          </a:p>
          <a:p>
            <a:pPr marL="514350" indent="-514350" defTabSz="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تَصميمُ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ٱلأَزياءِ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وَصُنعُ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ٱلأَقنِعَةِ:تَكَفَّلَ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بِهِما مُنَسِّقُ ٱلنّادي رُفقَةَ سَميرَةَ.</a:t>
            </a:r>
          </a:p>
          <a:p>
            <a:pPr marL="514350" indent="-514350" defTabSz="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اَلتَّدْريبُ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ٱلمُكَثَّفُ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وَحِفظُ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ٱلحِوارَاتِ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وَٱلتَّمَرُّنُ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أَداءِ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ٱلأَدْوارِ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8513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7FFF2-709C-4BFF-3E57-664459321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F6D8EF-3020-363C-37C6-06C4BEF94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الرابع:ماهي الجملة التي تؤكد أن الجمهور متحمس لرؤية المسرحية؟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4D2B1F-165E-11BF-E811-844F03A5CE0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CDEFF1-5147-381C-D44E-2551A2239DB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3135A7-791E-BE81-9700-62A90B2A3E6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A03AD9-A665-6CD7-02F9-4A234499358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DF0466A-4FC7-EEF8-977D-FD2477D964C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D1A68164-2641-5D57-B7AD-6E356FF32C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A78C9256-B9DB-DA24-8EFC-B1E341152A3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A80A94-A21F-A778-B19B-EB62F966D9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6F40863-D604-7843-34C6-76170BBE4D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BF06D5-4143-5F0C-B077-6B3DE9E868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450" y="1811458"/>
            <a:ext cx="6662049" cy="611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C8AFDA-1CE8-9DCA-FC7C-332E1EEAC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5185" y="2449268"/>
            <a:ext cx="5900762" cy="397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6066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3D545-A327-8FC0-ABF5-90E6C9745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69B7E18-2654-3F6E-42A4-E7C2B501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44699B-DE0A-4AA8-BDCC-4FD702F2473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F5552D-DF2E-9A3E-C20E-38CF86DDF21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022AAE-1559-51CF-39C8-43A2CDB8846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51BA8F-3E07-F9D2-BA97-BB4C7D7B73B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565A45B2-5F32-D75E-3CC0-A956F9123F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82DAD426-A6AA-78B4-561A-BA67611699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D15617B7-80B7-608F-E322-240808B1D0E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FCA288-A755-21DA-AE69-6056EFC795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03F444-A597-2039-5818-5AE8B88FF1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D4AF11-2EDE-E9DC-7816-28ED89A128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450" y="1811458"/>
            <a:ext cx="6662049" cy="611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20C26F-1872-FE74-0943-2AFA3D0F90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5185" y="2449268"/>
            <a:ext cx="5900762" cy="397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719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FB80-8F42-7C19-52B2-75090B87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6FD34DC-738D-7D1B-B2AE-4A09AD4BA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الكلمات المفاتيح.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DC5E60-AC6D-DF5D-6B7B-04EEAB4110A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4EAD86-E6BE-4D4C-3C0D-7D4DECEF9EC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518D57-1699-D9FF-262D-17EA5D8E722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99148E-7270-CF66-E73C-FA3D1A93013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E7E5C248-95EC-BE57-35B5-C65B2E5750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B0EB5BF-F784-2C77-51EC-F59A9325DC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C5958693-6388-38DA-9C5C-951BD76175B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1C90A0-E97E-F2DA-5B74-D689115DC4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7C7B5A9-4EC3-9845-56AD-41F8431B66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6E6820-1E09-3078-D9CB-75FE832644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450" y="1811458"/>
            <a:ext cx="6662049" cy="611999"/>
          </a:xfrm>
          <a:prstGeom prst="rect">
            <a:avLst/>
          </a:prstGeom>
        </p:spPr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278CDA51-9ADA-A627-9461-38D0A5A17704}"/>
              </a:ext>
            </a:extLst>
          </p:cNvPr>
          <p:cNvSpPr txBox="1">
            <a:spLocks/>
          </p:cNvSpPr>
          <p:nvPr/>
        </p:nvSpPr>
        <p:spPr>
          <a:xfrm>
            <a:off x="378833" y="3124200"/>
            <a:ext cx="8265282" cy="1678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"وَتَطَلَّعَتِ ٱلْأَنْظارُ مُتَرَقِّبَةً ظُهورَ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ٱلْمُمَثِّلينَ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ٱلْخَشَبَةِ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875889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3F434-5B15-00D0-C52E-23F8602F3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FFBAB8C-752F-997C-AFD0-D07B5C152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الخامس:ما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النتيجة المترتبة عن عجز مصطفى عن التركيز بسبب عدم نومه بشكل كاف؟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6549A0-D9FC-95B7-CE09-DF170CFD531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FA332A-EAAD-6A9D-7DE4-CAAD495E014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5C195E-A655-295B-5E63-E2AFBA6C11D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BB14AA-932F-5EA5-7AE4-94F5BCBDC86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B3AD5235-45E7-F688-6691-9CE48B370AC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267999F1-4593-491D-C202-281D0D8185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648A94EB-8C6A-2B24-903B-450B20E9DF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D8549E-D5AC-0FE8-F48F-F45CC7AA3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4C86D9-E165-D7E2-EB3B-E41D6A0D33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Police, texte, blanc, Graphique&#10;&#10;Le contenu généré par l’IA peut être incorrect.">
            <a:extLst>
              <a:ext uri="{FF2B5EF4-FFF2-40B4-BE49-F238E27FC236}">
                <a16:creationId xmlns:a16="http://schemas.microsoft.com/office/drawing/2014/main" id="{D4C679FC-410E-BC5B-904A-D8E73621C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354" y="1584000"/>
            <a:ext cx="5525562" cy="753955"/>
          </a:xfrm>
          <a:prstGeom prst="rect">
            <a:avLst/>
          </a:prstGeom>
        </p:spPr>
      </p:pic>
      <p:pic>
        <p:nvPicPr>
          <p:cNvPr id="8" name="Image 7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2FB142-C216-8DB4-57F9-457FE94C3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99" y="2553955"/>
            <a:ext cx="8155801" cy="383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4003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89447-5827-3C8A-518D-A1155B4B1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3E5386E-A1AC-27A7-F1E0-D2BEFBD38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للتصحيح:ماهي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21FDE1-6D81-16F0-A15E-39DB61AED5C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08558D-5AFF-ED3C-34CD-7E4D3C13A1B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1F32E8-2F21-91FD-7363-63D0B34C935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AAE4CC-9D78-2A8C-37E5-2C5CF278FC0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D41B08C-FA02-0650-6BBE-87F2543A076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B71FE50A-BD0C-6496-21D6-1A0E77A21D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C4D141F5-1C3C-95FA-2AA8-F6CE55F6989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AE5713-6391-787A-9C19-C13993EA10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F313B2-B949-3469-1C30-48598D3E6D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Police, texte, blanc, Graphique&#10;&#10;Le contenu généré par l’IA peut être incorrect.">
            <a:extLst>
              <a:ext uri="{FF2B5EF4-FFF2-40B4-BE49-F238E27FC236}">
                <a16:creationId xmlns:a16="http://schemas.microsoft.com/office/drawing/2014/main" id="{BE571695-27BD-176A-25B6-8590D724D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354" y="1584000"/>
            <a:ext cx="5525562" cy="753955"/>
          </a:xfrm>
          <a:prstGeom prst="rect">
            <a:avLst/>
          </a:prstGeom>
        </p:spPr>
      </p:pic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8827CC7-AAAB-1352-084A-A5A39F22D0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99" y="2553955"/>
            <a:ext cx="8155801" cy="383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8743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E342E-4BEB-A1D7-B539-78C233FCD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29B6BE4-8093-CD3C-42C9-97A14F20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الكلمات المفاتيح.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061E37-7B96-8247-4B62-8EB0D6CC74D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43254B-D6FA-21D6-07DD-5099C7ED90C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6ADAE-5B84-D985-AD06-07CD2F056AE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AC6055-4F42-60BA-E369-0AEA62B191D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B267FB46-CDC8-0CB4-A0D0-518291FE480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34005851-D02C-3A9B-6CB6-AC36FCC246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29F110FB-AD94-18B4-70C1-C9FF0ADE24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7FCDBE-1CB8-F9E6-F6C6-2532D76857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9E3D08E-B96D-FE5F-A0F2-3F806BA1DA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 descr="Une image contenant Police, texte, blanc, Graphique&#10;&#10;Le contenu généré par l’IA peut être incorrect.">
            <a:extLst>
              <a:ext uri="{FF2B5EF4-FFF2-40B4-BE49-F238E27FC236}">
                <a16:creationId xmlns:a16="http://schemas.microsoft.com/office/drawing/2014/main" id="{34FC6879-0A36-EE0D-8E50-1167E1CF39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354" y="1584000"/>
            <a:ext cx="5525562" cy="753955"/>
          </a:xfrm>
          <a:prstGeom prst="rect">
            <a:avLst/>
          </a:prstGeom>
        </p:spPr>
      </p:pic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5715717-FB95-637B-84FB-7DB7A1C423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99" y="2553955"/>
            <a:ext cx="8155801" cy="3836454"/>
          </a:xfrm>
          <a:prstGeom prst="rect">
            <a:avLst/>
          </a:prstGeom>
        </p:spPr>
      </p:pic>
      <p:sp>
        <p:nvSpPr>
          <p:cNvPr id="7" name="Titre 9">
            <a:extLst>
              <a:ext uri="{FF2B5EF4-FFF2-40B4-BE49-F238E27FC236}">
                <a16:creationId xmlns:a16="http://schemas.microsoft.com/office/drawing/2014/main" id="{578516B4-B33F-7ACC-5009-4B31FB614261}"/>
              </a:ext>
            </a:extLst>
          </p:cNvPr>
          <p:cNvSpPr txBox="1">
            <a:spLocks/>
          </p:cNvSpPr>
          <p:nvPr/>
        </p:nvSpPr>
        <p:spPr>
          <a:xfrm>
            <a:off x="2510302" y="5754485"/>
            <a:ext cx="810316" cy="760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807334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6D497-C86E-1109-2B98-C076BEC6A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9EA9CF2-142B-9D1D-AAF2-96BAF3350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السادس:أرتب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الأحداث التالية حسب ورودها في النص.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BA914F-AE03-6E66-9093-964465EFDD9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3BD09C-801F-FD7D-F6CE-784ACC553FD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6D93C-5148-8873-C4B9-451F81CB628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28AD9-F68C-425B-69A3-2B0245476AC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6A8DCD1E-9EDB-DE5B-87AF-CBE1DF53573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54B0DDA4-D2F6-29D9-4F70-086BC46839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D9127678-877E-FCBE-7140-79EFD49818D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1ABCAC-4C78-192B-BC0C-8DC96B132C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8A1E73-B677-9677-E507-747815631C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Police, texte, ligne, blanc&#10;&#10;Le contenu généré par l’IA peut être incorrect.">
            <a:extLst>
              <a:ext uri="{FF2B5EF4-FFF2-40B4-BE49-F238E27FC236}">
                <a16:creationId xmlns:a16="http://schemas.microsoft.com/office/drawing/2014/main" id="{2A1E3C82-876F-258C-D5E1-9D1CF444CE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7727" y="1584000"/>
            <a:ext cx="5644638" cy="709033"/>
          </a:xfrm>
          <a:prstGeom prst="rect">
            <a:avLst/>
          </a:prstGeom>
        </p:spPr>
      </p:pic>
      <p:pic>
        <p:nvPicPr>
          <p:cNvPr id="8" name="Image 7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7001E981-2822-EA6F-EE9C-A199B24751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087" y="2607319"/>
            <a:ext cx="7021825" cy="323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2162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FB1F8-5E3E-6D36-3FA9-710544547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7BFD9A1-D046-E3F1-F893-18AC7A61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D9D30A-685B-8825-8598-8845C2C9B57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3CCAA5-7607-33F4-0FB5-2C538B2436D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80A4A7-5835-2FE4-05DD-EA0C67782C3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D175A0-312A-AFC9-437A-E4FAB5078E4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E4883371-DFD7-4E12-B23C-6639DE1D810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746B0533-6708-596B-B5FE-FE2FD92800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2A7FAD98-6FBE-B724-6746-1076A56B4C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4FD2E7-EB0E-A7EB-0D21-9E2C8DC59E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0216C6-7CEC-BECC-FE11-117DD03569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Police, texte, ligne, blanc&#10;&#10;Le contenu généré par l’IA peut être incorrect.">
            <a:extLst>
              <a:ext uri="{FF2B5EF4-FFF2-40B4-BE49-F238E27FC236}">
                <a16:creationId xmlns:a16="http://schemas.microsoft.com/office/drawing/2014/main" id="{69E9082F-163D-1DF6-29EB-0380D742D8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7727" y="1584000"/>
            <a:ext cx="5644638" cy="709033"/>
          </a:xfrm>
          <a:prstGeom prst="rect">
            <a:avLst/>
          </a:prstGeom>
        </p:spPr>
      </p:pic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D888408-15C8-0ED5-1334-E5A315000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087" y="2607319"/>
            <a:ext cx="7021825" cy="323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1544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C4088-47ED-3C80-4EB4-57E42000E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DDF1C31-89F5-991B-C401-E6CE36DA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تحديد الأفكار الرئيسة.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9C0BED-8B84-A347-4DD6-4E1EA8CFE5D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D00CB1-09DE-BE02-04D8-B1E7EA66E4B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42FDA5-A425-1EEA-DB1E-29C21CFEE9D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FD6DCE-64C1-6F27-CDED-4D596943C4F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FC354EC0-66D5-B2E0-0972-90474896DA8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FF75AC05-09DE-9A6C-D264-0C9E2F4A3B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1CFA16E-9FE0-12C3-2074-539845015C3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985E9A-AEB3-3036-8BFE-DF9907B70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3786371F-0EF3-9673-F9D4-BCBEC63A21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 descr="Une image contenant Police, texte, ligne, blanc&#10;&#10;Le contenu généré par l’IA peut être incorrect.">
            <a:extLst>
              <a:ext uri="{FF2B5EF4-FFF2-40B4-BE49-F238E27FC236}">
                <a16:creationId xmlns:a16="http://schemas.microsoft.com/office/drawing/2014/main" id="{E5E5AA25-62E6-5177-8528-9BD545A808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7727" y="1584000"/>
            <a:ext cx="5644638" cy="709033"/>
          </a:xfrm>
          <a:prstGeom prst="rect">
            <a:avLst/>
          </a:prstGeom>
        </p:spPr>
      </p:pic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71C21639-5352-FAC3-2696-87D14A6238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087" y="2607319"/>
            <a:ext cx="7021825" cy="3239295"/>
          </a:xfrm>
          <a:prstGeom prst="rect">
            <a:avLst/>
          </a:prstGeom>
        </p:spPr>
      </p:pic>
      <p:sp>
        <p:nvSpPr>
          <p:cNvPr id="7" name="Titre 9">
            <a:extLst>
              <a:ext uri="{FF2B5EF4-FFF2-40B4-BE49-F238E27FC236}">
                <a16:creationId xmlns:a16="http://schemas.microsoft.com/office/drawing/2014/main" id="{8785BFFA-B6F3-83D9-5B7A-9B59562B1853}"/>
              </a:ext>
            </a:extLst>
          </p:cNvPr>
          <p:cNvSpPr txBox="1">
            <a:spLocks/>
          </p:cNvSpPr>
          <p:nvPr/>
        </p:nvSpPr>
        <p:spPr>
          <a:xfrm>
            <a:off x="792727" y="4325800"/>
            <a:ext cx="810316" cy="760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1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Titre 9">
            <a:extLst>
              <a:ext uri="{FF2B5EF4-FFF2-40B4-BE49-F238E27FC236}">
                <a16:creationId xmlns:a16="http://schemas.microsoft.com/office/drawing/2014/main" id="{915AE4CB-ACAD-0887-7FB5-E99D666F539D}"/>
              </a:ext>
            </a:extLst>
          </p:cNvPr>
          <p:cNvSpPr txBox="1">
            <a:spLocks/>
          </p:cNvSpPr>
          <p:nvPr/>
        </p:nvSpPr>
        <p:spPr>
          <a:xfrm>
            <a:off x="792727" y="2706214"/>
            <a:ext cx="810316" cy="760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2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9">
            <a:extLst>
              <a:ext uri="{FF2B5EF4-FFF2-40B4-BE49-F238E27FC236}">
                <a16:creationId xmlns:a16="http://schemas.microsoft.com/office/drawing/2014/main" id="{67638081-F728-B15D-961B-59EFE75F8A51}"/>
              </a:ext>
            </a:extLst>
          </p:cNvPr>
          <p:cNvSpPr txBox="1">
            <a:spLocks/>
          </p:cNvSpPr>
          <p:nvPr/>
        </p:nvSpPr>
        <p:spPr>
          <a:xfrm>
            <a:off x="792727" y="5135715"/>
            <a:ext cx="810316" cy="760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3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DDDE0A7F-509E-7261-5CCE-068BA1168EDF}"/>
              </a:ext>
            </a:extLst>
          </p:cNvPr>
          <p:cNvSpPr txBox="1">
            <a:spLocks/>
          </p:cNvSpPr>
          <p:nvPr/>
        </p:nvSpPr>
        <p:spPr>
          <a:xfrm>
            <a:off x="792727" y="3495221"/>
            <a:ext cx="810316" cy="760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4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0408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8E8E-E965-3FF2-059C-BDE741FED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64A3D79-7150-4395-269E-FA95670D9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السابع:كيف يمكن أن تساهم المسرحية في زيادة الوعي بأخطار الإدمان على الإنترنيت و أهمية النوم المبكر؟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AE842C-1EA3-C9C3-079C-9FCDDD1F4B1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11C565-816B-B2F6-FE21-C31BCDC424E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56B50A-BDE3-48F7-C44B-C32E21A4D18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D6AE30-9FC2-923F-92A3-FA248B6AF50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B8D11409-5C4F-C135-EEE7-E24508D40E8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57F57FF6-714B-AEAB-C037-6EFA1AC1AF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A04B9D47-EFBD-3F74-42E7-3FD8AD5EEBF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2C6A71C-98B1-92B9-E4A3-BE97B0F995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7648DE-1DDC-ED5F-5159-51A04370BC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E0B2EC-BE44-E379-D27D-30093BEB4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1899957"/>
            <a:ext cx="8397261" cy="10440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8D581C-F771-02F7-98F0-3646A07A13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8366" y="2943987"/>
            <a:ext cx="5343861" cy="359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74016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AFDA9-BB46-C136-0A80-15757108A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5111E9-0AD5-BA42-473F-1EFD1B5D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BCB427-E007-D033-331B-EA326FBED26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39EC18-A197-E4D3-E1B7-9DB637D4E6C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E03702-0E50-AF5B-1C3E-CF09918E4CE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C027E3-E706-AFC0-6902-02E4AC4EAC2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E15C62B2-D869-0AC9-E6B9-752CDE64DC3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897A462D-DD77-5143-D977-2306DCE58B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C1E2B106-D367-788E-6028-785A3020336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118F97-556E-F482-C714-00BA876360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195865-6F82-7B00-6892-D938B9E4C3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BBD7BD-8AF3-FA65-029F-9A6C5D6697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1899957"/>
            <a:ext cx="8397261" cy="10440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25453B-D1CD-5C98-13BB-86A5F1D7C4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8366" y="2943987"/>
            <a:ext cx="5343861" cy="359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1391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D9D73-6B36-8A8E-7AEA-3552AFC3F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7F57ED-9869-D712-088D-45471C9E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الكلمات المفاتيح.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0179EC-5B34-B23D-24D9-1009A638898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E6E2A1-877F-B9C4-CFAB-73C42987518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112DFC-1B68-06A4-BF8E-EF270DBDAAB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ٱ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5B3BBA-CC76-3C4A-1AB8-0F753A0D314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88D789C1-DBC7-BAC7-9FAE-93D9005BA7B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00E32286-7A1F-C503-1B64-F2A0E1893B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8005869E-00B6-85BE-0FC8-CECE28EFB9A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DD0200-17E8-CA29-357D-CC8C40F131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4CAA071-A87C-A93E-E2D1-DE4E4A07F3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F1CC0B63-6D92-4AA6-A6A2-DB6500BCBB89}"/>
              </a:ext>
            </a:extLst>
          </p:cNvPr>
          <p:cNvSpPr txBox="1">
            <a:spLocks/>
          </p:cNvSpPr>
          <p:nvPr/>
        </p:nvSpPr>
        <p:spPr>
          <a:xfrm>
            <a:off x="250373" y="2421972"/>
            <a:ext cx="8585573" cy="482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514350" indent="-514350" defTabSz="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تَجسيدُ ٱلْخَطَرِ أَمامَ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ٱلجُمهورِ: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يَرى ٱلْمُشاهِدُ شَخصِيَّةَ مُصطَفى وَقَد سَهِرَ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ٱللَّيلَ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كُلَّهُ يَتَصَفَّحُ ٱلْمَواقِعَ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ٱلْاِلِكترونِيَّةَ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وَأَصبَحَ مُتعَباً غَيرَ مُرَكِّزٍ، فَإِنَّهُ يَرى نَفسَهُ في تِلكَ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ٱلمِْرآةِ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فَتَتَحَرَّكُ فيهِ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ٱلرَّغبَةُ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ٱلتَّغييرِ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14350" indent="-514350" defTabSz="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تَعزيزُ قيمَةِ ٱلنَّومِ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ٱلْمُبَكِّرِ: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خِلالِ إِبرازِ تَأثيرِ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ٱلسَّهَرِ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ٱلسَّلبيِّ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تَركيزِ مُصطَفى وَمُشارَكَتِهِ، تُنَبِّهُ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ٱلْمَسرَحِيَّةُ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أَنَّ ٱلنَّومَ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ٱلْكافيَ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ضَرورَةٌ لا تَرَفٌ.</a:t>
            </a:r>
          </a:p>
          <a:p>
            <a:pPr marL="514350" indent="-514350" defTabSz="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إِشراكُ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ٱلْمُتَفَرِّجِ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ٱلْحَلِّ: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يَرى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ٱلْجُمهورُ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كَيفَ تَداخَلَ ٱلْأَصدِقاءُ بِلُطفٍ لِتَنبيهِ مُصطَفى، يَتَعَلَّمُ كَيفَ يَنصَحُ مَن يُحِبُّ بِأُسلوبٍ حَضاريٍّ بَعيدٍ عَنِ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ٱلتَّجريحِ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318060-2E95-75C4-A32F-459DBEFD28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636" y="1899957"/>
            <a:ext cx="8397261" cy="10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0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1161-1839-6AF7-3E53-D4D256CC8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F01EDC-F54F-1B6B-1951-B864DE8EB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64" y="756000"/>
            <a:ext cx="731650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الثامن:ما رأيك في اختيار الموضوع الذي تم اقتراحه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للمسرحية؟علل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/عللي جوابك.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159924-D318-3044-C564-2D02185C108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FCA10A-2329-8C49-F3BD-4DEEB7BEEED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4978FA-7490-B0DD-CC92-4E671B755B8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ٱ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F73EAB-9E5F-EC8D-6A09-6B1FCC8F91D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54794E1-B497-C464-0873-F37CE1F609A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DFDEA3E5-9720-C00D-2519-79A8A641DC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24515B9D-E604-72BE-84BA-85741F00650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B3BE60-8C31-3BD7-BE36-B4FA0D5E9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A24E80-69B2-D99D-CCAE-78C8802A46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B0F69A-A134-3C73-5196-39ED4DCCFA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893" y="1459452"/>
            <a:ext cx="6761545" cy="6248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10C410-2ED9-1555-9F75-1A6BF1F978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9571" y="2395451"/>
            <a:ext cx="5897313" cy="396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2406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8C3A7-B1FB-59FA-1D26-B6CDE844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6FD9541-33AD-16A6-FB03-2BB69F123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للتصحيح:ماهي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الاستراتيجية التي ساعدتكم على إيجاد الجواب؟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D11583-8129-52AB-E84E-B4CE0160043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582CD7-0C5B-4D5C-42B6-16E9BD2AA2F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D5516A-8C95-95A8-801C-D75A677E256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ٱ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A7A343-627F-6B56-CB2D-8F314BEEB6A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2A0CEB4-B7C0-F136-4A12-DBD6C2C1B1B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ED94F7FD-96A1-3D41-8BDB-2420A553A2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31FF470E-24B2-AF9D-8FDF-2EC1959FBD9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9F7707-7E5E-A335-6A9B-4B7CF9FB1A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ACBD3B-5BF9-2E2C-445F-1EAB42E2FA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715A8A-1090-B425-C5D1-50B2E1A200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893" y="1459452"/>
            <a:ext cx="6761545" cy="6248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6EDA44-6A30-24B7-C5B8-BA6B5C273E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9571" y="2395451"/>
            <a:ext cx="5897313" cy="396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2926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B9AF9-FE9C-BB08-4E7F-9D4C1BF85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2A0F7B9-FF88-AEB2-F18D-F976E209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سنوظف استراتيجية استنتاج معلومات ضمنية. من يتقاسم معنا إجابته و يشرح كيف؟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A44F77-FC36-1984-7ED7-7EF4A0F1DEC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0FCA22-1453-742D-D363-3DF5FDF08BD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E1DFD-6F80-FB19-2E7D-03F46006A1A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49A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49A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9B59AF-F8DF-F7DE-E963-290EAD633F9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458C69AD-9A07-361B-037B-AA2E923DB51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5;p5">
            <a:extLst>
              <a:ext uri="{FF2B5EF4-FFF2-40B4-BE49-F238E27FC236}">
                <a16:creationId xmlns:a16="http://schemas.microsoft.com/office/drawing/2014/main" id="{C3155CEB-9B2E-FFAB-3962-9A4333D206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69627030-B57D-6A2A-F24D-FD4CDE0AD0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33688B-C846-E669-8DFB-455C6E0C7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6A0D2A1-7288-A0EA-0191-CC5FAB6CFA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8F47F3-8FE0-3954-6006-DE740CC05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893" y="1459452"/>
            <a:ext cx="6761545" cy="624894"/>
          </a:xfrm>
          <a:prstGeom prst="rect">
            <a:avLst/>
          </a:prstGeom>
        </p:spPr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366C914E-83E8-B6EF-A518-588545679873}"/>
              </a:ext>
            </a:extLst>
          </p:cNvPr>
          <p:cNvSpPr txBox="1">
            <a:spLocks/>
          </p:cNvSpPr>
          <p:nvPr/>
        </p:nvSpPr>
        <p:spPr>
          <a:xfrm>
            <a:off x="391886" y="1908001"/>
            <a:ext cx="8432363" cy="4813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رَأيي أنَّ ٱختيارَ موضوعِ أَضرارِ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ٱلْإِدْمانِ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ٱلْهاتِفِ كانَ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ٱختياراً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مُوَفَّقاً جِدّاً، وَأُعَلِّلُ ذلِكَ بِما يَلي:</a:t>
            </a:r>
          </a:p>
          <a:p>
            <a:pPr marL="514350" indent="-514350" defTabSz="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صِلَتُهُ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ٱلْوَثيقَةُ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بِٱلْواقِعِ: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ٱلْمَوْضوعُ لَيسَ بَعيداً عَنِ ٱلْحَياةِ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ٱلْيَومِيَّةِ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 إِنَّ كَثيراً مِنَ ٱلتَّلاميذِ يَعيشونَ هذِهِ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ٱلتَّجرِبَةَ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 يُشاهِدونَها في مَن حَولَهُم،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فَٱلْمُتَفَرِّجُ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يَشعُرُ أَنَّ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ٱلْمَسرَحِيَّةَ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تَتَحَدَّثُ عَنهُ هُوَ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بِٱلذَّاتِ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14350" indent="-514350" defTabSz="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قُدرَتُهُ على إِحداثِ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ٱلتَّغييرِ: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اَلْفَنُّ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ٱلْمَسرَحيُّ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يُؤَثِّرُ في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ٱلْوِجدانِ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أَكثَرَ مِنَ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ٱلْكَلامِ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ٱلْمُجَرَّدِ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وَمِن ثَمَّ فَإِنَّ هذا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ٱلْاِخْتِيارَ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يَضمَنُ إِيصالَ ٱلرِّسالَةِ بِعُمقٍ وَأَثَرٍ دائِمٍ.</a:t>
            </a:r>
          </a:p>
          <a:p>
            <a:pPr marL="514350" indent="-514350" defTabSz="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مُناسَبَتُهُ لِلفِئَةِ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ٱلْعُمرِيَّةِ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ٱلمُْستَهدَفَةِ: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اَلْجُمهورُ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ٱلْمُستَهدَفُ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هُم تَلاميذُ في سِنٍّ صَغيرَةٍ، وَهُم أَكثَرُ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ٱلْفِئاتِ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عُرضَةً لِهذا ٱلْخَطَرِ، فَكانَ تَوجيهُ ٱلرِّسالَةِ إِليهِم في ٱلْوَقتِ ٱلمُْناسِبِ أَمراً بالِغَ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ٱلْأَهَمِّيَّةِ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1518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ماذا تعلمتم في هذه الحصة ؟</a:t>
            </a:r>
            <a:endParaRPr lang="fr-MA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4F526F-6E1B-7D0C-C772-E4090E5B66A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AE6525-F5BD-EB48-CF03-41DBD41D5B3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F93CD6-D1B9-3000-7566-96D1D65D747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02C60A9-37B7-571A-F690-12DA49B1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D8A86E-19C5-F593-38E5-D9D435EBB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1C61D5-96A5-7A7C-DDA2-3FE171CE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E85136-222F-8112-F593-795B444F4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9F3C4-95E4-757F-F6C3-84E7265B76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ٱلاِسْتِماعِ لِنَصٍّ وَ ٱلْإِجابَةِ عَنْ أَسْئِلَةِ ٱلْفَهْمِ.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ٱلاِجابَةِ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عَنْ أَسْئِلَةِ ٱلْفَهْمِ بِتَوْظيفِ اسْتْراتيجِياتِ الْفَهْمِ.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55E9DA-4239-D499-829C-9B0644ADEC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إلى اللقاء في الحصة المقبلة.</a:t>
            </a:r>
            <a:endParaRPr lang="fr-MA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E1165F-02A1-2DAB-8064-E8E72DC5F9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A27649-9E33-C302-A722-715F0BE968E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ED7E34-5254-A517-4710-F64A14A7759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7314CE8-1CE0-F192-872A-BC405D3510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45B09A-2BA6-DE35-77A6-F1A78040CD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D9D9E6-5ABD-5062-8F4B-4E8AC7A355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3383A78-6066-480C-0FE2-8F3037EC69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6AB7E9-D2C7-F455-690D-3293FF18F9D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pic>
        <p:nvPicPr>
          <p:cNvPr id="12" name="Espace réservé pour une image  11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546D21-3C90-F280-3960-CADBE0C335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18854</TotalTime>
  <Words>1882</Words>
  <Application>Microsoft Office PowerPoint</Application>
  <PresentationFormat>Affichage à l'écran (4:3)</PresentationFormat>
  <Paragraphs>375</Paragraphs>
  <Slides>59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59</vt:i4>
      </vt:variant>
    </vt:vector>
  </HeadingPairs>
  <TitlesOfParts>
    <vt:vector size="80" baseType="lpstr">
      <vt:lpstr>Noto Sans Symbols</vt:lpstr>
      <vt:lpstr>Dosis ExtraBold</vt:lpstr>
      <vt:lpstr>Dosis Medium</vt:lpstr>
      <vt:lpstr>Dosis SemiBold</vt:lpstr>
      <vt:lpstr>Wingdings</vt:lpstr>
      <vt:lpstr>Dosis</vt:lpstr>
      <vt:lpstr>Microsoft Uighur</vt:lpstr>
      <vt:lpstr>Modern Love</vt:lpstr>
      <vt:lpstr>Calibri</vt:lpstr>
      <vt:lpstr>Calibri Light</vt:lpstr>
      <vt:lpstr>Arial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Présentation PowerPoint</vt:lpstr>
      <vt:lpstr>Présentation PowerPoint</vt:lpstr>
      <vt:lpstr>تنظيم حصص الأسبوع السادس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أنصتوا للنص التالي جيدا و تذكروا أكبر قدر من المعلومات لتجيبوا عن أسئلة الفهم. -يسمع الأستاذ النص مرتين. بعد فصل الحاسوب عن جهاز العرض</vt:lpstr>
      <vt:lpstr>خذوا ألواحكم و اكتبوا رقم الجواب الصحيح.</vt:lpstr>
      <vt:lpstr>صححوا. كيف توصلتم للجواب؟</vt:lpstr>
      <vt:lpstr>سؤال أخر</vt:lpstr>
      <vt:lpstr>صححوا. كيف توصلتم للجواب؟</vt:lpstr>
      <vt:lpstr>ورشة القراءة</vt:lpstr>
      <vt:lpstr>في حصة اللغة العربية، سنواصل مراجعة وتوليف ما تعلمتموه خلال الأسابيع الأربعة للمرحلة.</vt:lpstr>
      <vt:lpstr>الآن، خذوا النص في كراستكم، 61 و 62  .سأمنحكم 5 دقائق لقراءة النص التالي قراءة هامسة. المرور بين الصفوف، تقديم التغذية الراجعة اللازمة.</vt:lpstr>
      <vt:lpstr>من يقرأ الفقرة الأولى؟ -تناوب بعض المتعلمين على قراءة النص.</vt:lpstr>
      <vt:lpstr>من يقرأ الفقرة الثانية؟ -تناوب بعض المتعلمين على قراءة النص.</vt:lpstr>
      <vt:lpstr>من يقرأ الفقرة الثالثة؟ -تناوب بعض المتعلمين على قراءة النص.</vt:lpstr>
      <vt:lpstr>من يقرأ الفقرة الرابعة؟ -تناوب بعض المتعلمين على قراءة النص.</vt:lpstr>
      <vt:lpstr>من يقرأ الفقرة الخامسة؟ -تناوب بعض المتعلمين على قراءة النص.</vt:lpstr>
      <vt:lpstr>أحسنتم. الآن من يذكرنا باستراتيجيات الفهم التي سبق و أن تعرفنا عليها؟</vt:lpstr>
      <vt:lpstr>أحسنتم. تعرفنا على الاستراتيجيات التالية:</vt:lpstr>
      <vt:lpstr>من يذكرنا بخطوات استراتيجية الكلمات المفاتيح؟</vt:lpstr>
      <vt:lpstr>أحسنتم. من يقرأ؟</vt:lpstr>
      <vt:lpstr>من يذكرنا بخطوات استراتيجية الكلمات المفاتيح لاستنتاج معلومات ضمنية؟</vt:lpstr>
      <vt:lpstr>أحسنتم. من يقرأ؟</vt:lpstr>
      <vt:lpstr>من يذكرنا بخطوات استراتيجية تحديد الأفكار الرئيسة؟</vt:lpstr>
      <vt:lpstr>أحسنتم. من يقرأ؟</vt:lpstr>
      <vt:lpstr>أعيدوا قراءة النص جيدا قراءة صامتة . سأطرح عليكم بعد ذلك مجموعة من الأسئلة لتجيبوا عنها بتوظيف استراتيجيات الفهم .</vt:lpstr>
      <vt:lpstr>أجيبوا عن الأسئلة الثمانية التالية على الصفحات62و 63 و 64</vt:lpstr>
      <vt:lpstr>السؤال الأول:ماهي المسرحية التي قرر التلاميذ تحضيرها؟ أضع علامة أمام الجواب الصحيح</vt:lpstr>
      <vt:lpstr>انتبهوا للتصحيح:ماهي الاستراتيجية التي ساعدتكم على إيجاد الجواب؟</vt:lpstr>
      <vt:lpstr>أحسنتم. سنوظف استراتيجية الكلمات المفاتيح. من يتقاسم معنا إجابته و يشرح كيف؟</vt:lpstr>
      <vt:lpstr>السؤال الثاني:لماذا لم يقدم مصطفى اقتراحه في البداية؟ أضع لامة أمام الجواب الصحيح.</vt:lpstr>
      <vt:lpstr>انتبهوا للتصحيح:ماهي الاستراتيجية التي ساعدتكم على إيجاد الجواب؟</vt:lpstr>
      <vt:lpstr>أحسنتم. سنوظف استراتيجية الكلمات المفاتيح. من يتقاسم معنا إجابته و يشرح كيف؟</vt:lpstr>
      <vt:lpstr>السؤال الثالث:أذكر أربعة مهام ذكرت في النص،تسبق عرض المسرحية.</vt:lpstr>
      <vt:lpstr>انتبهوا للتصحيح:ماهي الاستراتيجية التي ساعدتكم على إيجاد الجواب؟</vt:lpstr>
      <vt:lpstr>أحسنتم. سنوظف استراتيجية الكلمات المفاتيح. من يتقاسم معنا إجابته و يشرح كيف؟</vt:lpstr>
      <vt:lpstr>السؤال الرابع:ماهي الجملة التي تؤكد أن الجمهور متحمس لرؤية المسرحية؟</vt:lpstr>
      <vt:lpstr>انتبهوا للتصحيح:ماهي الاستراتيجية التي ساعدتكم على إيجاد الجواب؟</vt:lpstr>
      <vt:lpstr>أحسنتم. سنوظف استراتيجية الكلمات المفاتيح. من يتقاسم معنا إجابته و يشرح كيف؟</vt:lpstr>
      <vt:lpstr>السؤال الخامس:ما النتيجة المترتبة عن عجز مصطفى عن التركيز بسبب عدم نومه بشكل كاف؟</vt:lpstr>
      <vt:lpstr>انتبهوا للتصحيح:ماهي الاستراتيجية التي ساعدتكم على إيجاد الجواب؟</vt:lpstr>
      <vt:lpstr>أحسنتم. سنوظف استراتيجية الكلمات المفاتيح. من يتقاسم معنا إجابته و يشرح كيف؟</vt:lpstr>
      <vt:lpstr>السؤال السادس:أرتب الأحداث التالية حسب ورودها في النص.</vt:lpstr>
      <vt:lpstr>انتبهوا للتصحيح:ماهي الاستراتيجية التي ساعدتكم على إيجاد الجواب؟</vt:lpstr>
      <vt:lpstr>أحسنتم. سنوظف استراتيجية تحديد الأفكار الرئيسة. من يتقاسم معنا إجابته و يشرح كيف؟</vt:lpstr>
      <vt:lpstr>السؤال السابع:كيف يمكن أن تساهم المسرحية في زيادة الوعي بأخطار الإدمان على الإنترنيت و أهمية النوم المبكر؟</vt:lpstr>
      <vt:lpstr>انتبهوا للتصحيح:ماهي الاستراتيجية التي ساعدتكم على إيجاد الجواب؟</vt:lpstr>
      <vt:lpstr>أحسنتم. سنوظف استراتيجية الكلمات المفاتيح. من يتقاسم معنا إجابته و يشرح كيف؟</vt:lpstr>
      <vt:lpstr>السؤال الثامن:ما رأيك في اختيار الموضوع الذي تم اقتراحه للمسرحية؟علل/عللي جوابك.</vt:lpstr>
      <vt:lpstr>انتبهوا للتصحيح:ماهي الاستراتيجية التي ساعدتكم على إيجاد الجواب؟</vt:lpstr>
      <vt:lpstr>أحسنتم. سنوظف استراتيجية استنتاج معلومات ضمنية. من يتقاسم معنا إجابته و يشرح كيف؟</vt:lpstr>
      <vt:lpstr>اختتام الحصة </vt:lpstr>
      <vt:lpstr>ماذا تعلمتم في هذه الحصة ؟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238</cp:revision>
  <dcterms:created xsi:type="dcterms:W3CDTF">2023-09-20T21:35:22Z</dcterms:created>
  <dcterms:modified xsi:type="dcterms:W3CDTF">2026-03-06T22:03:51Z</dcterms:modified>
</cp:coreProperties>
</file>