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7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8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9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0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61" r:id="rId10"/>
    <p:sldMasterId id="2147483878" r:id="rId11"/>
  </p:sldMasterIdLst>
  <p:notesMasterIdLst>
    <p:notesMasterId r:id="rId67"/>
  </p:notesMasterIdLst>
  <p:sldIdLst>
    <p:sldId id="2134806368" r:id="rId12"/>
    <p:sldId id="1029" r:id="rId13"/>
    <p:sldId id="2147482604" r:id="rId14"/>
    <p:sldId id="2147482462" r:id="rId15"/>
    <p:sldId id="2147482697" r:id="rId16"/>
    <p:sldId id="2147482618" r:id="rId17"/>
    <p:sldId id="2147482691" r:id="rId18"/>
    <p:sldId id="2147482463" r:id="rId19"/>
    <p:sldId id="2147482464" r:id="rId20"/>
    <p:sldId id="2147482474" r:id="rId21"/>
    <p:sldId id="2147482840" r:id="rId22"/>
    <p:sldId id="2147482841" r:id="rId23"/>
    <p:sldId id="2147482842" r:id="rId24"/>
    <p:sldId id="2147482843" r:id="rId25"/>
    <p:sldId id="2147482706" r:id="rId26"/>
    <p:sldId id="2147482839" r:id="rId27"/>
    <p:sldId id="2147482831" r:id="rId28"/>
    <p:sldId id="2147482832" r:id="rId29"/>
    <p:sldId id="2147482833" r:id="rId30"/>
    <p:sldId id="2147482834" r:id="rId31"/>
    <p:sldId id="2147482835" r:id="rId32"/>
    <p:sldId id="2147482731" r:id="rId33"/>
    <p:sldId id="2147482758" r:id="rId34"/>
    <p:sldId id="2147482759" r:id="rId35"/>
    <p:sldId id="2147482760" r:id="rId36"/>
    <p:sldId id="2147482762" r:id="rId37"/>
    <p:sldId id="2147482818" r:id="rId38"/>
    <p:sldId id="2147482838" r:id="rId39"/>
    <p:sldId id="2147482844" r:id="rId40"/>
    <p:sldId id="2147482845" r:id="rId41"/>
    <p:sldId id="2147482846" r:id="rId42"/>
    <p:sldId id="2147482847" r:id="rId43"/>
    <p:sldId id="2147482848" r:id="rId44"/>
    <p:sldId id="2147482849" r:id="rId45"/>
    <p:sldId id="2147482768" r:id="rId46"/>
    <p:sldId id="2147482769" r:id="rId47"/>
    <p:sldId id="2147482770" r:id="rId48"/>
    <p:sldId id="2147482812" r:id="rId49"/>
    <p:sldId id="2147482821" r:id="rId50"/>
    <p:sldId id="2147482822" r:id="rId51"/>
    <p:sldId id="2147482823" r:id="rId52"/>
    <p:sldId id="2147482824" r:id="rId53"/>
    <p:sldId id="2147482705" r:id="rId54"/>
    <p:sldId id="2147482780" r:id="rId55"/>
    <p:sldId id="2147482825" r:id="rId56"/>
    <p:sldId id="2147482826" r:id="rId57"/>
    <p:sldId id="2147482782" r:id="rId58"/>
    <p:sldId id="2147482827" r:id="rId59"/>
    <p:sldId id="2147482836" r:id="rId60"/>
    <p:sldId id="2147482837" r:id="rId61"/>
    <p:sldId id="2147482616" r:id="rId62"/>
    <p:sldId id="2147482598" r:id="rId63"/>
    <p:sldId id="2147482795" r:id="rId64"/>
    <p:sldId id="2147482756" r:id="rId65"/>
    <p:sldId id="2147482634" r:id="rId6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99B1"/>
    <a:srgbClr val="555F87"/>
    <a:srgbClr val="FBB321"/>
    <a:srgbClr val="C55A11"/>
    <a:srgbClr val="969DB4"/>
    <a:srgbClr val="A1A7BC"/>
    <a:srgbClr val="5D668C"/>
    <a:srgbClr val="969CB4"/>
    <a:srgbClr val="424D7C"/>
    <a:srgbClr val="7FB9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04" autoAdjust="0"/>
    <p:restoredTop sz="94660"/>
  </p:normalViewPr>
  <p:slideViewPr>
    <p:cSldViewPr snapToGrid="0">
      <p:cViewPr varScale="1">
        <p:scale>
          <a:sx n="74" d="100"/>
          <a:sy n="74" d="100"/>
        </p:scale>
        <p:origin x="171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slide" Target="slides/slide55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0.xml"/><Relationship Id="rId5" Type="http://schemas.microsoft.com/office/2007/relationships/hdphoto" Target="../media/hdphoto6.wdp"/><Relationship Id="rId4" Type="http://schemas.openxmlformats.org/officeDocument/2006/relationships/image" Target="../media/image31.png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57918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054963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4574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1450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6991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108696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09462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83294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577554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996897" y="4376851"/>
            <a:ext cx="1430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وأساليب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996897" y="4376851"/>
            <a:ext cx="1430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وأساليب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996897" y="4376851"/>
            <a:ext cx="1430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وأساليب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996897" y="4376851"/>
            <a:ext cx="1430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وأساليب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وأساليب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وأساليب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أساليب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وأساليب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996897" y="4376851"/>
            <a:ext cx="1430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وأساليب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1699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923149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49731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097996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وأساليب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9259719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وأساليب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7319406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872239370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92646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987418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42967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12889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927261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541697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98385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00869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737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44266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4189883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306804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0201658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98884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1430383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203689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204634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318753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80967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914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7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image" Target="../media/image29.jpe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0.xml"/><Relationship Id="rId3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9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5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06/03/2026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0" r:id="rId13"/>
    <p:sldLayoutId id="2147483859" r:id="rId14"/>
    <p:sldLayoutId id="2147483856" r:id="rId15"/>
    <p:sldLayoutId id="2147483855" r:id="rId16"/>
    <p:sldLayoutId id="2147483854" r:id="rId17"/>
    <p:sldLayoutId id="2147483745" r:id="rId18"/>
    <p:sldLayoutId id="2147483853" r:id="rId19"/>
    <p:sldLayoutId id="214748374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858" r:id="rId21"/>
    <p:sldLayoutId id="2147483857" r:id="rId22"/>
    <p:sldLayoutId id="2147483708" r:id="rId23"/>
    <p:sldLayoutId id="214748370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وأساليب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9454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0820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9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2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8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5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9.png"/><Relationship Id="rId5" Type="http://schemas.openxmlformats.org/officeDocument/2006/relationships/image" Target="../media/image53.png"/><Relationship Id="rId10" Type="http://schemas.openxmlformats.org/officeDocument/2006/relationships/image" Target="../media/image54.png"/><Relationship Id="rId4" Type="http://schemas.openxmlformats.org/officeDocument/2006/relationships/image" Target="../media/image34.gif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9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9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9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9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0.png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3.jp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3.jp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3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5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65.png"/><Relationship Id="rId9" Type="http://schemas.openxmlformats.org/officeDocument/2006/relationships/image" Target="../media/image66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7EFCF1FC-C8FF-7855-E3C2-4370EAEBF3D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Image 2" descr="Une image contenant texte, capture d’écra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EE9EF6AC-F9DE-8B9A-6C6B-96DBE0AA7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D4E0B6C2-5C26-B00B-6F63-C12C583F7DAA}"/>
                </a:ext>
              </a:extLst>
            </p:cNvPr>
            <p:cNvSpPr/>
            <p:nvPr/>
          </p:nvSpPr>
          <p:spPr>
            <a:xfrm>
              <a:off x="3312622" y="4805449"/>
              <a:ext cx="1361440" cy="487680"/>
            </a:xfrm>
            <a:prstGeom prst="roundRect">
              <a:avLst/>
            </a:prstGeom>
            <a:solidFill>
              <a:srgbClr val="FBB3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السادس</a:t>
              </a:r>
              <a:endPara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0813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633845" y="3601734"/>
            <a:ext cx="935182" cy="1367689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2026089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ينصح باعتماد صيغة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عرض الشرائح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 diaporama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أثناء تقديم الدرس في القسم بالنقر على أيقونة العرض كما هو موضح.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السادس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Google Shape;3502;p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1374E78-6AF2-00EA-C7B5-2CF3A7CCC34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683930" y="1910926"/>
            <a:ext cx="3831420" cy="136201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3503;p4">
            <a:extLst>
              <a:ext uri="{FF2B5EF4-FFF2-40B4-BE49-F238E27FC236}">
                <a16:creationId xmlns:a16="http://schemas.microsoft.com/office/drawing/2014/main" id="{3EC8CB26-FA65-036A-3908-1470E2E24904}"/>
              </a:ext>
            </a:extLst>
          </p:cNvPr>
          <p:cNvSpPr/>
          <p:nvPr/>
        </p:nvSpPr>
        <p:spPr>
          <a:xfrm>
            <a:off x="4864353" y="2380103"/>
            <a:ext cx="3420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افتتاح الحصة</a:t>
            </a:r>
            <a:r>
              <a:rPr lang="fr-FR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r>
              <a:rPr lang="ar-MA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معجم  و أساليب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3504;p4">
            <a:extLst>
              <a:ext uri="{FF2B5EF4-FFF2-40B4-BE49-F238E27FC236}">
                <a16:creationId xmlns:a16="http://schemas.microsoft.com/office/drawing/2014/main" id="{C18DD634-2528-DAA0-42E8-08878542BAE7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1"/>
            <a:r>
              <a:rPr lang="ar-MA" sz="2400" b="1" kern="1200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lang="ar-MA" sz="2400" b="1" kern="1200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1 - </a:t>
            </a:r>
            <a:endParaRPr sz="2400" b="1" kern="1200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oogle Shape;3505;p4">
            <a:extLst>
              <a:ext uri="{FF2B5EF4-FFF2-40B4-BE49-F238E27FC236}">
                <a16:creationId xmlns:a16="http://schemas.microsoft.com/office/drawing/2014/main" id="{9E25BB02-F7F3-1482-DA45-BF3FDEC528E9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7" name="Google Shape;3506;p4">
              <a:extLst>
                <a:ext uri="{FF2B5EF4-FFF2-40B4-BE49-F238E27FC236}">
                  <a16:creationId xmlns:a16="http://schemas.microsoft.com/office/drawing/2014/main" id="{47C6B5A7-D48D-8E35-FDBF-9778A4A179A2}"/>
                </a:ext>
              </a:extLst>
            </p:cNvPr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8" name="Google Shape;3507;p4">
              <a:extLst>
                <a:ext uri="{FF2B5EF4-FFF2-40B4-BE49-F238E27FC236}">
                  <a16:creationId xmlns:a16="http://schemas.microsoft.com/office/drawing/2014/main" id="{0F1B6CD5-39FC-8C57-6719-34FE309B0C5A}"/>
                </a:ext>
              </a:extLst>
            </p:cNvPr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3 - 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oogle Shape;3511;p4">
            <a:extLst>
              <a:ext uri="{FF2B5EF4-FFF2-40B4-BE49-F238E27FC236}">
                <a16:creationId xmlns:a16="http://schemas.microsoft.com/office/drawing/2014/main" id="{AD407BEA-1493-CB45-BCF0-E1D4680E759D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0" name="Google Shape;3512;p4">
              <a:extLst>
                <a:ext uri="{FF2B5EF4-FFF2-40B4-BE49-F238E27FC236}">
                  <a16:creationId xmlns:a16="http://schemas.microsoft.com/office/drawing/2014/main" id="{11CF9E6A-E4A8-D084-1B23-1E5B34949AF7}"/>
                </a:ext>
              </a:extLst>
            </p:cNvPr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" name="Google Shape;3513;p4">
              <a:extLst>
                <a:ext uri="{FF2B5EF4-FFF2-40B4-BE49-F238E27FC236}">
                  <a16:creationId xmlns:a16="http://schemas.microsoft.com/office/drawing/2014/main" id="{55309E1D-494D-9125-6B71-8F95A17DC165}"/>
                </a:ext>
              </a:extLst>
            </p:cNvPr>
            <p:cNvSpPr/>
            <p:nvPr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اليوم2 - </a:t>
              </a:r>
              <a:endParaRPr sz="24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2" name="Google Shape;3514;p4">
            <a:extLst>
              <a:ext uri="{FF2B5EF4-FFF2-40B4-BE49-F238E27FC236}">
                <a16:creationId xmlns:a16="http://schemas.microsoft.com/office/drawing/2014/main" id="{FC35569D-E9A8-1A93-E65E-B1611435C464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3" name="Google Shape;3515;p4">
              <a:extLst>
                <a:ext uri="{FF2B5EF4-FFF2-40B4-BE49-F238E27FC236}">
                  <a16:creationId xmlns:a16="http://schemas.microsoft.com/office/drawing/2014/main" id="{7FF95C87-0CBE-540E-B2D5-38E02B73E158}"/>
                </a:ext>
              </a:extLst>
            </p:cNvPr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Google Shape;3516;p4">
              <a:extLst>
                <a:ext uri="{FF2B5EF4-FFF2-40B4-BE49-F238E27FC236}">
                  <a16:creationId xmlns:a16="http://schemas.microsoft.com/office/drawing/2014/main" id="{33A27E25-387A-EEBC-195E-3648515E1FDD}"/>
                </a:ext>
              </a:extLst>
            </p:cNvPr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5 -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5" name="Google Shape;3518;p4">
            <a:extLst>
              <a:ext uri="{FF2B5EF4-FFF2-40B4-BE49-F238E27FC236}">
                <a16:creationId xmlns:a16="http://schemas.microsoft.com/office/drawing/2014/main" id="{A8356AB1-F670-8D3E-FE2A-616E0AFCD955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6" name="Google Shape;3519;p4">
              <a:extLst>
                <a:ext uri="{FF2B5EF4-FFF2-40B4-BE49-F238E27FC236}">
                  <a16:creationId xmlns:a16="http://schemas.microsoft.com/office/drawing/2014/main" id="{B83C4B81-1AE7-B3C5-2D93-B257E5FBFBF9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Google Shape;3520;p4">
              <a:extLst>
                <a:ext uri="{FF2B5EF4-FFF2-40B4-BE49-F238E27FC236}">
                  <a16:creationId xmlns:a16="http://schemas.microsoft.com/office/drawing/2014/main" id="{7B9FEBE3-D694-E070-041D-DA4163B96B27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4 - 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8" name="Google Shape;3521;p4">
            <a:extLst>
              <a:ext uri="{FF2B5EF4-FFF2-40B4-BE49-F238E27FC236}">
                <a16:creationId xmlns:a16="http://schemas.microsoft.com/office/drawing/2014/main" id="{F3F3F382-4BD4-7CD4-F137-F470C0D0C33F}"/>
              </a:ext>
            </a:extLst>
          </p:cNvPr>
          <p:cNvSpPr/>
          <p:nvPr/>
        </p:nvSpPr>
        <p:spPr>
          <a:xfrm>
            <a:off x="792000" y="390422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تقويم الشق الكتابي</a:t>
            </a:r>
            <a:endParaRPr lang="fr-FR" sz="1600" b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3523;p4">
            <a:extLst>
              <a:ext uri="{FF2B5EF4-FFF2-40B4-BE49-F238E27FC236}">
                <a16:creationId xmlns:a16="http://schemas.microsoft.com/office/drawing/2014/main" id="{47E94030-84FF-CBCF-9F29-D3945023E6E2}"/>
              </a:ext>
            </a:extLst>
          </p:cNvPr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lang="ar-MA" sz="1600" b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مراجعة و توليف</a:t>
            </a:r>
          </a:p>
        </p:txBody>
      </p:sp>
      <p:sp>
        <p:nvSpPr>
          <p:cNvPr id="21" name="Google Shape;3525;p4">
            <a:extLst>
              <a:ext uri="{FF2B5EF4-FFF2-40B4-BE49-F238E27FC236}">
                <a16:creationId xmlns:a16="http://schemas.microsoft.com/office/drawing/2014/main" id="{54A408A6-5DFA-1DEA-708D-9013DEA494C7}"/>
              </a:ext>
            </a:extLst>
          </p:cNvPr>
          <p:cNvSpPr/>
          <p:nvPr/>
        </p:nvSpPr>
        <p:spPr>
          <a:xfrm>
            <a:off x="792000" y="23661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 </a:t>
            </a:r>
            <a:r>
              <a:rPr lang="fr-FR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ظواهر لغوية: صرف و تحويل- تراكيب - إملاء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410050D-48A1-7BC6-D8EB-1FECE910382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54F592A-9D16-DA32-B71D-3A6446144430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Organigramme : Terminateur 23">
              <a:extLst>
                <a:ext uri="{FF2B5EF4-FFF2-40B4-BE49-F238E27FC236}">
                  <a16:creationId xmlns:a16="http://schemas.microsoft.com/office/drawing/2014/main" id="{8CBC1F0B-8A0E-6A21-B604-7E0A1D4DAB98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9" name="Google Shape;3522;p4">
            <a:extLst>
              <a:ext uri="{FF2B5EF4-FFF2-40B4-BE49-F238E27FC236}">
                <a16:creationId xmlns:a16="http://schemas.microsoft.com/office/drawing/2014/main" id="{F47DFDED-E8BA-DB06-7A96-BD36F06BBCFB}"/>
              </a:ext>
            </a:extLst>
          </p:cNvPr>
          <p:cNvSpPr/>
          <p:nvPr/>
        </p:nvSpPr>
        <p:spPr>
          <a:xfrm>
            <a:off x="772649" y="5473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تصحيح تفاعلي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3523;p4">
            <a:extLst>
              <a:ext uri="{FF2B5EF4-FFF2-40B4-BE49-F238E27FC236}">
                <a16:creationId xmlns:a16="http://schemas.microsoft.com/office/drawing/2014/main" id="{09A9EF19-0DDB-2CCE-4A4E-F3E0CA6A4C4D}"/>
              </a:ext>
            </a:extLst>
          </p:cNvPr>
          <p:cNvSpPr/>
          <p:nvPr/>
        </p:nvSpPr>
        <p:spPr>
          <a:xfrm>
            <a:off x="4909142" y="544846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lang="ar-MA" sz="1600" b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إنتاج كتابي: مراجعة و توليف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1921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051261" y="257085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تحدي الفهم السماعي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4460033" y="2122576"/>
            <a:ext cx="2179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المعجم المجالي + استراتيجيتي المعاني المتعددة و مفاتيح السياق.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682604" y="3380220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معجم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أسلوب التعبير عن الرأي و التعليل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010539" y="4692778"/>
            <a:ext cx="1592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أساليب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E312E2-A165-620B-EDAA-02AC3B91AB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45679" y="4688035"/>
            <a:ext cx="536339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2F81528-E8A3-1B05-85AD-61AB458135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106" y="1987968"/>
            <a:ext cx="475493" cy="547066"/>
          </a:xfrm>
          <a:prstGeom prst="rect">
            <a:avLst/>
          </a:prstGeom>
        </p:spPr>
      </p:pic>
      <p:pic>
        <p:nvPicPr>
          <p:cNvPr id="16" name="Image 15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EFB5A142-5A86-2A34-C740-3898FB51F3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218" y="3269490"/>
            <a:ext cx="475494" cy="547068"/>
          </a:xfrm>
          <a:prstGeom prst="rect">
            <a:avLst/>
          </a:prstGeom>
        </p:spPr>
      </p:pic>
      <p:pic>
        <p:nvPicPr>
          <p:cNvPr id="18" name="Image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136C80EE-13DB-5BDF-4DE6-EF9439A52F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235" y="4512879"/>
            <a:ext cx="436938" cy="50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8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1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35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BD77F55-7221-A84E-114C-AD48A7997C91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45573" y="3257657"/>
            <a:ext cx="7036917" cy="890781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945571" y="4148438"/>
            <a:ext cx="7083572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47628" y="3112448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أسلوب التعبير عن الرأي و تعليله في الإنتاج الشفوي والكتابي.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3FAC898F-371D-9AD0-711D-93C9CD732F50}"/>
              </a:ext>
            </a:extLst>
          </p:cNvPr>
          <p:cNvSpPr/>
          <p:nvPr/>
        </p:nvSpPr>
        <p:spPr>
          <a:xfrm>
            <a:off x="898920" y="3518900"/>
            <a:ext cx="55593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المعجم المجالي و استراتيجيي المعاني المتعددة و مفاتيح السياق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092854" y="3429000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تحدي الفهم السماعي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406065-D2A8-6506-5B5A-82E18379DE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20" y="2199199"/>
            <a:ext cx="475493" cy="54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3DC6FA-0548-6F4B-393F-1221E5B989E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94E61-FEA4-EC5F-CE10-A70C30C6790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F76CEB-18F3-E028-79EF-70787E3169C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67CC5B-0B3E-08EA-BA64-E6373FB53EA8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BA09D1-49E7-CC2A-C6F0-6210005BC3A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5A404578-1C03-2204-FA3B-12BD7A00DD4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C00092D4-24B4-4BA5-0824-201E49E61DF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B3460023-E5D5-2D00-2AA6-4BD17A23E36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FD90AAE-D5C5-66F1-BB50-559A7FD553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93806FB9-221E-07D4-B6EC-B5AC2E6EB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4B0D9-7410-5BFD-0F60-6F2C63B33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44FBA57-4AA1-FED4-3D7C-B0EFE439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65DFE5-7AE8-38E4-259E-2C0DAC2926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47" name="Espace réservé pour une image  46">
            <a:extLst>
              <a:ext uri="{FF2B5EF4-FFF2-40B4-BE49-F238E27FC236}">
                <a16:creationId xmlns:a16="http://schemas.microsoft.com/office/drawing/2014/main" id="{00976336-837E-B10C-1B49-E910008EDD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1603878-64C8-ED72-CE38-111DDA35B43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0F58F8-9E69-C686-5BB0-F8CD90AA35D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A1F7C0-3962-B80B-7878-610A46572CA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9EE102-456F-B820-03D2-4A73FFB092C2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1870E8-DDDA-E28B-9F0A-DCDDD36961A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0A1B9F78-F8E2-C06E-43DB-D92F0331691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5;p5">
            <a:extLst>
              <a:ext uri="{FF2B5EF4-FFF2-40B4-BE49-F238E27FC236}">
                <a16:creationId xmlns:a16="http://schemas.microsoft.com/office/drawing/2014/main" id="{6F3AB481-5373-5EE1-31F4-6363EAA7D91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3EC8A464-364F-4FF8-474A-06B749A2DB8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51E314A-D149-A752-8457-AE21328A08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30BABB18-706A-A983-9B68-7537971F5F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8909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31D6D15-FB30-47CC-22DB-056AB73D18F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D3A0BC00-24A4-11C9-EBE3-A7390C2FE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أنصتوا للنص التالي جيدا و تذكروا أكبر قدر من المعلومات لتجيبوا عن أسئلة الفهم.</a:t>
            </a:r>
            <a:b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i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-يسمع الأستاذ النص مرتين. بعد فصل الحاسوب عن جهاز العرض</a:t>
            </a:r>
            <a:endParaRPr lang="fr-MA" sz="2400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B12043B-46B9-D8DB-5A71-E0B84E83E44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28421A3-17F8-AFB1-2122-44C37A6DAA4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9E39782-7926-EC15-0DEE-C3490E210B74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DBD4322-3DE2-F872-DCDD-8C36AF512B6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47" name="Google Shape;1246;p5">
            <a:extLst>
              <a:ext uri="{FF2B5EF4-FFF2-40B4-BE49-F238E27FC236}">
                <a16:creationId xmlns:a16="http://schemas.microsoft.com/office/drawing/2014/main" id="{123AC824-57B1-40D3-8A5D-1B297BCAB14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1245;p5">
            <a:extLst>
              <a:ext uri="{FF2B5EF4-FFF2-40B4-BE49-F238E27FC236}">
                <a16:creationId xmlns:a16="http://schemas.microsoft.com/office/drawing/2014/main" id="{D01C9B86-E8AA-12B4-AF6A-A7AF9886E4C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1244;p5">
            <a:extLst>
              <a:ext uri="{FF2B5EF4-FFF2-40B4-BE49-F238E27FC236}">
                <a16:creationId xmlns:a16="http://schemas.microsoft.com/office/drawing/2014/main" id="{7E302264-86F6-CD11-73FD-AE285E47C55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69D081F5-EF75-FD9C-C00F-DF07E306C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B61691A7-4E73-0E84-32AF-62BDFEBC8504}"/>
              </a:ext>
            </a:extLst>
          </p:cNvPr>
          <p:cNvSpPr/>
          <p:nvPr/>
        </p:nvSpPr>
        <p:spPr>
          <a:xfrm>
            <a:off x="418103" y="1782643"/>
            <a:ext cx="8307793" cy="4780439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مَعَ بَزوغِ فَجْرِ يَوْمِ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ٱلْعُرْسِ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أَفاقَتِ ٱلدّارُ ٱلْعَتيقَةُ عَلى دَبيبِ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ٱلْأَقْدامِ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وَدَفْءِ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ٱلْأَحْضانِ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كانَتِ ٱلْجَدَّةُ فاطِمَةُ أَوَّلَ مَنْ نَهَضَتْ، تَمْلَأُ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ٱلْقَصْعَةَ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بِدَقيقِ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ٱلدُّرَةِ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لِعَجْنِ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ٱلْبَغْريرِ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وَهِيَ تُغَنِّي بِصَوْتٍ خافِتٍ كَأَنَّها تُودِعُ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ٱلْفَجْرَ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سِرّاً.تَوافَدَتِ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ٱلْعَمّاتُ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وَٱلْجارَاتُ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تِباعاً، كُلٌّ مِنْهُنَّ تَحْمِلُ بَيْنَ يَدَيْها تَمْراً أَوْ لَوْزاً أَوْ عَسَلاً جَبَلِيّاً، وَسَرْعانَ ما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ٱمْتَلَأَتِ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ٱلدّارُ بِرَنينِ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ٱلضَّحَكاتِ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وَفي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ٱلرَّحَبَةِ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ٱلْوُسْطى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أَجْلَسْنَ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ٱلْعَروسَ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زَيْنَبَ في قَلْبِ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ٱلْمَجْلِسِ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تَرْتَدي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تَكْشيطَتَها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ٱلْخَضْراءَ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ٱلْمُطَرَّزَةَ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بِخُيوطِ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ٱلْفِضَّةِ.بَدَأَتِ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ٱلْحِنّاءُ تَجْري عَلى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ٱلْأَكُفِّ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كَأَنَّها حِكايَةٌ تُرْسَمُ بِأَنامِلَ ماهِرَةٍ،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وَٱلصِّغارُ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يَتَزاحَمونَ لِيَرَوا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ٱلنُّقوشَ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تَتَفَتَّحُ زَهْرَةً بَعْدَ زَهْرَةٍ. وَحينَ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ٱرْتَفَعَتْ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أَصواتُ ٱلدُّفوفِ، قامَتِ ٱلْعَمَّةُ خَديجَةُ تَتَمايَلُ وَهِيَ تَحْمِلُ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ٱلشَّمْعَةَ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فَوْقَ رَأْسِها، فَزَغْرَدَتِ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ٱلنِّساءُ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حَتّى تَصَدَّعَتْ جُدْرانُ ٱلدّارِ فَرَحاً. وَنَظَرَتِ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ٱلْعَروسُ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إِلى أُمِّها فَوَجَدَتْها تَبْكي وَتَضْحَكُ في آنٍ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واحِدٍ.وَلَمّا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مالَ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ٱلنَّهارُ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اِجْتَمَعَ ٱلْجَميعُ حَوْلَ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ٱلْمائِدَةِ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وَحينَ وُضِعَ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ٱلطّاجينُ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بِخُبْزِهِ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ٱلدّافِئِ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وَزِيتِهِ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ٱلْبَرّاقِ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مَدَّ ٱلْجَدُّ يَدَهُ وَقالَ: «بِسْمِ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ٱللهِ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»، فَتَبِعَهُ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ٱلْكُلُّ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صَمْتٍ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خاشِعٍ.بَقِيَتْ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تِلْكَ ٱلدّارُ تَحْمِلُ في جُدْرانِها عِطْرَ ٱلْحِنّاءِ وَصَدى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ٱلزَّغاريدِ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وَكُلَّما مَرَّ ٱلْأَطْفالُ مِنْ فِنائِها تَناهى إِلَيْهِمْ ذَلِكَ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ٱلدِّفْءُ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ٱلَّذي لا تَصْنَعُهُ إِلّا ٱلْأُسَرُ حينَ تَلْتَئِمُ عَلى حُبٍّ أَصيلٍ.</a:t>
            </a:r>
          </a:p>
        </p:txBody>
      </p:sp>
    </p:spTree>
    <p:extLst>
      <p:ext uri="{BB962C8B-B14F-4D97-AF65-F5344CB8AC3E}">
        <p14:creationId xmlns:p14="http://schemas.microsoft.com/office/powerpoint/2010/main" val="154782849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7D205-59CD-69F9-7756-69CC158A4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FDB16DC5-C416-1E27-3142-7CC7E9C77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 و اكتبوا رقم الجواب الصحيح.</a:t>
            </a:r>
            <a:endParaRPr lang="fr-MA" sz="2400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9D79EC4-66A9-0428-D518-91E852293A4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3C76A4A-ADB2-AA5D-E005-0D1CCF53875F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77FB8BF-4D34-A13B-453E-63DF3A54755C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FC9B022-6462-9F13-482A-054F94B8997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47" name="Google Shape;1246;p5">
            <a:extLst>
              <a:ext uri="{FF2B5EF4-FFF2-40B4-BE49-F238E27FC236}">
                <a16:creationId xmlns:a16="http://schemas.microsoft.com/office/drawing/2014/main" id="{8E6356D3-4C4F-F03A-BACD-DBA99A77A54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1245;p5">
            <a:extLst>
              <a:ext uri="{FF2B5EF4-FFF2-40B4-BE49-F238E27FC236}">
                <a16:creationId xmlns:a16="http://schemas.microsoft.com/office/drawing/2014/main" id="{54487BE9-2399-D897-60FF-274AE9A73F1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1244;p5">
            <a:extLst>
              <a:ext uri="{FF2B5EF4-FFF2-40B4-BE49-F238E27FC236}">
                <a16:creationId xmlns:a16="http://schemas.microsoft.com/office/drawing/2014/main" id="{96098B44-406C-C6D8-1EA1-5F9903E1D2C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F5C2E947-3928-5F40-9D54-10060FC220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B9CA3EB3-6808-3B00-43FC-76D1DE9B5F9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Google Shape;1508;p66">
            <a:extLst>
              <a:ext uri="{FF2B5EF4-FFF2-40B4-BE49-F238E27FC236}">
                <a16:creationId xmlns:a16="http://schemas.microsoft.com/office/drawing/2014/main" id="{9B452C38-591C-8C7C-2C6B-773D13DF086F}"/>
              </a:ext>
            </a:extLst>
          </p:cNvPr>
          <p:cNvSpPr txBox="1"/>
          <p:nvPr/>
        </p:nvSpPr>
        <p:spPr>
          <a:xfrm>
            <a:off x="721677" y="1791559"/>
            <a:ext cx="727274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كانَتِ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ٱلْعَمّاتُ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وَٱلْجاراتُ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يَحْمِلْنَ مَعَهُنَّ؟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B3B9281-130C-1CCB-BDB7-E67C0FA14B75}"/>
              </a:ext>
            </a:extLst>
          </p:cNvPr>
          <p:cNvGrpSpPr/>
          <p:nvPr/>
        </p:nvGrpSpPr>
        <p:grpSpPr>
          <a:xfrm>
            <a:off x="2550160" y="4594155"/>
            <a:ext cx="4275461" cy="779458"/>
            <a:chOff x="3363429" y="2740490"/>
            <a:chExt cx="4275461" cy="7794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2DC8657-EE90-1DAD-136B-DD79440A651F}"/>
                </a:ext>
              </a:extLst>
            </p:cNvPr>
            <p:cNvSpPr/>
            <p:nvPr/>
          </p:nvSpPr>
          <p:spPr>
            <a:xfrm>
              <a:off x="3363429" y="2753032"/>
              <a:ext cx="38436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اَلتَّمْرَ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وَٱللَّوْزَ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وَٱلْعَسَلَ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B742D2D-E053-89D9-3AC8-AF39467DCF5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8FBD8A0-84B6-6A50-8F31-8BA5E359D32C}"/>
              </a:ext>
            </a:extLst>
          </p:cNvPr>
          <p:cNvGrpSpPr/>
          <p:nvPr/>
        </p:nvGrpSpPr>
        <p:grpSpPr>
          <a:xfrm>
            <a:off x="2550161" y="3721793"/>
            <a:ext cx="4275460" cy="779458"/>
            <a:chOff x="3363430" y="2740490"/>
            <a:chExt cx="4275460" cy="7794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7D699EB-F7A1-9596-1992-CF651C85C654}"/>
                </a:ext>
              </a:extLst>
            </p:cNvPr>
            <p:cNvSpPr/>
            <p:nvPr/>
          </p:nvSpPr>
          <p:spPr>
            <a:xfrm>
              <a:off x="3363430" y="2753032"/>
              <a:ext cx="38436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اَلشَّمَعَ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وَٱلْوُرودَ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17673B3D-D62B-229A-7D24-3A2C1798F50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0E2BCD-3473-3886-8295-D46D66E8EFDA}"/>
              </a:ext>
            </a:extLst>
          </p:cNvPr>
          <p:cNvGrpSpPr/>
          <p:nvPr/>
        </p:nvGrpSpPr>
        <p:grpSpPr>
          <a:xfrm>
            <a:off x="2539824" y="2849431"/>
            <a:ext cx="4275462" cy="779458"/>
            <a:chOff x="3363428" y="2740490"/>
            <a:chExt cx="4275462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8F11B51-0969-6869-B54E-6F46534AF79C}"/>
                </a:ext>
              </a:extLst>
            </p:cNvPr>
            <p:cNvSpPr/>
            <p:nvPr/>
          </p:nvSpPr>
          <p:spPr>
            <a:xfrm>
              <a:off x="3363428" y="2753032"/>
              <a:ext cx="38436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اَلْمَلابِسَ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وَٱلْهَدايا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8D3D3076-6BD0-DA99-BEC3-9771A189321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D093C27-65A1-9901-6999-268E913B83C0}"/>
              </a:ext>
            </a:extLst>
          </p:cNvPr>
          <p:cNvGrpSpPr/>
          <p:nvPr/>
        </p:nvGrpSpPr>
        <p:grpSpPr>
          <a:xfrm>
            <a:off x="2550160" y="5491601"/>
            <a:ext cx="4275461" cy="779458"/>
            <a:chOff x="3363429" y="2740490"/>
            <a:chExt cx="4275461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FC584DC-261A-A8D1-1C89-BE9DE251E38A}"/>
                </a:ext>
              </a:extLst>
            </p:cNvPr>
            <p:cNvSpPr/>
            <p:nvPr/>
          </p:nvSpPr>
          <p:spPr>
            <a:xfrm>
              <a:off x="3363429" y="2753032"/>
              <a:ext cx="38436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اَلدُّفوفَ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وَٱلطُّبولَ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DCD86A31-AFB1-0185-1316-612B3BF8168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887026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85C10-9106-0A99-1D5C-93378A705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8348F6C-C43D-5D79-4EC1-4608BD8AC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صححوا. كيف توصلتم للجواب؟</a:t>
            </a:r>
            <a:endParaRPr lang="fr-MA" sz="2400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1ECF4D8-3436-5AD7-2AB6-60E7C955DA2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FF516F6-0273-8862-B3A7-F60EF2BDB8C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08F1132-DE75-DAFC-A27B-13E9F352ABCA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638DFBA-2234-8630-D680-A3BE3E24A03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47" name="Google Shape;1246;p5">
            <a:extLst>
              <a:ext uri="{FF2B5EF4-FFF2-40B4-BE49-F238E27FC236}">
                <a16:creationId xmlns:a16="http://schemas.microsoft.com/office/drawing/2014/main" id="{9A609425-E640-A0CB-C2CC-6ECF23D9D98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1245;p5">
            <a:extLst>
              <a:ext uri="{FF2B5EF4-FFF2-40B4-BE49-F238E27FC236}">
                <a16:creationId xmlns:a16="http://schemas.microsoft.com/office/drawing/2014/main" id="{A406A0D7-220E-7518-18DE-802DBB36094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1244;p5">
            <a:extLst>
              <a:ext uri="{FF2B5EF4-FFF2-40B4-BE49-F238E27FC236}">
                <a16:creationId xmlns:a16="http://schemas.microsoft.com/office/drawing/2014/main" id="{E5D7D1F0-4BA5-69A0-54BE-78E81E5CCFB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E2C6EC96-0B9A-6986-6D59-B011102144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53D72A17-EAEC-9E88-1DA0-2A256FB9D0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AE598623-7373-5049-EE96-BF272D9462E6}"/>
              </a:ext>
            </a:extLst>
          </p:cNvPr>
          <p:cNvSpPr txBox="1"/>
          <p:nvPr/>
        </p:nvSpPr>
        <p:spPr>
          <a:xfrm>
            <a:off x="721677" y="1791559"/>
            <a:ext cx="727274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كانَتِ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ٱلْعَمّاتُ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وَٱلْجاراتُ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يَحْمِلْنَ مَعَهُنَّ؟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9E04A4F-8C66-E01A-D166-E4C860A0C862}"/>
              </a:ext>
            </a:extLst>
          </p:cNvPr>
          <p:cNvGrpSpPr/>
          <p:nvPr/>
        </p:nvGrpSpPr>
        <p:grpSpPr>
          <a:xfrm>
            <a:off x="2550160" y="4594155"/>
            <a:ext cx="4275461" cy="779458"/>
            <a:chOff x="3363429" y="2740490"/>
            <a:chExt cx="4275461" cy="7794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B4DC90B-D89D-F0E7-1B70-666D9B62B465}"/>
                </a:ext>
              </a:extLst>
            </p:cNvPr>
            <p:cNvSpPr/>
            <p:nvPr/>
          </p:nvSpPr>
          <p:spPr>
            <a:xfrm>
              <a:off x="3363429" y="2753032"/>
              <a:ext cx="38436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اَلتَّمْرَ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وَٱللَّوْزَ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وَٱلْعَسَلَ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E9F38E9F-FFB0-66AF-A237-43EAEE9CD20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538D64A8-7B70-004C-4DD5-80F0795E8112}"/>
              </a:ext>
            </a:extLst>
          </p:cNvPr>
          <p:cNvGrpSpPr/>
          <p:nvPr/>
        </p:nvGrpSpPr>
        <p:grpSpPr>
          <a:xfrm>
            <a:off x="2550161" y="3721793"/>
            <a:ext cx="4275460" cy="779458"/>
            <a:chOff x="3363430" y="2740490"/>
            <a:chExt cx="4275460" cy="7794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7970132-6096-3D1F-D1CB-767F0E402676}"/>
                </a:ext>
              </a:extLst>
            </p:cNvPr>
            <p:cNvSpPr/>
            <p:nvPr/>
          </p:nvSpPr>
          <p:spPr>
            <a:xfrm>
              <a:off x="3363430" y="2753032"/>
              <a:ext cx="38436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اَلشَّمَعَ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وَٱلْوُرودَ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DA5E9DF-5AA3-A81E-553C-50101F08035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94AA0E7-11A5-F348-A7F7-CCFA44EBB86A}"/>
              </a:ext>
            </a:extLst>
          </p:cNvPr>
          <p:cNvGrpSpPr/>
          <p:nvPr/>
        </p:nvGrpSpPr>
        <p:grpSpPr>
          <a:xfrm>
            <a:off x="2539824" y="2849431"/>
            <a:ext cx="4275462" cy="779458"/>
            <a:chOff x="3363428" y="2740490"/>
            <a:chExt cx="4275462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6E85464-9C17-18CD-3867-5A85031C0D30}"/>
                </a:ext>
              </a:extLst>
            </p:cNvPr>
            <p:cNvSpPr/>
            <p:nvPr/>
          </p:nvSpPr>
          <p:spPr>
            <a:xfrm>
              <a:off x="3363428" y="2753032"/>
              <a:ext cx="38436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اَلْمَلابِسَ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وَٱلْهَدايا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E851D57C-2B35-597B-F9BC-49C40668090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2048060-B284-3464-CE84-8160D020EDAA}"/>
              </a:ext>
            </a:extLst>
          </p:cNvPr>
          <p:cNvGrpSpPr/>
          <p:nvPr/>
        </p:nvGrpSpPr>
        <p:grpSpPr>
          <a:xfrm>
            <a:off x="2550160" y="5491601"/>
            <a:ext cx="4275461" cy="779458"/>
            <a:chOff x="3363429" y="2740490"/>
            <a:chExt cx="4275461" cy="77945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19C4C5C-00AD-B734-5D4E-B15F5C024608}"/>
                </a:ext>
              </a:extLst>
            </p:cNvPr>
            <p:cNvSpPr/>
            <p:nvPr/>
          </p:nvSpPr>
          <p:spPr>
            <a:xfrm>
              <a:off x="3363429" y="2753032"/>
              <a:ext cx="38436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اَلدُّفوفَ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وَٱلطُّبولَ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BD53EEEF-0D27-32F6-926D-2A6217DB5E7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47889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62BB1-6EA7-FB5E-74EF-865D04513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903AE48-200A-6E88-612F-6B3B6CA02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سؤال أخر</a:t>
            </a:r>
            <a:endParaRPr lang="fr-MA" sz="2400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2BCFB59-93F5-04DF-4008-7E36AD98186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0036EDC-48E8-6BE2-DFD9-AB21A20C1A4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99847E3-E908-EFDD-E3CB-7B80EF930FCE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282BB9C-D361-D834-3BD6-344CD8C2FE0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47" name="Google Shape;1246;p5">
            <a:extLst>
              <a:ext uri="{FF2B5EF4-FFF2-40B4-BE49-F238E27FC236}">
                <a16:creationId xmlns:a16="http://schemas.microsoft.com/office/drawing/2014/main" id="{3335C740-3BA0-95C9-0FE8-FCB0C2B6646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1245;p5">
            <a:extLst>
              <a:ext uri="{FF2B5EF4-FFF2-40B4-BE49-F238E27FC236}">
                <a16:creationId xmlns:a16="http://schemas.microsoft.com/office/drawing/2014/main" id="{A1BA83AB-F872-1638-039D-09A99AE5D43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1244;p5">
            <a:extLst>
              <a:ext uri="{FF2B5EF4-FFF2-40B4-BE49-F238E27FC236}">
                <a16:creationId xmlns:a16="http://schemas.microsoft.com/office/drawing/2014/main" id="{BCC39B38-74DC-0C8C-C831-28115693BE9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4CC6CC77-954B-EAD0-79AF-3B0C9FF324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6E3D62C-6347-2DA0-9A87-8BEB4389BB3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5F7257D8-B0E3-1D80-2235-22FBD90CCE24}"/>
              </a:ext>
            </a:extLst>
          </p:cNvPr>
          <p:cNvSpPr txBox="1"/>
          <p:nvPr/>
        </p:nvSpPr>
        <p:spPr>
          <a:xfrm>
            <a:off x="464419" y="1839752"/>
            <a:ext cx="799442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مَعْنى بُكاءُ أُمِّ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ٱلْعَروسِ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وَضَحِكِها في آنٍ واحِدٍ؟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04FC8E2-B418-F0C1-D26F-75E348FF7EC2}"/>
              </a:ext>
            </a:extLst>
          </p:cNvPr>
          <p:cNvGrpSpPr/>
          <p:nvPr/>
        </p:nvGrpSpPr>
        <p:grpSpPr>
          <a:xfrm>
            <a:off x="1657350" y="4671184"/>
            <a:ext cx="6056425" cy="779458"/>
            <a:chOff x="1582465" y="2740490"/>
            <a:chExt cx="6056425" cy="7794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638FE9-1B8A-92ED-2138-2C27ACE1E710}"/>
                </a:ext>
              </a:extLst>
            </p:cNvPr>
            <p:cNvSpPr/>
            <p:nvPr/>
          </p:nvSpPr>
          <p:spPr>
            <a:xfrm>
              <a:off x="1582465" y="2753032"/>
              <a:ext cx="562458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كانَتْ تَخْلِطُ بَيْنَ ٱلْفَرَحِ بِزَواجِ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ٱبْنَتِها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وَحُزْنِ فِراقِها. 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9B97E867-A26F-0913-D2C4-983B9041A4B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9CD93B0-5DEE-08B7-FF81-20BA5A625ECE}"/>
              </a:ext>
            </a:extLst>
          </p:cNvPr>
          <p:cNvGrpSpPr/>
          <p:nvPr/>
        </p:nvGrpSpPr>
        <p:grpSpPr>
          <a:xfrm>
            <a:off x="1657350" y="3798822"/>
            <a:ext cx="6056425" cy="779458"/>
            <a:chOff x="1582465" y="2740490"/>
            <a:chExt cx="6056425" cy="7794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4DBB6A0-CA04-ADEB-302F-D6C4160118E7}"/>
                </a:ext>
              </a:extLst>
            </p:cNvPr>
            <p:cNvSpPr/>
            <p:nvPr/>
          </p:nvSpPr>
          <p:spPr>
            <a:xfrm>
              <a:off x="1582465" y="2753032"/>
              <a:ext cx="562458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كانَتْ تَخافُ عَلى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ٱبْنَتِها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مِنَ ٱلْمُسْتَقْبَلِ.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D0474AE8-AB11-4775-CD51-E01582A6731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0B2084C-F570-D5AB-2F0C-05543EE1895C}"/>
              </a:ext>
            </a:extLst>
          </p:cNvPr>
          <p:cNvGrpSpPr/>
          <p:nvPr/>
        </p:nvGrpSpPr>
        <p:grpSpPr>
          <a:xfrm>
            <a:off x="1657350" y="2926460"/>
            <a:ext cx="6046090" cy="779458"/>
            <a:chOff x="1592800" y="2740490"/>
            <a:chExt cx="6046090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0B7F659-8DC4-EB7E-DDB7-286BB60F3545}"/>
                </a:ext>
              </a:extLst>
            </p:cNvPr>
            <p:cNvSpPr/>
            <p:nvPr/>
          </p:nvSpPr>
          <p:spPr>
            <a:xfrm>
              <a:off x="1592800" y="2753032"/>
              <a:ext cx="561424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كانَتْ تَشْعُرُ بِأَلَمٍ في جِسْمِها.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1FD73074-8C39-B9F6-6344-FB9BA679247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225CBE5-8599-8F47-57D2-B2243E4F011F}"/>
              </a:ext>
            </a:extLst>
          </p:cNvPr>
          <p:cNvGrpSpPr/>
          <p:nvPr/>
        </p:nvGrpSpPr>
        <p:grpSpPr>
          <a:xfrm>
            <a:off x="1657350" y="5568630"/>
            <a:ext cx="6056425" cy="779458"/>
            <a:chOff x="1582465" y="2740490"/>
            <a:chExt cx="6056425" cy="77945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0559053-DE0E-2FCB-D6E1-2DD60B8705BB}"/>
                </a:ext>
              </a:extLst>
            </p:cNvPr>
            <p:cNvSpPr/>
            <p:nvPr/>
          </p:nvSpPr>
          <p:spPr>
            <a:xfrm>
              <a:off x="1582465" y="2753032"/>
              <a:ext cx="562458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كانَتْ تَتَذَكَّرُ عُرْسَها هِيَ.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A0170D7C-D3C2-2C70-9340-CB3ED4F3715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079301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02DE4-BAEC-AFEB-1AFC-C470A115F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5972A7C-87A6-6FC8-F2C9-9E5A4D38B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صححوا. كيف توصلتم للجواب؟</a:t>
            </a:r>
            <a:endParaRPr lang="fr-MA" sz="2400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4A35F6D-61B1-CDC5-F087-F38F4FBDA37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7B5139A-1EAA-D9FB-DA24-6E0E2230820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2CFECAA-CA8A-4368-D76E-51873537D9DA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AA8FC5C-484F-F4E7-53FD-ABEA33CEC56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47" name="Google Shape;1246;p5">
            <a:extLst>
              <a:ext uri="{FF2B5EF4-FFF2-40B4-BE49-F238E27FC236}">
                <a16:creationId xmlns:a16="http://schemas.microsoft.com/office/drawing/2014/main" id="{A0AB9980-A802-301B-0FFC-B05B2A93989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1245;p5">
            <a:extLst>
              <a:ext uri="{FF2B5EF4-FFF2-40B4-BE49-F238E27FC236}">
                <a16:creationId xmlns:a16="http://schemas.microsoft.com/office/drawing/2014/main" id="{2AEE58DF-7804-F8C0-DABC-15D51D811BA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1244;p5">
            <a:extLst>
              <a:ext uri="{FF2B5EF4-FFF2-40B4-BE49-F238E27FC236}">
                <a16:creationId xmlns:a16="http://schemas.microsoft.com/office/drawing/2014/main" id="{AEB97233-9008-F089-FE44-86D03643CD4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1B5A0214-39CA-F4BC-59C2-FBF22E8DBF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55B4207C-3F44-D1AF-5DD3-C5A3677424B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1E1E3239-AA4E-5C72-32EC-6BE6717A71C9}"/>
              </a:ext>
            </a:extLst>
          </p:cNvPr>
          <p:cNvSpPr txBox="1"/>
          <p:nvPr/>
        </p:nvSpPr>
        <p:spPr>
          <a:xfrm>
            <a:off x="464419" y="1839752"/>
            <a:ext cx="799442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مَعْنى بُكاءُ أُمِّ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ٱلْعَروسِ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وَضَحِكِها في آنٍ واحِدٍ؟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A9C1F9F-4080-2B27-C1E7-4D5D8087E4DD}"/>
              </a:ext>
            </a:extLst>
          </p:cNvPr>
          <p:cNvGrpSpPr/>
          <p:nvPr/>
        </p:nvGrpSpPr>
        <p:grpSpPr>
          <a:xfrm>
            <a:off x="1657350" y="4671184"/>
            <a:ext cx="6056425" cy="779458"/>
            <a:chOff x="1582465" y="2740490"/>
            <a:chExt cx="6056425" cy="7794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67E1626-BCB8-526C-676E-A50E9F141107}"/>
                </a:ext>
              </a:extLst>
            </p:cNvPr>
            <p:cNvSpPr/>
            <p:nvPr/>
          </p:nvSpPr>
          <p:spPr>
            <a:xfrm>
              <a:off x="1582465" y="2753032"/>
              <a:ext cx="562458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كانَتْ تَخْلِطُ بَيْنَ ٱلْفَرَحِ بِزَواجِ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ٱبْنَتِها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وَحُزْنِ فِراقِها. 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491CECEF-5DB5-A5DC-8A02-23CBC9B65CA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8F1EE30C-7F19-4237-D3CD-E8665A69BF40}"/>
              </a:ext>
            </a:extLst>
          </p:cNvPr>
          <p:cNvGrpSpPr/>
          <p:nvPr/>
        </p:nvGrpSpPr>
        <p:grpSpPr>
          <a:xfrm>
            <a:off x="1657350" y="3798822"/>
            <a:ext cx="6056425" cy="779458"/>
            <a:chOff x="1582465" y="2740490"/>
            <a:chExt cx="6056425" cy="7794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4D96B54-DDE8-47AA-69B5-72EC277383A3}"/>
                </a:ext>
              </a:extLst>
            </p:cNvPr>
            <p:cNvSpPr/>
            <p:nvPr/>
          </p:nvSpPr>
          <p:spPr>
            <a:xfrm>
              <a:off x="1582465" y="2753032"/>
              <a:ext cx="562458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كانَتْ تَخافُ عَلى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ٱبْنَتِها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مِنَ ٱلْمُسْتَقْبَلِ.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EDCB6B60-9F0E-FE56-68BF-975BD892C14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221E0AD-5507-7154-5E0B-9256851FF64A}"/>
              </a:ext>
            </a:extLst>
          </p:cNvPr>
          <p:cNvGrpSpPr/>
          <p:nvPr/>
        </p:nvGrpSpPr>
        <p:grpSpPr>
          <a:xfrm>
            <a:off x="1657350" y="2926460"/>
            <a:ext cx="6046090" cy="779458"/>
            <a:chOff x="1592800" y="2740490"/>
            <a:chExt cx="6046090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C7C9E98-184F-C257-77F6-57AF354B32D0}"/>
                </a:ext>
              </a:extLst>
            </p:cNvPr>
            <p:cNvSpPr/>
            <p:nvPr/>
          </p:nvSpPr>
          <p:spPr>
            <a:xfrm>
              <a:off x="1592800" y="2753032"/>
              <a:ext cx="561424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كانَتْ تَشْعُرُ بِأَلَمٍ في جِسْمِها.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70A04289-E379-7F40-D763-C4EEA973FF1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6C4754A-F6C0-C998-2471-9FC281444571}"/>
              </a:ext>
            </a:extLst>
          </p:cNvPr>
          <p:cNvGrpSpPr/>
          <p:nvPr/>
        </p:nvGrpSpPr>
        <p:grpSpPr>
          <a:xfrm>
            <a:off x="1657350" y="5568630"/>
            <a:ext cx="6056425" cy="779458"/>
            <a:chOff x="1582465" y="2740490"/>
            <a:chExt cx="6056425" cy="77945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66FCE7F-2DB1-4313-EA10-204E63F63484}"/>
                </a:ext>
              </a:extLst>
            </p:cNvPr>
            <p:cNvSpPr/>
            <p:nvPr/>
          </p:nvSpPr>
          <p:spPr>
            <a:xfrm>
              <a:off x="1582465" y="2753032"/>
              <a:ext cx="562458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كانَتْ تَتَذَكَّرُ عُرْسَها هِيَ.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F1F461F-313D-217E-4DB4-E912E107998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3823208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672" y="1175877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433016"/>
            <a:ext cx="7789894" cy="2475869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1498739" y="3522156"/>
            <a:ext cx="54165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SzPct val="25000"/>
            </a:pPr>
            <a:r>
              <a:rPr lang="ar-MA" sz="2800" b="1" dirty="0">
                <a:cs typeface="Microsoft Uighur" panose="02000000000000000000" pitchFamily="2" charset="-78"/>
              </a:rPr>
              <a:t>معجم مجالي.</a:t>
            </a:r>
          </a:p>
          <a:p>
            <a:pPr algn="r" rtl="1">
              <a:buSzPct val="25000"/>
            </a:pPr>
            <a:r>
              <a:rPr lang="ar-MA" sz="2800" b="1" dirty="0">
                <a:cs typeface="Microsoft Uighur" panose="02000000000000000000" pitchFamily="2" charset="-78"/>
              </a:rPr>
              <a:t>استراتيجيتي المعاني المتعددة و مفاتيح السياق.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6453521" y="2234652"/>
            <a:ext cx="7889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sz="32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14162" y="139793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FBBACA-2845-BD1F-F9A9-DD64CBF422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588457"/>
            <a:ext cx="730771" cy="735759"/>
          </a:xfrm>
          <a:prstGeom prst="rect">
            <a:avLst/>
          </a:prstGeom>
        </p:spPr>
      </p:pic>
      <p:pic>
        <p:nvPicPr>
          <p:cNvPr id="3" name="Image 2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FF63A644-EDFA-D264-75A8-2531FCF3FB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45" y="2314923"/>
            <a:ext cx="475494" cy="54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F1E8D-1293-1695-1B12-70ABBCBA4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027CAD5-C05B-228F-502D-73068AA14A0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A7898CA1-1A10-E416-A224-E46D559F6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تعرفنا خلال الأسابيع الأربعة الماضية على مجموعة من الكلمات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الجديدة.من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يقرأ؟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CAEE4A1A-716B-9853-B5D3-56F8C034E5A2}"/>
              </a:ext>
            </a:extLst>
          </p:cNvPr>
          <p:cNvSpPr txBox="1"/>
          <p:nvPr/>
        </p:nvSpPr>
        <p:spPr>
          <a:xfrm>
            <a:off x="5961867" y="1579284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اَلْكاريكاتور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851E7CF6-808C-B42C-4970-DC662EF60AAF}"/>
              </a:ext>
            </a:extLst>
          </p:cNvPr>
          <p:cNvSpPr txBox="1"/>
          <p:nvPr/>
        </p:nvSpPr>
        <p:spPr>
          <a:xfrm>
            <a:off x="4178366" y="1579283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ساخِرَةٌ</a:t>
            </a: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307724BF-73C0-F6D3-EFF3-11CBE031EBEB}"/>
              </a:ext>
            </a:extLst>
          </p:cNvPr>
          <p:cNvSpPr txBox="1"/>
          <p:nvPr/>
        </p:nvSpPr>
        <p:spPr>
          <a:xfrm>
            <a:off x="2394865" y="1566082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اَلْمُغالاةُ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75E4DD01-F8D6-6861-8529-CCF58F34669C}"/>
              </a:ext>
            </a:extLst>
          </p:cNvPr>
          <p:cNvSpPr txBox="1"/>
          <p:nvPr/>
        </p:nvSpPr>
        <p:spPr>
          <a:xfrm>
            <a:off x="657651" y="1566082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هاوٍ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6AE26F11-22B3-4072-F4A3-9094C7F3675D}"/>
              </a:ext>
            </a:extLst>
          </p:cNvPr>
          <p:cNvSpPr txBox="1"/>
          <p:nvPr/>
        </p:nvSpPr>
        <p:spPr>
          <a:xfrm>
            <a:off x="5960067" y="2515284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يُحَدِّقُ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6BB2CA1C-C7F3-E945-1DE8-281CC119E8F8}"/>
              </a:ext>
            </a:extLst>
          </p:cNvPr>
          <p:cNvSpPr txBox="1"/>
          <p:nvPr/>
        </p:nvSpPr>
        <p:spPr>
          <a:xfrm>
            <a:off x="4258568" y="2446259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نابِغٌ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CD2EF1F4-3573-512C-6854-38096BAE8E4E}"/>
              </a:ext>
            </a:extLst>
          </p:cNvPr>
          <p:cNvSpPr txBox="1"/>
          <p:nvPr/>
        </p:nvSpPr>
        <p:spPr>
          <a:xfrm>
            <a:off x="657651" y="2446259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شَغوفٌ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C954B16C-A420-8442-5B40-E723B5B253B0}"/>
              </a:ext>
            </a:extLst>
          </p:cNvPr>
          <p:cNvSpPr txBox="1"/>
          <p:nvPr/>
        </p:nvSpPr>
        <p:spPr>
          <a:xfrm>
            <a:off x="2526180" y="2446259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يَتَأَمَّلُ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25BBA559-B3AF-5C5B-CB57-36BFD4B7E6D7}"/>
              </a:ext>
            </a:extLst>
          </p:cNvPr>
          <p:cNvSpPr txBox="1"/>
          <p:nvPr/>
        </p:nvSpPr>
        <p:spPr>
          <a:xfrm>
            <a:off x="5955260" y="3331742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حَيَّرَ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ٱلْعُقولَ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55A1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EDA60B56-7CA3-5F33-F565-0917945D67DB}"/>
              </a:ext>
            </a:extLst>
          </p:cNvPr>
          <p:cNvSpPr txBox="1"/>
          <p:nvPr/>
        </p:nvSpPr>
        <p:spPr>
          <a:xfrm>
            <a:off x="4223946" y="3299214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جاذِبِيَّةٌ</a:t>
            </a: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64B7DD5E-8D3F-3C0B-E6CC-40C5E9A33E43}"/>
              </a:ext>
            </a:extLst>
          </p:cNvPr>
          <p:cNvSpPr txBox="1"/>
          <p:nvPr/>
        </p:nvSpPr>
        <p:spPr>
          <a:xfrm>
            <a:off x="2482397" y="3331742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مُذْهِلٌ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1E0DE570-E710-456A-058D-31A6624062C6}"/>
              </a:ext>
            </a:extLst>
          </p:cNvPr>
          <p:cNvSpPr txBox="1"/>
          <p:nvPr/>
        </p:nvSpPr>
        <p:spPr>
          <a:xfrm>
            <a:off x="747687" y="3331742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تَلاشى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0048EFE4-2800-BE7B-73DA-45ED453D4073}"/>
              </a:ext>
            </a:extLst>
          </p:cNvPr>
          <p:cNvSpPr txBox="1"/>
          <p:nvPr/>
        </p:nvSpPr>
        <p:spPr>
          <a:xfrm>
            <a:off x="6154882" y="4184697"/>
            <a:ext cx="1447556" cy="72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مَرْصوصَةٌ</a:t>
            </a: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164D520D-826E-7CF8-639B-2B47E4E24CB4}"/>
              </a:ext>
            </a:extLst>
          </p:cNvPr>
          <p:cNvSpPr txBox="1"/>
          <p:nvPr/>
        </p:nvSpPr>
        <p:spPr>
          <a:xfrm>
            <a:off x="2676627" y="4182453"/>
            <a:ext cx="1447556" cy="72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خَلَبَتْ</a:t>
            </a:r>
          </a:p>
        </p:txBody>
      </p:sp>
      <p:sp>
        <p:nvSpPr>
          <p:cNvPr id="28" name="TextBox 7">
            <a:extLst>
              <a:ext uri="{FF2B5EF4-FFF2-40B4-BE49-F238E27FC236}">
                <a16:creationId xmlns:a16="http://schemas.microsoft.com/office/drawing/2014/main" id="{ACC58E31-33DA-64A9-2536-3693A8C94CFB}"/>
              </a:ext>
            </a:extLst>
          </p:cNvPr>
          <p:cNvSpPr txBox="1"/>
          <p:nvPr/>
        </p:nvSpPr>
        <p:spPr>
          <a:xfrm>
            <a:off x="4370625" y="4126251"/>
            <a:ext cx="1447556" cy="72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طُقوسٌ</a:t>
            </a:r>
          </a:p>
        </p:txBody>
      </p:sp>
      <p:sp>
        <p:nvSpPr>
          <p:cNvPr id="29" name="TextBox 7">
            <a:extLst>
              <a:ext uri="{FF2B5EF4-FFF2-40B4-BE49-F238E27FC236}">
                <a16:creationId xmlns:a16="http://schemas.microsoft.com/office/drawing/2014/main" id="{76B04773-7ACD-2561-FB90-7B04C1FA525C}"/>
              </a:ext>
            </a:extLst>
          </p:cNvPr>
          <p:cNvSpPr txBox="1"/>
          <p:nvPr/>
        </p:nvSpPr>
        <p:spPr>
          <a:xfrm>
            <a:off x="946041" y="4244518"/>
            <a:ext cx="1412240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اَلْجَوْقُ</a:t>
            </a:r>
          </a:p>
        </p:txBody>
      </p:sp>
      <p:sp>
        <p:nvSpPr>
          <p:cNvPr id="30" name="TextBox 7">
            <a:extLst>
              <a:ext uri="{FF2B5EF4-FFF2-40B4-BE49-F238E27FC236}">
                <a16:creationId xmlns:a16="http://schemas.microsoft.com/office/drawing/2014/main" id="{D3ACC97E-19B2-9F43-D2D2-5745841EBB54}"/>
              </a:ext>
            </a:extLst>
          </p:cNvPr>
          <p:cNvSpPr txBox="1"/>
          <p:nvPr/>
        </p:nvSpPr>
        <p:spPr>
          <a:xfrm>
            <a:off x="6246968" y="5014357"/>
            <a:ext cx="1263383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راقِيَةٌ</a:t>
            </a:r>
          </a:p>
        </p:txBody>
      </p:sp>
      <p:sp>
        <p:nvSpPr>
          <p:cNvPr id="31" name="TextBox 7">
            <a:extLst>
              <a:ext uri="{FF2B5EF4-FFF2-40B4-BE49-F238E27FC236}">
                <a16:creationId xmlns:a16="http://schemas.microsoft.com/office/drawing/2014/main" id="{224534C8-86A3-5D3B-C30D-8217E84D5BE0}"/>
              </a:ext>
            </a:extLst>
          </p:cNvPr>
          <p:cNvSpPr txBox="1"/>
          <p:nvPr/>
        </p:nvSpPr>
        <p:spPr>
          <a:xfrm>
            <a:off x="2676627" y="4992613"/>
            <a:ext cx="1412240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اَلْوَتَرُ</a:t>
            </a: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1FFCDF9C-7DA2-A737-814F-B17BE0493155}"/>
              </a:ext>
            </a:extLst>
          </p:cNvPr>
          <p:cNvSpPr txBox="1"/>
          <p:nvPr/>
        </p:nvSpPr>
        <p:spPr>
          <a:xfrm>
            <a:off x="4504549" y="4953288"/>
            <a:ext cx="1263383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مَعْزوفاتٌ</a:t>
            </a: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48E6B2EA-D00B-3834-9DC2-E8C6D3AA1360}"/>
              </a:ext>
            </a:extLst>
          </p:cNvPr>
          <p:cNvSpPr txBox="1"/>
          <p:nvPr/>
        </p:nvSpPr>
        <p:spPr>
          <a:xfrm>
            <a:off x="1050950" y="4953288"/>
            <a:ext cx="1255254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هَلُمّوا</a:t>
            </a:r>
          </a:p>
        </p:txBody>
      </p:sp>
      <p:sp>
        <p:nvSpPr>
          <p:cNvPr id="34" name="TextBox 7">
            <a:extLst>
              <a:ext uri="{FF2B5EF4-FFF2-40B4-BE49-F238E27FC236}">
                <a16:creationId xmlns:a16="http://schemas.microsoft.com/office/drawing/2014/main" id="{07EB8484-965A-A1B9-6C42-E61088DF3C9A}"/>
              </a:ext>
            </a:extLst>
          </p:cNvPr>
          <p:cNvSpPr txBox="1"/>
          <p:nvPr/>
        </p:nvSpPr>
        <p:spPr>
          <a:xfrm>
            <a:off x="2838933" y="5705171"/>
            <a:ext cx="1122944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كِبْرِياءٌ</a:t>
            </a:r>
          </a:p>
        </p:txBody>
      </p:sp>
      <p:sp>
        <p:nvSpPr>
          <p:cNvPr id="35" name="TextBox 7">
            <a:extLst>
              <a:ext uri="{FF2B5EF4-FFF2-40B4-BE49-F238E27FC236}">
                <a16:creationId xmlns:a16="http://schemas.microsoft.com/office/drawing/2014/main" id="{F72D4228-A45B-1F0F-07DD-2EA48DFBA9AF}"/>
              </a:ext>
            </a:extLst>
          </p:cNvPr>
          <p:cNvSpPr txBox="1"/>
          <p:nvPr/>
        </p:nvSpPr>
        <p:spPr>
          <a:xfrm>
            <a:off x="4574768" y="5705171"/>
            <a:ext cx="1122944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تَزْهو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46BA67-91A3-9439-8A6B-6D0E2FD0CE8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E411F5E-243D-5075-700F-F29636FC82E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275B539-A292-570B-5B0A-E7C7342DB3C1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84164EF-C55B-D585-E8EE-400AC33E290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9" name="Google Shape;1246;p5">
            <a:extLst>
              <a:ext uri="{FF2B5EF4-FFF2-40B4-BE49-F238E27FC236}">
                <a16:creationId xmlns:a16="http://schemas.microsoft.com/office/drawing/2014/main" id="{436F750F-3E3A-1928-710E-FBE56277CDB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1245;p5">
            <a:extLst>
              <a:ext uri="{FF2B5EF4-FFF2-40B4-BE49-F238E27FC236}">
                <a16:creationId xmlns:a16="http://schemas.microsoft.com/office/drawing/2014/main" id="{4C026C49-C982-8C18-C864-F0D2661A219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1244;p5">
            <a:extLst>
              <a:ext uri="{FF2B5EF4-FFF2-40B4-BE49-F238E27FC236}">
                <a16:creationId xmlns:a16="http://schemas.microsoft.com/office/drawing/2014/main" id="{BF174836-8BE1-4B2F-804B-E7FF999DFAA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F8793DC0-4F57-4FD2-0FBC-1D9A49BD1A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72989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BF45B-8AC9-DE93-9739-7FF414AB2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2C27C4C-E386-CD64-A891-9F27D2A68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FC70F2CD-BE92-5D7A-4F6A-82726C89E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يقدم تعريفا مناسبا للكلمة التالية؟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694ADB7A-BF36-75BB-CA25-9A02459DBCCA}"/>
              </a:ext>
            </a:extLst>
          </p:cNvPr>
          <p:cNvSpPr txBox="1"/>
          <p:nvPr/>
        </p:nvSpPr>
        <p:spPr>
          <a:xfrm>
            <a:off x="5961867" y="1579284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اَلْكاريكاتور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CCCEFF48-8F9D-D5F7-A899-4845884A1748}"/>
              </a:ext>
            </a:extLst>
          </p:cNvPr>
          <p:cNvSpPr txBox="1"/>
          <p:nvPr/>
        </p:nvSpPr>
        <p:spPr>
          <a:xfrm>
            <a:off x="4178366" y="1579283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ساخِرَةٌ</a:t>
            </a: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19EC7031-0B76-5390-74B7-33954C50651D}"/>
              </a:ext>
            </a:extLst>
          </p:cNvPr>
          <p:cNvSpPr txBox="1"/>
          <p:nvPr/>
        </p:nvSpPr>
        <p:spPr>
          <a:xfrm>
            <a:off x="2394865" y="1566082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اَلْمُغالاةُ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12EAEEC1-CA56-0748-9A78-5D2806A6A9E4}"/>
              </a:ext>
            </a:extLst>
          </p:cNvPr>
          <p:cNvSpPr txBox="1"/>
          <p:nvPr/>
        </p:nvSpPr>
        <p:spPr>
          <a:xfrm>
            <a:off x="657651" y="1566082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هاوٍ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550DA62E-72D4-7718-222F-7634EA8E9F51}"/>
              </a:ext>
            </a:extLst>
          </p:cNvPr>
          <p:cNvSpPr txBox="1"/>
          <p:nvPr/>
        </p:nvSpPr>
        <p:spPr>
          <a:xfrm>
            <a:off x="5960067" y="2515284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يُحَدِّقُ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720F696D-6DB0-BB9A-6223-13FEF5AF0EA8}"/>
              </a:ext>
            </a:extLst>
          </p:cNvPr>
          <p:cNvSpPr txBox="1"/>
          <p:nvPr/>
        </p:nvSpPr>
        <p:spPr>
          <a:xfrm>
            <a:off x="4258568" y="2446259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نابِغٌ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2417F07F-6A03-353C-3F7A-C08E7389E13A}"/>
              </a:ext>
            </a:extLst>
          </p:cNvPr>
          <p:cNvSpPr txBox="1"/>
          <p:nvPr/>
        </p:nvSpPr>
        <p:spPr>
          <a:xfrm>
            <a:off x="657651" y="2446259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شَغوفٌ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57649F86-C98F-323D-4BD8-AD637D59758F}"/>
              </a:ext>
            </a:extLst>
          </p:cNvPr>
          <p:cNvSpPr txBox="1"/>
          <p:nvPr/>
        </p:nvSpPr>
        <p:spPr>
          <a:xfrm>
            <a:off x="2526180" y="2446259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يَتَأَمَّلُ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62C10A54-E6E8-8899-1DC8-B4BE2F370889}"/>
              </a:ext>
            </a:extLst>
          </p:cNvPr>
          <p:cNvSpPr txBox="1"/>
          <p:nvPr/>
        </p:nvSpPr>
        <p:spPr>
          <a:xfrm>
            <a:off x="5955260" y="3331742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حَيَّرَ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ٱلْعُقولَ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DB91351B-D924-648F-E32A-71AFA4A7F026}"/>
              </a:ext>
            </a:extLst>
          </p:cNvPr>
          <p:cNvSpPr txBox="1"/>
          <p:nvPr/>
        </p:nvSpPr>
        <p:spPr>
          <a:xfrm>
            <a:off x="4223946" y="3299214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جاذِبِيَّةٌ</a:t>
            </a: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9EE236E2-9092-6A2B-D837-03C28A1B47B3}"/>
              </a:ext>
            </a:extLst>
          </p:cNvPr>
          <p:cNvSpPr txBox="1"/>
          <p:nvPr/>
        </p:nvSpPr>
        <p:spPr>
          <a:xfrm>
            <a:off x="2482397" y="3331742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مُذْهِلٌ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A029BD0A-2B6B-D44C-59EE-28ADA3B122C5}"/>
              </a:ext>
            </a:extLst>
          </p:cNvPr>
          <p:cNvSpPr txBox="1"/>
          <p:nvPr/>
        </p:nvSpPr>
        <p:spPr>
          <a:xfrm>
            <a:off x="747687" y="3331742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تَلاشى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011B2EE7-D2FB-51B4-565B-1009B2EE7DE2}"/>
              </a:ext>
            </a:extLst>
          </p:cNvPr>
          <p:cNvSpPr txBox="1"/>
          <p:nvPr/>
        </p:nvSpPr>
        <p:spPr>
          <a:xfrm>
            <a:off x="6154882" y="4184697"/>
            <a:ext cx="1447556" cy="72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مَرْصوصَةٌ</a:t>
            </a: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A2B3B707-FF8C-4AC2-721A-9F5167389EB9}"/>
              </a:ext>
            </a:extLst>
          </p:cNvPr>
          <p:cNvSpPr txBox="1"/>
          <p:nvPr/>
        </p:nvSpPr>
        <p:spPr>
          <a:xfrm>
            <a:off x="2676627" y="4182453"/>
            <a:ext cx="1447556" cy="72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خَلَبَتْ</a:t>
            </a:r>
          </a:p>
        </p:txBody>
      </p:sp>
      <p:sp>
        <p:nvSpPr>
          <p:cNvPr id="28" name="TextBox 7">
            <a:extLst>
              <a:ext uri="{FF2B5EF4-FFF2-40B4-BE49-F238E27FC236}">
                <a16:creationId xmlns:a16="http://schemas.microsoft.com/office/drawing/2014/main" id="{B5EB77FA-30C6-4BA3-8AD9-D64D4132A16D}"/>
              </a:ext>
            </a:extLst>
          </p:cNvPr>
          <p:cNvSpPr txBox="1"/>
          <p:nvPr/>
        </p:nvSpPr>
        <p:spPr>
          <a:xfrm>
            <a:off x="4370625" y="4126251"/>
            <a:ext cx="1447556" cy="72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طُقوسٌ</a:t>
            </a:r>
          </a:p>
        </p:txBody>
      </p:sp>
      <p:sp>
        <p:nvSpPr>
          <p:cNvPr id="29" name="TextBox 7">
            <a:extLst>
              <a:ext uri="{FF2B5EF4-FFF2-40B4-BE49-F238E27FC236}">
                <a16:creationId xmlns:a16="http://schemas.microsoft.com/office/drawing/2014/main" id="{70037C6F-0AB8-B71E-AD7D-CF419B84E2BE}"/>
              </a:ext>
            </a:extLst>
          </p:cNvPr>
          <p:cNvSpPr txBox="1"/>
          <p:nvPr/>
        </p:nvSpPr>
        <p:spPr>
          <a:xfrm>
            <a:off x="946041" y="4244518"/>
            <a:ext cx="1412240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اَلْجَوْقُ</a:t>
            </a:r>
          </a:p>
        </p:txBody>
      </p:sp>
      <p:sp>
        <p:nvSpPr>
          <p:cNvPr id="30" name="TextBox 7">
            <a:extLst>
              <a:ext uri="{FF2B5EF4-FFF2-40B4-BE49-F238E27FC236}">
                <a16:creationId xmlns:a16="http://schemas.microsoft.com/office/drawing/2014/main" id="{7D6BF7BB-F771-F8B9-5986-44BBF869EBB0}"/>
              </a:ext>
            </a:extLst>
          </p:cNvPr>
          <p:cNvSpPr txBox="1"/>
          <p:nvPr/>
        </p:nvSpPr>
        <p:spPr>
          <a:xfrm>
            <a:off x="6246968" y="5014357"/>
            <a:ext cx="1263383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راقِيَةٌ</a:t>
            </a:r>
          </a:p>
        </p:txBody>
      </p:sp>
      <p:sp>
        <p:nvSpPr>
          <p:cNvPr id="31" name="TextBox 7">
            <a:extLst>
              <a:ext uri="{FF2B5EF4-FFF2-40B4-BE49-F238E27FC236}">
                <a16:creationId xmlns:a16="http://schemas.microsoft.com/office/drawing/2014/main" id="{1690D083-8C34-F70E-F1D3-6077B0C084D0}"/>
              </a:ext>
            </a:extLst>
          </p:cNvPr>
          <p:cNvSpPr txBox="1"/>
          <p:nvPr/>
        </p:nvSpPr>
        <p:spPr>
          <a:xfrm>
            <a:off x="2676627" y="4992613"/>
            <a:ext cx="1412240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اَلْوَتَرُ</a:t>
            </a: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1EE52869-73AB-1309-5823-94B309242E4A}"/>
              </a:ext>
            </a:extLst>
          </p:cNvPr>
          <p:cNvSpPr txBox="1"/>
          <p:nvPr/>
        </p:nvSpPr>
        <p:spPr>
          <a:xfrm>
            <a:off x="4504549" y="4953288"/>
            <a:ext cx="1263383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مَعْزوفاتٌ</a:t>
            </a: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017A2E16-0390-1C3B-1D0C-1C0158271924}"/>
              </a:ext>
            </a:extLst>
          </p:cNvPr>
          <p:cNvSpPr txBox="1"/>
          <p:nvPr/>
        </p:nvSpPr>
        <p:spPr>
          <a:xfrm>
            <a:off x="1050950" y="4953288"/>
            <a:ext cx="1255254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هَلُمّوا</a:t>
            </a:r>
          </a:p>
        </p:txBody>
      </p:sp>
      <p:sp>
        <p:nvSpPr>
          <p:cNvPr id="34" name="TextBox 7">
            <a:extLst>
              <a:ext uri="{FF2B5EF4-FFF2-40B4-BE49-F238E27FC236}">
                <a16:creationId xmlns:a16="http://schemas.microsoft.com/office/drawing/2014/main" id="{26D54172-19E2-207B-50E2-3F309CC41D86}"/>
              </a:ext>
            </a:extLst>
          </p:cNvPr>
          <p:cNvSpPr txBox="1"/>
          <p:nvPr/>
        </p:nvSpPr>
        <p:spPr>
          <a:xfrm>
            <a:off x="2838933" y="5705171"/>
            <a:ext cx="1122944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كِبْرِياءٌ</a:t>
            </a:r>
          </a:p>
        </p:txBody>
      </p:sp>
      <p:sp>
        <p:nvSpPr>
          <p:cNvPr id="35" name="TextBox 7">
            <a:extLst>
              <a:ext uri="{FF2B5EF4-FFF2-40B4-BE49-F238E27FC236}">
                <a16:creationId xmlns:a16="http://schemas.microsoft.com/office/drawing/2014/main" id="{B87F6DE3-7BC2-C230-157A-62F35ACC4C0C}"/>
              </a:ext>
            </a:extLst>
          </p:cNvPr>
          <p:cNvSpPr txBox="1"/>
          <p:nvPr/>
        </p:nvSpPr>
        <p:spPr>
          <a:xfrm>
            <a:off x="4574768" y="5705171"/>
            <a:ext cx="1122944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تَزْهو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59206C5-D749-5218-72D1-CF903125AD2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0C60423-B986-4456-7172-D18667CD95E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5B7982F-B19B-510F-25C6-4E530906401F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3A27A43-DE66-A08D-1F70-B1054245C81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9" name="Google Shape;1246;p5">
            <a:extLst>
              <a:ext uri="{FF2B5EF4-FFF2-40B4-BE49-F238E27FC236}">
                <a16:creationId xmlns:a16="http://schemas.microsoft.com/office/drawing/2014/main" id="{DE8CAD43-7AD6-FAEC-FCA6-A39553B522F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1245;p5">
            <a:extLst>
              <a:ext uri="{FF2B5EF4-FFF2-40B4-BE49-F238E27FC236}">
                <a16:creationId xmlns:a16="http://schemas.microsoft.com/office/drawing/2014/main" id="{6248ACAE-EAE0-6952-9E12-FC706FD4667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1244;p5">
            <a:extLst>
              <a:ext uri="{FF2B5EF4-FFF2-40B4-BE49-F238E27FC236}">
                <a16:creationId xmlns:a16="http://schemas.microsoft.com/office/drawing/2014/main" id="{E846735E-64B8-236F-404B-4B707ED8BCB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F8677519-A0DF-201B-CD36-94DE7AC5FC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429808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DF8D3-876F-5A00-E7FF-911493ED0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EAECC8ED-623B-BC58-7E2E-248906B4A2A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C909D990-5F72-2159-AC7A-203188DF2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كلمة أخرى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97F9AF-3B32-D663-9D3E-6438A4DEFD3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BECDF87-C947-8454-431A-79D032F1FF3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81CB9BE-3221-F590-4AED-9AF9C96486D0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ED6307E-640F-436B-42E4-01331DD9093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9" name="Google Shape;1246;p5">
            <a:extLst>
              <a:ext uri="{FF2B5EF4-FFF2-40B4-BE49-F238E27FC236}">
                <a16:creationId xmlns:a16="http://schemas.microsoft.com/office/drawing/2014/main" id="{892F3468-F89B-CE59-CC80-86F7D2D52E8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1245;p5">
            <a:extLst>
              <a:ext uri="{FF2B5EF4-FFF2-40B4-BE49-F238E27FC236}">
                <a16:creationId xmlns:a16="http://schemas.microsoft.com/office/drawing/2014/main" id="{971DC91C-6167-797D-F8F3-E6E88D8FA0A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1244;p5">
            <a:extLst>
              <a:ext uri="{FF2B5EF4-FFF2-40B4-BE49-F238E27FC236}">
                <a16:creationId xmlns:a16="http://schemas.microsoft.com/office/drawing/2014/main" id="{A86E7140-3934-88A3-2096-A921C3727D0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CAD395FC-A5E2-4EE7-9591-6964213E6B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8C5975D2-6E50-C454-0764-EF0B6CBF4973}"/>
              </a:ext>
            </a:extLst>
          </p:cNvPr>
          <p:cNvSpPr txBox="1"/>
          <p:nvPr/>
        </p:nvSpPr>
        <p:spPr>
          <a:xfrm>
            <a:off x="5961867" y="1579284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اَلْكاريكاتور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876806CA-7D43-EDC5-7F42-FA485DE50098}"/>
              </a:ext>
            </a:extLst>
          </p:cNvPr>
          <p:cNvSpPr txBox="1"/>
          <p:nvPr/>
        </p:nvSpPr>
        <p:spPr>
          <a:xfrm>
            <a:off x="4178366" y="1579283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ساخِرَةٌ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8388DC-2D3D-DA38-D10E-2D7662D77016}"/>
              </a:ext>
            </a:extLst>
          </p:cNvPr>
          <p:cNvSpPr txBox="1"/>
          <p:nvPr/>
        </p:nvSpPr>
        <p:spPr>
          <a:xfrm>
            <a:off x="2394865" y="1566082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اَلْمُغالاةُ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4EA0F955-A899-F768-0332-39BB4A9F288B}"/>
              </a:ext>
            </a:extLst>
          </p:cNvPr>
          <p:cNvSpPr txBox="1"/>
          <p:nvPr/>
        </p:nvSpPr>
        <p:spPr>
          <a:xfrm>
            <a:off x="657651" y="1566082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هاوٍ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D3715B02-B8AD-415A-4C83-4A42BFAC9BC9}"/>
              </a:ext>
            </a:extLst>
          </p:cNvPr>
          <p:cNvSpPr txBox="1"/>
          <p:nvPr/>
        </p:nvSpPr>
        <p:spPr>
          <a:xfrm>
            <a:off x="5960067" y="2515284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يُحَدِّقُ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778B2EDA-676C-6506-1807-100692BF37EC}"/>
              </a:ext>
            </a:extLst>
          </p:cNvPr>
          <p:cNvSpPr txBox="1"/>
          <p:nvPr/>
        </p:nvSpPr>
        <p:spPr>
          <a:xfrm>
            <a:off x="4258568" y="2446259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نابِغٌ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707D98FB-5728-5866-2BEE-F6C21DB64591}"/>
              </a:ext>
            </a:extLst>
          </p:cNvPr>
          <p:cNvSpPr txBox="1"/>
          <p:nvPr/>
        </p:nvSpPr>
        <p:spPr>
          <a:xfrm>
            <a:off x="657651" y="2446259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شَغوفٌ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7846E473-22CA-B271-2890-5CBE78252D0B}"/>
              </a:ext>
            </a:extLst>
          </p:cNvPr>
          <p:cNvSpPr txBox="1"/>
          <p:nvPr/>
        </p:nvSpPr>
        <p:spPr>
          <a:xfrm>
            <a:off x="2526180" y="2446259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يَتَأَمَّلُ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E8DBDBCE-8EB4-0C8B-6A29-06492502922E}"/>
              </a:ext>
            </a:extLst>
          </p:cNvPr>
          <p:cNvSpPr txBox="1"/>
          <p:nvPr/>
        </p:nvSpPr>
        <p:spPr>
          <a:xfrm>
            <a:off x="5955260" y="3331742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حَيَّرَ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ٱلْعُقولَ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3" name="TextBox 7">
            <a:extLst>
              <a:ext uri="{FF2B5EF4-FFF2-40B4-BE49-F238E27FC236}">
                <a16:creationId xmlns:a16="http://schemas.microsoft.com/office/drawing/2014/main" id="{B2239335-DAD0-F922-12C6-31943B554160}"/>
              </a:ext>
            </a:extLst>
          </p:cNvPr>
          <p:cNvSpPr txBox="1"/>
          <p:nvPr/>
        </p:nvSpPr>
        <p:spPr>
          <a:xfrm>
            <a:off x="4223946" y="3299214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جاذِبِيَّةٌ</a:t>
            </a:r>
          </a:p>
        </p:txBody>
      </p:sp>
      <p:sp>
        <p:nvSpPr>
          <p:cNvPr id="44" name="TextBox 7">
            <a:extLst>
              <a:ext uri="{FF2B5EF4-FFF2-40B4-BE49-F238E27FC236}">
                <a16:creationId xmlns:a16="http://schemas.microsoft.com/office/drawing/2014/main" id="{2711712B-6992-E894-4A04-35AFE2BDAC73}"/>
              </a:ext>
            </a:extLst>
          </p:cNvPr>
          <p:cNvSpPr txBox="1"/>
          <p:nvPr/>
        </p:nvSpPr>
        <p:spPr>
          <a:xfrm>
            <a:off x="2482397" y="3331742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مُذْهِلٌ</a:t>
            </a:r>
          </a:p>
        </p:txBody>
      </p:sp>
      <p:sp>
        <p:nvSpPr>
          <p:cNvPr id="45" name="TextBox 7">
            <a:extLst>
              <a:ext uri="{FF2B5EF4-FFF2-40B4-BE49-F238E27FC236}">
                <a16:creationId xmlns:a16="http://schemas.microsoft.com/office/drawing/2014/main" id="{8CDD7C1A-9E19-41BD-DEAE-57C4056B274C}"/>
              </a:ext>
            </a:extLst>
          </p:cNvPr>
          <p:cNvSpPr txBox="1"/>
          <p:nvPr/>
        </p:nvSpPr>
        <p:spPr>
          <a:xfrm>
            <a:off x="747687" y="3331742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تَلاشى</a:t>
            </a:r>
          </a:p>
        </p:txBody>
      </p:sp>
      <p:sp>
        <p:nvSpPr>
          <p:cNvPr id="46" name="TextBox 7">
            <a:extLst>
              <a:ext uri="{FF2B5EF4-FFF2-40B4-BE49-F238E27FC236}">
                <a16:creationId xmlns:a16="http://schemas.microsoft.com/office/drawing/2014/main" id="{3D263E2D-6FAF-43D6-34F2-4C33F6943227}"/>
              </a:ext>
            </a:extLst>
          </p:cNvPr>
          <p:cNvSpPr txBox="1"/>
          <p:nvPr/>
        </p:nvSpPr>
        <p:spPr>
          <a:xfrm>
            <a:off x="6154882" y="4184697"/>
            <a:ext cx="1447556" cy="72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مَرْصوصَةٌ</a:t>
            </a:r>
          </a:p>
        </p:txBody>
      </p:sp>
      <p:sp>
        <p:nvSpPr>
          <p:cNvPr id="47" name="TextBox 7">
            <a:extLst>
              <a:ext uri="{FF2B5EF4-FFF2-40B4-BE49-F238E27FC236}">
                <a16:creationId xmlns:a16="http://schemas.microsoft.com/office/drawing/2014/main" id="{27A3CDA7-0D6D-3E3A-4AE0-9EBDA29B9928}"/>
              </a:ext>
            </a:extLst>
          </p:cNvPr>
          <p:cNvSpPr txBox="1"/>
          <p:nvPr/>
        </p:nvSpPr>
        <p:spPr>
          <a:xfrm>
            <a:off x="2676627" y="4182453"/>
            <a:ext cx="1447556" cy="72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خَلَبَتْ</a:t>
            </a:r>
          </a:p>
        </p:txBody>
      </p:sp>
      <p:sp>
        <p:nvSpPr>
          <p:cNvPr id="48" name="TextBox 7">
            <a:extLst>
              <a:ext uri="{FF2B5EF4-FFF2-40B4-BE49-F238E27FC236}">
                <a16:creationId xmlns:a16="http://schemas.microsoft.com/office/drawing/2014/main" id="{75570458-E7D5-87EF-5EE1-CA6511A45C23}"/>
              </a:ext>
            </a:extLst>
          </p:cNvPr>
          <p:cNvSpPr txBox="1"/>
          <p:nvPr/>
        </p:nvSpPr>
        <p:spPr>
          <a:xfrm>
            <a:off x="4370625" y="4126251"/>
            <a:ext cx="1447556" cy="72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طُقوسٌ</a:t>
            </a:r>
          </a:p>
        </p:txBody>
      </p:sp>
      <p:sp>
        <p:nvSpPr>
          <p:cNvPr id="49" name="TextBox 7">
            <a:extLst>
              <a:ext uri="{FF2B5EF4-FFF2-40B4-BE49-F238E27FC236}">
                <a16:creationId xmlns:a16="http://schemas.microsoft.com/office/drawing/2014/main" id="{31BBFA9E-7BA2-A464-7CCE-6D18AFE2077A}"/>
              </a:ext>
            </a:extLst>
          </p:cNvPr>
          <p:cNvSpPr txBox="1"/>
          <p:nvPr/>
        </p:nvSpPr>
        <p:spPr>
          <a:xfrm>
            <a:off x="946041" y="4244518"/>
            <a:ext cx="1412240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اَلْجَوْقُ</a:t>
            </a:r>
          </a:p>
        </p:txBody>
      </p:sp>
      <p:sp>
        <p:nvSpPr>
          <p:cNvPr id="50" name="TextBox 7">
            <a:extLst>
              <a:ext uri="{FF2B5EF4-FFF2-40B4-BE49-F238E27FC236}">
                <a16:creationId xmlns:a16="http://schemas.microsoft.com/office/drawing/2014/main" id="{30D38491-3F47-3300-9DED-DC1A5B8AFBBA}"/>
              </a:ext>
            </a:extLst>
          </p:cNvPr>
          <p:cNvSpPr txBox="1"/>
          <p:nvPr/>
        </p:nvSpPr>
        <p:spPr>
          <a:xfrm>
            <a:off x="6246968" y="5014357"/>
            <a:ext cx="1263383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راقِيَةٌ</a:t>
            </a:r>
          </a:p>
        </p:txBody>
      </p:sp>
      <p:sp>
        <p:nvSpPr>
          <p:cNvPr id="51" name="TextBox 7">
            <a:extLst>
              <a:ext uri="{FF2B5EF4-FFF2-40B4-BE49-F238E27FC236}">
                <a16:creationId xmlns:a16="http://schemas.microsoft.com/office/drawing/2014/main" id="{553FB8B5-84FA-DD2B-7363-464EB6B198B7}"/>
              </a:ext>
            </a:extLst>
          </p:cNvPr>
          <p:cNvSpPr txBox="1"/>
          <p:nvPr/>
        </p:nvSpPr>
        <p:spPr>
          <a:xfrm>
            <a:off x="2676627" y="4992613"/>
            <a:ext cx="1412240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اَلْوَتَرُ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D6B73429-AD12-769A-FFA7-2AD42473D1D6}"/>
              </a:ext>
            </a:extLst>
          </p:cNvPr>
          <p:cNvSpPr txBox="1"/>
          <p:nvPr/>
        </p:nvSpPr>
        <p:spPr>
          <a:xfrm>
            <a:off x="4504549" y="4953288"/>
            <a:ext cx="1263383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مَعْزوفاتٌ</a:t>
            </a:r>
          </a:p>
        </p:txBody>
      </p:sp>
      <p:sp>
        <p:nvSpPr>
          <p:cNvPr id="53" name="TextBox 7">
            <a:extLst>
              <a:ext uri="{FF2B5EF4-FFF2-40B4-BE49-F238E27FC236}">
                <a16:creationId xmlns:a16="http://schemas.microsoft.com/office/drawing/2014/main" id="{3F825CCB-2482-E880-6BDB-C50EBFAAFAD9}"/>
              </a:ext>
            </a:extLst>
          </p:cNvPr>
          <p:cNvSpPr txBox="1"/>
          <p:nvPr/>
        </p:nvSpPr>
        <p:spPr>
          <a:xfrm>
            <a:off x="1050950" y="4953288"/>
            <a:ext cx="1255254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هَلُمّوا</a:t>
            </a:r>
          </a:p>
        </p:txBody>
      </p:sp>
      <p:sp>
        <p:nvSpPr>
          <p:cNvPr id="54" name="TextBox 7">
            <a:extLst>
              <a:ext uri="{FF2B5EF4-FFF2-40B4-BE49-F238E27FC236}">
                <a16:creationId xmlns:a16="http://schemas.microsoft.com/office/drawing/2014/main" id="{6C3921A6-8D15-8AE2-0D4C-BD4568E6BD3D}"/>
              </a:ext>
            </a:extLst>
          </p:cNvPr>
          <p:cNvSpPr txBox="1"/>
          <p:nvPr/>
        </p:nvSpPr>
        <p:spPr>
          <a:xfrm>
            <a:off x="2838933" y="5705171"/>
            <a:ext cx="1122944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كِبْرِياءٌ</a:t>
            </a:r>
          </a:p>
        </p:txBody>
      </p:sp>
      <p:sp>
        <p:nvSpPr>
          <p:cNvPr id="55" name="TextBox 7">
            <a:extLst>
              <a:ext uri="{FF2B5EF4-FFF2-40B4-BE49-F238E27FC236}">
                <a16:creationId xmlns:a16="http://schemas.microsoft.com/office/drawing/2014/main" id="{FE52AC51-2A68-E89E-3C55-7D8CBB04D297}"/>
              </a:ext>
            </a:extLst>
          </p:cNvPr>
          <p:cNvSpPr txBox="1"/>
          <p:nvPr/>
        </p:nvSpPr>
        <p:spPr>
          <a:xfrm>
            <a:off x="4574768" y="5705171"/>
            <a:ext cx="1122944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تَزْهو</a:t>
            </a:r>
          </a:p>
        </p:txBody>
      </p:sp>
    </p:spTree>
    <p:extLst>
      <p:ext uri="{BB962C8B-B14F-4D97-AF65-F5344CB8AC3E}">
        <p14:creationId xmlns:p14="http://schemas.microsoft.com/office/powerpoint/2010/main" val="104860430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530A6-F70D-AFFB-552F-B29FEA63D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351F679-B1E8-5148-05CF-A84636C573A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232B226E-BF05-A180-E5B9-9C08E36E4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كلمة أخرى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B96668-7A53-774B-D4A0-44D872B3E8A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E74EE1B-4FAB-D339-FFBE-23CCBF55D0E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A2CECB0-3E8D-C32E-D48F-F3546C55E310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C48F732-A92B-4FF2-19B4-F3817A79381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9" name="Google Shape;1246;p5">
            <a:extLst>
              <a:ext uri="{FF2B5EF4-FFF2-40B4-BE49-F238E27FC236}">
                <a16:creationId xmlns:a16="http://schemas.microsoft.com/office/drawing/2014/main" id="{0A8D72FD-C95B-34EF-EB27-558FE5ADD1E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1245;p5">
            <a:extLst>
              <a:ext uri="{FF2B5EF4-FFF2-40B4-BE49-F238E27FC236}">
                <a16:creationId xmlns:a16="http://schemas.microsoft.com/office/drawing/2014/main" id="{0BA5727C-B625-D513-38BB-1CF9296BF5E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1244;p5">
            <a:extLst>
              <a:ext uri="{FF2B5EF4-FFF2-40B4-BE49-F238E27FC236}">
                <a16:creationId xmlns:a16="http://schemas.microsoft.com/office/drawing/2014/main" id="{4C53B3A7-D7DA-5C70-2571-75BC3EC5571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74CB309A-36AE-E807-1F04-D06103A40D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8D387DB7-3A4F-5CB0-9862-31439F02C6F4}"/>
              </a:ext>
            </a:extLst>
          </p:cNvPr>
          <p:cNvSpPr txBox="1"/>
          <p:nvPr/>
        </p:nvSpPr>
        <p:spPr>
          <a:xfrm>
            <a:off x="5961867" y="1579284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اَلْكاريكاتور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55138187-9732-3A05-1129-4DD80159B863}"/>
              </a:ext>
            </a:extLst>
          </p:cNvPr>
          <p:cNvSpPr txBox="1"/>
          <p:nvPr/>
        </p:nvSpPr>
        <p:spPr>
          <a:xfrm>
            <a:off x="4178366" y="1579283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ساخِرَةٌ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ED45CD47-876E-6822-B529-93041E30D5F0}"/>
              </a:ext>
            </a:extLst>
          </p:cNvPr>
          <p:cNvSpPr txBox="1"/>
          <p:nvPr/>
        </p:nvSpPr>
        <p:spPr>
          <a:xfrm>
            <a:off x="2394865" y="1566082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اَلْمُغالاةُ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EBCFD4-71E8-6DBB-A898-1EA5F1A347F8}"/>
              </a:ext>
            </a:extLst>
          </p:cNvPr>
          <p:cNvSpPr txBox="1"/>
          <p:nvPr/>
        </p:nvSpPr>
        <p:spPr>
          <a:xfrm>
            <a:off x="657651" y="1566082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هاوٍ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561E0F55-F9C7-1AD6-1575-AAA99EF7034C}"/>
              </a:ext>
            </a:extLst>
          </p:cNvPr>
          <p:cNvSpPr txBox="1"/>
          <p:nvPr/>
        </p:nvSpPr>
        <p:spPr>
          <a:xfrm>
            <a:off x="5960067" y="2515284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يُحَدِّقُ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D31E08ED-72DE-712E-C2D0-08DB06686987}"/>
              </a:ext>
            </a:extLst>
          </p:cNvPr>
          <p:cNvSpPr txBox="1"/>
          <p:nvPr/>
        </p:nvSpPr>
        <p:spPr>
          <a:xfrm>
            <a:off x="4258568" y="2446259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نابِغٌ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7064E414-75A4-C148-D396-844310A1FDB0}"/>
              </a:ext>
            </a:extLst>
          </p:cNvPr>
          <p:cNvSpPr txBox="1"/>
          <p:nvPr/>
        </p:nvSpPr>
        <p:spPr>
          <a:xfrm>
            <a:off x="657651" y="2446259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شَغوفٌ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719921A6-A0BF-1FAB-A78D-131D301480FB}"/>
              </a:ext>
            </a:extLst>
          </p:cNvPr>
          <p:cNvSpPr txBox="1"/>
          <p:nvPr/>
        </p:nvSpPr>
        <p:spPr>
          <a:xfrm>
            <a:off x="2526180" y="2446259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يَتَأَمَّلُ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E2FF0698-49DE-CA5E-BE46-A435C5C294C3}"/>
              </a:ext>
            </a:extLst>
          </p:cNvPr>
          <p:cNvSpPr txBox="1"/>
          <p:nvPr/>
        </p:nvSpPr>
        <p:spPr>
          <a:xfrm>
            <a:off x="5955260" y="3331742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حَيَّرَ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ٱلْعُقولَ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308A04B2-5E06-E7EA-865B-A8B378D0320C}"/>
              </a:ext>
            </a:extLst>
          </p:cNvPr>
          <p:cNvSpPr txBox="1"/>
          <p:nvPr/>
        </p:nvSpPr>
        <p:spPr>
          <a:xfrm>
            <a:off x="4223946" y="3299214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جاذِبِيَّةٌ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DBEE9DBE-4C73-441A-3971-74D43B3D2536}"/>
              </a:ext>
            </a:extLst>
          </p:cNvPr>
          <p:cNvSpPr txBox="1"/>
          <p:nvPr/>
        </p:nvSpPr>
        <p:spPr>
          <a:xfrm>
            <a:off x="2482397" y="3331742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مُذْهِلٌ</a:t>
            </a: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1DD6501D-00CA-4EE9-534F-88293F3F2F4C}"/>
              </a:ext>
            </a:extLst>
          </p:cNvPr>
          <p:cNvSpPr txBox="1"/>
          <p:nvPr/>
        </p:nvSpPr>
        <p:spPr>
          <a:xfrm>
            <a:off x="747687" y="3331742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تَلاشى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DADE8CEF-D67E-DC61-5F45-F3A4E16FA77F}"/>
              </a:ext>
            </a:extLst>
          </p:cNvPr>
          <p:cNvSpPr txBox="1"/>
          <p:nvPr/>
        </p:nvSpPr>
        <p:spPr>
          <a:xfrm>
            <a:off x="6154882" y="4184697"/>
            <a:ext cx="1447556" cy="72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مَرْصوصَةٌ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4106FD10-13B6-3263-356D-3E2982A96594}"/>
              </a:ext>
            </a:extLst>
          </p:cNvPr>
          <p:cNvSpPr txBox="1"/>
          <p:nvPr/>
        </p:nvSpPr>
        <p:spPr>
          <a:xfrm>
            <a:off x="2676627" y="4182453"/>
            <a:ext cx="1447556" cy="72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خَلَبَتْ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0C158AD9-E533-8A24-B09F-756F1723A16C}"/>
              </a:ext>
            </a:extLst>
          </p:cNvPr>
          <p:cNvSpPr txBox="1"/>
          <p:nvPr/>
        </p:nvSpPr>
        <p:spPr>
          <a:xfrm>
            <a:off x="4370625" y="4126251"/>
            <a:ext cx="1447556" cy="72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طُقوسٌ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704AA7EF-F492-9F71-274B-EAD2F7F69B59}"/>
              </a:ext>
            </a:extLst>
          </p:cNvPr>
          <p:cNvSpPr txBox="1"/>
          <p:nvPr/>
        </p:nvSpPr>
        <p:spPr>
          <a:xfrm>
            <a:off x="946041" y="4244518"/>
            <a:ext cx="1412240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اَلْجَوْقُ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CA7E31D5-0BD2-371C-AA39-1D509DFC9DF9}"/>
              </a:ext>
            </a:extLst>
          </p:cNvPr>
          <p:cNvSpPr txBox="1"/>
          <p:nvPr/>
        </p:nvSpPr>
        <p:spPr>
          <a:xfrm>
            <a:off x="6246968" y="5014357"/>
            <a:ext cx="1263383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راقِيَةٌ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90A27509-EE87-E261-D932-F2518E37B711}"/>
              </a:ext>
            </a:extLst>
          </p:cNvPr>
          <p:cNvSpPr txBox="1"/>
          <p:nvPr/>
        </p:nvSpPr>
        <p:spPr>
          <a:xfrm>
            <a:off x="2676627" y="4992613"/>
            <a:ext cx="1412240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اَلْوَتَرُ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05DC03CD-1F68-0251-0864-9993DDCB83CE}"/>
              </a:ext>
            </a:extLst>
          </p:cNvPr>
          <p:cNvSpPr txBox="1"/>
          <p:nvPr/>
        </p:nvSpPr>
        <p:spPr>
          <a:xfrm>
            <a:off x="4504549" y="4953288"/>
            <a:ext cx="1263383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مَعْزوفاتٌ</a:t>
            </a: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1E33F327-32C4-A10A-F513-48582CEBC125}"/>
              </a:ext>
            </a:extLst>
          </p:cNvPr>
          <p:cNvSpPr txBox="1"/>
          <p:nvPr/>
        </p:nvSpPr>
        <p:spPr>
          <a:xfrm>
            <a:off x="1050950" y="4953288"/>
            <a:ext cx="1255254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هَلُمّوا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844D3B1E-B500-BE73-4906-F85DDD3D9F6A}"/>
              </a:ext>
            </a:extLst>
          </p:cNvPr>
          <p:cNvSpPr txBox="1"/>
          <p:nvPr/>
        </p:nvSpPr>
        <p:spPr>
          <a:xfrm>
            <a:off x="2838933" y="5705171"/>
            <a:ext cx="1122944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كِبْرِياءٌ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58884731-4A82-5668-CE2A-070579EB6DB2}"/>
              </a:ext>
            </a:extLst>
          </p:cNvPr>
          <p:cNvSpPr txBox="1"/>
          <p:nvPr/>
        </p:nvSpPr>
        <p:spPr>
          <a:xfrm>
            <a:off x="4574768" y="5705171"/>
            <a:ext cx="1122944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تَزْهو</a:t>
            </a:r>
          </a:p>
        </p:txBody>
      </p:sp>
    </p:spTree>
    <p:extLst>
      <p:ext uri="{BB962C8B-B14F-4D97-AF65-F5344CB8AC3E}">
        <p14:creationId xmlns:p14="http://schemas.microsoft.com/office/powerpoint/2010/main" val="142031598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8230A-2E19-5200-C2CC-095DC0FEF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D19B96-42B0-74EA-8867-800707A8DE5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E8F24D33-98D4-7BD3-2361-4AE461263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كلمة أخرى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1D7A46-BEC2-53FD-2FE6-62CCA683B43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7616D5D-B53B-84EF-1367-7F14719FD91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C386522-2043-BC22-3285-A3DBE70BF5F1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8927349-A710-B9CC-A36A-271E905E247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9" name="Google Shape;1246;p5">
            <a:extLst>
              <a:ext uri="{FF2B5EF4-FFF2-40B4-BE49-F238E27FC236}">
                <a16:creationId xmlns:a16="http://schemas.microsoft.com/office/drawing/2014/main" id="{40C053D9-92DC-0C2A-569C-D02FBF147E1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1245;p5">
            <a:extLst>
              <a:ext uri="{FF2B5EF4-FFF2-40B4-BE49-F238E27FC236}">
                <a16:creationId xmlns:a16="http://schemas.microsoft.com/office/drawing/2014/main" id="{16EF8D99-2976-A1CC-F3B2-206262EB5A1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1244;p5">
            <a:extLst>
              <a:ext uri="{FF2B5EF4-FFF2-40B4-BE49-F238E27FC236}">
                <a16:creationId xmlns:a16="http://schemas.microsoft.com/office/drawing/2014/main" id="{B9FDA741-341E-59B0-5444-D4816A360A4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5324AD7D-3561-3911-70EE-27F7E9BF83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F144F5AA-9CF5-F9EA-F7E9-125AB06488F1}"/>
              </a:ext>
            </a:extLst>
          </p:cNvPr>
          <p:cNvSpPr txBox="1"/>
          <p:nvPr/>
        </p:nvSpPr>
        <p:spPr>
          <a:xfrm>
            <a:off x="5961867" y="1579284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اَلْكاريكاتور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ADD57DF0-6D6F-8B17-B2A0-A5C0B6816CBA}"/>
              </a:ext>
            </a:extLst>
          </p:cNvPr>
          <p:cNvSpPr txBox="1"/>
          <p:nvPr/>
        </p:nvSpPr>
        <p:spPr>
          <a:xfrm>
            <a:off x="4178366" y="1579283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ساخِرَةٌ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88068D7A-9FB3-92F8-715D-68C20F7B50A9}"/>
              </a:ext>
            </a:extLst>
          </p:cNvPr>
          <p:cNvSpPr txBox="1"/>
          <p:nvPr/>
        </p:nvSpPr>
        <p:spPr>
          <a:xfrm>
            <a:off x="2394865" y="1566082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اَلْمُغالاةُ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E23BCB-E332-F74E-99B2-DAD8F6CE30D3}"/>
              </a:ext>
            </a:extLst>
          </p:cNvPr>
          <p:cNvSpPr txBox="1"/>
          <p:nvPr/>
        </p:nvSpPr>
        <p:spPr>
          <a:xfrm>
            <a:off x="657651" y="1566082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هاوٍ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064B9F6A-BF0D-D4FC-A7BA-DDF8D4E5C21A}"/>
              </a:ext>
            </a:extLst>
          </p:cNvPr>
          <p:cNvSpPr txBox="1"/>
          <p:nvPr/>
        </p:nvSpPr>
        <p:spPr>
          <a:xfrm>
            <a:off x="5960067" y="2515284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يُحَدِّقُ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3A095345-B668-0D46-7E6A-F7E16662B594}"/>
              </a:ext>
            </a:extLst>
          </p:cNvPr>
          <p:cNvSpPr txBox="1"/>
          <p:nvPr/>
        </p:nvSpPr>
        <p:spPr>
          <a:xfrm>
            <a:off x="4258568" y="2446259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نابِغٌ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6BEB1B04-A6B1-0B71-0F5F-6974217134D3}"/>
              </a:ext>
            </a:extLst>
          </p:cNvPr>
          <p:cNvSpPr txBox="1"/>
          <p:nvPr/>
        </p:nvSpPr>
        <p:spPr>
          <a:xfrm>
            <a:off x="657651" y="2446259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شَغوفٌ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B8465281-9DEF-5DB9-0ACB-9F129BA62A17}"/>
              </a:ext>
            </a:extLst>
          </p:cNvPr>
          <p:cNvSpPr txBox="1"/>
          <p:nvPr/>
        </p:nvSpPr>
        <p:spPr>
          <a:xfrm>
            <a:off x="2526180" y="2446259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يَتَأَمَّلُ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834AFCE5-E4B4-B9FE-9ACA-50F6C93A7414}"/>
              </a:ext>
            </a:extLst>
          </p:cNvPr>
          <p:cNvSpPr txBox="1"/>
          <p:nvPr/>
        </p:nvSpPr>
        <p:spPr>
          <a:xfrm>
            <a:off x="5955260" y="3331742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حَيَّرَ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ٱلْعُقولَ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7F4F5EE7-2A65-9157-38C1-DA17EF767A46}"/>
              </a:ext>
            </a:extLst>
          </p:cNvPr>
          <p:cNvSpPr txBox="1"/>
          <p:nvPr/>
        </p:nvSpPr>
        <p:spPr>
          <a:xfrm>
            <a:off x="4223946" y="3299214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جاذِبِيَّةٌ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00F8DEAF-300D-3F07-1D5D-F6BBCE56817E}"/>
              </a:ext>
            </a:extLst>
          </p:cNvPr>
          <p:cNvSpPr txBox="1"/>
          <p:nvPr/>
        </p:nvSpPr>
        <p:spPr>
          <a:xfrm>
            <a:off x="2482397" y="3331742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مُذْهِلٌ</a:t>
            </a: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3D68AB80-84D7-6380-BE89-E97A078E8804}"/>
              </a:ext>
            </a:extLst>
          </p:cNvPr>
          <p:cNvSpPr txBox="1"/>
          <p:nvPr/>
        </p:nvSpPr>
        <p:spPr>
          <a:xfrm>
            <a:off x="747687" y="3331742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تَلاشى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FB84DC38-E5D4-8D85-57C2-34A34CD63F51}"/>
              </a:ext>
            </a:extLst>
          </p:cNvPr>
          <p:cNvSpPr txBox="1"/>
          <p:nvPr/>
        </p:nvSpPr>
        <p:spPr>
          <a:xfrm>
            <a:off x="6154882" y="4184697"/>
            <a:ext cx="1447556" cy="72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مَرْصوصَةٌ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8471DB48-D48C-94A4-279C-5B7FE395F750}"/>
              </a:ext>
            </a:extLst>
          </p:cNvPr>
          <p:cNvSpPr txBox="1"/>
          <p:nvPr/>
        </p:nvSpPr>
        <p:spPr>
          <a:xfrm>
            <a:off x="2676627" y="4182453"/>
            <a:ext cx="1447556" cy="72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خَلَبَتْ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AA86ADB3-E9CB-4976-C10B-024B1EDCA2A9}"/>
              </a:ext>
            </a:extLst>
          </p:cNvPr>
          <p:cNvSpPr txBox="1"/>
          <p:nvPr/>
        </p:nvSpPr>
        <p:spPr>
          <a:xfrm>
            <a:off x="4370625" y="4126251"/>
            <a:ext cx="1447556" cy="72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طُقوسٌ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CBBCF072-8440-CA31-55A9-5735C70DD86E}"/>
              </a:ext>
            </a:extLst>
          </p:cNvPr>
          <p:cNvSpPr txBox="1"/>
          <p:nvPr/>
        </p:nvSpPr>
        <p:spPr>
          <a:xfrm>
            <a:off x="946041" y="4244518"/>
            <a:ext cx="1412240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اَلْجَوْقُ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11A9A188-19B7-C437-9703-A15D5B53FD8A}"/>
              </a:ext>
            </a:extLst>
          </p:cNvPr>
          <p:cNvSpPr txBox="1"/>
          <p:nvPr/>
        </p:nvSpPr>
        <p:spPr>
          <a:xfrm>
            <a:off x="6246968" y="5014357"/>
            <a:ext cx="1263383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راقِيَةٌ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B9FD3404-3F1D-6501-0CE1-8924437FA170}"/>
              </a:ext>
            </a:extLst>
          </p:cNvPr>
          <p:cNvSpPr txBox="1"/>
          <p:nvPr/>
        </p:nvSpPr>
        <p:spPr>
          <a:xfrm>
            <a:off x="2676627" y="4992613"/>
            <a:ext cx="1412240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اَلْوَتَرُ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07DB1D23-CFDA-777A-6436-661CE2971C7C}"/>
              </a:ext>
            </a:extLst>
          </p:cNvPr>
          <p:cNvSpPr txBox="1"/>
          <p:nvPr/>
        </p:nvSpPr>
        <p:spPr>
          <a:xfrm>
            <a:off x="4504549" y="4953288"/>
            <a:ext cx="1263383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مَعْزوفاتٌ</a:t>
            </a: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EF0EE0D7-9726-E951-6465-763240C16624}"/>
              </a:ext>
            </a:extLst>
          </p:cNvPr>
          <p:cNvSpPr txBox="1"/>
          <p:nvPr/>
        </p:nvSpPr>
        <p:spPr>
          <a:xfrm>
            <a:off x="1050950" y="4953288"/>
            <a:ext cx="1255254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هَلُمّوا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579ECC52-B6E4-B63B-1CEF-A985C245557F}"/>
              </a:ext>
            </a:extLst>
          </p:cNvPr>
          <p:cNvSpPr txBox="1"/>
          <p:nvPr/>
        </p:nvSpPr>
        <p:spPr>
          <a:xfrm>
            <a:off x="2838933" y="5705171"/>
            <a:ext cx="1122944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كِبْرِياءٌ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D7F8A784-A316-89B4-D7FB-5430EB08F7FB}"/>
              </a:ext>
            </a:extLst>
          </p:cNvPr>
          <p:cNvSpPr txBox="1"/>
          <p:nvPr/>
        </p:nvSpPr>
        <p:spPr>
          <a:xfrm>
            <a:off x="4574768" y="5705171"/>
            <a:ext cx="1122944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تَزْهو</a:t>
            </a:r>
          </a:p>
        </p:txBody>
      </p:sp>
    </p:spTree>
    <p:extLst>
      <p:ext uri="{BB962C8B-B14F-4D97-AF65-F5344CB8AC3E}">
        <p14:creationId xmlns:p14="http://schemas.microsoft.com/office/powerpoint/2010/main" val="262470707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99296-E83B-F3E7-6A2D-B68F16122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E95FD76-9B71-F42D-3A40-B211E327104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6B139F8A-31FD-58B7-9587-1E6F70D90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كلمة أخرى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522C13-3FEA-B9DC-85DE-FDF01C7D2BF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735ADEC-B08C-F7F0-758D-8258FEA59CB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44A7ED6-5B0A-B939-C784-9E9E7CA7B53B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504DCB8-9CCC-3BA8-8F08-2CF90857050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9" name="Google Shape;1246;p5">
            <a:extLst>
              <a:ext uri="{FF2B5EF4-FFF2-40B4-BE49-F238E27FC236}">
                <a16:creationId xmlns:a16="http://schemas.microsoft.com/office/drawing/2014/main" id="{D632E241-46D3-7CC3-6015-40F3EAD0634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1245;p5">
            <a:extLst>
              <a:ext uri="{FF2B5EF4-FFF2-40B4-BE49-F238E27FC236}">
                <a16:creationId xmlns:a16="http://schemas.microsoft.com/office/drawing/2014/main" id="{7D6C8B4F-45CF-1900-D494-D94EF7ECD45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1244;p5">
            <a:extLst>
              <a:ext uri="{FF2B5EF4-FFF2-40B4-BE49-F238E27FC236}">
                <a16:creationId xmlns:a16="http://schemas.microsoft.com/office/drawing/2014/main" id="{5F72DC73-736F-6167-6162-38383440705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C35CFAE1-2203-50C7-2D8F-9082ECAB46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5B04C080-8723-46E4-121B-733C64BCB54B}"/>
              </a:ext>
            </a:extLst>
          </p:cNvPr>
          <p:cNvSpPr txBox="1"/>
          <p:nvPr/>
        </p:nvSpPr>
        <p:spPr>
          <a:xfrm>
            <a:off x="5961867" y="1579284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اَلْكاريكاتور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9097A59D-C76D-887D-3B5B-DE2F7632C4F5}"/>
              </a:ext>
            </a:extLst>
          </p:cNvPr>
          <p:cNvSpPr txBox="1"/>
          <p:nvPr/>
        </p:nvSpPr>
        <p:spPr>
          <a:xfrm>
            <a:off x="4178366" y="1579283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ساخِرَةٌ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25C5E71-F5A4-B78D-5136-B088571D915A}"/>
              </a:ext>
            </a:extLst>
          </p:cNvPr>
          <p:cNvSpPr txBox="1"/>
          <p:nvPr/>
        </p:nvSpPr>
        <p:spPr>
          <a:xfrm>
            <a:off x="2394865" y="1566082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اَلْمُغالاةُ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B8E6F7-BD3A-0DE3-DD5D-D4A4C0DB3F00}"/>
              </a:ext>
            </a:extLst>
          </p:cNvPr>
          <p:cNvSpPr txBox="1"/>
          <p:nvPr/>
        </p:nvSpPr>
        <p:spPr>
          <a:xfrm>
            <a:off x="657651" y="1566082"/>
            <a:ext cx="1690928" cy="803045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هاوٍ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4C5A8226-8F38-6D7D-C03F-E0752E63CDA6}"/>
              </a:ext>
            </a:extLst>
          </p:cNvPr>
          <p:cNvSpPr txBox="1"/>
          <p:nvPr/>
        </p:nvSpPr>
        <p:spPr>
          <a:xfrm>
            <a:off x="5960067" y="2515284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يُحَدِّقُ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DB766C9E-3DB3-BDA6-924F-DA4D578AE2FC}"/>
              </a:ext>
            </a:extLst>
          </p:cNvPr>
          <p:cNvSpPr txBox="1"/>
          <p:nvPr/>
        </p:nvSpPr>
        <p:spPr>
          <a:xfrm>
            <a:off x="4258568" y="2446259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نابِغٌ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C1A88208-00B0-9330-7805-3D27C11246BA}"/>
              </a:ext>
            </a:extLst>
          </p:cNvPr>
          <p:cNvSpPr txBox="1"/>
          <p:nvPr/>
        </p:nvSpPr>
        <p:spPr>
          <a:xfrm>
            <a:off x="657651" y="2446259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شَغوفٌ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34EEB84A-B916-3FC7-C8A1-B4FD71D1D37A}"/>
              </a:ext>
            </a:extLst>
          </p:cNvPr>
          <p:cNvSpPr txBox="1"/>
          <p:nvPr/>
        </p:nvSpPr>
        <p:spPr>
          <a:xfrm>
            <a:off x="2526180" y="2446259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يَتَأَمَّلُ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AB122004-FD6D-567D-67E3-84F8480D93C7}"/>
              </a:ext>
            </a:extLst>
          </p:cNvPr>
          <p:cNvSpPr txBox="1"/>
          <p:nvPr/>
        </p:nvSpPr>
        <p:spPr>
          <a:xfrm>
            <a:off x="5955260" y="3331742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حَيَّرَ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ٱلْعُقولَ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16854F6F-B080-56B5-E57E-864CE4B9046E}"/>
              </a:ext>
            </a:extLst>
          </p:cNvPr>
          <p:cNvSpPr txBox="1"/>
          <p:nvPr/>
        </p:nvSpPr>
        <p:spPr>
          <a:xfrm>
            <a:off x="4223946" y="3299214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جاذِبِيَّةٌ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6455A4EE-AFEC-203F-07EC-FCCAEFB8D69B}"/>
              </a:ext>
            </a:extLst>
          </p:cNvPr>
          <p:cNvSpPr txBox="1"/>
          <p:nvPr/>
        </p:nvSpPr>
        <p:spPr>
          <a:xfrm>
            <a:off x="2482397" y="3331742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مُذْهِلٌ</a:t>
            </a: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BB99F67A-91CD-0E7B-E6C9-BFE326F430D3}"/>
              </a:ext>
            </a:extLst>
          </p:cNvPr>
          <p:cNvSpPr txBox="1"/>
          <p:nvPr/>
        </p:nvSpPr>
        <p:spPr>
          <a:xfrm>
            <a:off x="747687" y="3331742"/>
            <a:ext cx="164717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تَلاشى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899669E5-441E-E27F-4FD2-6D8E3FDF3F7E}"/>
              </a:ext>
            </a:extLst>
          </p:cNvPr>
          <p:cNvSpPr txBox="1"/>
          <p:nvPr/>
        </p:nvSpPr>
        <p:spPr>
          <a:xfrm>
            <a:off x="6154882" y="4184697"/>
            <a:ext cx="1447556" cy="72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مَرْصوصَةٌ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8F6E2F08-052B-0BA5-E62B-0DD16F8A024A}"/>
              </a:ext>
            </a:extLst>
          </p:cNvPr>
          <p:cNvSpPr txBox="1"/>
          <p:nvPr/>
        </p:nvSpPr>
        <p:spPr>
          <a:xfrm>
            <a:off x="2676627" y="4182453"/>
            <a:ext cx="1447556" cy="72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خَلَبَتْ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C2C41404-746D-A1FE-D8FA-96EE1A72BD8A}"/>
              </a:ext>
            </a:extLst>
          </p:cNvPr>
          <p:cNvSpPr txBox="1"/>
          <p:nvPr/>
        </p:nvSpPr>
        <p:spPr>
          <a:xfrm>
            <a:off x="4370625" y="4126251"/>
            <a:ext cx="1447556" cy="72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طُقوسٌ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27CC6C50-8F48-6821-0034-95F4478BA246}"/>
              </a:ext>
            </a:extLst>
          </p:cNvPr>
          <p:cNvSpPr txBox="1"/>
          <p:nvPr/>
        </p:nvSpPr>
        <p:spPr>
          <a:xfrm>
            <a:off x="946041" y="4244518"/>
            <a:ext cx="1412240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اَلْجَوْقُ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CB991FB8-232C-90E1-0CB2-881C2C5B20AA}"/>
              </a:ext>
            </a:extLst>
          </p:cNvPr>
          <p:cNvSpPr txBox="1"/>
          <p:nvPr/>
        </p:nvSpPr>
        <p:spPr>
          <a:xfrm>
            <a:off x="6246968" y="5014357"/>
            <a:ext cx="1263383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راقِيَةٌ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90DF29D4-AD53-4982-2826-EDEAC7666665}"/>
              </a:ext>
            </a:extLst>
          </p:cNvPr>
          <p:cNvSpPr txBox="1"/>
          <p:nvPr/>
        </p:nvSpPr>
        <p:spPr>
          <a:xfrm>
            <a:off x="2676627" y="4992613"/>
            <a:ext cx="1412240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اَلْوَتَرُ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85482BC9-3017-699D-8CA6-2994BBA3F01B}"/>
              </a:ext>
            </a:extLst>
          </p:cNvPr>
          <p:cNvSpPr txBox="1"/>
          <p:nvPr/>
        </p:nvSpPr>
        <p:spPr>
          <a:xfrm>
            <a:off x="4504549" y="4953288"/>
            <a:ext cx="1263383" cy="61444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مَعْزوفاتٌ</a:t>
            </a: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115FE774-C153-2AB2-E4B8-45C36F209F2F}"/>
              </a:ext>
            </a:extLst>
          </p:cNvPr>
          <p:cNvSpPr txBox="1"/>
          <p:nvPr/>
        </p:nvSpPr>
        <p:spPr>
          <a:xfrm>
            <a:off x="1050950" y="4953288"/>
            <a:ext cx="1255254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هَلُمّوا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6EE7CA4E-5AD5-4E45-A860-AA0ECFD43CBF}"/>
              </a:ext>
            </a:extLst>
          </p:cNvPr>
          <p:cNvSpPr txBox="1"/>
          <p:nvPr/>
        </p:nvSpPr>
        <p:spPr>
          <a:xfrm>
            <a:off x="2838933" y="5705171"/>
            <a:ext cx="1122944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كِبْرِياءٌ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4D8950AF-6607-74E6-209C-5391884C697B}"/>
              </a:ext>
            </a:extLst>
          </p:cNvPr>
          <p:cNvSpPr txBox="1"/>
          <p:nvPr/>
        </p:nvSpPr>
        <p:spPr>
          <a:xfrm>
            <a:off x="4574768" y="5705171"/>
            <a:ext cx="1122944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تَزْهو</a:t>
            </a:r>
          </a:p>
        </p:txBody>
      </p:sp>
    </p:spTree>
    <p:extLst>
      <p:ext uri="{BB962C8B-B14F-4D97-AF65-F5344CB8AC3E}">
        <p14:creationId xmlns:p14="http://schemas.microsoft.com/office/powerpoint/2010/main" val="299107229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6518D-7342-8578-BCB4-DDCE12E2E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BA568EC-A939-F201-3E8D-7DD45D354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تدربنا  في هذه الحصة على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توظيف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استراتيجيتي المعاني المتعددة و مفاتيح السياق و كذلك أسلوب التعبير عن الرأي و تعليله.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7338156-CA53-A530-760C-C402792944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24B1837-BA3A-B0D6-A8CC-FC2F37C7F1F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075BF3-E881-B410-6F4B-397152BCA91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D51E89-AAB2-3F24-6096-49981E62AA1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399701-2550-6F22-19E7-D2A7B3BDC6D4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A46FF5-43F4-112B-9A9D-6CE677AA392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B85BC321-B803-47D8-B35C-5AB3F6B500E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5448D511-2B28-A596-F63D-E0DC590E7D9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684FC4F5-1261-9400-F32D-5F4DE21C1D3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9560A96-BDDA-E1A8-F5E0-D0EE5868D4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BC9271D-8C1A-BA72-FFE6-56734E0470EB}"/>
              </a:ext>
            </a:extLst>
          </p:cNvPr>
          <p:cNvSpPr txBox="1"/>
          <p:nvPr/>
        </p:nvSpPr>
        <p:spPr>
          <a:xfrm>
            <a:off x="1436943" y="1885788"/>
            <a:ext cx="6165495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إسْتْراتيجِيَّةُ ٱلْمَعاني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ٱلْمُتَعَدِّدَةِ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5A90086-6965-7223-4E75-95EA41256E20}"/>
              </a:ext>
            </a:extLst>
          </p:cNvPr>
          <p:cNvSpPr txBox="1"/>
          <p:nvPr/>
        </p:nvSpPr>
        <p:spPr>
          <a:xfrm>
            <a:off x="1436943" y="3429000"/>
            <a:ext cx="6403970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إسْتْراتيجِيَّةُ مَفاتيحِ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C59DB90-5015-9E38-4199-08A19B8830E3}"/>
              </a:ext>
            </a:extLst>
          </p:cNvPr>
          <p:cNvSpPr txBox="1"/>
          <p:nvPr/>
        </p:nvSpPr>
        <p:spPr>
          <a:xfrm>
            <a:off x="1019328" y="4972212"/>
            <a:ext cx="7355528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أُسْلوبُ ٱل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تَّعْبيرِ عَنِ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ٱلرَّأْيِ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 تَعْليلِهِ.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0005162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AC328-7398-B1FC-BC7E-E2C9E470E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DB88FCB-0F25-7A0E-8DB1-33667939E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نتبعها لتحديد المعاني المتعددة المناسبة لكلمة؟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9E803E4-41DD-0215-7D55-D2EE52D74AA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D08853-9B2B-0A0B-7A9C-B9C429EEDF1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A7C93B-27C2-6747-7CF2-5593D01C940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146CF4-47CE-C9EB-E363-700773A10B4A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DC35C3-8305-66CD-1D83-0643126F573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E015CC37-4C05-97AF-061F-DB98E601E7C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5B518B15-33A4-219E-4EA2-81413818B1E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BEB0426A-3C1D-85FB-D9DE-41DDB49ABAF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657CB7C-CC25-CC76-67F2-09A53F0F02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161198-487C-B6AE-1E95-131A34806912}"/>
              </a:ext>
            </a:extLst>
          </p:cNvPr>
          <p:cNvSpPr txBox="1"/>
          <p:nvPr/>
        </p:nvSpPr>
        <p:spPr>
          <a:xfrm>
            <a:off x="1429407" y="3313124"/>
            <a:ext cx="6042966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إسْتْراتيجِيَّةُ ٱلْمَعاني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ٱلْمُتَعَدِّدَةِ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CCB6E94-6C4F-E0BC-6684-6088D44A01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0535566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34F8C-8AA9-0CEF-C329-5152F4435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37F36E1-D18E-9F6F-19D3-CBE0FE095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4F0028F-9221-2D97-5F58-052F93C046A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9D61BE-67AB-E659-2A87-33C6F38D869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1F9988-1556-2DC6-5B17-47395608A55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BD4B6F-50C1-7FCE-3713-968F6FBEE1DF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051E03-8DA1-ABAC-DCA4-21B01D1587B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73D4D32A-4783-467F-9DB7-C3FEB5A8455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E621FFC7-C56A-99C2-6941-417ED4D0BDA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52CE6AE6-9E21-0871-C4F9-B6AF82D8780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DF4D3C-258A-FE03-11CE-3152DA7A5C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62E4CCD-3C4A-1978-7C03-431A49A6F4A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880E0469-DACB-20C1-DC05-0BB6BE67C4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" y="2213078"/>
            <a:ext cx="7567871" cy="368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4389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C9E39-9CBC-B31A-729D-3E2A4E158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18D1F69-148B-62F7-3C60-81AEA91DC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 اكتبوا المعنى المناسب لكلمة "روى"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3EB9E12-C1B1-C2FB-7EEE-FE39D5CEBC3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610BBE-EE43-21B9-85A7-A60B3E660DA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1D26B5-1338-50B6-414C-A8830585E07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C07473-5FC2-8DE7-E75C-FA117607D417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B9A4AA-FF92-31FC-B7FB-6479480C447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319767CA-3999-28C2-B471-FF01D2BB5EB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1993CA51-7D90-2A5A-AC77-E9964687F9C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49E87673-7925-BB82-DDF7-EF8442E983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D1FDA86-CC36-B76D-B1ED-0C8C42455F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ADB164B-572D-212B-9A01-5F6ADA1E08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35E08640-1BE2-570E-679B-D612534E7291}"/>
              </a:ext>
            </a:extLst>
          </p:cNvPr>
          <p:cNvSpPr txBox="1">
            <a:spLocks/>
          </p:cNvSpPr>
          <p:nvPr/>
        </p:nvSpPr>
        <p:spPr>
          <a:xfrm>
            <a:off x="727101" y="4118807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رَوى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ٱلْجَدُّ قِصَصاً مُشَوِّقَةً لِأَحْفادِهِ.</a:t>
            </a:r>
          </a:p>
        </p:txBody>
      </p:sp>
      <p:sp>
        <p:nvSpPr>
          <p:cNvPr id="6" name="Titre 9">
            <a:extLst>
              <a:ext uri="{FF2B5EF4-FFF2-40B4-BE49-F238E27FC236}">
                <a16:creationId xmlns:a16="http://schemas.microsoft.com/office/drawing/2014/main" id="{E40A382D-A13C-9C53-F119-0ADC188E1549}"/>
              </a:ext>
            </a:extLst>
          </p:cNvPr>
          <p:cNvSpPr txBox="1">
            <a:spLocks/>
          </p:cNvSpPr>
          <p:nvPr/>
        </p:nvSpPr>
        <p:spPr>
          <a:xfrm>
            <a:off x="4667810" y="2289382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سَقى</a:t>
            </a:r>
          </a:p>
        </p:txBody>
      </p:sp>
      <p:sp>
        <p:nvSpPr>
          <p:cNvPr id="14" name="Titre 9">
            <a:extLst>
              <a:ext uri="{FF2B5EF4-FFF2-40B4-BE49-F238E27FC236}">
                <a16:creationId xmlns:a16="http://schemas.microsoft.com/office/drawing/2014/main" id="{4EC9CD67-3C72-EC74-CE63-69A1FC3E374B}"/>
              </a:ext>
            </a:extLst>
          </p:cNvPr>
          <p:cNvSpPr txBox="1">
            <a:spLocks/>
          </p:cNvSpPr>
          <p:nvPr/>
        </p:nvSpPr>
        <p:spPr>
          <a:xfrm>
            <a:off x="2714089" y="2297425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حَكى</a:t>
            </a:r>
          </a:p>
        </p:txBody>
      </p:sp>
    </p:spTree>
    <p:extLst>
      <p:ext uri="{BB962C8B-B14F-4D97-AF65-F5344CB8AC3E}">
        <p14:creationId xmlns:p14="http://schemas.microsoft.com/office/powerpoint/2010/main" val="340584561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7EF0A-C5C2-038C-731D-7E6A1F457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78A180C-A8B5-B059-E743-93D34AE15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معنى كلمة "روى" في هذه الجملة هو "حكى"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6F4BEA3-766F-19DB-EBCA-A6371BFF6CA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15F732-C3D6-E154-CBF0-0631BC47388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971505-5A1F-37C0-CCBA-3D80420EC95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0813BC-62CF-96F0-AFEF-D67FE2B2F3EF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86F021-6DC3-067E-3C53-4FAE87A4319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B1293621-36E7-3FE0-C0B5-D791A7D4D91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A4462585-EEED-4E0E-240E-51EE1C3A867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F1049D0A-FB64-5874-0ADA-4EEA03A029D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B1E1C38-1F85-4E40-EF85-390CAE3197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8C8E9300-0B42-A551-EAE0-CF9BEAA8BD7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1" name="Titre 9">
            <a:extLst>
              <a:ext uri="{FF2B5EF4-FFF2-40B4-BE49-F238E27FC236}">
                <a16:creationId xmlns:a16="http://schemas.microsoft.com/office/drawing/2014/main" id="{4C06BA95-A806-3B54-751D-4458D5E8C549}"/>
              </a:ext>
            </a:extLst>
          </p:cNvPr>
          <p:cNvSpPr txBox="1">
            <a:spLocks/>
          </p:cNvSpPr>
          <p:nvPr/>
        </p:nvSpPr>
        <p:spPr>
          <a:xfrm>
            <a:off x="727101" y="5288000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حَكى 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ٱلْجَدُّ قِصَصاً مُشَوِّقَةً لِأَحْفادِهِ.</a:t>
            </a:r>
          </a:p>
        </p:txBody>
      </p:sp>
      <p:sp>
        <p:nvSpPr>
          <p:cNvPr id="22" name="Flèche : courbe vers la gauche 21">
            <a:extLst>
              <a:ext uri="{FF2B5EF4-FFF2-40B4-BE49-F238E27FC236}">
                <a16:creationId xmlns:a16="http://schemas.microsoft.com/office/drawing/2014/main" id="{E09B94B1-39DE-4BC5-B75B-08116592809D}"/>
              </a:ext>
            </a:extLst>
          </p:cNvPr>
          <p:cNvSpPr/>
          <p:nvPr/>
        </p:nvSpPr>
        <p:spPr>
          <a:xfrm>
            <a:off x="8056880" y="4785360"/>
            <a:ext cx="317369" cy="1169782"/>
          </a:xfrm>
          <a:prstGeom prst="curvedLef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" name="Titre 9">
            <a:extLst>
              <a:ext uri="{FF2B5EF4-FFF2-40B4-BE49-F238E27FC236}">
                <a16:creationId xmlns:a16="http://schemas.microsoft.com/office/drawing/2014/main" id="{126E57E4-DAF8-CBB7-9F7C-5AEDA67CAC10}"/>
              </a:ext>
            </a:extLst>
          </p:cNvPr>
          <p:cNvSpPr txBox="1">
            <a:spLocks/>
          </p:cNvSpPr>
          <p:nvPr/>
        </p:nvSpPr>
        <p:spPr>
          <a:xfrm>
            <a:off x="4667810" y="2289382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9299B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سَقى</a:t>
            </a:r>
          </a:p>
        </p:txBody>
      </p:sp>
      <p:sp>
        <p:nvSpPr>
          <p:cNvPr id="6" name="Titre 9">
            <a:extLst>
              <a:ext uri="{FF2B5EF4-FFF2-40B4-BE49-F238E27FC236}">
                <a16:creationId xmlns:a16="http://schemas.microsoft.com/office/drawing/2014/main" id="{CAAE3880-7C06-E432-38F5-5E4C6DB22F91}"/>
              </a:ext>
            </a:extLst>
          </p:cNvPr>
          <p:cNvSpPr txBox="1">
            <a:spLocks/>
          </p:cNvSpPr>
          <p:nvPr/>
        </p:nvSpPr>
        <p:spPr>
          <a:xfrm>
            <a:off x="2714089" y="2297425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حَكى</a:t>
            </a:r>
          </a:p>
        </p:txBody>
      </p:sp>
      <p:sp>
        <p:nvSpPr>
          <p:cNvPr id="14" name="Titre 9">
            <a:extLst>
              <a:ext uri="{FF2B5EF4-FFF2-40B4-BE49-F238E27FC236}">
                <a16:creationId xmlns:a16="http://schemas.microsoft.com/office/drawing/2014/main" id="{C32B6E86-EFB8-63BD-83E9-F1F85E7D4932}"/>
              </a:ext>
            </a:extLst>
          </p:cNvPr>
          <p:cNvSpPr txBox="1">
            <a:spLocks/>
          </p:cNvSpPr>
          <p:nvPr/>
        </p:nvSpPr>
        <p:spPr>
          <a:xfrm>
            <a:off x="727101" y="4118807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رَوى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ٱلْجَدُّ قِصَصاً مُشَوِّقَةً لِأَحْفادِهِ.</a:t>
            </a:r>
          </a:p>
        </p:txBody>
      </p:sp>
    </p:spTree>
    <p:extLst>
      <p:ext uri="{BB962C8B-B14F-4D97-AF65-F5344CB8AC3E}">
        <p14:creationId xmlns:p14="http://schemas.microsoft.com/office/powerpoint/2010/main" val="2006699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4BBA4-9522-6EBE-1FF9-F077C86DC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FA00A78-5E76-E551-5B62-26FF79AA3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بنفس الطريقة حددوا معنى كلمة "أَخَذَ" في الجملة التالية: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899B05F-E2C3-5200-4C36-15AD7C8DE8B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DD8879-61E5-4E42-17B6-3578D5760BB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7BA5E6-8B5E-EB34-3934-5101978E411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CB1932-1B0E-1387-C579-B57D85B4CC67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395DF1-FFB0-DAB5-8245-977B6F914EE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9F0A714A-F090-6418-E22E-C9C48DA6C3C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DCD51CBE-8BC6-08C2-1658-4B2B9CBC5D4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25BD87DF-08B7-989D-C916-962044CE373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68D5EAA-1429-E877-91C5-F997B4FC5B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8025335-856C-A02A-812F-A11B3A24FFF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5ED4B1DD-76AE-02F7-4CF5-87EFFB36A561}"/>
              </a:ext>
            </a:extLst>
          </p:cNvPr>
          <p:cNvSpPr txBox="1">
            <a:spLocks/>
          </p:cNvSpPr>
          <p:nvPr/>
        </p:nvSpPr>
        <p:spPr>
          <a:xfrm>
            <a:off x="727101" y="4118807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أَخَذَ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ٱلْقَوِيُّ بِيَدِ ٱلضَّعيفِ.</a:t>
            </a:r>
          </a:p>
        </p:txBody>
      </p:sp>
      <p:sp>
        <p:nvSpPr>
          <p:cNvPr id="6" name="Titre 9">
            <a:extLst>
              <a:ext uri="{FF2B5EF4-FFF2-40B4-BE49-F238E27FC236}">
                <a16:creationId xmlns:a16="http://schemas.microsoft.com/office/drawing/2014/main" id="{5B3425FB-87A3-6C3B-CBA2-CF072815B489}"/>
              </a:ext>
            </a:extLst>
          </p:cNvPr>
          <p:cNvSpPr txBox="1">
            <a:spLocks/>
          </p:cNvSpPr>
          <p:nvPr/>
        </p:nvSpPr>
        <p:spPr>
          <a:xfrm>
            <a:off x="5776450" y="2117849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نالَ</a:t>
            </a:r>
          </a:p>
        </p:txBody>
      </p:sp>
      <p:sp>
        <p:nvSpPr>
          <p:cNvPr id="14" name="Titre 9">
            <a:extLst>
              <a:ext uri="{FF2B5EF4-FFF2-40B4-BE49-F238E27FC236}">
                <a16:creationId xmlns:a16="http://schemas.microsoft.com/office/drawing/2014/main" id="{54FC6238-3893-9B06-CED2-B1058BA97C77}"/>
              </a:ext>
            </a:extLst>
          </p:cNvPr>
          <p:cNvSpPr txBox="1">
            <a:spLocks/>
          </p:cNvSpPr>
          <p:nvPr/>
        </p:nvSpPr>
        <p:spPr>
          <a:xfrm>
            <a:off x="3822729" y="2125892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تَناوَلَ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Titre 9">
            <a:extLst>
              <a:ext uri="{FF2B5EF4-FFF2-40B4-BE49-F238E27FC236}">
                <a16:creationId xmlns:a16="http://schemas.microsoft.com/office/drawing/2014/main" id="{3E02A041-3485-6DFD-A924-EAA9D740F24D}"/>
              </a:ext>
            </a:extLst>
          </p:cNvPr>
          <p:cNvSpPr txBox="1">
            <a:spLocks/>
          </p:cNvSpPr>
          <p:nvPr/>
        </p:nvSpPr>
        <p:spPr>
          <a:xfrm>
            <a:off x="1869008" y="2117849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ساعَدَ</a:t>
            </a:r>
          </a:p>
        </p:txBody>
      </p:sp>
    </p:spTree>
    <p:extLst>
      <p:ext uri="{BB962C8B-B14F-4D97-AF65-F5344CB8AC3E}">
        <p14:creationId xmlns:p14="http://schemas.microsoft.com/office/powerpoint/2010/main" val="350369453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73D92-1B33-9E68-6B40-2658DEA3A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AA5DBDF-CEBE-F801-3623-A5E9838AD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معنى كلمة "أَخَذَ" في هذه الجملة هو "ساعَدَ"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34D91C0-0B91-77BD-7A07-B8DEFFD89FE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FC4A6F-C5AA-89DE-34F2-ED81A4C90992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C91946-2D74-2C33-81AD-4E520012F7C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B055D1-9E26-EF3E-0094-168D278229C3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D6D094-8D19-BC4F-4CDD-3DF1FD332D4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4DB46764-5B2B-C1CB-661E-FFB4DB58C0BA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D3762574-BB4C-B788-E803-A972A14F7B0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6EC896C6-2531-AA8D-AEE5-B11CF28C3A5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41982E0-2225-BDC8-889B-31CC0EB837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D9A3B382-661C-8C89-9C51-8E8F71D78C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Titre 9">
            <a:extLst>
              <a:ext uri="{FF2B5EF4-FFF2-40B4-BE49-F238E27FC236}">
                <a16:creationId xmlns:a16="http://schemas.microsoft.com/office/drawing/2014/main" id="{58585E19-FC1E-4C7E-3746-29D63E003EF0}"/>
              </a:ext>
            </a:extLst>
          </p:cNvPr>
          <p:cNvSpPr txBox="1">
            <a:spLocks/>
          </p:cNvSpPr>
          <p:nvPr/>
        </p:nvSpPr>
        <p:spPr>
          <a:xfrm>
            <a:off x="5776450" y="2117849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نالَ</a:t>
            </a:r>
          </a:p>
        </p:txBody>
      </p:sp>
      <p:sp>
        <p:nvSpPr>
          <p:cNvPr id="16" name="Titre 9">
            <a:extLst>
              <a:ext uri="{FF2B5EF4-FFF2-40B4-BE49-F238E27FC236}">
                <a16:creationId xmlns:a16="http://schemas.microsoft.com/office/drawing/2014/main" id="{AAB728C3-AC5B-E21E-D6C7-0E45ECC906F4}"/>
              </a:ext>
            </a:extLst>
          </p:cNvPr>
          <p:cNvSpPr txBox="1">
            <a:spLocks/>
          </p:cNvSpPr>
          <p:nvPr/>
        </p:nvSpPr>
        <p:spPr>
          <a:xfrm>
            <a:off x="3822729" y="2125892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تَناوَلَ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Titre 9">
            <a:extLst>
              <a:ext uri="{FF2B5EF4-FFF2-40B4-BE49-F238E27FC236}">
                <a16:creationId xmlns:a16="http://schemas.microsoft.com/office/drawing/2014/main" id="{9EBBD5E7-225F-0B99-E26B-BB1E5338C98E}"/>
              </a:ext>
            </a:extLst>
          </p:cNvPr>
          <p:cNvSpPr txBox="1">
            <a:spLocks/>
          </p:cNvSpPr>
          <p:nvPr/>
        </p:nvSpPr>
        <p:spPr>
          <a:xfrm>
            <a:off x="1869008" y="2117849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ساعَدَ</a:t>
            </a:r>
          </a:p>
        </p:txBody>
      </p:sp>
      <p:sp>
        <p:nvSpPr>
          <p:cNvPr id="19" name="Titre 9">
            <a:extLst>
              <a:ext uri="{FF2B5EF4-FFF2-40B4-BE49-F238E27FC236}">
                <a16:creationId xmlns:a16="http://schemas.microsoft.com/office/drawing/2014/main" id="{AD516DE9-5C50-BA5D-00CE-AF70CA111EFA}"/>
              </a:ext>
            </a:extLst>
          </p:cNvPr>
          <p:cNvSpPr txBox="1">
            <a:spLocks/>
          </p:cNvSpPr>
          <p:nvPr/>
        </p:nvSpPr>
        <p:spPr>
          <a:xfrm>
            <a:off x="769751" y="4932218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ساعَدَ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ٱلْقَوِيُّ ٱلضَّعيفَ.</a:t>
            </a:r>
          </a:p>
        </p:txBody>
      </p:sp>
    </p:spTree>
    <p:extLst>
      <p:ext uri="{BB962C8B-B14F-4D97-AF65-F5344CB8AC3E}">
        <p14:creationId xmlns:p14="http://schemas.microsoft.com/office/powerpoint/2010/main" val="112620172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8A3AD-D0B9-0C88-C01B-4A0421BDA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2050F71-09CA-7048-A729-757B95018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اكتبوا المعنى المناسب لكلمة "عين" فال جملة التالية: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22A16BA-CB0B-22B9-7D33-A2E4921D5EB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689696-FD5C-9A37-930C-B65BA02DDA1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8A51DC-84E2-CC3A-129C-C86121BFA81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C3614B-9417-590B-56F9-0CA7F9B205BC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5EB770-7056-AAEF-D802-F5F44757924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DF0667EC-2A2F-B41C-D01E-B401722485C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23F3BF82-0DCB-D01B-1EB0-C7E84DB23D8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50DBAE44-9E17-C1AE-9D15-72F2CC05596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174A892-31C2-FD2C-1817-FBF16F13B1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6218AFB-0CFB-3355-63D5-031E638343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C62F2CC3-754D-CBEC-33D7-BBF7657D30F2}"/>
              </a:ext>
            </a:extLst>
          </p:cNvPr>
          <p:cNvSpPr txBox="1">
            <a:spLocks/>
          </p:cNvSpPr>
          <p:nvPr/>
        </p:nvSpPr>
        <p:spPr>
          <a:xfrm>
            <a:off x="727101" y="4118807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نَجْتَمِعُ كُلَّ يَوْمٍ في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عَيْنِ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ٱلْمَكانِ.</a:t>
            </a:r>
          </a:p>
        </p:txBody>
      </p:sp>
      <p:sp>
        <p:nvSpPr>
          <p:cNvPr id="6" name="Titre 9">
            <a:extLst>
              <a:ext uri="{FF2B5EF4-FFF2-40B4-BE49-F238E27FC236}">
                <a16:creationId xmlns:a16="http://schemas.microsoft.com/office/drawing/2014/main" id="{A365D1C2-7B70-C404-6F64-95A157C9356F}"/>
              </a:ext>
            </a:extLst>
          </p:cNvPr>
          <p:cNvSpPr txBox="1">
            <a:spLocks/>
          </p:cNvSpPr>
          <p:nvPr/>
        </p:nvSpPr>
        <p:spPr>
          <a:xfrm>
            <a:off x="6068095" y="2125892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مَنْبَعُ الْماءِ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Titre 9">
            <a:extLst>
              <a:ext uri="{FF2B5EF4-FFF2-40B4-BE49-F238E27FC236}">
                <a16:creationId xmlns:a16="http://schemas.microsoft.com/office/drawing/2014/main" id="{CA9944AA-0E45-34A3-F5FD-9937E7D1C514}"/>
              </a:ext>
            </a:extLst>
          </p:cNvPr>
          <p:cNvSpPr txBox="1">
            <a:spLocks/>
          </p:cNvSpPr>
          <p:nvPr/>
        </p:nvSpPr>
        <p:spPr>
          <a:xfrm>
            <a:off x="3822729" y="2125892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عُضْوُ الْإِبْصارِ</a:t>
            </a:r>
          </a:p>
        </p:txBody>
      </p:sp>
      <p:sp>
        <p:nvSpPr>
          <p:cNvPr id="15" name="Titre 9">
            <a:extLst>
              <a:ext uri="{FF2B5EF4-FFF2-40B4-BE49-F238E27FC236}">
                <a16:creationId xmlns:a16="http://schemas.microsoft.com/office/drawing/2014/main" id="{BCAD383C-0D51-3637-552D-F68F8CAB5119}"/>
              </a:ext>
            </a:extLst>
          </p:cNvPr>
          <p:cNvSpPr txBox="1">
            <a:spLocks/>
          </p:cNvSpPr>
          <p:nvPr/>
        </p:nvSpPr>
        <p:spPr>
          <a:xfrm>
            <a:off x="1652285" y="2059489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نَفْسِ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9282239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91133-33AD-939B-15A0-940F9E92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6E9D235-5D70-A976-02F4-BF59C12DB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صححوا: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عين:نَفْسِ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D606B70-5F19-F904-9031-A71CF60E75C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CD4CE5-1BE2-B0F9-8925-55A0D425A7B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8DBC8B-C926-844D-3155-9243D3DA2E6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C120CA-9A38-6473-76EB-18F8FA7205AE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BC81EB-4C40-A417-9157-3B9E8778ADA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6FA4E39A-A833-C560-D503-A631E794067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D208CF04-1989-DA3C-5F71-B6F534B242F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4D337E62-B3CB-FA25-6E54-68B5F74F3AB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0B7CAC6-C856-C290-CC8D-B8850BDB4F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E88DD89-D20A-A42A-1A02-B5975F19A2F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DF1805B8-FC31-1E63-5E43-8766739268BC}"/>
              </a:ext>
            </a:extLst>
          </p:cNvPr>
          <p:cNvSpPr txBox="1">
            <a:spLocks/>
          </p:cNvSpPr>
          <p:nvPr/>
        </p:nvSpPr>
        <p:spPr>
          <a:xfrm>
            <a:off x="727101" y="4118807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نَجْتَمِعُ كُلَّ يَوْمٍ في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عَيْنِ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ٱلْمَكانِ.</a:t>
            </a:r>
          </a:p>
        </p:txBody>
      </p:sp>
      <p:sp>
        <p:nvSpPr>
          <p:cNvPr id="6" name="Titre 9">
            <a:extLst>
              <a:ext uri="{FF2B5EF4-FFF2-40B4-BE49-F238E27FC236}">
                <a16:creationId xmlns:a16="http://schemas.microsoft.com/office/drawing/2014/main" id="{97CE3986-E8CC-13A4-AEDF-30AB08542ACA}"/>
              </a:ext>
            </a:extLst>
          </p:cNvPr>
          <p:cNvSpPr txBox="1">
            <a:spLocks/>
          </p:cNvSpPr>
          <p:nvPr/>
        </p:nvSpPr>
        <p:spPr>
          <a:xfrm>
            <a:off x="6068095" y="2125892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مَنْبَعُ الْماءِ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Titre 9">
            <a:extLst>
              <a:ext uri="{FF2B5EF4-FFF2-40B4-BE49-F238E27FC236}">
                <a16:creationId xmlns:a16="http://schemas.microsoft.com/office/drawing/2014/main" id="{6B14219E-4A41-B8EC-571B-83CDB0BDF67D}"/>
              </a:ext>
            </a:extLst>
          </p:cNvPr>
          <p:cNvSpPr txBox="1">
            <a:spLocks/>
          </p:cNvSpPr>
          <p:nvPr/>
        </p:nvSpPr>
        <p:spPr>
          <a:xfrm>
            <a:off x="3822729" y="2125892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عُضْوُ الْإِبْصارِ</a:t>
            </a:r>
          </a:p>
        </p:txBody>
      </p:sp>
      <p:sp>
        <p:nvSpPr>
          <p:cNvPr id="15" name="Titre 9">
            <a:extLst>
              <a:ext uri="{FF2B5EF4-FFF2-40B4-BE49-F238E27FC236}">
                <a16:creationId xmlns:a16="http://schemas.microsoft.com/office/drawing/2014/main" id="{02E91183-EFD9-31FE-2BD1-C647867DD48B}"/>
              </a:ext>
            </a:extLst>
          </p:cNvPr>
          <p:cNvSpPr txBox="1">
            <a:spLocks/>
          </p:cNvSpPr>
          <p:nvPr/>
        </p:nvSpPr>
        <p:spPr>
          <a:xfrm>
            <a:off x="1652285" y="2059489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نَفْسِ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4399970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D9CC0-532F-502E-86DF-7A819F076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65CC70A-FF52-39B7-0373-7FC235E65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3917791-CA22-DCA9-828F-9C186DF5538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F524F2-C18C-E060-3044-D7D9BC07287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5F2E1F-097A-AE99-22FE-CC721841374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4BCB2B-8C47-B079-0F28-EB932C2C1CA5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92CE1A-A824-FAA6-8A3D-99221DAE31D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256F23F3-E3D2-7B63-CCA1-2A2728B0166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0DAEC6AD-ECCF-7126-9E04-20DDB2A2BDA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1FC0B778-B634-64BA-5C18-754D5AE5687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F86C819-7D0A-2C3C-44F2-EB7DB36DCA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54E2E83-4BFC-3277-2E3C-46158214B5F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99A30248-FA98-4FD8-3AF8-EE58AEEFFDD2}"/>
              </a:ext>
            </a:extLst>
          </p:cNvPr>
          <p:cNvSpPr txBox="1">
            <a:spLocks/>
          </p:cNvSpPr>
          <p:nvPr/>
        </p:nvSpPr>
        <p:spPr>
          <a:xfrm>
            <a:off x="727101" y="4118807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نَتَنَزَّهُ بِجانِبِ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ٱلْعَيْنِ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ٱلْجارِيَّةِ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Titre 9">
            <a:extLst>
              <a:ext uri="{FF2B5EF4-FFF2-40B4-BE49-F238E27FC236}">
                <a16:creationId xmlns:a16="http://schemas.microsoft.com/office/drawing/2014/main" id="{A00B51C7-E739-32D7-F8E6-4741511D1E59}"/>
              </a:ext>
            </a:extLst>
          </p:cNvPr>
          <p:cNvSpPr txBox="1">
            <a:spLocks/>
          </p:cNvSpPr>
          <p:nvPr/>
        </p:nvSpPr>
        <p:spPr>
          <a:xfrm>
            <a:off x="6068095" y="2125892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مَنْبَعُ الْماءِ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Titre 9">
            <a:extLst>
              <a:ext uri="{FF2B5EF4-FFF2-40B4-BE49-F238E27FC236}">
                <a16:creationId xmlns:a16="http://schemas.microsoft.com/office/drawing/2014/main" id="{77E14F81-5847-7F73-8BFD-4B42A2866DA8}"/>
              </a:ext>
            </a:extLst>
          </p:cNvPr>
          <p:cNvSpPr txBox="1">
            <a:spLocks/>
          </p:cNvSpPr>
          <p:nvPr/>
        </p:nvSpPr>
        <p:spPr>
          <a:xfrm>
            <a:off x="3822729" y="2125892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عُضْوُ الْإِبْصارِ</a:t>
            </a:r>
          </a:p>
        </p:txBody>
      </p:sp>
      <p:sp>
        <p:nvSpPr>
          <p:cNvPr id="15" name="Titre 9">
            <a:extLst>
              <a:ext uri="{FF2B5EF4-FFF2-40B4-BE49-F238E27FC236}">
                <a16:creationId xmlns:a16="http://schemas.microsoft.com/office/drawing/2014/main" id="{855F07CF-6C38-EF5F-2BEE-7714BB910F0E}"/>
              </a:ext>
            </a:extLst>
          </p:cNvPr>
          <p:cNvSpPr txBox="1">
            <a:spLocks/>
          </p:cNvSpPr>
          <p:nvPr/>
        </p:nvSpPr>
        <p:spPr>
          <a:xfrm>
            <a:off x="1652285" y="2059489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نَفْسِ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377692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06C7F-C450-6FAD-9BD1-955C2E201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2DDAF70-6A92-5155-EE59-D1AD47A67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صححوا: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عين:مَنْبَعُ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الْماءِ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37F54A1-01AF-84E7-6F54-F3DE9FD0B221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41AA1C-8A35-18FE-C60E-7F528F41E22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CE1AAF-5E02-CE90-4E56-319039A9160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D8AED3-A2B7-F4F4-D9E6-8A8081D15658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F95367-60E1-476B-7F9E-79C65677F4A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B7C6DB13-E80E-D5A9-7AE3-25A6BD7E435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1ABBF8F4-BF3C-F8C8-1CFD-9F7F2F09384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F38113F0-ED1B-8036-46B8-0175201A793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F371642-D2AF-67A0-46EB-66509FB7C2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BC99093-7AEB-8625-A6A4-2A8AD78FFCE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BAE6451C-3C47-4C1F-1E2E-130A2EB2B692}"/>
              </a:ext>
            </a:extLst>
          </p:cNvPr>
          <p:cNvSpPr txBox="1">
            <a:spLocks/>
          </p:cNvSpPr>
          <p:nvPr/>
        </p:nvSpPr>
        <p:spPr>
          <a:xfrm>
            <a:off x="727101" y="4118807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نَتَنَزَّهُ بِجانِبِ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ٱلْعَيْنِ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ٱلْجارِيَّةِ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Titre 9">
            <a:extLst>
              <a:ext uri="{FF2B5EF4-FFF2-40B4-BE49-F238E27FC236}">
                <a16:creationId xmlns:a16="http://schemas.microsoft.com/office/drawing/2014/main" id="{4802E01D-D381-3458-F3BB-34691A28B186}"/>
              </a:ext>
            </a:extLst>
          </p:cNvPr>
          <p:cNvSpPr txBox="1">
            <a:spLocks/>
          </p:cNvSpPr>
          <p:nvPr/>
        </p:nvSpPr>
        <p:spPr>
          <a:xfrm>
            <a:off x="6068095" y="2125892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مَنْبَعُ الْماءِ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Titre 9">
            <a:extLst>
              <a:ext uri="{FF2B5EF4-FFF2-40B4-BE49-F238E27FC236}">
                <a16:creationId xmlns:a16="http://schemas.microsoft.com/office/drawing/2014/main" id="{63480D8C-F70C-69A4-2061-A41CDE8ADA96}"/>
              </a:ext>
            </a:extLst>
          </p:cNvPr>
          <p:cNvSpPr txBox="1">
            <a:spLocks/>
          </p:cNvSpPr>
          <p:nvPr/>
        </p:nvSpPr>
        <p:spPr>
          <a:xfrm>
            <a:off x="3822729" y="2125892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عُضْوُ الْإِبْصارِ</a:t>
            </a:r>
          </a:p>
        </p:txBody>
      </p:sp>
      <p:sp>
        <p:nvSpPr>
          <p:cNvPr id="15" name="Titre 9">
            <a:extLst>
              <a:ext uri="{FF2B5EF4-FFF2-40B4-BE49-F238E27FC236}">
                <a16:creationId xmlns:a16="http://schemas.microsoft.com/office/drawing/2014/main" id="{1B908AC1-3A7C-EF02-E149-D82466CBE55A}"/>
              </a:ext>
            </a:extLst>
          </p:cNvPr>
          <p:cNvSpPr txBox="1">
            <a:spLocks/>
          </p:cNvSpPr>
          <p:nvPr/>
        </p:nvSpPr>
        <p:spPr>
          <a:xfrm>
            <a:off x="1652285" y="2059489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نَفْسِ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4830963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D1085-D769-84CA-2DFB-E27D63184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F057419-CE43-0C9B-EC53-9F0703284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1164CE8-E24C-EADE-2CF8-2429A74FE2F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C44DB4-F2B8-C847-804C-71A1B216E25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20BD8A-E193-2831-504A-01ADE6A04A7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A2307A-7706-A8DB-E53A-383DDD7799BF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CF7528-78A4-5338-53C2-1709C266537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9223E6CF-CEBE-9721-92F1-FF10CD31352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D93A7EFC-0A0E-EA98-A4F7-47A3C382291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17B6D927-6821-E508-E072-BD21D0CE5CA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E744BEE-6B2D-97B7-B346-353A79A915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0975705-C830-0EFE-0697-2ED951817B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61A645CF-9786-41D1-03B7-0A20E3CA5F70}"/>
              </a:ext>
            </a:extLst>
          </p:cNvPr>
          <p:cNvSpPr txBox="1">
            <a:spLocks/>
          </p:cNvSpPr>
          <p:nvPr/>
        </p:nvSpPr>
        <p:spPr>
          <a:xfrm>
            <a:off x="727101" y="4118807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نَحْمي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ٱلْعَيْنَ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أَشِعَّةِ ٱلشَّمْسِ.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Titre 9">
            <a:extLst>
              <a:ext uri="{FF2B5EF4-FFF2-40B4-BE49-F238E27FC236}">
                <a16:creationId xmlns:a16="http://schemas.microsoft.com/office/drawing/2014/main" id="{62DB735C-2D2A-5485-9B52-C2FF7A632A61}"/>
              </a:ext>
            </a:extLst>
          </p:cNvPr>
          <p:cNvSpPr txBox="1">
            <a:spLocks/>
          </p:cNvSpPr>
          <p:nvPr/>
        </p:nvSpPr>
        <p:spPr>
          <a:xfrm>
            <a:off x="6068095" y="2125892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مَنْبَعُ الْماءِ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Titre 9">
            <a:extLst>
              <a:ext uri="{FF2B5EF4-FFF2-40B4-BE49-F238E27FC236}">
                <a16:creationId xmlns:a16="http://schemas.microsoft.com/office/drawing/2014/main" id="{4E7E22A9-446F-BBFE-DBB0-5796798F66CE}"/>
              </a:ext>
            </a:extLst>
          </p:cNvPr>
          <p:cNvSpPr txBox="1">
            <a:spLocks/>
          </p:cNvSpPr>
          <p:nvPr/>
        </p:nvSpPr>
        <p:spPr>
          <a:xfrm>
            <a:off x="3822729" y="2125892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عُضْوُ الْإِبْصارِ</a:t>
            </a:r>
          </a:p>
        </p:txBody>
      </p:sp>
      <p:sp>
        <p:nvSpPr>
          <p:cNvPr id="15" name="Titre 9">
            <a:extLst>
              <a:ext uri="{FF2B5EF4-FFF2-40B4-BE49-F238E27FC236}">
                <a16:creationId xmlns:a16="http://schemas.microsoft.com/office/drawing/2014/main" id="{9D146F9F-55D2-69DD-B80B-8D4C54C2B9ED}"/>
              </a:ext>
            </a:extLst>
          </p:cNvPr>
          <p:cNvSpPr txBox="1">
            <a:spLocks/>
          </p:cNvSpPr>
          <p:nvPr/>
        </p:nvSpPr>
        <p:spPr>
          <a:xfrm>
            <a:off x="1652285" y="2059489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نَفْسِ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212571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8562B-7F25-8F35-5B68-F9AFBFCBC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BA28244-85A8-EE92-67DF-4507D527E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صححوا: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عين:عُضْوُ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الْإِبْصارِ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EF331B2-16AA-8341-10C9-AB6A6DA1D16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F88747-DB5C-6EB0-6CCD-97E15583D49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3197CC-3C26-D345-3FA3-AD57448E48D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CB321A-732E-7DB5-C145-1432DDD9AAD5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97046F-960D-7C13-93C9-2D3E41DAFBC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44BA5FAC-45D8-6566-59D3-E398584CF63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E9EF7447-04CA-95E5-CBAC-06F2154471C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8461B036-21A1-074B-9AEA-783376E0BE3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B935CB5-EEAD-C566-4FA7-022BAA8414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E39163B-5F7B-0801-F8EB-9137889245C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71816862-6E3A-E3FF-50F5-25E810FE82AA}"/>
              </a:ext>
            </a:extLst>
          </p:cNvPr>
          <p:cNvSpPr txBox="1">
            <a:spLocks/>
          </p:cNvSpPr>
          <p:nvPr/>
        </p:nvSpPr>
        <p:spPr>
          <a:xfrm>
            <a:off x="727101" y="4118807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نَحْمي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ٱلْعَيْنَ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أَشِعَّةِ ٱلشَّمْسِ.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Titre 9">
            <a:extLst>
              <a:ext uri="{FF2B5EF4-FFF2-40B4-BE49-F238E27FC236}">
                <a16:creationId xmlns:a16="http://schemas.microsoft.com/office/drawing/2014/main" id="{F06B6166-3A5B-F388-DFE3-E5C49365BD03}"/>
              </a:ext>
            </a:extLst>
          </p:cNvPr>
          <p:cNvSpPr txBox="1">
            <a:spLocks/>
          </p:cNvSpPr>
          <p:nvPr/>
        </p:nvSpPr>
        <p:spPr>
          <a:xfrm>
            <a:off x="6068095" y="2125892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مَنْبَعُ الْماءِ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Titre 9">
            <a:extLst>
              <a:ext uri="{FF2B5EF4-FFF2-40B4-BE49-F238E27FC236}">
                <a16:creationId xmlns:a16="http://schemas.microsoft.com/office/drawing/2014/main" id="{667E43F3-0CED-C189-5BFF-E004F74DC6D5}"/>
              </a:ext>
            </a:extLst>
          </p:cNvPr>
          <p:cNvSpPr txBox="1">
            <a:spLocks/>
          </p:cNvSpPr>
          <p:nvPr/>
        </p:nvSpPr>
        <p:spPr>
          <a:xfrm>
            <a:off x="3822729" y="2125892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عُضْوُ الْإِبْصارِ</a:t>
            </a:r>
          </a:p>
        </p:txBody>
      </p:sp>
      <p:sp>
        <p:nvSpPr>
          <p:cNvPr id="15" name="Titre 9">
            <a:extLst>
              <a:ext uri="{FF2B5EF4-FFF2-40B4-BE49-F238E27FC236}">
                <a16:creationId xmlns:a16="http://schemas.microsoft.com/office/drawing/2014/main" id="{C0860317-4205-001D-1F8F-7A43D84FEF10}"/>
              </a:ext>
            </a:extLst>
          </p:cNvPr>
          <p:cNvSpPr txBox="1">
            <a:spLocks/>
          </p:cNvSpPr>
          <p:nvPr/>
        </p:nvSpPr>
        <p:spPr>
          <a:xfrm>
            <a:off x="1652285" y="2059489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نَفْسِ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080985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70484-9AC4-C1E0-CDA1-6B771EF73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ED0FB3D-3C1B-8CC1-645D-CE3C074C6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سنتذكر خطوات استراتيجية مفاتيح السياق. من يذكرنا بها؟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9D2D10B-C267-D9B5-352E-12A27ED4DC6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A84A14-4360-D423-83F1-703BDD0448A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8FC597-3333-A52B-4CDE-AE3F214C560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E7F45C-4420-BD14-C5B3-ACE99545CAF8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1BAA3B-1125-4968-AFEE-4D5FCED27BB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6B853C82-0F69-B80F-4389-B6CD8C2AC4A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D528A801-19AE-18B9-7847-A08D7BF1F5C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AD77AEA7-9142-1359-3686-A2FD0D3208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384A4A3-C862-457B-CE14-56C85A12A2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D8F5D15-8BEC-A686-60E2-634FDDCBC99E}"/>
              </a:ext>
            </a:extLst>
          </p:cNvPr>
          <p:cNvSpPr txBox="1"/>
          <p:nvPr/>
        </p:nvSpPr>
        <p:spPr>
          <a:xfrm>
            <a:off x="1370015" y="3281855"/>
            <a:ext cx="6403970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مَفاتيحِ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ٱلسِّياقِ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1FD6151-1550-5999-A5EA-2E5CCB8A8DB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7658424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DEDE4-4338-7A9C-7CFD-88927945E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19F0D26-4F47-EC51-821B-82A73B3C2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35CA749-081F-EB3A-5F2C-F215DC02105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7F3456-D72B-73AF-66C4-8365EA1E9F1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A9C3FA-0091-1E05-D39A-14148408560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46F030-3958-A154-5541-25EDDC2D76C5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DD6BFE-FB59-60CE-FFB3-7E9E20D34DD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93C1920C-FC6C-9EEC-4ACB-0684AD70B65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AC4731AA-FE61-3E39-4FD6-2B17D894372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B1314191-DDF4-3BAF-1170-1819438B711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1A1E676-E70A-B287-5826-3B0709BF41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493AB14-D4BE-AE41-976D-4D34E120ADE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capture d’écran, Police, logo&#10;&#10;Le contenu généré par l’IA peut être incorrect.">
            <a:extLst>
              <a:ext uri="{FF2B5EF4-FFF2-40B4-BE49-F238E27FC236}">
                <a16:creationId xmlns:a16="http://schemas.microsoft.com/office/drawing/2014/main" id="{593634FC-6659-8BE6-7E17-254EF2F91F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84" y="1873893"/>
            <a:ext cx="7978831" cy="429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3639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93DC3-1DBC-B64E-9A91-8600EEEA4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89CC424-5A98-314B-B115-FF1EE3C83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الجملة التالية جيدا ثم حددوا معنى كلمة "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ضَمَأٌ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بتوظيف استراتيجية مفاتيح السياق.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42A7AC6-65CD-B240-1B25-C7ACCB78C42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09665D-F23F-7D6D-5743-F23F26AE3A5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038246-B8B8-7F17-DA5C-49827DC20F8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5F4526-B10E-2552-61D9-4631ECDAFB56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F05455-467B-9386-5448-95F0FB06D31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0B818DF4-B101-EBA2-8558-A8E957E09F6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B6EB767D-D400-0C3B-9ED8-EEBBCA00619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87B7B6AA-1C57-673D-95CD-8140C53F44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611F09C-0CAF-60C6-A377-3541A9C865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4956942D-4D8D-14B5-2E62-3BB7EAFEDC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Titre 9">
            <a:extLst>
              <a:ext uri="{FF2B5EF4-FFF2-40B4-BE49-F238E27FC236}">
                <a16:creationId xmlns:a16="http://schemas.microsoft.com/office/drawing/2014/main" id="{38469AAE-7EC7-FFCE-0F0B-07A8CCD75EFE}"/>
              </a:ext>
            </a:extLst>
          </p:cNvPr>
          <p:cNvSpPr txBox="1">
            <a:spLocks/>
          </p:cNvSpPr>
          <p:nvPr/>
        </p:nvSpPr>
        <p:spPr>
          <a:xfrm>
            <a:off x="632373" y="2680854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شَرِبَ ٱلصّائِمُ ٱلْماءَ فَرَوى </a:t>
            </a:r>
            <a:r>
              <a:rPr lang="ar-MA" sz="6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ضَمَأ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َهُ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753509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58737-FE93-EE47-6F2B-83C3B4E54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37E65BE-9A38-3046-8948-6EF74CCD1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نحدد أولا مفاتيح السياق في الجملة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.من يحددها؟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0C74402-DAA4-A838-2C47-CBFE7581A85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7E79D0-3D34-550E-1CD6-FF67400BDC1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50B918-D8E1-D9CA-8E56-1E0FFF573F8F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B7C390-E01E-8006-DFA0-B8B99C4D8CAB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B8F819-8CFF-1A14-BEB4-3F899B8C53B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5B4FEC46-8534-3086-6E2A-3137CE27E2C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A71107C4-F63D-543C-B3A2-287EC9BB6F0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98E05A60-2290-ACE8-18D0-688183A5096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03CADD-F2F9-0D3C-15AF-5D23099FBB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8C5C276D-22BB-59B6-CC34-A0056652123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F9FCF386-47AF-5B14-CBD9-AC0C7C8C0410}"/>
              </a:ext>
            </a:extLst>
          </p:cNvPr>
          <p:cNvSpPr txBox="1">
            <a:spLocks/>
          </p:cNvSpPr>
          <p:nvPr/>
        </p:nvSpPr>
        <p:spPr>
          <a:xfrm>
            <a:off x="632373" y="2680854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شَرِبَ ٱلصّائِمُ ٱلْماءَ فَرَوى </a:t>
            </a:r>
            <a:r>
              <a:rPr lang="ar-MA" sz="6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ضَمَأ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َهُ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095969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CCAD4-A425-2E69-5FE1-819C6596C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3D0A9DD-5B1E-B9B9-5A13-E892E57E9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804381"/>
            <a:ext cx="7222909" cy="612000"/>
          </a:xfrm>
        </p:spPr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أحسنتم: مفاتيح السياق في الجملة هي :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شَرِبَ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ٱلصّائِمُ – رَوى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إذن فالكلمتان تحليلان لمعنى العطش.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إذن كلمة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ضمأ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تعني عَطَشٌ.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BBF8D72-B2D6-4D54-B768-347FE404E9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CB409D-BA38-6DE6-6F34-EAA580F8435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2D110F-966D-B4C1-069D-F82F8655C03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DBBDDD-9F73-F5BE-AD60-9326D633377A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8FED14-ADDC-88DA-BA0A-A1B00FEF2C1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52A7A047-6FEA-AE8B-0B7B-BD460BC4809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6C580E63-0690-3F67-4EBA-A9870F9EFD3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854CF89F-448B-5BB2-7EAC-2C6222C207A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E96B02-6680-DF5B-E766-EE15697033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7767072-377A-4BFF-65D2-8989ECE81F1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4444724-63B7-6BC9-D3DF-2F8E1FE652E7}"/>
              </a:ext>
            </a:extLst>
          </p:cNvPr>
          <p:cNvSpPr/>
          <p:nvPr/>
        </p:nvSpPr>
        <p:spPr>
          <a:xfrm>
            <a:off x="6410334" y="2780078"/>
            <a:ext cx="914400" cy="92151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43BB9C6-2139-0424-3A5C-F6FF8C672948}"/>
              </a:ext>
            </a:extLst>
          </p:cNvPr>
          <p:cNvSpPr/>
          <p:nvPr/>
        </p:nvSpPr>
        <p:spPr>
          <a:xfrm>
            <a:off x="4946073" y="2742920"/>
            <a:ext cx="1356978" cy="92151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4F97DD67-114E-EE99-0314-206650F2C788}"/>
              </a:ext>
            </a:extLst>
          </p:cNvPr>
          <p:cNvSpPr/>
          <p:nvPr/>
        </p:nvSpPr>
        <p:spPr>
          <a:xfrm>
            <a:off x="5127512" y="3726503"/>
            <a:ext cx="345440" cy="5080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itre 9">
            <a:extLst>
              <a:ext uri="{FF2B5EF4-FFF2-40B4-BE49-F238E27FC236}">
                <a16:creationId xmlns:a16="http://schemas.microsoft.com/office/drawing/2014/main" id="{0003CEF1-C543-74D1-6D13-F00714D28D59}"/>
              </a:ext>
            </a:extLst>
          </p:cNvPr>
          <p:cNvSpPr txBox="1">
            <a:spLocks/>
          </p:cNvSpPr>
          <p:nvPr/>
        </p:nvSpPr>
        <p:spPr>
          <a:xfrm>
            <a:off x="653698" y="4311394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شَرِبَ ٱلصّائِمُ ٱلْماءَ فَرَوى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عَطَش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َهُ.</a:t>
            </a:r>
          </a:p>
        </p:txBody>
      </p:sp>
      <p:sp>
        <p:nvSpPr>
          <p:cNvPr id="17" name="Titre 9">
            <a:extLst>
              <a:ext uri="{FF2B5EF4-FFF2-40B4-BE49-F238E27FC236}">
                <a16:creationId xmlns:a16="http://schemas.microsoft.com/office/drawing/2014/main" id="{B0157126-5EE2-000E-EB8A-C5F0DB763482}"/>
              </a:ext>
            </a:extLst>
          </p:cNvPr>
          <p:cNvSpPr txBox="1">
            <a:spLocks/>
          </p:cNvSpPr>
          <p:nvPr/>
        </p:nvSpPr>
        <p:spPr>
          <a:xfrm>
            <a:off x="632373" y="2680854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شَرِبَ ٱلصّائِمُ ٱلْماءَ فَرَوى </a:t>
            </a:r>
            <a:r>
              <a:rPr lang="ar-MA" sz="6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ضَمَأ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َهُ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FAD15B6-485D-2B11-10EF-498BF0C7957C}"/>
              </a:ext>
            </a:extLst>
          </p:cNvPr>
          <p:cNvSpPr/>
          <p:nvPr/>
        </p:nvSpPr>
        <p:spPr>
          <a:xfrm>
            <a:off x="2853345" y="2749198"/>
            <a:ext cx="1113004" cy="92151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8854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  <p:bldP spid="15" grpId="0" animBg="1"/>
      <p:bldP spid="16" grpId="0"/>
      <p:bldP spid="1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8D3EF-E85F-EF84-3379-83B42E5B8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9300D6F-01B2-23DB-03B4-A9DB3D4E0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الجملة التالية جيدا ثم حددوا معنى كلمة "الجب" بتوظيف استراتيجية مفاتيح السياق.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65D3587-CF78-5560-71FD-8C01D65FF14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FDC8FD-ECF9-91AA-F666-7ED537F9D73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DFB2CD-1EA1-4D62-9A9E-C79A622E22FF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A13A4A-944F-F362-A8A5-F584AB6E3B09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CF1EC0-3DED-20D1-EBB1-5DF28621BEF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F859D2BF-F829-29BB-6929-4BD27369403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0647646E-8413-FA4D-E803-54DB3B388C2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3ACE9E39-041A-16EA-0A00-90C0A79C562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7764726-A23B-7F6E-4BA2-2BC26D75C3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0EBD246A-DCA7-F234-8132-54A2E5FE366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Titre 9">
            <a:extLst>
              <a:ext uri="{FF2B5EF4-FFF2-40B4-BE49-F238E27FC236}">
                <a16:creationId xmlns:a16="http://schemas.microsoft.com/office/drawing/2014/main" id="{59BA812B-E73C-8FEA-2CD9-3E7E94C81DAF}"/>
              </a:ext>
            </a:extLst>
          </p:cNvPr>
          <p:cNvSpPr txBox="1">
            <a:spLocks/>
          </p:cNvSpPr>
          <p:nvPr/>
        </p:nvSpPr>
        <p:spPr>
          <a:xfrm>
            <a:off x="632373" y="2680854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يَسْقي ٱلرّاعي ٱلْماءَ مِنَ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ٱلْجُبِّ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ٱلْعَميقِ.</a:t>
            </a:r>
          </a:p>
        </p:txBody>
      </p:sp>
    </p:spTree>
    <p:extLst>
      <p:ext uri="{BB962C8B-B14F-4D97-AF65-F5344CB8AC3E}">
        <p14:creationId xmlns:p14="http://schemas.microsoft.com/office/powerpoint/2010/main" val="334069292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B106F-C616-0CE0-48C3-B605CA8CA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9934F12-6263-6BC6-2FD0-C0217C35A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نحدد أولا مفاتيح السياق في الجملة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.من يحددها؟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97B2D2F-7046-C169-F47A-27237C511BD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762082-0F6B-D033-313E-F53B8807E03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1262DA-978A-6EDD-6E1C-C3FA6F60C18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3D4904-3E3B-8895-29F9-5A094995A76E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FF4566-E237-19DF-8AB0-2244CDC2EF5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0B1AD9EB-149F-71A6-918D-D3A1DA97396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CAB404CB-1F12-88CA-792B-74BCDB889A4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99BCD3C8-A9F0-8DF8-5F47-6F76FC91A13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C7406A2-2738-6BAF-E783-ECC546CFE6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18366473-2EC2-BD1D-0E4D-324E8DA4AC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re 9">
            <a:extLst>
              <a:ext uri="{FF2B5EF4-FFF2-40B4-BE49-F238E27FC236}">
                <a16:creationId xmlns:a16="http://schemas.microsoft.com/office/drawing/2014/main" id="{88F8B098-4BD2-842D-ABDA-21E985CB2511}"/>
              </a:ext>
            </a:extLst>
          </p:cNvPr>
          <p:cNvSpPr txBox="1">
            <a:spLocks/>
          </p:cNvSpPr>
          <p:nvPr/>
        </p:nvSpPr>
        <p:spPr>
          <a:xfrm>
            <a:off x="632373" y="2680854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يَسْقي ٱلرّاعي ٱلْماءَ مِنَ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ٱلْجُبِّ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ٱلْعَميقِ.</a:t>
            </a:r>
          </a:p>
        </p:txBody>
      </p:sp>
    </p:spTree>
    <p:extLst>
      <p:ext uri="{BB962C8B-B14F-4D97-AF65-F5344CB8AC3E}">
        <p14:creationId xmlns:p14="http://schemas.microsoft.com/office/powerpoint/2010/main" val="42444435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17259-4667-1DD8-24BF-A475EA277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6BE2329-95BB-445D-7199-AF0E7C72E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67223"/>
            <a:ext cx="7273532" cy="612000"/>
          </a:xfrm>
        </p:spPr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أحسنتم: مفاتيح السياق في الجملة هي : يَسْقي – ٱلْماءَ - ٱلْعَميقِ. إذن فالكلمتان تحليلان لمعنى البئر. إذن كلمة الجب تعني البئر.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4FF43BF-5256-F9EF-83AA-F1DB4AAFAD5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87C9EF-C704-D9C6-79B0-905447E22F5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B8747F-1184-B4A5-4A17-72E287A7018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6A2602-A64E-45E4-B8E9-1665010D8A2C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DE0387-CB47-616A-3DEE-A2F6D206A4D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F0D439C6-304F-125D-A59D-13104CB3BB1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40EDDD3A-2DE6-72F5-98A8-FAF51957D9F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81744025-1BB6-29F6-3424-9BA8450E26D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7E01946-AEED-AB72-A319-BA173B975F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F9D2AC7A-5C26-9288-0ADA-CB81D6DB7AE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F20368F7-5ECA-E74F-6947-06F5AFEE7EA5}"/>
              </a:ext>
            </a:extLst>
          </p:cNvPr>
          <p:cNvSpPr/>
          <p:nvPr/>
        </p:nvSpPr>
        <p:spPr>
          <a:xfrm>
            <a:off x="5915526" y="3803394"/>
            <a:ext cx="345440" cy="5080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itre 9">
            <a:extLst>
              <a:ext uri="{FF2B5EF4-FFF2-40B4-BE49-F238E27FC236}">
                <a16:creationId xmlns:a16="http://schemas.microsoft.com/office/drawing/2014/main" id="{2D0F0765-23CB-DEF3-18B6-3404B7234575}"/>
              </a:ext>
            </a:extLst>
          </p:cNvPr>
          <p:cNvSpPr txBox="1">
            <a:spLocks/>
          </p:cNvSpPr>
          <p:nvPr/>
        </p:nvSpPr>
        <p:spPr>
          <a:xfrm>
            <a:off x="653698" y="4311394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يَسْقي ٱلرّاعي ٱلْماءَ مِنَ </a:t>
            </a:r>
            <a:r>
              <a:rPr lang="ar-MA" sz="6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ٱلْبِئْرِ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ٱلْعَميقَةِ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Titre 9">
            <a:extLst>
              <a:ext uri="{FF2B5EF4-FFF2-40B4-BE49-F238E27FC236}">
                <a16:creationId xmlns:a16="http://schemas.microsoft.com/office/drawing/2014/main" id="{172A3ECA-0870-99AE-CC08-F290C6C41664}"/>
              </a:ext>
            </a:extLst>
          </p:cNvPr>
          <p:cNvSpPr txBox="1">
            <a:spLocks/>
          </p:cNvSpPr>
          <p:nvPr/>
        </p:nvSpPr>
        <p:spPr>
          <a:xfrm>
            <a:off x="632373" y="2680854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يَسْقي ٱلرّاعي ٱلْماءَ مِنَ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ٱلْجُبِّ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ٱلْعَميقِ.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27D332D-626B-DD5D-178C-2C6D69860119}"/>
              </a:ext>
            </a:extLst>
          </p:cNvPr>
          <p:cNvSpPr/>
          <p:nvPr/>
        </p:nvSpPr>
        <p:spPr>
          <a:xfrm>
            <a:off x="4572000" y="2804986"/>
            <a:ext cx="951261" cy="92151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A48098-82C2-4016-DF84-0C89AA3DE71D}"/>
              </a:ext>
            </a:extLst>
          </p:cNvPr>
          <p:cNvSpPr/>
          <p:nvPr/>
        </p:nvSpPr>
        <p:spPr>
          <a:xfrm>
            <a:off x="6764482" y="2881877"/>
            <a:ext cx="1116025" cy="92151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7B7E797-8571-5954-D127-99357B03D712}"/>
              </a:ext>
            </a:extLst>
          </p:cNvPr>
          <p:cNvSpPr/>
          <p:nvPr/>
        </p:nvSpPr>
        <p:spPr>
          <a:xfrm>
            <a:off x="1263494" y="2765317"/>
            <a:ext cx="1365682" cy="92151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6434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4" grpId="0" animBg="1"/>
      <p:bldP spid="3" grpId="0" animBg="1"/>
      <p:bldP spid="1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4"/>
            <a:ext cx="7789894" cy="2921038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348093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أساليب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026227" y="3159000"/>
            <a:ext cx="5138125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أسلوب التعبير عن الرأي و التعليل.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323340" y="1642612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F6DB8C-EE6E-FDCC-C8A7-7181BCB92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61932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99FA3C5A-8E9B-9236-B730-B9640962FB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17" y="1642612"/>
            <a:ext cx="436938" cy="5030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06B2C3-1E11-01F7-9309-B396E8BF1E0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51789" y="1894113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85BA3-4BDE-9B7C-7B43-CDBF98A07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6C4A068-730F-A197-7CB3-E8AE35B31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سنتذكر بعض أساليب التعبير عن الرأي.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1C9EBBF-2A69-7C05-940B-621617D41109}"/>
              </a:ext>
            </a:extLst>
          </p:cNvPr>
          <p:cNvSpPr txBox="1"/>
          <p:nvPr/>
        </p:nvSpPr>
        <p:spPr>
          <a:xfrm>
            <a:off x="848244" y="3068780"/>
            <a:ext cx="7268121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أُسْلوبُ ٱلتَّعْبيرِ عَنِ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ٱلرَّأْيِ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 تَعْليلِهِ.</a:t>
            </a: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D662B49-7D93-A0F8-6743-7C6FBC46615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B06A47F-97B2-B599-5E50-C761C83EF41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30342E-5F62-E4E7-FAF3-9B207774290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26E67A-5F18-DBB6-33D1-34BD6A3108C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92A1D6B-855F-59B3-7492-A2336E4A3C12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75D465-9942-4CCD-9FAB-5EB987E3ED4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CAFFA246-44B5-5628-6958-FF80664277F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AB3FB462-4240-43A0-2E72-ECE82904FF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4;p5">
            <a:extLst>
              <a:ext uri="{FF2B5EF4-FFF2-40B4-BE49-F238E27FC236}">
                <a16:creationId xmlns:a16="http://schemas.microsoft.com/office/drawing/2014/main" id="{C983E861-13F7-FF28-E9A5-EF3973B3A30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4567BEA-B7A8-85D4-BCBC-4F7F3ACCBF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240896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9A5EB-4F5B-E829-8DED-96D6BEB1D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91F4215-590F-E8BF-E25D-9D4937C15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نتبعها للتعبير عن الرأي؟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67B9873-F5E5-6561-800E-7C6224AA3BA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5073341-13F8-9BCD-65B4-4BF30604C086}"/>
              </a:ext>
            </a:extLst>
          </p:cNvPr>
          <p:cNvSpPr txBox="1"/>
          <p:nvPr/>
        </p:nvSpPr>
        <p:spPr>
          <a:xfrm>
            <a:off x="848244" y="3068780"/>
            <a:ext cx="7268121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أُسْلوبُ ٱلتَّعْبيرِ عَنِ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ٱلرَّأْيِ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 تَعْليلِهِ.</a:t>
            </a: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255A018-1836-3C3E-E6D9-3193F79262D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9934512-B1FE-5E20-70A0-360D6D722D8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09897-BD83-B9C8-5293-D5E77EAE7FB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8CF006-8F7A-8B78-DC34-1EE8E28DC52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AA6574-114C-A4FA-E202-49EFF1BD8312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17B184-88B9-37B8-AC00-EF798DF9D77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5FA521AC-1510-9FAD-6995-5A49BA83BEC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94AD9943-F56F-2042-83D2-24BFACD3390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4;p5">
            <a:extLst>
              <a:ext uri="{FF2B5EF4-FFF2-40B4-BE49-F238E27FC236}">
                <a16:creationId xmlns:a16="http://schemas.microsoft.com/office/drawing/2014/main" id="{C9940050-DCD9-6D43-9CFD-E7642A632ED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6624152-9491-F978-8AE1-841DC0888D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526020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7B9E2-8772-90C3-FCCE-5B572DEF6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9EDB119-BC67-2E57-95D1-5FDCFAEC1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AACFB61-64BB-0AEC-F510-FC64B347729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2D8A27C-0534-FA2A-1712-CFE55FF9CF5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3758;p18">
            <a:extLst>
              <a:ext uri="{FF2B5EF4-FFF2-40B4-BE49-F238E27FC236}">
                <a16:creationId xmlns:a16="http://schemas.microsoft.com/office/drawing/2014/main" id="{9E2A39C8-010E-1160-F4B7-01BE977A4460}"/>
              </a:ext>
            </a:extLst>
          </p:cNvPr>
          <p:cNvSpPr/>
          <p:nvPr/>
        </p:nvSpPr>
        <p:spPr>
          <a:xfrm>
            <a:off x="1644938" y="2433635"/>
            <a:ext cx="5854123" cy="995365"/>
          </a:xfrm>
          <a:prstGeom prst="roundRect">
            <a:avLst>
              <a:gd name="adj" fmla="val 50000"/>
            </a:avLst>
          </a:prstGeom>
          <a:solidFill>
            <a:srgbClr val="ED7D31">
              <a:lumMod val="20000"/>
              <a:lumOff val="80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أَوَّلاً: أُقَدِّمُ تَعْريفاً مُخْتَصَراً عَنِ ٱلْموضوعِ.</a:t>
            </a:r>
          </a:p>
        </p:txBody>
      </p:sp>
      <p:sp>
        <p:nvSpPr>
          <p:cNvPr id="14" name="Google Shape;3758;p18">
            <a:extLst>
              <a:ext uri="{FF2B5EF4-FFF2-40B4-BE49-F238E27FC236}">
                <a16:creationId xmlns:a16="http://schemas.microsoft.com/office/drawing/2014/main" id="{A9435786-E3E5-B4EF-9CD4-BA29C1B3B556}"/>
              </a:ext>
            </a:extLst>
          </p:cNvPr>
          <p:cNvSpPr/>
          <p:nvPr/>
        </p:nvSpPr>
        <p:spPr>
          <a:xfrm>
            <a:off x="1644938" y="3472544"/>
            <a:ext cx="5854123" cy="995365"/>
          </a:xfrm>
          <a:prstGeom prst="roundRect">
            <a:avLst>
              <a:gd name="adj" fmla="val 50000"/>
            </a:avLst>
          </a:prstGeom>
          <a:solidFill>
            <a:srgbClr val="ED7D31">
              <a:lumMod val="20000"/>
              <a:lumOff val="80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ثانِيّاً: أَسْتَعْمِلُ أَساليبَ ٱلتَّعْبيرِ عَنِ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ٱلرَّأْيِ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15" name="Google Shape;3758;p18">
            <a:extLst>
              <a:ext uri="{FF2B5EF4-FFF2-40B4-BE49-F238E27FC236}">
                <a16:creationId xmlns:a16="http://schemas.microsoft.com/office/drawing/2014/main" id="{32F17BC9-2DD1-0FB6-FFA1-EB79DB81AA85}"/>
              </a:ext>
            </a:extLst>
          </p:cNvPr>
          <p:cNvSpPr/>
          <p:nvPr/>
        </p:nvSpPr>
        <p:spPr>
          <a:xfrm>
            <a:off x="488635" y="4499829"/>
            <a:ext cx="8260587" cy="908807"/>
          </a:xfrm>
          <a:prstGeom prst="roundRect">
            <a:avLst>
              <a:gd name="adj" fmla="val 50000"/>
            </a:avLst>
          </a:prstGeom>
          <a:solidFill>
            <a:srgbClr val="ED7D31">
              <a:lumMod val="20000"/>
              <a:lumOff val="80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ثالِثاً: أَدْعَمُ رَأْيي وَ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أُعَلِّلُهُ،وَذَلِكَ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بِٱسْتِعْمالِ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ٱلْأَساليبِ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لِأَنَّهُ/لِأَنََّها ,فَهُوَ/فَهِيَ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71153B5-BA13-52B8-F5C5-CCB291269A4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184CE8-11F0-34BF-2547-C03FB6B5379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4DAB2C-04F2-0A4D-5F3E-24775D19F12F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B50619-30F0-5C6E-142D-EB3A64E87184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CC3D5E-536B-F349-0927-DFAAD5A8B081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55BCD0D8-8D8A-9DCA-4B58-215964F2174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5;p5">
            <a:extLst>
              <a:ext uri="{FF2B5EF4-FFF2-40B4-BE49-F238E27FC236}">
                <a16:creationId xmlns:a16="http://schemas.microsoft.com/office/drawing/2014/main" id="{92E8DDA3-5D4E-E7CD-D33E-734D3E37ABA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4;p5">
            <a:extLst>
              <a:ext uri="{FF2B5EF4-FFF2-40B4-BE49-F238E27FC236}">
                <a16:creationId xmlns:a16="http://schemas.microsoft.com/office/drawing/2014/main" id="{2C34B045-7DEE-4CD0-15FB-8A3B7FBD994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0FF0EE2-0D76-1637-B487-41724E03AC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3793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4B582-032F-DD18-F666-90230ADF9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C4F1100-934B-B757-285D-9BD90A067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 فقرة أتحدث من خلالها عن أهمية قراءة القرآن الكريم و تدبر آياته.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76E20BD-9736-7D7D-96F9-1C39D2D59111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A0894BC6-F88D-53C2-017D-7F768BF4CBA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E03F35-C1C1-9EB6-D9A4-A11DEE89A18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1298F3-1079-E913-5180-152825DCC9D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F820D4-3D16-F07D-ECD2-38C3A2C7C4C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FE4AD9-226D-ECBA-C0E4-FC6C59F32A6E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337C64-BD98-36F8-BE5A-043C5FE6E42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4511ACBE-29DB-3F33-AAD6-DE37E5E5A2F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63B42AE1-78A8-F578-DCD9-B08D3EDC97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685BB26D-B1F1-109A-B3BB-52F0FFBF089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2FF571B-A570-7AA4-A901-81F80BEB99B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 descr="Une image contenant dessin, croquis, Visage humain, habits&#10;&#10;Le contenu généré par l’IA peut être incorrect.">
            <a:extLst>
              <a:ext uri="{FF2B5EF4-FFF2-40B4-BE49-F238E27FC236}">
                <a16:creationId xmlns:a16="http://schemas.microsoft.com/office/drawing/2014/main" id="{C043491C-F6F3-72E2-6F61-14002E24B9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590" y="1584000"/>
            <a:ext cx="4842164" cy="484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46632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7E689-BCDC-2238-48B0-97726DCEA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578A07F-1C28-5F10-4FB7-D97B10374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الفقرة التي أنتجها؟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53FC1455-9966-C406-257B-BE2171EDF9A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BB6D842-0805-7996-45C8-2488648E4D5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AD48C1-3E3F-40AC-0928-C9803AA52FE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C020E9-0208-AA9D-6D73-80AEF5ADF60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347299-750B-BF90-8823-C6657EBAEFD6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6D316D-F550-0CE0-5524-51CA1B260D0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EEFC133B-05FB-4ED3-3825-63C6717EE07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052EAC54-823C-34F7-C7CF-B1E2CC9CEC7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EFFD4A42-6E2E-0C10-48AF-223C2E730DA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C6D1322-AFF5-F848-123B-35EBB285E6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 descr="Une image contenant dessin, croquis, Visage humain, habits&#10;&#10;Le contenu généré par l’IA peut être incorrect.">
            <a:extLst>
              <a:ext uri="{FF2B5EF4-FFF2-40B4-BE49-F238E27FC236}">
                <a16:creationId xmlns:a16="http://schemas.microsoft.com/office/drawing/2014/main" id="{28A2AABE-6D83-04A9-1114-53241EEC64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590" y="1584000"/>
            <a:ext cx="4842164" cy="484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4178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33AB3-E07D-E1E9-BD6D-49E2484A5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642E9A1-D855-50E2-F934-58AFAC2D1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 فقرة أتحدث من خلالها عن أهمية الحفاظ على نظافة البيئة.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D9E732A-3138-3498-17D5-B99484E8186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9D470C1B-1555-5A5A-F612-3C02FE0E859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8AC665-1221-8117-6039-B0246CECB00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3042A2-E88A-0C1C-153B-E391F7655CC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C81B7C-962E-B2D5-0162-A5E92AF8FA4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00914E-DB3F-74A0-069E-639D11BAC10D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38DF82-1825-9FA0-6E7D-91B2382220D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F52BDE6E-353F-B7B1-BA42-C241147A0D2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40B4A786-3497-8CAD-F7FA-E1556E1B4D0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F66667DD-357C-C8F6-1F87-46ACC61A019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92BB9AA-2D3B-5226-CAA4-76CFFE959F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AutoShape 2" descr="Résultat d’images pour أرطفال ينظفون الحي">
            <a:extLst>
              <a:ext uri="{FF2B5EF4-FFF2-40B4-BE49-F238E27FC236}">
                <a16:creationId xmlns:a16="http://schemas.microsoft.com/office/drawing/2014/main" id="{0382FBCB-66C6-96F4-6773-561469DAFE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67138" y="2571750"/>
            <a:ext cx="160972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" name="Image 6" descr="Une image contenant dessin humoristique, dessin, Dessin animé, Dessin d’enfant&#10;&#10;Le contenu généré par l’IA peut être incorrect.">
            <a:extLst>
              <a:ext uri="{FF2B5EF4-FFF2-40B4-BE49-F238E27FC236}">
                <a16:creationId xmlns:a16="http://schemas.microsoft.com/office/drawing/2014/main" id="{2D59CC7D-2FFA-C368-BC22-F145482AF8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862" y="1839190"/>
            <a:ext cx="4498398" cy="449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9114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3719F-10A0-5286-2352-5139C285F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DD5D58A-37B7-77A1-4F15-3DCC098FB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الفقرة التي أنتجها؟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BAD09716-1E5F-EF52-FB66-C62F1A734BB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0DD605A-AA6A-EC5F-4966-1F3722DED819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CCE19D-9964-99D1-3470-D89E10BB158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33EAB2-A4E3-28D0-F973-7B909F388BA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9F44DC-BBCF-129D-AB3A-1F92E8F79FFE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BBBE8B-D094-60D4-93E8-28096195BB8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5491DA19-86E9-2530-CD81-D047000255A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25C4929B-760F-D6A2-6A98-CBC9757D05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AFFB0354-7973-DD5B-F6D6-84BE34888EB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2A96BF-B10D-9C6D-ABC0-355D916CDE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dessin humoristique, dessin, Dessin animé, Dessin d’enfant&#10;&#10;Le contenu généré par l’IA peut être incorrect.">
            <a:extLst>
              <a:ext uri="{FF2B5EF4-FFF2-40B4-BE49-F238E27FC236}">
                <a16:creationId xmlns:a16="http://schemas.microsoft.com/office/drawing/2014/main" id="{2B1D8160-5993-FC03-38E3-41E7DE05C2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862" y="1839190"/>
            <a:ext cx="4498398" cy="449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70884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74174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EF99B9-064A-D6D7-DFA3-516A036D66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0331" y="3371420"/>
            <a:ext cx="5436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4F17E366-C802-B162-2B22-4E2ADAB801A7}"/>
              </a:ext>
            </a:extLst>
          </p:cNvPr>
          <p:cNvSpPr txBox="1">
            <a:spLocks/>
          </p:cNvSpPr>
          <p:nvPr/>
        </p:nvSpPr>
        <p:spPr>
          <a:xfrm>
            <a:off x="1855803" y="38718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 ؟ 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9F4200C-0805-8B75-CD63-B04C07D3D562}"/>
              </a:ext>
            </a:extLst>
          </p:cNvPr>
          <p:cNvSpPr txBox="1"/>
          <p:nvPr/>
        </p:nvSpPr>
        <p:spPr>
          <a:xfrm>
            <a:off x="4680374" y="3465497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04 -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F1CCDEA-84DC-7A66-FF3A-4FE7AA7FD1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7824" y="3583516"/>
            <a:ext cx="424748" cy="54000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51A604E-EA26-07EE-BAC8-412163C273D7}"/>
              </a:ext>
            </a:extLst>
          </p:cNvPr>
          <p:cNvSpPr/>
          <p:nvPr/>
        </p:nvSpPr>
        <p:spPr>
          <a:xfrm>
            <a:off x="5532530" y="1894965"/>
            <a:ext cx="346976" cy="346976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ADBDD-B6E4-325F-2B3F-156016D14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9269B98-8BE4-6462-F9AC-206D22394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MA" sz="1800" dirty="0"/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65610A37-11E0-CD9E-0A2D-5B7B475F192C}"/>
              </a:ext>
            </a:extLst>
          </p:cNvPr>
          <p:cNvCxnSpPr>
            <a:cxnSpLocks/>
            <a:stCxn id="12" idx="5"/>
            <a:endCxn id="5" idx="0"/>
          </p:cNvCxnSpPr>
          <p:nvPr/>
        </p:nvCxnSpPr>
        <p:spPr>
          <a:xfrm>
            <a:off x="5240833" y="3221314"/>
            <a:ext cx="1593154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9E0847B-B7D1-AEAC-E6A5-D1AFE33BF917}"/>
              </a:ext>
            </a:extLst>
          </p:cNvPr>
          <p:cNvSpPr/>
          <p:nvPr/>
        </p:nvSpPr>
        <p:spPr>
          <a:xfrm>
            <a:off x="5240496" y="4014010"/>
            <a:ext cx="3186982" cy="1829742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ٱسْتِعْمالِ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ٱسْتَراتيجِيَّتَيْ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المعاني المتعددة و مفاتيح السياق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11D153C-812F-375D-5D40-A4A3E886E4CC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ٱسْتِعْمالِ أُسْلوبِ التَّعْبيرِ عَنِ لرَّأْيِ مَعَ التَّعْليلِ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8C1CA9B3-85A3-DB63-B45C-F24D3A2A5C81}"/>
              </a:ext>
            </a:extLst>
          </p:cNvPr>
          <p:cNvCxnSpPr>
            <a:cxnSpLocks/>
            <a:stCxn id="12" idx="3"/>
            <a:endCxn id="10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957758D0-3534-14B8-2C10-6910D30A616D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1DBB6B1-2CBE-B2D8-CB4F-89F6882AC0A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FEED3BB-7DEE-9C4D-96E7-07FA81BDE7F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739995-0285-1FF8-AD4E-A147CE89170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D668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69A904-7F49-020D-9371-5F039D0F371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969D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lang="ar-MA" sz="2400" b="1" dirty="0">
              <a:solidFill>
                <a:srgbClr val="969DB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2EAA9B0-4BB0-8CAF-A8B4-2B3445BBE358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ar-MA" sz="2400" b="1" dirty="0">
              <a:solidFill>
                <a:srgbClr val="9299B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25558B-A11B-FF07-C4D7-2323A36EBAE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8761469D-5896-1062-98D0-76FB15A70AD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5;p5">
            <a:extLst>
              <a:ext uri="{FF2B5EF4-FFF2-40B4-BE49-F238E27FC236}">
                <a16:creationId xmlns:a16="http://schemas.microsoft.com/office/drawing/2014/main" id="{73F6F7F9-6B1E-6DB9-8B80-1B8C8E0F15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4;p5">
            <a:extLst>
              <a:ext uri="{FF2B5EF4-FFF2-40B4-BE49-F238E27FC236}">
                <a16:creationId xmlns:a16="http://schemas.microsoft.com/office/drawing/2014/main" id="{A10BAF70-E502-E117-79DE-B2099743B93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362C60E-A316-E64D-2BD3-52F2E9DCC2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890751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873D9-10BB-461B-A371-FDFAAE86D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AEFB0D7-9537-9602-2A34-A98ED8210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راجعوا تعاريف المفردات الواردة في مقاطع" أستعد لفهم النص" وفق الصفحات التالية. </a:t>
            </a:r>
            <a:endParaRPr lang="fr-MA" sz="1800" dirty="0"/>
          </a:p>
        </p:txBody>
      </p:sp>
      <p:pic>
        <p:nvPicPr>
          <p:cNvPr id="5" name="Espace réservé pour une image  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35E1672-3DC5-BA00-D3A7-CA66A4612E9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72CE3CB-8D23-4039-6D79-3930C3F3BAF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CAB99F-8237-A059-9C22-2D73D5EC4F0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D668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BFDF39-B3E8-4D64-109E-D82B23B12F9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969D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lang="ar-MA" sz="2400" b="1" dirty="0">
              <a:solidFill>
                <a:srgbClr val="969DB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ED4DA4-A5C7-284C-0DA3-D73D7C10E8E4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ar-MA" sz="2400" b="1" dirty="0">
              <a:solidFill>
                <a:srgbClr val="9299B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15EB62-F1A4-D560-F40D-F15E292D4E2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ACFD21FE-5063-DCD1-4CC3-D8BE3D01D72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5;p5">
            <a:extLst>
              <a:ext uri="{FF2B5EF4-FFF2-40B4-BE49-F238E27FC236}">
                <a16:creationId xmlns:a16="http://schemas.microsoft.com/office/drawing/2014/main" id="{73187C9A-0383-5CA1-DC3F-3491B206731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4;p5">
            <a:extLst>
              <a:ext uri="{FF2B5EF4-FFF2-40B4-BE49-F238E27FC236}">
                <a16:creationId xmlns:a16="http://schemas.microsoft.com/office/drawing/2014/main" id="{FC8159E5-1AB3-4CEF-08FA-BD717335716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21E4101-635C-A6CA-13B7-6DECA2137D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2CF7BA17-F5A7-0DF3-3B94-EF2A6E185A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73" y="1406167"/>
            <a:ext cx="1278082" cy="1278082"/>
          </a:xfrm>
          <a:prstGeom prst="rect">
            <a:avLst/>
          </a:prstGeom>
        </p:spPr>
      </p:pic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35997B45-8CA3-14F5-BA5E-A0B113768B19}"/>
              </a:ext>
            </a:extLst>
          </p:cNvPr>
          <p:cNvSpPr txBox="1">
            <a:spLocks/>
          </p:cNvSpPr>
          <p:nvPr/>
        </p:nvSpPr>
        <p:spPr>
          <a:xfrm>
            <a:off x="2311333" y="2180292"/>
            <a:ext cx="5836037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الاستماع والتحدث : فن الكاريكاتور( الصفحة </a:t>
            </a:r>
            <a:r>
              <a:rPr lang="ar-MA" dirty="0">
                <a:solidFill>
                  <a:srgbClr val="FF0000"/>
                </a:solidFill>
              </a:rPr>
              <a:t>11</a:t>
            </a:r>
            <a:r>
              <a:rPr lang="ar-MA" dirty="0"/>
              <a:t>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7CC29C9-7879-0ABC-8200-05197BD1C6F6}"/>
              </a:ext>
            </a:extLst>
          </p:cNvPr>
          <p:cNvSpPr txBox="1">
            <a:spLocks/>
          </p:cNvSpPr>
          <p:nvPr/>
        </p:nvSpPr>
        <p:spPr>
          <a:xfrm>
            <a:off x="2311334" y="2910508"/>
            <a:ext cx="583603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القراءة : قصة الموناليزا (ج1)     ( الصفحة </a:t>
            </a:r>
            <a:r>
              <a:rPr lang="ar-MA" dirty="0">
                <a:solidFill>
                  <a:srgbClr val="FF0000"/>
                </a:solidFill>
              </a:rPr>
              <a:t>12</a:t>
            </a:r>
            <a:r>
              <a:rPr lang="ar-MA" dirty="0"/>
              <a:t>)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07606C40-B7F7-3BE0-AB0B-C6300FAC1FF6}"/>
              </a:ext>
            </a:extLst>
          </p:cNvPr>
          <p:cNvSpPr txBox="1">
            <a:spLocks/>
          </p:cNvSpPr>
          <p:nvPr/>
        </p:nvSpPr>
        <p:spPr>
          <a:xfrm>
            <a:off x="2311334" y="3640724"/>
            <a:ext cx="583603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القراءة : قصة الموناليزا (ج1) ( الصفحة </a:t>
            </a:r>
            <a:r>
              <a:rPr lang="ar-MA" dirty="0">
                <a:solidFill>
                  <a:srgbClr val="FF0000"/>
                </a:solidFill>
              </a:rPr>
              <a:t>24</a:t>
            </a:r>
            <a:r>
              <a:rPr lang="ar-MA" dirty="0"/>
              <a:t>)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F50BC9E9-F287-DE14-443B-C47AE8909F5D}"/>
              </a:ext>
            </a:extLst>
          </p:cNvPr>
          <p:cNvSpPr txBox="1">
            <a:spLocks/>
          </p:cNvSpPr>
          <p:nvPr/>
        </p:nvSpPr>
        <p:spPr>
          <a:xfrm>
            <a:off x="2334143" y="4324724"/>
            <a:ext cx="5791748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الاستماع والتحدث : الشاي المغربي ( الصفحة </a:t>
            </a:r>
            <a:r>
              <a:rPr lang="ar-MA" dirty="0">
                <a:solidFill>
                  <a:srgbClr val="FF0000"/>
                </a:solidFill>
              </a:rPr>
              <a:t>35</a:t>
            </a:r>
            <a:r>
              <a:rPr lang="ar-MA" dirty="0"/>
              <a:t>)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D47BBC91-740D-E1F9-15C9-C13D7308CC5B}"/>
              </a:ext>
            </a:extLst>
          </p:cNvPr>
          <p:cNvSpPr txBox="1">
            <a:spLocks/>
          </p:cNvSpPr>
          <p:nvPr/>
        </p:nvSpPr>
        <p:spPr>
          <a:xfrm>
            <a:off x="2334143" y="5008724"/>
            <a:ext cx="5791748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القراءة : الموسيقى الأندلسية ( الصفحة </a:t>
            </a:r>
            <a:r>
              <a:rPr lang="ar-MA" dirty="0">
                <a:solidFill>
                  <a:srgbClr val="FF0000"/>
                </a:solidFill>
              </a:rPr>
              <a:t>36</a:t>
            </a:r>
            <a:r>
              <a:rPr lang="ar-MA" dirty="0"/>
              <a:t>)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846D3579-7FE4-0DF4-177D-AD8C4BE5871C}"/>
              </a:ext>
            </a:extLst>
          </p:cNvPr>
          <p:cNvSpPr txBox="1">
            <a:spLocks/>
          </p:cNvSpPr>
          <p:nvPr/>
        </p:nvSpPr>
        <p:spPr>
          <a:xfrm>
            <a:off x="2334143" y="5655508"/>
            <a:ext cx="5791748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النص الشعري: أحواش ... لوحة بألوان التراث( الصفحة </a:t>
            </a:r>
            <a:r>
              <a:rPr lang="ar-MA" dirty="0">
                <a:solidFill>
                  <a:srgbClr val="FF0000"/>
                </a:solidFill>
              </a:rPr>
              <a:t>48</a:t>
            </a:r>
            <a:r>
              <a:rPr lang="ar-MA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6665826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4AFFB-64FC-0394-75D3-DFE12EA35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6A9FE41-FCEC-58D2-E328-6DB62420C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1800" dirty="0"/>
              <a:t>إلى اللقاء في الحصة القادمة</a:t>
            </a:r>
            <a:endParaRPr lang="fr-MA" sz="1800" dirty="0"/>
          </a:p>
        </p:txBody>
      </p:sp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FA24FC49-9005-7F37-9C74-F3ED635E91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706" y="1925518"/>
            <a:ext cx="8190587" cy="460720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48D421-660D-B6F8-0E90-BECA28854E41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BB112B-3BE5-73E7-1F02-8F4129D45AE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D668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20CCA8-0C16-3FF5-DC22-995214DAD03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969D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lang="ar-MA" sz="2400" b="1" dirty="0">
              <a:solidFill>
                <a:srgbClr val="969DB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B203BD-240C-5396-0708-EDF610CD42A9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ar-MA" sz="2400" b="1" dirty="0">
              <a:solidFill>
                <a:srgbClr val="9299B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DCF60C-7AD8-AD69-04A2-D21C7173C4E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9E66A211-A0C3-9C5D-9A49-0EBE6C01A81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1AF9EF78-874A-77A8-62B7-4C195101B64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4;p5">
            <a:extLst>
              <a:ext uri="{FF2B5EF4-FFF2-40B4-BE49-F238E27FC236}">
                <a16:creationId xmlns:a16="http://schemas.microsoft.com/office/drawing/2014/main" id="{452B7701-8CFA-4667-7751-6C0D2281DF5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06CBD33-8C67-67F0-E212-6CE14F66324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C7D28F63-FA22-7FA2-5DCD-723D618CB64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54230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20405</TotalTime>
  <Words>1712</Words>
  <Application>Microsoft Office PowerPoint</Application>
  <PresentationFormat>Affichage à l'écran (4:3)</PresentationFormat>
  <Paragraphs>512</Paragraphs>
  <Slides>55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55</vt:i4>
      </vt:variant>
    </vt:vector>
  </HeadingPairs>
  <TitlesOfParts>
    <vt:vector size="77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Noto Sans Symbols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6_Env-Enseignant</vt:lpstr>
      <vt:lpstr>4_Thème Office</vt:lpstr>
      <vt:lpstr>Présentation PowerPoint</vt:lpstr>
      <vt:lpstr>Présentation PowerPoint</vt:lpstr>
      <vt:lpstr>Présentation PowerPoint</vt:lpstr>
      <vt:lpstr>تنظيم حصص الأسبوع السادس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والكراسة في القمطر</vt:lpstr>
      <vt:lpstr>أنصتوا للنص التالي جيدا و تذكروا أكبر قدر من المعلومات لتجيبوا عن أسئلة الفهم. -يسمع الأستاذ النص مرتين. بعد فصل الحاسوب عن جهاز العرض</vt:lpstr>
      <vt:lpstr>خذوا ألواحكم و اكتبوا رقم الجواب الصحيح.</vt:lpstr>
      <vt:lpstr>صححوا. كيف توصلتم للجواب؟</vt:lpstr>
      <vt:lpstr>سؤال أخر</vt:lpstr>
      <vt:lpstr>صححوا. كيف توصلتم للجواب؟</vt:lpstr>
      <vt:lpstr>معجم</vt:lpstr>
      <vt:lpstr>تعرفنا خلال الأسابيع الأربعة الماضية على مجموعة من الكلمات الجديدة.من يقرأ؟</vt:lpstr>
      <vt:lpstr>من يقدم تعريفا مناسبا للكلمة التالية؟</vt:lpstr>
      <vt:lpstr>كلمة أخرى</vt:lpstr>
      <vt:lpstr>كلمة أخرى</vt:lpstr>
      <vt:lpstr>كلمة أخرى</vt:lpstr>
      <vt:lpstr>كلمة أخرى</vt:lpstr>
      <vt:lpstr>سنواصل تدربنا  في هذه الحصة على توظيف استراتيجيتي المعاني المتعددة و مفاتيح السياق و كذلك أسلوب التعبير عن الرأي و تعليله.</vt:lpstr>
      <vt:lpstr>من يذكرنا بالخطوات التي نتبعها لتحديد المعاني المتعددة المناسبة لكلمة؟</vt:lpstr>
      <vt:lpstr>أحسنتم. من يقرأ؟</vt:lpstr>
      <vt:lpstr>على ألواحكم اكتبوا المعنى المناسب لكلمة "روى"</vt:lpstr>
      <vt:lpstr>انتبهوا للتصحيح: معنى كلمة "روى" في هذه الجملة هو "حكى" </vt:lpstr>
      <vt:lpstr>الآن بنفس الطريقة حددوا معنى كلمة "أَخَذَ" في الجملة التالية:</vt:lpstr>
      <vt:lpstr>انتبهوا للتصحيح: معنى كلمة "أَخَذَ" في هذه الجملة هو "ساعَدَ" </vt:lpstr>
      <vt:lpstr>الآن اكتبوا المعنى المناسب لكلمة "عين" فال جملة التالية:</vt:lpstr>
      <vt:lpstr>صححوا: عين:نَفْسِ</vt:lpstr>
      <vt:lpstr>جملة أخرى</vt:lpstr>
      <vt:lpstr>صححوا: عين:مَنْبَعُ الْماءِ</vt:lpstr>
      <vt:lpstr>جملة أخرى</vt:lpstr>
      <vt:lpstr>صححوا: عين:عُضْوُ الْإِبْصارِ</vt:lpstr>
      <vt:lpstr>الآن سنتذكر خطوات استراتيجية مفاتيح السياق. من يذكرنا بها؟</vt:lpstr>
      <vt:lpstr>أحسنتم. من يقرأ؟</vt:lpstr>
      <vt:lpstr>اقرؤوا الجملة التالية جيدا ثم حددوا معنى كلمة "ضَمَأٌ" بتوظيف استراتيجية مفاتيح السياق.</vt:lpstr>
      <vt:lpstr>انتبهوا للتصحيح: نحدد أولا مفاتيح السياق في الجملة.من يحددها؟</vt:lpstr>
      <vt:lpstr>أحسنتم: مفاتيح السياق في الجملة هي : شَرِبَ – ٱلصّائِمُ – رَوى . إذن فالكلمتان تحليلان لمعنى العطش. إذن كلمة ضمأ تعني عَطَشٌ.</vt:lpstr>
      <vt:lpstr>اقرؤوا الجملة التالية جيدا ثم حددوا معنى كلمة "الجب" بتوظيف استراتيجية مفاتيح السياق.</vt:lpstr>
      <vt:lpstr>انتبهوا للتصحيح: نحدد أولا مفاتيح السياق في الجملة.من يحددها؟</vt:lpstr>
      <vt:lpstr>أحسنتم: مفاتيح السياق في الجملة هي : يَسْقي – ٱلْماءَ - ٱلْعَميقِ. إذن فالكلمتان تحليلان لمعنى البئر. إذن كلمة الجب تعني البئر.</vt:lpstr>
      <vt:lpstr>Présentation PowerPoint</vt:lpstr>
      <vt:lpstr>الآن سنتذكر بعض أساليب التعبير عن الرأي. </vt:lpstr>
      <vt:lpstr>من يذكرنا بالخطوات التي نتبعها للتعبير عن الرأي؟</vt:lpstr>
      <vt:lpstr>أحسنتم. من يقرأ؟</vt:lpstr>
      <vt:lpstr>أكتب فقرة أتحدث من خلالها عن أهمية قراءة القرآن الكريم و تدبر آياته.</vt:lpstr>
      <vt:lpstr>من يتقاسم معنا الفقرة التي أنتجها؟</vt:lpstr>
      <vt:lpstr>أكتب فقرة أتحدث من خلالها عن أهمية الحفاظ على نظافة البيئة.</vt:lpstr>
      <vt:lpstr>من يتقاسم معنا الفقرة التي أنتجها؟</vt:lpstr>
      <vt:lpstr>اختتام الحصة </vt:lpstr>
      <vt:lpstr>ماذا تعلمتم اليوم؟</vt:lpstr>
      <vt:lpstr> راجعوا تعاريف المفردات الواردة في مقاطع" أستعد لفهم النص" وفق الصفحات التالية. </vt:lpstr>
      <vt:lpstr>إلى اللقاء في الحصة القادمة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MOHAMED.OUMRHAR</cp:lastModifiedBy>
  <cp:revision>243</cp:revision>
  <dcterms:created xsi:type="dcterms:W3CDTF">2023-09-20T21:35:22Z</dcterms:created>
  <dcterms:modified xsi:type="dcterms:W3CDTF">2026-03-06T22:02:22Z</dcterms:modified>
</cp:coreProperties>
</file>