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1.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2.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13.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901" r:id="rId11"/>
    <p:sldMasterId id="2147483923" r:id="rId12"/>
    <p:sldMasterId id="2147483938" r:id="rId13"/>
    <p:sldMasterId id="2147483953" r:id="rId14"/>
  </p:sldMasterIdLst>
  <p:notesMasterIdLst>
    <p:notesMasterId r:id="rId78"/>
  </p:notesMasterIdLst>
  <p:sldIdLst>
    <p:sldId id="2147482839" r:id="rId15"/>
    <p:sldId id="2147482604" r:id="rId16"/>
    <p:sldId id="2147482840" r:id="rId17"/>
    <p:sldId id="2147482697" r:id="rId18"/>
    <p:sldId id="2147482880" r:id="rId19"/>
    <p:sldId id="2147482618" r:id="rId20"/>
    <p:sldId id="2147482691" r:id="rId21"/>
    <p:sldId id="2147482463" r:id="rId22"/>
    <p:sldId id="2147482725" r:id="rId23"/>
    <p:sldId id="2147482464" r:id="rId24"/>
    <p:sldId id="2147482474" r:id="rId25"/>
    <p:sldId id="2147482781" r:id="rId26"/>
    <p:sldId id="2147482758" r:id="rId27"/>
    <p:sldId id="2147482779" r:id="rId28"/>
    <p:sldId id="2147482706" r:id="rId29"/>
    <p:sldId id="2147482782" r:id="rId30"/>
    <p:sldId id="2147482783" r:id="rId31"/>
    <p:sldId id="2147482841" r:id="rId32"/>
    <p:sldId id="2147482826" r:id="rId33"/>
    <p:sldId id="2147482827" r:id="rId34"/>
    <p:sldId id="2147482842" r:id="rId35"/>
    <p:sldId id="2147482843" r:id="rId36"/>
    <p:sldId id="2147482844" r:id="rId37"/>
    <p:sldId id="2147482845" r:id="rId38"/>
    <p:sldId id="2147482846" r:id="rId39"/>
    <p:sldId id="2147482847" r:id="rId40"/>
    <p:sldId id="2147482848" r:id="rId41"/>
    <p:sldId id="2147482849" r:id="rId42"/>
    <p:sldId id="2147482850" r:id="rId43"/>
    <p:sldId id="2147482851" r:id="rId44"/>
    <p:sldId id="2147482852" r:id="rId45"/>
    <p:sldId id="2147482853" r:id="rId46"/>
    <p:sldId id="2147482854" r:id="rId47"/>
    <p:sldId id="2147482855" r:id="rId48"/>
    <p:sldId id="2147482856" r:id="rId49"/>
    <p:sldId id="2147482857" r:id="rId50"/>
    <p:sldId id="2147482858" r:id="rId51"/>
    <p:sldId id="2147482859" r:id="rId52"/>
    <p:sldId id="2147482860" r:id="rId53"/>
    <p:sldId id="2147482705" r:id="rId54"/>
    <p:sldId id="2147482498" r:id="rId55"/>
    <p:sldId id="2147482795" r:id="rId56"/>
    <p:sldId id="2147482796" r:id="rId57"/>
    <p:sldId id="2147482861" r:id="rId58"/>
    <p:sldId id="2147482862" r:id="rId59"/>
    <p:sldId id="2147482863" r:id="rId60"/>
    <p:sldId id="2147482864" r:id="rId61"/>
    <p:sldId id="2147482866" r:id="rId62"/>
    <p:sldId id="2147482867" r:id="rId63"/>
    <p:sldId id="2147482834" r:id="rId64"/>
    <p:sldId id="2147482869" r:id="rId65"/>
    <p:sldId id="2147482881" r:id="rId66"/>
    <p:sldId id="2147482616" r:id="rId67"/>
    <p:sldId id="2147482598" r:id="rId68"/>
    <p:sldId id="2147482756" r:id="rId69"/>
    <p:sldId id="2147482634" r:id="rId70"/>
    <p:sldId id="2147482882" r:id="rId71"/>
    <p:sldId id="2147482883" r:id="rId72"/>
    <p:sldId id="2147482884" r:id="rId73"/>
    <p:sldId id="2147482878" r:id="rId74"/>
    <p:sldId id="2147482885" r:id="rId75"/>
    <p:sldId id="2147482742" r:id="rId76"/>
    <p:sldId id="2147482877" r:id="rId77"/>
  </p:sldIdLst>
  <p:sldSz cx="9144000" cy="6858000" type="screen4x3"/>
  <p:notesSz cx="6858000" cy="9144000"/>
  <p:embeddedFontLst>
    <p:embeddedFont>
      <p:font typeface="Air Strip Arabic" panose="020B0604020202020204" charset="0"/>
      <p:regular r:id="rId79"/>
    </p:embeddedFont>
    <p:embeddedFont>
      <p:font typeface="Dosis" pitchFamily="2" charset="0"/>
      <p:regular r:id="rId80"/>
      <p:bold r:id="rId81"/>
    </p:embeddedFont>
    <p:embeddedFont>
      <p:font typeface="Dosis ExtraBold" pitchFamily="2" charset="0"/>
      <p:bold r:id="rId82"/>
    </p:embeddedFont>
    <p:embeddedFont>
      <p:font typeface="Dosis Medium" pitchFamily="2" charset="0"/>
      <p:regular r:id="rId83"/>
    </p:embeddedFont>
    <p:embeddedFont>
      <p:font typeface="Dosis SemiBold" pitchFamily="2" charset="0"/>
      <p:bold r:id="rId84"/>
    </p:embeddedFont>
    <p:embeddedFont>
      <p:font typeface="Microsoft Uighur" panose="02000000000000000000" pitchFamily="2" charset="-78"/>
      <p:regular r:id="rId85"/>
      <p:bold r:id="rId86"/>
    </p:embeddedFont>
    <p:embeddedFont>
      <p:font typeface="Modern Love" panose="04090805081005020601" pitchFamily="82" charset="0"/>
      <p:regular r:id="rId87"/>
    </p:embeddedFont>
    <p:embeddedFont>
      <p:font typeface="Noto Sans Symbols" panose="020B0604020202020204" charset="0"/>
      <p:regular r:id="rId88"/>
      <p:bold r:id="rId8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8DA8"/>
    <a:srgbClr val="959BB3"/>
    <a:srgbClr val="989EB5"/>
    <a:srgbClr val="5E668D"/>
    <a:srgbClr val="9299B1"/>
    <a:srgbClr val="A1A7BC"/>
    <a:srgbClr val="565F88"/>
    <a:srgbClr val="939BB2"/>
    <a:srgbClr val="424D7C"/>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1048" y="4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 Target="slides/slide2.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font" Target="fonts/font1.fntdata"/><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font" Target="fonts/font2.fntdata"/><Relationship Id="rId85" Type="http://schemas.openxmlformats.org/officeDocument/2006/relationships/font" Target="fonts/font7.fntdata"/><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font" Target="fonts/font9.fntdata"/><Relationship Id="rId61" Type="http://schemas.openxmlformats.org/officeDocument/2006/relationships/slide" Target="slides/slide47.xml"/><Relationship Id="rId82" Type="http://schemas.openxmlformats.org/officeDocument/2006/relationships/font" Target="fonts/font4.fntdata"/><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06/03/2026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06/03/2026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06/03/2026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06/03/2026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0810499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6849765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695727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422553007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062804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389376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تراكيب</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3184238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8946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913710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85862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0613566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7233735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93856478"/>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231856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69409" y="4307506"/>
            <a:ext cx="11576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تراكيب</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598279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144914813"/>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301186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0841576"/>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0981134"/>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39269136"/>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344787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114160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15259531"/>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716830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0339206"/>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80695015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6075789"/>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574106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5622751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6754685"/>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8898590"/>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218646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671307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5230756"/>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7657253"/>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4151977"/>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0841914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9443276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789691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9326504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97207267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94106198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3931191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9062929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2727119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806575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3074221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9542721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5315205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910521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987976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00102381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738234857"/>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40358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66034060"/>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64470379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9412194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690793918"/>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00824969"/>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914129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9626086"/>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50239901"/>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1209553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22564138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51957967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9408574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0184803"/>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21604178"/>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61450114"/>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5212358"/>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19327545"/>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56032366"/>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2904582"/>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42642081"/>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86561974"/>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17376979"/>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63015812"/>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05815733"/>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29509248"/>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76054266"/>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59480141"/>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0503389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96081497"/>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93818665"/>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95308133"/>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47327851"/>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4418264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7160997"/>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2914674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image" Target="../media/image2.bin"/><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theme" Target="../theme/theme12.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2" Type="http://schemas.openxmlformats.org/officeDocument/2006/relationships/slideLayout" Target="../slideLayouts/slideLayout228.xml"/><Relationship Id="rId16" Type="http://schemas.openxmlformats.org/officeDocument/2006/relationships/image" Target="../media/image21.jpg"/><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5" Type="http://schemas.openxmlformats.org/officeDocument/2006/relationships/theme" Target="../theme/theme13.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slideLayout" Target="../slideLayouts/slideLayout253.xml"/><Relationship Id="rId18" Type="http://schemas.openxmlformats.org/officeDocument/2006/relationships/slideLayout" Target="../slideLayouts/slideLayout258.xml"/><Relationship Id="rId26" Type="http://schemas.openxmlformats.org/officeDocument/2006/relationships/theme" Target="../theme/theme14.xml"/><Relationship Id="rId3" Type="http://schemas.openxmlformats.org/officeDocument/2006/relationships/slideLayout" Target="../slideLayouts/slideLayout243.xml"/><Relationship Id="rId21" Type="http://schemas.openxmlformats.org/officeDocument/2006/relationships/slideLayout" Target="../slideLayouts/slideLayout261.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17" Type="http://schemas.openxmlformats.org/officeDocument/2006/relationships/slideLayout" Target="../slideLayouts/slideLayout257.xml"/><Relationship Id="rId25" Type="http://schemas.openxmlformats.org/officeDocument/2006/relationships/slideLayout" Target="../slideLayouts/slideLayout265.xml"/><Relationship Id="rId2" Type="http://schemas.openxmlformats.org/officeDocument/2006/relationships/slideLayout" Target="../slideLayouts/slideLayout242.xml"/><Relationship Id="rId16" Type="http://schemas.openxmlformats.org/officeDocument/2006/relationships/slideLayout" Target="../slideLayouts/slideLayout256.xml"/><Relationship Id="rId20" Type="http://schemas.openxmlformats.org/officeDocument/2006/relationships/slideLayout" Target="../slideLayouts/slideLayout260.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24" Type="http://schemas.openxmlformats.org/officeDocument/2006/relationships/slideLayout" Target="../slideLayouts/slideLayout264.xml"/><Relationship Id="rId5" Type="http://schemas.openxmlformats.org/officeDocument/2006/relationships/slideLayout" Target="../slideLayouts/slideLayout245.xml"/><Relationship Id="rId15" Type="http://schemas.openxmlformats.org/officeDocument/2006/relationships/slideLayout" Target="../slideLayouts/slideLayout255.xml"/><Relationship Id="rId23" Type="http://schemas.openxmlformats.org/officeDocument/2006/relationships/slideLayout" Target="../slideLayouts/slideLayout263.xml"/><Relationship Id="rId10" Type="http://schemas.openxmlformats.org/officeDocument/2006/relationships/slideLayout" Target="../slideLayouts/slideLayout250.xml"/><Relationship Id="rId19" Type="http://schemas.openxmlformats.org/officeDocument/2006/relationships/slideLayout" Target="../slideLayouts/slideLayout259.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slideLayout" Target="../slideLayouts/slideLayout254.xml"/><Relationship Id="rId22" Type="http://schemas.openxmlformats.org/officeDocument/2006/relationships/slideLayout" Target="../slideLayouts/slideLayout262.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38005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6101556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5431851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28535"/>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85057782"/>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 id="2147483972" r:id="rId19"/>
    <p:sldLayoutId id="2147483973" r:id="rId20"/>
    <p:sldLayoutId id="2147483974" r:id="rId21"/>
    <p:sldLayoutId id="2147483975" r:id="rId22"/>
    <p:sldLayoutId id="2147483976" r:id="rId23"/>
    <p:sldLayoutId id="2147483977" r:id="rId24"/>
    <p:sldLayoutId id="2147483978"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4.xml"/></Relationships>
</file>

<file path=ppt/slides/_rels/slide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1.png"/><Relationship Id="rId2" Type="http://schemas.openxmlformats.org/officeDocument/2006/relationships/image" Target="../media/image37.png"/><Relationship Id="rId1" Type="http://schemas.openxmlformats.org/officeDocument/2006/relationships/slideLayout" Target="../slideLayouts/slideLayout40.xml"/><Relationship Id="rId6" Type="http://schemas.openxmlformats.org/officeDocument/2006/relationships/image" Target="../media/image50.png"/><Relationship Id="rId5" Type="http://schemas.openxmlformats.org/officeDocument/2006/relationships/image" Target="../media/image46.pn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37.png"/><Relationship Id="rId1" Type="http://schemas.openxmlformats.org/officeDocument/2006/relationships/slideLayout" Target="../slideLayouts/slideLayout40.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6.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40.xml"/><Relationship Id="rId7"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9.png"/><Relationship Id="rId5" Type="http://schemas.openxmlformats.org/officeDocument/2006/relationships/image" Target="../media/image56.png"/><Relationship Id="rId10" Type="http://schemas.openxmlformats.org/officeDocument/2006/relationships/image" Target="../media/image57.png"/><Relationship Id="rId4" Type="http://schemas.openxmlformats.org/officeDocument/2006/relationships/image" Target="../media/image33.gif"/><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8.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61.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51.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6.png"/><Relationship Id="rId7" Type="http://schemas.openxmlformats.org/officeDocument/2006/relationships/image" Target="../media/image62.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6.png"/><Relationship Id="rId7" Type="http://schemas.openxmlformats.org/officeDocument/2006/relationships/image" Target="../media/image63.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62.png"/><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6.png"/><Relationship Id="rId7" Type="http://schemas.openxmlformats.org/officeDocument/2006/relationships/image" Target="../media/image65.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6.png"/><Relationship Id="rId7" Type="http://schemas.openxmlformats.org/officeDocument/2006/relationships/image" Target="../media/image6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51.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68.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67.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51.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1.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12.xml"/><Relationship Id="rId6" Type="http://schemas.openxmlformats.org/officeDocument/2006/relationships/image" Target="../media/image38.png"/><Relationship Id="rId5" Type="http://schemas.openxmlformats.org/officeDocument/2006/relationships/image" Target="../media/image51.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12.xml"/><Relationship Id="rId6" Type="http://schemas.openxmlformats.org/officeDocument/2006/relationships/image" Target="../media/image38.png"/><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5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9.png"/><Relationship Id="rId4" Type="http://schemas.openxmlformats.org/officeDocument/2006/relationships/image" Target="../media/image73.png"/><Relationship Id="rId9" Type="http://schemas.openxmlformats.org/officeDocument/2006/relationships/image" Target="../media/image74.png"/></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5.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7.png"/><Relationship Id="rId1" Type="http://schemas.openxmlformats.org/officeDocument/2006/relationships/slideLayout" Target="../slideLayouts/slideLayout2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5.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7.png"/><Relationship Id="rId1" Type="http://schemas.openxmlformats.org/officeDocument/2006/relationships/slideLayout" Target="../slideLayouts/slideLayout2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4729A4D3-D00B-0077-4CEB-E8CC6C4C5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0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3" name="Google Shape;3502;p4" descr="Une image contenant Rectangle, conception&#10;&#10;Le contenu généré par l’IA peut être incorrect.">
            <a:extLst>
              <a:ext uri="{FF2B5EF4-FFF2-40B4-BE49-F238E27FC236}">
                <a16:creationId xmlns:a16="http://schemas.microsoft.com/office/drawing/2014/main" id="{28D95908-AEBA-D785-54B5-2FD66F44184E}"/>
              </a:ext>
            </a:extLst>
          </p:cNvPr>
          <p:cNvPicPr preferRelativeResize="0"/>
          <p:nvPr/>
        </p:nvPicPr>
        <p:blipFill rotWithShape="1">
          <a:blip r:embed="rId2">
            <a:alphaModFix/>
          </a:blip>
          <a:srcRect/>
          <a:stretch/>
        </p:blipFill>
        <p:spPr>
          <a:xfrm flipH="1">
            <a:off x="577229" y="3385270"/>
            <a:ext cx="3831420" cy="1362012"/>
          </a:xfrm>
          <a:prstGeom prst="rect">
            <a:avLst/>
          </a:prstGeom>
          <a:noFill/>
          <a:ln>
            <a:noFill/>
          </a:ln>
        </p:spPr>
      </p:pic>
      <p:sp>
        <p:nvSpPr>
          <p:cNvPr id="4" name="Google Shape;3503;p4">
            <a:extLst>
              <a:ext uri="{FF2B5EF4-FFF2-40B4-BE49-F238E27FC236}">
                <a16:creationId xmlns:a16="http://schemas.microsoft.com/office/drawing/2014/main" id="{705F89D0-27A2-F51E-F0CB-5EF634C3D07B}"/>
              </a:ext>
            </a:extLst>
          </p:cNvPr>
          <p:cNvSpPr/>
          <p:nvPr/>
        </p:nvSpPr>
        <p:spPr>
          <a:xfrm>
            <a:off x="757652" y="3854447"/>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defTabSz="4572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Dosis SemiBold"/>
                <a:cs typeface="Microsoft Uighur" panose="02000000000000000000" pitchFamily="2" charset="-78"/>
                <a:sym typeface="Dosis SemiBold"/>
              </a:rPr>
              <a:t>افتتاح الحصة</a:t>
            </a:r>
            <a:r>
              <a:rPr kumimoji="0" lang="fr-FR" sz="1600" b="0" i="0" u="none" strike="noStrike" kern="1200" cap="none" spc="0" normalizeH="0" baseline="0" noProof="0" dirty="0">
                <a:ln>
                  <a:noFill/>
                </a:ln>
                <a:solidFill>
                  <a:srgbClr val="424D7B"/>
                </a:solidFill>
                <a:effectLst/>
                <a:uLnTx/>
                <a:uFillTx/>
                <a:latin typeface="Microsoft Uighur" panose="02000000000000000000" pitchFamily="2" charset="-78"/>
                <a:ea typeface="Dosis SemiBold"/>
                <a:cs typeface="Microsoft Uighur" panose="02000000000000000000" pitchFamily="2" charset="-78"/>
                <a:sym typeface="Dosis SemiBold"/>
              </a:rPr>
              <a:t>.</a:t>
            </a: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Dosis SemiBold"/>
                <a:cs typeface="Microsoft Uighur" panose="02000000000000000000" pitchFamily="2" charset="-78"/>
                <a:sym typeface="Dosis SemiBold"/>
              </a:rPr>
              <a:t> </a:t>
            </a:r>
            <a:endParaRPr kumimoji="0" lang="fr-FR" sz="1600" b="0" i="0" u="none" strike="noStrike" kern="1200" cap="none" spc="0" normalizeH="0" baseline="0" noProof="0" dirty="0">
              <a:ln>
                <a:noFill/>
              </a:ln>
              <a:solidFill>
                <a:srgbClr val="424D7B"/>
              </a:solidFill>
              <a:effectLst/>
              <a:uLnTx/>
              <a:uFillTx/>
              <a:latin typeface="Microsoft Uighur" panose="02000000000000000000" pitchFamily="2" charset="-78"/>
              <a:ea typeface="Dosis SemiBold"/>
              <a:cs typeface="Microsoft Uighur" panose="02000000000000000000" pitchFamily="2" charset="-78"/>
              <a:sym typeface="Dosis SemiBold"/>
            </a:endParaRPr>
          </a:p>
          <a:p>
            <a:pPr marL="269875" marR="0" lvl="0" indent="-269875" algn="r" defTabSz="4572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16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تراكيب: مراجعة و توليف</a:t>
            </a:r>
          </a:p>
          <a:p>
            <a:pPr marL="269875" marR="0" lvl="0" indent="-269875" algn="r" defTabSz="4572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16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إنتاج كتابي: مراجعة و توليف</a:t>
            </a:r>
            <a:endParaRPr kumimoji="0" sz="16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5" name="Google Shape;3504;p4">
            <a:extLst>
              <a:ext uri="{FF2B5EF4-FFF2-40B4-BE49-F238E27FC236}">
                <a16:creationId xmlns:a16="http://schemas.microsoft.com/office/drawing/2014/main" id="{0715F051-94A3-C722-CF6B-486BF1A03436}"/>
              </a:ext>
            </a:extLst>
          </p:cNvPr>
          <p:cNvSpPr/>
          <p:nvPr/>
        </p:nvSpPr>
        <p:spPr>
          <a:xfrm>
            <a:off x="2917910" y="338527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Dosis ExtraBold"/>
              </a:rPr>
              <a:t>اليوم</a:t>
            </a:r>
            <a:r>
              <a:rPr kumimoji="0" lang="a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a:t>
            </a:r>
            <a:r>
              <a:rPr kumimoji="0" lang="fr-FR"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5</a:t>
            </a:r>
            <a:r>
              <a:rPr kumimoji="0" lang="a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a:t>
            </a:r>
            <a:endParaRPr kumimoji="0"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grpSp>
        <p:nvGrpSpPr>
          <p:cNvPr id="9" name="Google Shape;3505;p4">
            <a:extLst>
              <a:ext uri="{FF2B5EF4-FFF2-40B4-BE49-F238E27FC236}">
                <a16:creationId xmlns:a16="http://schemas.microsoft.com/office/drawing/2014/main" id="{7C8FD2DA-891E-1CD9-21A7-E5F3F13B896B}"/>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0A9882F4-FCB6-91B8-351B-54D897A67EAF}"/>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FB1E04C0-A69F-8DF0-DF50-8864B87C0970}"/>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srgbClr val="757575"/>
                </a:buClr>
                <a:buSzPts val="1800"/>
                <a:buFont typeface="Arial"/>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FR"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a:t>
              </a: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 </a:t>
              </a:r>
              <a:endParaRPr kumimoji="0"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ED73F1B6-BBD5-D0AC-ED67-0032DEFD3687}"/>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2047E06B-A1D4-3DCB-7C8E-A49037023B1B}"/>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500A2077-D29C-ADAE-502F-FDEE7FE93B3F}"/>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srgbClr val="757575"/>
                </a:buClr>
                <a:buSzPts val="1800"/>
                <a:buFont typeface="Arial"/>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اليوم2 - </a:t>
              </a:r>
              <a:endParaRPr kumimoji="0"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355C5014-49CF-37ED-DFFD-C2610CCC3A4E}"/>
              </a:ext>
            </a:extLst>
          </p:cNvPr>
          <p:cNvGrpSpPr/>
          <p:nvPr/>
        </p:nvGrpSpPr>
        <p:grpSpPr>
          <a:xfrm flipH="1">
            <a:off x="637196" y="1811108"/>
            <a:ext cx="3780000" cy="1332000"/>
            <a:chOff x="628649" y="3482113"/>
            <a:chExt cx="3780000" cy="1332000"/>
          </a:xfrm>
        </p:grpSpPr>
        <p:sp>
          <p:nvSpPr>
            <p:cNvPr id="16" name="Google Shape;3515;p4">
              <a:extLst>
                <a:ext uri="{FF2B5EF4-FFF2-40B4-BE49-F238E27FC236}">
                  <a16:creationId xmlns:a16="http://schemas.microsoft.com/office/drawing/2014/main" id="{E193BAF8-92B1-BA73-2BFF-D6E50B17B49C}"/>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726BE038-0C33-AC2B-307F-8E95D9061807}"/>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srgbClr val="757575"/>
                </a:buClr>
                <a:buSzPts val="1800"/>
                <a:buFont typeface="Arial"/>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FR"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4</a:t>
              </a: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a:t>
              </a:r>
              <a:endParaRPr kumimoji="0"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F64A4970-8397-CDEA-0836-B1AC771EA2F5}"/>
              </a:ext>
            </a:extLst>
          </p:cNvPr>
          <p:cNvGrpSpPr/>
          <p:nvPr/>
        </p:nvGrpSpPr>
        <p:grpSpPr>
          <a:xfrm flipH="1">
            <a:off x="4743896" y="4933288"/>
            <a:ext cx="3780000" cy="1332000"/>
            <a:chOff x="648000" y="1944000"/>
            <a:chExt cx="3780000" cy="1332000"/>
          </a:xfrm>
        </p:grpSpPr>
        <p:sp>
          <p:nvSpPr>
            <p:cNvPr id="19" name="Google Shape;3519;p4">
              <a:extLst>
                <a:ext uri="{FF2B5EF4-FFF2-40B4-BE49-F238E27FC236}">
                  <a16:creationId xmlns:a16="http://schemas.microsoft.com/office/drawing/2014/main" id="{43A13113-E18B-4A55-A4EF-EB7D0CC496A9}"/>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prstClr val="white"/>
                </a:buClr>
                <a:buSzPts val="1800"/>
                <a:buFont typeface="Calibri"/>
                <a:buNone/>
                <a:tabLst/>
                <a:defRPr/>
              </a:pPr>
              <a:endParaRPr kumimoji="0" sz="1800" b="0" i="0" u="none" strike="noStrike" kern="120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C34F71FC-2778-58F3-2F96-C1F217B20B02}"/>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1" eaLnBrk="1" fontAlgn="auto" latinLnBrk="0" hangingPunct="1">
                <a:lnSpc>
                  <a:spcPct val="100000"/>
                </a:lnSpc>
                <a:spcBef>
                  <a:spcPts val="0"/>
                </a:spcBef>
                <a:spcAft>
                  <a:spcPts val="0"/>
                </a:spcAft>
                <a:buClr>
                  <a:srgbClr val="757575"/>
                </a:buClr>
                <a:buSzPts val="1800"/>
                <a:buFont typeface="Arial"/>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FR"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3</a:t>
              </a: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 </a:t>
              </a:r>
              <a:endParaRPr kumimoji="0"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1" name="Google Shape;3521;p4">
            <a:extLst>
              <a:ext uri="{FF2B5EF4-FFF2-40B4-BE49-F238E27FC236}">
                <a16:creationId xmlns:a16="http://schemas.microsoft.com/office/drawing/2014/main" id="{D16A2DB7-ECB9-B43F-6DDE-D5B221CF9BEF}"/>
              </a:ext>
            </a:extLst>
          </p:cNvPr>
          <p:cNvSpPr/>
          <p:nvPr/>
        </p:nvSpPr>
        <p:spPr>
          <a:xfrm>
            <a:off x="800547" y="2233221"/>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افتتاح الحصة</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تراكيب: مراجعة و توليف</a:t>
            </a: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إنتاج كتابي: مراجعة و توليف</a:t>
            </a:r>
            <a:endParaRPr kumimoji="0" sz="1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Google Shape;3523;p4">
            <a:extLst>
              <a:ext uri="{FF2B5EF4-FFF2-40B4-BE49-F238E27FC236}">
                <a16:creationId xmlns:a16="http://schemas.microsoft.com/office/drawing/2014/main" id="{B80B6348-EBED-502E-A090-05A275ABF50C}"/>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افتتاح الحصة</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قراءة: مراجعة و توليف (استراتيجيات الفهم)</a:t>
            </a:r>
          </a:p>
        </p:txBody>
      </p:sp>
      <p:sp>
        <p:nvSpPr>
          <p:cNvPr id="23" name="Google Shape;3525;p4">
            <a:extLst>
              <a:ext uri="{FF2B5EF4-FFF2-40B4-BE49-F238E27FC236}">
                <a16:creationId xmlns:a16="http://schemas.microsoft.com/office/drawing/2014/main" id="{781AC094-ABA9-C164-12C6-506D107A9E61}"/>
              </a:ext>
            </a:extLst>
          </p:cNvPr>
          <p:cNvSpPr/>
          <p:nvPr/>
        </p:nvSpPr>
        <p:spPr>
          <a:xfrm>
            <a:off x="4887896" y="5355401"/>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افتتاح الحصة </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a:t>
            </a:r>
            <a:endParaRPr kumimoji="0" sz="1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قراءة: مراجعة و توليف (توظيف استراتيجيات الفهم)</a:t>
            </a:r>
          </a:p>
        </p:txBody>
      </p:sp>
      <p:grpSp>
        <p:nvGrpSpPr>
          <p:cNvPr id="24" name="Groupe 23">
            <a:extLst>
              <a:ext uri="{FF2B5EF4-FFF2-40B4-BE49-F238E27FC236}">
                <a16:creationId xmlns:a16="http://schemas.microsoft.com/office/drawing/2014/main" id="{9AAEE775-E456-F55D-370B-0F92E0D2E4AA}"/>
              </a:ext>
            </a:extLst>
          </p:cNvPr>
          <p:cNvGrpSpPr/>
          <p:nvPr/>
        </p:nvGrpSpPr>
        <p:grpSpPr>
          <a:xfrm flipH="1">
            <a:off x="628649" y="5023288"/>
            <a:ext cx="3780000" cy="1332000"/>
            <a:chOff x="628649" y="5023288"/>
            <a:chExt cx="3780000" cy="1332000"/>
          </a:xfrm>
        </p:grpSpPr>
        <p:sp>
          <p:nvSpPr>
            <p:cNvPr id="25" name="Rectangle : coins arrondis 24">
              <a:extLst>
                <a:ext uri="{FF2B5EF4-FFF2-40B4-BE49-F238E27FC236}">
                  <a16:creationId xmlns:a16="http://schemas.microsoft.com/office/drawing/2014/main" id="{B7679A8D-CF8A-10C9-FC81-A5C5AE44B9BE}"/>
                </a:ext>
              </a:extLst>
            </p:cNvPr>
            <p:cNvSpPr/>
            <p:nvPr userDrawn="1"/>
          </p:nvSpPr>
          <p:spPr>
            <a:xfrm>
              <a:off x="628649" y="5275288"/>
              <a:ext cx="3780000" cy="1080000"/>
            </a:xfrm>
            <a:prstGeom prst="roundRect">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6" name="Organigramme : Terminateur 25">
              <a:extLst>
                <a:ext uri="{FF2B5EF4-FFF2-40B4-BE49-F238E27FC236}">
                  <a16:creationId xmlns:a16="http://schemas.microsoft.com/office/drawing/2014/main" id="{AD9C7F52-31A8-6240-7658-59626CA50046}"/>
                </a:ext>
              </a:extLst>
            </p:cNvPr>
            <p:cNvSpPr/>
            <p:nvPr userDrawn="1"/>
          </p:nvSpPr>
          <p:spPr>
            <a:xfrm>
              <a:off x="844649" y="5023288"/>
              <a:ext cx="1260000" cy="360000"/>
            </a:xfrm>
            <a:prstGeom prst="flowChartTerminator">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endParaRPr>
            </a:p>
          </p:txBody>
        </p:sp>
      </p:grpSp>
      <p:sp>
        <p:nvSpPr>
          <p:cNvPr id="27" name="Google Shape;3522;p4">
            <a:extLst>
              <a:ext uri="{FF2B5EF4-FFF2-40B4-BE49-F238E27FC236}">
                <a16:creationId xmlns:a16="http://schemas.microsoft.com/office/drawing/2014/main" id="{7AD5098E-A7F3-C0F0-67D4-897551381477}"/>
              </a:ext>
            </a:extLst>
          </p:cNvPr>
          <p:cNvSpPr/>
          <p:nvPr/>
        </p:nvSpPr>
        <p:spPr>
          <a:xfrm>
            <a:off x="772649" y="547328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افتتاح الحصة</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a:t>
            </a:r>
            <a:endParaRPr kumimoji="0" sz="1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إملاء: مراجعة و توليف</a:t>
            </a:r>
            <a:endParaRPr kumimoji="0" sz="1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إنتاج كتابي: مراجعة و توليف</a:t>
            </a:r>
            <a:endParaRPr kumimoji="0" sz="1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8" name="Google Shape;3523;p4">
            <a:extLst>
              <a:ext uri="{FF2B5EF4-FFF2-40B4-BE49-F238E27FC236}">
                <a16:creationId xmlns:a16="http://schemas.microsoft.com/office/drawing/2014/main" id="{FA020A6B-7058-7427-493F-E47B38D005FA}"/>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defTabSz="457200" rtl="1" eaLnBrk="1" fontAlgn="auto" latinLnBrk="0" hangingPunct="1">
              <a:lnSpc>
                <a:spcPct val="100000"/>
              </a:lnSpc>
              <a:spcBef>
                <a:spcPts val="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افتتاح الحصة</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معجم أساليب</a:t>
            </a:r>
          </a:p>
          <a:p>
            <a:pPr marL="266700" marR="0" lvl="0" indent="-266700" algn="r" defTabSz="457200" rtl="1" eaLnBrk="1" fontAlgn="auto" latinLnBrk="0" hangingPunct="1">
              <a:lnSpc>
                <a:spcPct val="100000"/>
              </a:lnSpc>
              <a:spcBef>
                <a:spcPts val="300"/>
              </a:spcBef>
              <a:spcAft>
                <a:spcPts val="0"/>
              </a:spcAft>
              <a:buClr>
                <a:srgbClr val="757575"/>
              </a:buClr>
              <a:buSzPts val="1200"/>
              <a:buFont typeface="Noto Sans Symbols"/>
              <a:buChar char="🔾"/>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تحدث</a:t>
            </a:r>
          </a:p>
        </p:txBody>
      </p:sp>
    </p:spTree>
    <p:extLst>
      <p:ext uri="{BB962C8B-B14F-4D97-AF65-F5344CB8AC3E}">
        <p14:creationId xmlns:p14="http://schemas.microsoft.com/office/powerpoint/2010/main" val="26861031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par>
                                <p:cTn id="10" presetID="1"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الفاعل ضميرا    -    المفعول به ظاهرا</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456307" y="3380220"/>
            <a:ext cx="2151550"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تراكيب– مراجعة و توليف</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مهارة وصف شخص</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3844637" y="4620041"/>
            <a:ext cx="2758148"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إنتاج كتابي - مراجعة و توليف</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14" name="Image 13">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2608" y="1926652"/>
            <a:ext cx="475493" cy="547066"/>
          </a:xfrm>
          <a:prstGeom prst="rect">
            <a:avLst/>
          </a:prstGeom>
        </p:spPr>
      </p:pic>
      <p:pic>
        <p:nvPicPr>
          <p:cNvPr id="16" name="Image 15">
            <a:extLst>
              <a:ext uri="{FF2B5EF4-FFF2-40B4-BE49-F238E27FC236}">
                <a16:creationId xmlns:a16="http://schemas.microsoft.com/office/drawing/2014/main" id="{EE399425-74AE-6335-9B5A-1A7633078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8352" y="3263838"/>
            <a:ext cx="473949" cy="545608"/>
          </a:xfrm>
          <a:prstGeom prst="rect">
            <a:avLst/>
          </a:prstGeom>
        </p:spPr>
      </p:pic>
      <p:pic>
        <p:nvPicPr>
          <p:cNvPr id="17" name="Image 16" descr="Une image contenant horloge, cercle, symbole, Police&#10;&#10;Le contenu généré par l’IA peut être incorrect.">
            <a:extLst>
              <a:ext uri="{FF2B5EF4-FFF2-40B4-BE49-F238E27FC236}">
                <a16:creationId xmlns:a16="http://schemas.microsoft.com/office/drawing/2014/main" id="{5C0B594B-DC81-7144-DB39-322CAA9BEE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5373" y="4554216"/>
            <a:ext cx="475494" cy="54706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 presetClass="entr" presetSubtype="0" fill="hold" grpId="0" nodeType="afterEffect">
                                  <p:stCondLst>
                                    <p:cond delay="1250"/>
                                  </p:stCondLst>
                                  <p:childTnLst>
                                    <p:set>
                                      <p:cBhvr>
                                        <p:cTn id="24" dur="1" fill="hold">
                                          <p:stCondLst>
                                            <p:cond delay="0"/>
                                          </p:stCondLst>
                                        </p:cTn>
                                        <p:tgtEl>
                                          <p:spTgt spid="13"/>
                                        </p:tgtEl>
                                        <p:attrNameLst>
                                          <p:attrName>style.visibility</p:attrName>
                                        </p:attrNameLst>
                                      </p:cBhvr>
                                      <p:to>
                                        <p:strVal val="visible"/>
                                      </p:to>
                                    </p:set>
                                  </p:childTnLst>
                                </p:cTn>
                              </p:par>
                              <p:par>
                                <p:cTn id="25" presetID="22" presetClass="entr" presetSubtype="1" fill="hold" grpId="0" nodeType="withEffect">
                                  <p:stCondLst>
                                    <p:cond delay="12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250"/>
                                        <p:tgtEl>
                                          <p:spTgt spid="15"/>
                                        </p:tgtEl>
                                      </p:cBhvr>
                                    </p:animEffect>
                                  </p:childTnLst>
                                </p:cTn>
                              </p:par>
                              <p:par>
                                <p:cTn id="28" presetID="10" presetClass="entr" presetSubtype="0" fill="hold" nodeType="withEffect">
                                  <p:stCondLst>
                                    <p:cond delay="12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100"/>
                            </p:stCondLst>
                            <p:childTnLst>
                              <p:par>
                                <p:cTn id="32" presetID="10"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
                                        <p:tgtEl>
                                          <p:spTgt spid="14"/>
                                        </p:tgtEl>
                                      </p:cBhvr>
                                    </p:animEffect>
                                  </p:childTnLst>
                                </p:cTn>
                              </p:par>
                            </p:childTnLst>
                          </p:cTn>
                        </p:par>
                        <p:par>
                          <p:cTn id="35" fill="hold">
                            <p:stCondLst>
                              <p:cond delay="511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
                                        <p:tgtEl>
                                          <p:spTgt spid="16"/>
                                        </p:tgtEl>
                                      </p:cBhvr>
                                    </p:animEffect>
                                  </p:childTnLst>
                                </p:cTn>
                              </p:par>
                            </p:childTnLst>
                          </p:cTn>
                        </p:par>
                        <p:par>
                          <p:cTn id="39" fill="hold">
                            <p:stCondLst>
                              <p:cond delay="512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529937" y="3174530"/>
            <a:ext cx="7410990"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483285" y="3438889"/>
            <a:ext cx="7504294" cy="1517203"/>
            <a:chOff x="933842" y="2224783"/>
            <a:chExt cx="7093703" cy="1517203"/>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071253" y="2851205"/>
              <a:ext cx="6956292"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933842" y="2224783"/>
              <a:ext cx="563217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تمييز و توظيف الفاعل ضميرا و المفعول به ظاهرا في الإنتاج الشفهي والكتابي. </a:t>
              </a:r>
            </a:p>
          </p:txBody>
        </p:sp>
      </p:grpSp>
      <p:sp>
        <p:nvSpPr>
          <p:cNvPr id="5" name="Rectangle 4">
            <a:extLst>
              <a:ext uri="{FF2B5EF4-FFF2-40B4-BE49-F238E27FC236}">
                <a16:creationId xmlns:a16="http://schemas.microsoft.com/office/drawing/2014/main" id="{3FAC898F-371D-9AD0-711D-93C9CD732F50}"/>
              </a:ext>
            </a:extLst>
          </p:cNvPr>
          <p:cNvSpPr/>
          <p:nvPr/>
        </p:nvSpPr>
        <p:spPr>
          <a:xfrm>
            <a:off x="904007" y="4394825"/>
            <a:ext cx="539826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فقرة لوصف شخص.</a:t>
            </a: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
        <p:nvSpPr>
          <p:cNvPr id="3" name="Rectangle 2">
            <a:extLst>
              <a:ext uri="{FF2B5EF4-FFF2-40B4-BE49-F238E27FC236}">
                <a16:creationId xmlns:a16="http://schemas.microsoft.com/office/drawing/2014/main" id="{D174E37C-68E4-7236-C0E0-7054A3EF13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BE4FA075-9318-79FB-8E9A-A72AE2473AC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33F9007-13CE-768A-FBC1-5D10E012193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5359482E-8AC4-1303-613A-BD49F640D0C5}"/>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8610BF87-BEDC-EAB6-66E1-7D2FC1F77634}"/>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4AF9DB62-F435-6D98-4BBE-13F1EA9A789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D914D06F-A37B-F5E7-FEA1-06ADEFC435E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8" name="Rectangle 17">
            <a:extLst>
              <a:ext uri="{FF2B5EF4-FFF2-40B4-BE49-F238E27FC236}">
                <a16:creationId xmlns:a16="http://schemas.microsoft.com/office/drawing/2014/main" id="{3F914F03-8C7D-2CF6-E275-EDF44E6FFC5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Rectangle 4">
            <a:extLst>
              <a:ext uri="{FF2B5EF4-FFF2-40B4-BE49-F238E27FC236}">
                <a16:creationId xmlns:a16="http://schemas.microsoft.com/office/drawing/2014/main" id="{0097F5AB-8BC2-7754-73C5-4CC91CD0426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9A2290C-B8DD-2B2E-B9DC-02313D097B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4F53511-2B94-F501-B826-A88360CD072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AE6F8D3F-864E-6D2A-50A9-2FA98D23A05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3" name="Image 22">
            <a:extLst>
              <a:ext uri="{FF2B5EF4-FFF2-40B4-BE49-F238E27FC236}">
                <a16:creationId xmlns:a16="http://schemas.microsoft.com/office/drawing/2014/main" id="{C61F58BD-2AD0-8BFA-75F2-530653A01D2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4" name="Image 23">
            <a:extLst>
              <a:ext uri="{FF2B5EF4-FFF2-40B4-BE49-F238E27FC236}">
                <a16:creationId xmlns:a16="http://schemas.microsoft.com/office/drawing/2014/main" id="{8A2CA826-11B3-1D65-2246-3B87618537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5" name="Image 24">
            <a:extLst>
              <a:ext uri="{FF2B5EF4-FFF2-40B4-BE49-F238E27FC236}">
                <a16:creationId xmlns:a16="http://schemas.microsoft.com/office/drawing/2014/main" id="{6B6914B3-A91F-8C32-2757-ECA4C953C1F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6" name="Rectangle 25">
            <a:extLst>
              <a:ext uri="{FF2B5EF4-FFF2-40B4-BE49-F238E27FC236}">
                <a16:creationId xmlns:a16="http://schemas.microsoft.com/office/drawing/2014/main" id="{A4038EBC-6DF6-9751-A8C9-C1B06C43168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 name="ZoneTexte 1">
            <a:extLst>
              <a:ext uri="{FF2B5EF4-FFF2-40B4-BE49-F238E27FC236}">
                <a16:creationId xmlns:a16="http://schemas.microsoft.com/office/drawing/2014/main" id="{7C2B9B81-60B7-44F7-19BF-463E4836D14A}"/>
              </a:ext>
            </a:extLst>
          </p:cNvPr>
          <p:cNvSpPr txBox="1"/>
          <p:nvPr/>
        </p:nvSpPr>
        <p:spPr>
          <a:xfrm>
            <a:off x="7222093"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017CA5CD-4B8F-D9F7-53FF-7560FC7E625F}"/>
              </a:ext>
            </a:extLst>
          </p:cNvPr>
          <p:cNvSpPr txBox="1"/>
          <p:nvPr/>
        </p:nvSpPr>
        <p:spPr>
          <a:xfrm>
            <a:off x="5073277"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9A4D2305-495B-20B0-1E3F-3E6D95CD5C75}"/>
              </a:ext>
            </a:extLst>
          </p:cNvPr>
          <p:cNvSpPr txBox="1"/>
          <p:nvPr/>
        </p:nvSpPr>
        <p:spPr>
          <a:xfrm>
            <a:off x="2900658" y="4309395"/>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ZoneTexte 8">
            <a:extLst>
              <a:ext uri="{FF2B5EF4-FFF2-40B4-BE49-F238E27FC236}">
                <a16:creationId xmlns:a16="http://schemas.microsoft.com/office/drawing/2014/main" id="{B4889C4C-304F-903E-C15E-5D4D0B2FA166}"/>
              </a:ext>
            </a:extLst>
          </p:cNvPr>
          <p:cNvSpPr txBox="1"/>
          <p:nvPr/>
        </p:nvSpPr>
        <p:spPr>
          <a:xfrm>
            <a:off x="804565" y="4309394"/>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Image 15" descr="Une image contenant dessin humoristique, Dessin animé, sourire, Animation&#10;&#10;Le contenu généré par l’IA peut être incorrect.">
            <a:extLst>
              <a:ext uri="{FF2B5EF4-FFF2-40B4-BE49-F238E27FC236}">
                <a16:creationId xmlns:a16="http://schemas.microsoft.com/office/drawing/2014/main" id="{4B191C47-090E-A076-4B0C-BF9B88A5B0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4832" y="2739935"/>
            <a:ext cx="1247075" cy="1247075"/>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1" name="Espace réservé pour une image  20" descr="Une image contenant sourire, Visage humain, dessin humoristique, illustration&#10;&#10;Le contenu généré par l’IA peut être incorrect.">
            <a:extLst>
              <a:ext uri="{FF2B5EF4-FFF2-40B4-BE49-F238E27FC236}">
                <a16:creationId xmlns:a16="http://schemas.microsoft.com/office/drawing/2014/main" id="{3B0D1B5D-4D60-6F92-57DA-F29B025BC7C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4867833" y="2785122"/>
            <a:ext cx="1373990" cy="1373990"/>
          </a:xfrm>
          <a:prstGeom prst="ellipse">
            <a:avLst/>
          </a:prstGeom>
          <a:ln w="285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Image 21" descr="Une image contenant dessin humoristique, jouet, Animation, Dessin animé&#10;&#10;Le contenu généré par l’IA peut être incorrect.">
            <a:extLst>
              <a:ext uri="{FF2B5EF4-FFF2-40B4-BE49-F238E27FC236}">
                <a16:creationId xmlns:a16="http://schemas.microsoft.com/office/drawing/2014/main" id="{024F04F8-214F-731D-97D8-B186EC0CCD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8228" y="2739935"/>
            <a:ext cx="1538587" cy="1373990"/>
          </a:xfrm>
          <a:prstGeom prst="ellipse">
            <a:avLst/>
          </a:prstGeom>
          <a:ln w="12700" cap="rnd">
            <a:solidFill>
              <a:srgbClr val="C8C6BD"/>
            </a:solidFill>
            <a:prstDash val="solid"/>
          </a:ln>
          <a:effectLst>
            <a:outerShdw blurRad="127000" algn="bl" rotWithShape="0">
              <a:srgbClr val="000000"/>
            </a:outerShdw>
          </a:effectLst>
        </p:spPr>
      </p:pic>
      <p:pic>
        <p:nvPicPr>
          <p:cNvPr id="27" name="Image 26">
            <a:extLst>
              <a:ext uri="{FF2B5EF4-FFF2-40B4-BE49-F238E27FC236}">
                <a16:creationId xmlns:a16="http://schemas.microsoft.com/office/drawing/2014/main" id="{462AFC5E-7F50-480E-4DD5-A0509B907EAC}"/>
              </a:ext>
            </a:extLst>
          </p:cNvPr>
          <p:cNvPicPr>
            <a:picLocks noChangeAspect="1"/>
          </p:cNvPicPr>
          <p:nvPr/>
        </p:nvPicPr>
        <p:blipFill>
          <a:blip r:embed="rId10"/>
          <a:stretch>
            <a:fillRect/>
          </a:stretch>
        </p:blipFill>
        <p:spPr>
          <a:xfrm>
            <a:off x="617220" y="2785122"/>
            <a:ext cx="1536325" cy="1371719"/>
          </a:xfrm>
          <a:prstGeom prst="ellipse">
            <a:avLst/>
          </a:prstGeom>
          <a:ln w="127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250"/>
                                        <p:tgtEl>
                                          <p:spTgt spid="2"/>
                                        </p:tgtEl>
                                      </p:cBhvr>
                                    </p:animEffect>
                                    <p:anim calcmode="lin" valueType="num">
                                      <p:cBhvr>
                                        <p:cTn id="8" dur="2250" fill="hold"/>
                                        <p:tgtEl>
                                          <p:spTgt spid="2"/>
                                        </p:tgtEl>
                                        <p:attrNameLst>
                                          <p:attrName>ppt_w</p:attrName>
                                        </p:attrNameLst>
                                      </p:cBhvr>
                                      <p:tavLst>
                                        <p:tav tm="0" fmla="#ppt_w*sin(2.5*pi*$)">
                                          <p:val>
                                            <p:fltVal val="0"/>
                                          </p:val>
                                        </p:tav>
                                        <p:tav tm="100000">
                                          <p:val>
                                            <p:fltVal val="1"/>
                                          </p:val>
                                        </p:tav>
                                      </p:tavLst>
                                    </p:anim>
                                    <p:anim calcmode="lin" valueType="num">
                                      <p:cBhvr>
                                        <p:cTn id="9" dur="22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250"/>
                                        <p:tgtEl>
                                          <p:spTgt spid="3"/>
                                        </p:tgtEl>
                                      </p:cBhvr>
                                    </p:animEffect>
                                    <p:anim calcmode="lin" valueType="num">
                                      <p:cBhvr>
                                        <p:cTn id="13" dur="2250" fill="hold"/>
                                        <p:tgtEl>
                                          <p:spTgt spid="3"/>
                                        </p:tgtEl>
                                        <p:attrNameLst>
                                          <p:attrName>ppt_w</p:attrName>
                                        </p:attrNameLst>
                                      </p:cBhvr>
                                      <p:tavLst>
                                        <p:tav tm="0" fmla="#ppt_w*sin(2.5*pi*$)">
                                          <p:val>
                                            <p:fltVal val="0"/>
                                          </p:val>
                                        </p:tav>
                                        <p:tav tm="100000">
                                          <p:val>
                                            <p:fltVal val="1"/>
                                          </p:val>
                                        </p:tav>
                                      </p:tavLst>
                                    </p:anim>
                                    <p:anim calcmode="lin" valueType="num">
                                      <p:cBhvr>
                                        <p:cTn id="14" dur="225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250"/>
                                        <p:tgtEl>
                                          <p:spTgt spid="8"/>
                                        </p:tgtEl>
                                      </p:cBhvr>
                                    </p:animEffect>
                                    <p:anim calcmode="lin" valueType="num">
                                      <p:cBhvr>
                                        <p:cTn id="18" dur="2250" fill="hold"/>
                                        <p:tgtEl>
                                          <p:spTgt spid="8"/>
                                        </p:tgtEl>
                                        <p:attrNameLst>
                                          <p:attrName>ppt_w</p:attrName>
                                        </p:attrNameLst>
                                      </p:cBhvr>
                                      <p:tavLst>
                                        <p:tav tm="0" fmla="#ppt_w*sin(2.5*pi*$)">
                                          <p:val>
                                            <p:fltVal val="0"/>
                                          </p:val>
                                        </p:tav>
                                        <p:tav tm="100000">
                                          <p:val>
                                            <p:fltVal val="1"/>
                                          </p:val>
                                        </p:tav>
                                      </p:tavLst>
                                    </p:anim>
                                    <p:anim calcmode="lin" valueType="num">
                                      <p:cBhvr>
                                        <p:cTn id="19" dur="2250" fill="hold"/>
                                        <p:tgtEl>
                                          <p:spTgt spid="8"/>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250"/>
                                        <p:tgtEl>
                                          <p:spTgt spid="9"/>
                                        </p:tgtEl>
                                      </p:cBhvr>
                                    </p:animEffect>
                                    <p:anim calcmode="lin" valueType="num">
                                      <p:cBhvr>
                                        <p:cTn id="23" dur="2250" fill="hold"/>
                                        <p:tgtEl>
                                          <p:spTgt spid="9"/>
                                        </p:tgtEl>
                                        <p:attrNameLst>
                                          <p:attrName>ppt_w</p:attrName>
                                        </p:attrNameLst>
                                      </p:cBhvr>
                                      <p:tavLst>
                                        <p:tav tm="0" fmla="#ppt_w*sin(2.5*pi*$)">
                                          <p:val>
                                            <p:fltVal val="0"/>
                                          </p:val>
                                        </p:tav>
                                        <p:tav tm="100000">
                                          <p:val>
                                            <p:fltVal val="1"/>
                                          </p:val>
                                        </p:tav>
                                      </p:tavLst>
                                    </p:anim>
                                    <p:anim calcmode="lin" valueType="num">
                                      <p:cBhvr>
                                        <p:cTn id="24" dur="225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C77027AC-9A3F-25C6-9A00-B3D16C01B2C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D97DB4B-28DD-C67A-A442-2FD720D9AB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EA6360D-6C55-B2BE-59E5-F3039448674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B81E5152-2A61-09C5-06B7-C71A9232D301}"/>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8CC301DA-BA96-23E5-75F5-EE3E89C098ED}"/>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58E9A197-1669-3B72-6A51-94B8751DED78}"/>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BF07A8FE-D007-D171-F5F3-1B9B95FFFC52}"/>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5C6490DB-CBA1-BB87-44F9-86FCC3A58D9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 name="Class AR_NV_04_1">
            <a:hlinkClick r:id="" action="ppaction://media"/>
            <a:extLst>
              <a:ext uri="{FF2B5EF4-FFF2-40B4-BE49-F238E27FC236}">
                <a16:creationId xmlns:a16="http://schemas.microsoft.com/office/drawing/2014/main" id="{F9E182A1-4C06-C8E5-A9EC-FDFB2666EE2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ستتناوبون اليوم على قراءة الفقرة التالية</a:t>
            </a:r>
            <a:endParaRPr lang="fr-MA" sz="2400" b="1" dirty="0">
              <a:latin typeface="Microsoft Uighur" panose="02000000000000000000" pitchFamily="2" charset="-78"/>
              <a:cs typeface="Microsoft Uighur" panose="02000000000000000000" pitchFamily="2" charset="-78"/>
            </a:endParaRPr>
          </a:p>
        </p:txBody>
      </p:sp>
      <p:sp>
        <p:nvSpPr>
          <p:cNvPr id="2" name="Rectangle 1">
            <a:extLst>
              <a:ext uri="{FF2B5EF4-FFF2-40B4-BE49-F238E27FC236}">
                <a16:creationId xmlns:a16="http://schemas.microsoft.com/office/drawing/2014/main" id="{0854A568-FB09-CF55-2DA5-F7039FCCCD8B}"/>
              </a:ext>
            </a:extLst>
          </p:cNvPr>
          <p:cNvSpPr/>
          <p:nvPr/>
        </p:nvSpPr>
        <p:spPr>
          <a:xfrm>
            <a:off x="517119" y="1584325"/>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مَدينَةُ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تِطْوانَ، أَوِ "ٱلْحَمامَةُ ٱلْبَيْضاءُ" كَما تُلَقَّبُ،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وَٱلَّتي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أَدْرَجَتْها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ٱلْيونِسْكو</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ضِمْنَ قائِمَةِ ٱلتُّراثِ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ٱلْعالَمِيِّ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ٱلْإِنْسانِيِّ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تَدْعوكُمْ لِزِيارَتِها مِنْ أَجْلِ ٱكْتِشافِ مَعالِمِ وَثَقافَةِ مَدينَةٍ أَنْدَلُسِيَّةٍ، تَتَأَلَّقُ بِمُنْتَجعاتٍ سِياحِيَّةٍ راقِيَةٍ عَلى ساحِلِ ٱلْبَحْرِ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ٱلْأَبْيَضِ</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ٱلْمُتَوَسِّطِ</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حَيْثُ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ٱلْاِسْتِرْخاءُ</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وَٱلرَّفاهِيَةُ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مَضْمونانِ في شَواطِئِها ٱلذَّهَبِيَّةِ وَجَوِّها ٱلرّائِعِ.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تَمْنَحُ مَدينَةُ تِطْوانَ، بِهُوِيَّتِها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ٱلْمُتَعَدِّدَةِ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ٱلثَّقافاتِ، فُرْصَةً لِزُوّارِها لِلسَّفَرِ في رِحْلَةٍ طَويلَةٍ عَبْرَ ٱلزَّمَنِ؛ فَقَدْ تَأَسَّسَتِ ٱلْمَدينَةُ في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ٱلْعُصورِ</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ٱلْقَديمَةِ.</a:t>
            </a:r>
          </a:p>
        </p:txBody>
      </p:sp>
      <p:sp>
        <p:nvSpPr>
          <p:cNvPr id="3" name="Rectangle 2">
            <a:extLst>
              <a:ext uri="{FF2B5EF4-FFF2-40B4-BE49-F238E27FC236}">
                <a16:creationId xmlns:a16="http://schemas.microsoft.com/office/drawing/2014/main" id="{83711477-8860-E4EB-A59D-3D1A6F90DB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030C862-EE83-E73A-37BB-06F17185569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D721B4B-E236-BEE2-987B-208BAE7218E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9CA4675-A7D4-B3E6-C625-86BC97CAE6D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F9B3BCE8-7FDB-2483-3366-0AA67BF74F06}"/>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8822A4C-3903-31EA-2254-49BC5C103E9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4213F8DC-06F3-9E57-F0C2-1986B97D75A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A7AAE0C-EA80-EBBD-F6C1-6475A59169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F77C9-21A9-1D3C-6792-9BDBBE97FC58}"/>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D225ED6-E642-CF2A-E317-F34DF3E89D1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E1425032-56F4-EE91-7FFD-5083C8B3B686}"/>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لنتذكر قواعد استعمال علامات الترقيم.</a:t>
            </a:r>
          </a:p>
        </p:txBody>
      </p:sp>
      <p:sp>
        <p:nvSpPr>
          <p:cNvPr id="3" name="Rectangle 2">
            <a:extLst>
              <a:ext uri="{FF2B5EF4-FFF2-40B4-BE49-F238E27FC236}">
                <a16:creationId xmlns:a16="http://schemas.microsoft.com/office/drawing/2014/main" id="{435ACA36-8C5A-9F82-FDDC-46FA03E23E2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6658FAE-842C-EF2E-07B0-617584F124E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C52F113-5ED5-949E-D5DC-4AE57388BE2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EFE6D38-54AF-F48A-E66B-B116A225909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0E1EFCBD-5EC2-D907-4605-6AF412657EB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7778DE73-ED76-40B4-76D7-379B8B3C90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F555E1C-F812-30CE-F4B9-DA7F966061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25FDFBB5-AFB3-1893-0EE0-36181806C14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graphicFrame>
        <p:nvGraphicFramePr>
          <p:cNvPr id="4" name="Tableau 10">
            <a:extLst>
              <a:ext uri="{FF2B5EF4-FFF2-40B4-BE49-F238E27FC236}">
                <a16:creationId xmlns:a16="http://schemas.microsoft.com/office/drawing/2014/main" id="{003128DC-F100-4E67-368D-C27CD682DAA6}"/>
              </a:ext>
            </a:extLst>
          </p:cNvPr>
          <p:cNvGraphicFramePr>
            <a:graphicFrameLocks noGrp="1"/>
          </p:cNvGraphicFramePr>
          <p:nvPr>
            <p:extLst>
              <p:ext uri="{D42A27DB-BD31-4B8C-83A1-F6EECF244321}">
                <p14:modId xmlns:p14="http://schemas.microsoft.com/office/powerpoint/2010/main" val="1057123629"/>
              </p:ext>
            </p:extLst>
          </p:nvPr>
        </p:nvGraphicFramePr>
        <p:xfrm>
          <a:off x="505402" y="1982379"/>
          <a:ext cx="7987722" cy="4526140"/>
        </p:xfrm>
        <a:graphic>
          <a:graphicData uri="http://schemas.openxmlformats.org/drawingml/2006/table">
            <a:tbl>
              <a:tblPr rtl="1" firstRow="1" firstCol="1" bandRow="1"/>
              <a:tblGrid>
                <a:gridCol w="1613254">
                  <a:extLst>
                    <a:ext uri="{9D8B030D-6E8A-4147-A177-3AD203B41FA5}">
                      <a16:colId xmlns:a16="http://schemas.microsoft.com/office/drawing/2014/main" val="4055197331"/>
                    </a:ext>
                  </a:extLst>
                </a:gridCol>
                <a:gridCol w="924231">
                  <a:extLst>
                    <a:ext uri="{9D8B030D-6E8A-4147-A177-3AD203B41FA5}">
                      <a16:colId xmlns:a16="http://schemas.microsoft.com/office/drawing/2014/main" val="3044371455"/>
                    </a:ext>
                  </a:extLst>
                </a:gridCol>
                <a:gridCol w="5450237">
                  <a:extLst>
                    <a:ext uri="{9D8B030D-6E8A-4147-A177-3AD203B41FA5}">
                      <a16:colId xmlns:a16="http://schemas.microsoft.com/office/drawing/2014/main" val="1898851779"/>
                    </a:ext>
                  </a:extLst>
                </a:gridCol>
              </a:tblGrid>
              <a:tr h="374311">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ٱلتَّرْقيمِ</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رَمْزُها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مَتى </a:t>
                      </a:r>
                      <a:r>
                        <a:rPr lang="ar-MA" sz="3200" b="1" dirty="0">
                          <a:effectLst/>
                          <a:latin typeface="Microsoft Uighur" panose="02000000000000000000" pitchFamily="2" charset="-78"/>
                          <a:ea typeface="Calibri" panose="020F0502020204030204" pitchFamily="34" charset="0"/>
                          <a:cs typeface="Microsoft Uighur" panose="02000000000000000000" pitchFamily="2" charset="-78"/>
                        </a:rPr>
                        <a:t>تُسْتَعْمَلُ؟</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246104958"/>
                  </a:ext>
                </a:extLst>
              </a:tr>
              <a:tr h="330353">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اَلنُّقْطَةُ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عِنْدَ نِهايَةِ جُمْلَةٍ تَمَّ مَعْناها.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96134"/>
                  </a:ext>
                </a:extLst>
              </a:tr>
              <a:tr h="1327518">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اَلْفاصِلَةُ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تَفْصِلُ بَيْنَ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ٱلْقَصيرَةِ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لِجُمْلَةٍ طَويلَةٍ مُتَّصِلَةٍ.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بَيْنَ أَنْواعِ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ٱلشَّيْءِ</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وَأَقْسامِهِ.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6030072"/>
                  </a:ext>
                </a:extLst>
              </a:tr>
              <a:tr h="774347">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لْاِسْتِفْهامِ</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بَعْدَ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ٱلْاِسْتِفْهامِ</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ٱلسُّؤالِ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5060"/>
                  </a:ext>
                </a:extLst>
              </a:tr>
              <a:tr h="835905">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لتَّعَجُّبِ</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1000"/>
                        </a:spcAft>
                      </a:pPr>
                      <a:r>
                        <a:rPr lang="fr-FR"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في نِهايَةِ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ٱلَّتي</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نُعَبِّرُ فيها عَنِ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ٱلْمَشاعِرِ</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(إِعْجاب، تَذَمُّر، فَرَح، حُزْن...).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8566390"/>
                  </a:ext>
                </a:extLst>
              </a:tr>
            </a:tbl>
          </a:graphicData>
        </a:graphic>
      </p:graphicFrame>
    </p:spTree>
    <p:extLst>
      <p:ext uri="{BB962C8B-B14F-4D97-AF65-F5344CB8AC3E}">
        <p14:creationId xmlns:p14="http://schemas.microsoft.com/office/powerpoint/2010/main" val="332476530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fontScale="90000"/>
          </a:bodyPr>
          <a:lstStyle/>
          <a:p>
            <a:r>
              <a:rPr lang="ar-MA" sz="2400" b="1" dirty="0">
                <a:latin typeface="Microsoft Uighur" panose="02000000000000000000" pitchFamily="2" charset="-78"/>
                <a:cs typeface="Microsoft Uighur" panose="02000000000000000000" pitchFamily="2" charset="-78"/>
              </a:rPr>
              <a:t>دقيقتان لكل </a:t>
            </a:r>
            <a:r>
              <a:rPr lang="ar-MA" sz="2400" b="1" dirty="0" err="1">
                <a:latin typeface="Microsoft Uighur" panose="02000000000000000000" pitchFamily="2" charset="-78"/>
                <a:cs typeface="Microsoft Uighur" panose="02000000000000000000" pitchFamily="2" charset="-78"/>
              </a:rPr>
              <a:t>مشارك:سأتأكد</a:t>
            </a:r>
            <a:r>
              <a:rPr lang="ar-MA" sz="2400" b="1" dirty="0">
                <a:latin typeface="Microsoft Uighur" panose="02000000000000000000" pitchFamily="2" charset="-78"/>
                <a:cs typeface="Microsoft Uighur" panose="02000000000000000000" pitchFamily="2" charset="-78"/>
              </a:rPr>
              <a:t> من قراءتكم بدقة و استرسال و نبر مناسب.</a:t>
            </a:r>
            <a:br>
              <a:rPr lang="fr-FR" sz="2400" b="1" dirty="0">
                <a:latin typeface="Microsoft Uighur" panose="02000000000000000000" pitchFamily="2" charset="-78"/>
                <a:cs typeface="Microsoft Uighur" panose="02000000000000000000" pitchFamily="2" charset="-78"/>
              </a:rPr>
            </a:br>
            <a:r>
              <a:rPr lang="ar-MA" sz="2400" b="1" dirty="0">
                <a:latin typeface="Microsoft Uighur" panose="02000000000000000000" pitchFamily="2" charset="-78"/>
                <a:cs typeface="Microsoft Uighur" panose="02000000000000000000" pitchFamily="2" charset="-78"/>
              </a:rPr>
              <a:t>انتبهوا عليكم قراءة النص قبل أن يختفي</a:t>
            </a:r>
            <a:endParaRPr lang="fr-MA" sz="2400" b="1" dirty="0">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154294AF-706C-D69D-1D32-D801E2C34E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B6582AD-789D-E02B-F944-EF25F7EF19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177AD80-CD57-FB6D-618B-BF0703E4C5E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B2DA8F8-FE9B-C5B8-F85A-00A60E3F662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603C996-8469-A1AF-965F-FB73D3466F51}"/>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C811A439-B032-EDE3-4E65-E43BE0489E7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95FB6F24-6922-E66F-B9FF-6189B24FD39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15B2419-1131-3853-AEFD-9FAE04473C2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5" name="Espace réservé pour une image  24" descr="Une image contenant habits, illustration, clipart, Dessin animé&#10;&#10;Le contenu généré par l’IA peut être incorrect.">
            <a:extLst>
              <a:ext uri="{FF2B5EF4-FFF2-40B4-BE49-F238E27FC236}">
                <a16:creationId xmlns:a16="http://schemas.microsoft.com/office/drawing/2014/main" id="{7C58F2EF-2B66-D4B1-A37A-BF8423CB1C5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A282FECF-D948-3E79-49E8-E8D21A2ED19D}"/>
              </a:ext>
            </a:extLst>
          </p:cNvPr>
          <p:cNvSpPr/>
          <p:nvPr/>
        </p:nvSpPr>
        <p:spPr>
          <a:xfrm>
            <a:off x="517119" y="1584325"/>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مَدينَةُ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تِطْوانَ، أَوِ "ٱلْحَمامَةُ ٱلْبَيْضاءُ" كَما تُلَقَّبُ،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وَٱلَّتي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أَدْرَجَتْها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ٱلْيونِسْكو</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ضِمْنَ قائِمَةِ ٱلتُّراثِ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ٱلْعالَمِيِّ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ٱلْإِنْسانِيِّ</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تَدْعوكُمْ لِزِيارَتِها مِنْ أَجْلِ ٱكْتِشافِ مَعالِمِ وَثَقافَةِ مَدينَةٍ أَنْدَلُسِيَّةٍ، تَتَأَلَّقُ بِمُنْتَجعاتٍ سِياحِيَّةٍ راقِيَةٍ عَلى ساحِلِ ٱلْبَحْرِ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ٱلْأَبْيَضِ</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ٱلْمُتَوَسِّطِ</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حَيْثُ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ٱلْاِسْتِرْخاءُ</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وَٱلرَّفاهِيَةُ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مَضْمونانِ في شَواطِئِها ٱلذَّهَبِيَّةِ وَجَوِّها ٱلرّائِعِ.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تَمْنَحُ مَدينَةُ تِطْوانَ، بِهُوِيَّتِها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ٱلْمُتَعَدِّدَةِ</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ٱلثَّقافاتِ، فُرْصَةً لِزُوّارِها لِلسَّفَرِ في رِحْلَةٍ طَويلَةٍ عَبْرَ ٱلزَّمَنِ؛ فَقَدْ تَأَسَّسَتِ ٱلْمَدينَةُ في </a:t>
            </a:r>
            <a:r>
              <a:rPr kumimoji="0" lang="ar-MA" sz="40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ٱلْعُصورِ</a:t>
            </a:r>
            <a:r>
              <a:rPr kumimoji="0" lang="ar-MA" sz="40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ٱلْقَديمَةِ.</a:t>
            </a:r>
          </a:p>
        </p:txBody>
      </p:sp>
    </p:spTree>
    <p:extLst>
      <p:ext uri="{BB962C8B-B14F-4D97-AF65-F5344CB8AC3E}">
        <p14:creationId xmlns:p14="http://schemas.microsoft.com/office/powerpoint/2010/main" val="719541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B880F-E949-28B9-428B-7AA5D59034F6}"/>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CDE27ED-862B-9BC0-1743-4F6B6EF4AF8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F24479CC-1025-05A9-8C52-B1030B52A30D}"/>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كَيْفَ كانَتْ قِراءَةُ زَميلِكُمْ/زَميلَتِكُمْ؟</a:t>
            </a:r>
          </a:p>
        </p:txBody>
      </p:sp>
      <p:graphicFrame>
        <p:nvGraphicFramePr>
          <p:cNvPr id="3" name="Tableau 2">
            <a:extLst>
              <a:ext uri="{FF2B5EF4-FFF2-40B4-BE49-F238E27FC236}">
                <a16:creationId xmlns:a16="http://schemas.microsoft.com/office/drawing/2014/main" id="{942AFD52-F407-96CA-1147-5A48B524AD15}"/>
              </a:ext>
            </a:extLst>
          </p:cNvPr>
          <p:cNvGraphicFramePr>
            <a:graphicFrameLocks noGrp="1"/>
          </p:cNvGraphicFramePr>
          <p:nvPr/>
        </p:nvGraphicFramePr>
        <p:xfrm>
          <a:off x="433117" y="2190362"/>
          <a:ext cx="8277768" cy="3840480"/>
        </p:xfrm>
        <a:graphic>
          <a:graphicData uri="http://schemas.openxmlformats.org/drawingml/2006/table">
            <a:tbl>
              <a:tblPr firstRow="1" bandRow="1"/>
              <a:tblGrid>
                <a:gridCol w="1332000">
                  <a:extLst>
                    <a:ext uri="{9D8B030D-6E8A-4147-A177-3AD203B41FA5}">
                      <a16:colId xmlns:a16="http://schemas.microsoft.com/office/drawing/2014/main" val="2320669012"/>
                    </a:ext>
                  </a:extLst>
                </a:gridCol>
                <a:gridCol w="1332000">
                  <a:extLst>
                    <a:ext uri="{9D8B030D-6E8A-4147-A177-3AD203B41FA5}">
                      <a16:colId xmlns:a16="http://schemas.microsoft.com/office/drawing/2014/main" val="4213699004"/>
                    </a:ext>
                  </a:extLst>
                </a:gridCol>
                <a:gridCol w="5613768">
                  <a:extLst>
                    <a:ext uri="{9D8B030D-6E8A-4147-A177-3AD203B41FA5}">
                      <a16:colId xmlns:a16="http://schemas.microsoft.com/office/drawing/2014/main" val="372084414"/>
                    </a:ext>
                  </a:extLst>
                </a:gridCol>
              </a:tblGrid>
              <a:tr h="477851">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لا</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نَعَمْ</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r" rtl="1"/>
                      <a:endParaRPr lang="fr-FR" sz="3600"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5663403"/>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ٱلصَّوْتُ</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مَسْموعاً وَواضِحاً؟</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31050321"/>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كانتِ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ٱلْقِراءَةُ</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مُسْتَرْسَلَةً؟</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596954947"/>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ٱلْوَقْفِ</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4155058931"/>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ٱلْوَصْلِ</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3244070255"/>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ٱلنُّطْقُ</a:t>
                      </a:r>
                      <a:r>
                        <a:rPr lang="ar-MA" sz="3200" b="1" kern="1200" dirty="0">
                          <a:solidFill>
                            <a:srgbClr val="106585"/>
                          </a:solidFill>
                          <a:latin typeface="Microsoft Uighur" panose="02000000000000000000" pitchFamily="2" charset="-78"/>
                          <a:ea typeface="+mn-ea"/>
                          <a:cs typeface="Microsoft Uighur" panose="02000000000000000000" pitchFamily="2" charset="-78"/>
                        </a:rPr>
                        <a:t>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ٱلسَّليمُ</a:t>
                      </a:r>
                      <a:r>
                        <a:rPr lang="ar-MA" sz="3200" b="1" kern="1200" dirty="0">
                          <a:solidFill>
                            <a:srgbClr val="106585"/>
                          </a:solidFill>
                          <a:latin typeface="Microsoft Uighur" panose="02000000000000000000" pitchFamily="2" charset="-78"/>
                          <a:ea typeface="+mn-ea"/>
                          <a:cs typeface="Microsoft Uighur" panose="02000000000000000000" pitchFamily="2" charset="-78"/>
                        </a:rPr>
                        <a:t> لِلْأَصْواتِ؟</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12440388"/>
                  </a:ext>
                </a:extLst>
              </a:tr>
            </a:tbl>
          </a:graphicData>
        </a:graphic>
      </p:graphicFrame>
      <p:sp>
        <p:nvSpPr>
          <p:cNvPr id="2" name="Rectangle 1">
            <a:extLst>
              <a:ext uri="{FF2B5EF4-FFF2-40B4-BE49-F238E27FC236}">
                <a16:creationId xmlns:a16="http://schemas.microsoft.com/office/drawing/2014/main" id="{1772DE56-A2B1-E76C-B68A-F64E1EF3CF9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5342520-B1D7-E260-5599-76475A2816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746FA4A-D431-5770-789B-CB4B8114AD9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2530264-0767-9247-1390-19B4FC70C71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38F82FBC-6BD9-F404-C55E-9585FD5FE30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76FD224-E916-D8E0-FC51-BEDD19B6F1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EC161C2-96FC-7EC8-8C45-5BA770A8BF6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BBD17056-3A17-9591-F76D-67CFA2847B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406229330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170942"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تراكيب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SzPct val="50000"/>
            </a:pPr>
            <a:r>
              <a:rPr lang="ar-MA" sz="2800" b="1" dirty="0">
                <a:cs typeface="Microsoft Uighur" panose="02000000000000000000" pitchFamily="2" charset="-78"/>
              </a:rPr>
              <a:t>الفاعل ضميرا    -  المفعول به ظاهرا</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350929" y="2234652"/>
            <a:ext cx="89159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تراكيب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4" name="Image 3">
            <a:extLst>
              <a:ext uri="{FF2B5EF4-FFF2-40B4-BE49-F238E27FC236}">
                <a16:creationId xmlns:a16="http://schemas.microsoft.com/office/drawing/2014/main" id="{72C245C5-5C50-307D-F7A1-2D9741CC10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8271" y="2254235"/>
            <a:ext cx="473949" cy="545608"/>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تمييز الفاعل ضميرا  و المفعول به ظاهرا </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3BC9271D-8C1A-BA72-FFE6-56734E0470EB}"/>
              </a:ext>
            </a:extLst>
          </p:cNvPr>
          <p:cNvSpPr txBox="1"/>
          <p:nvPr/>
        </p:nvSpPr>
        <p:spPr>
          <a:xfrm>
            <a:off x="3154329" y="2291731"/>
            <a:ext cx="314706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اَلْفاعِلُ ضَميراً</a:t>
            </a:r>
          </a:p>
        </p:txBody>
      </p:sp>
      <p:sp>
        <p:nvSpPr>
          <p:cNvPr id="14" name="Rectangle 13">
            <a:extLst>
              <a:ext uri="{FF2B5EF4-FFF2-40B4-BE49-F238E27FC236}">
                <a16:creationId xmlns:a16="http://schemas.microsoft.com/office/drawing/2014/main" id="{31BB06C1-C934-F42E-5797-46D333072DA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BD05D19-8EFB-AE29-9D48-EA31A40518C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797FE58-03EC-FAE7-6CF1-8840047B9FB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8D8C053-3FD1-0DBF-1BCE-CC166DBCB65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D99FF1F1-E1AD-980A-2221-4FC967B0BF1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1925F28B-3FE8-ABCF-20D0-0890BBE30A4F}"/>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42007C8-30E6-5637-A457-75B53B7D583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DA91B05C-A13E-D553-97FA-E3C66FDF8CB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ZoneTexte 1">
            <a:extLst>
              <a:ext uri="{FF2B5EF4-FFF2-40B4-BE49-F238E27FC236}">
                <a16:creationId xmlns:a16="http://schemas.microsoft.com/office/drawing/2014/main" id="{71B27909-5A59-39FE-854A-BDD4D8992DC7}"/>
              </a:ext>
            </a:extLst>
          </p:cNvPr>
          <p:cNvSpPr txBox="1"/>
          <p:nvPr/>
        </p:nvSpPr>
        <p:spPr>
          <a:xfrm>
            <a:off x="2557540" y="3909249"/>
            <a:ext cx="443268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اَلْمَفْعولُ بِهِ ظاهِراً</a:t>
            </a:r>
          </a:p>
        </p:txBody>
      </p:sp>
    </p:spTree>
    <p:extLst>
      <p:ext uri="{BB962C8B-B14F-4D97-AF65-F5344CB8AC3E}">
        <p14:creationId xmlns:p14="http://schemas.microsoft.com/office/powerpoint/2010/main" val="315080662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BA322-A2FA-1B6D-B3D3-09FFF0D7115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CDF5316-88D9-A662-63C8-3DA669B6798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كيف يأتي الفاعل ضميرا؟</a:t>
            </a:r>
          </a:p>
        </p:txBody>
      </p:sp>
      <p:sp>
        <p:nvSpPr>
          <p:cNvPr id="2" name="Rectangle : coins arrondis 1">
            <a:extLst>
              <a:ext uri="{FF2B5EF4-FFF2-40B4-BE49-F238E27FC236}">
                <a16:creationId xmlns:a16="http://schemas.microsoft.com/office/drawing/2014/main" id="{088152FA-51B8-134D-B261-69F88C165A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D2C0CF88-3EE7-2A16-1F20-5B36554ABA9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C7821863-310E-F1BC-C665-DFB4159882E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0EEED3F-EF78-C253-92AB-F748074D8F3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5E7267F-5E6A-6597-697B-13A30944D1C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BDC8A650-3E8F-1453-2EEC-3EB3C0440C4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8243E44-9BBB-9F2E-062B-73D242CF7D6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5F1CADB-DF79-16CD-905D-E97C7621D19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ADF6109-B73F-147D-EF17-E483D0F01AA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DA69CD3-8DC7-3EBE-16A0-089C93460A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3F3040BA-DA58-D3F2-D0CD-35E1774EF3DA}"/>
              </a:ext>
            </a:extLst>
          </p:cNvPr>
          <p:cNvSpPr txBox="1"/>
          <p:nvPr/>
        </p:nvSpPr>
        <p:spPr>
          <a:xfrm>
            <a:off x="1891786" y="3094915"/>
            <a:ext cx="53604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اَلْفاعِلُ ضَميراً</a:t>
            </a:r>
          </a:p>
        </p:txBody>
      </p:sp>
    </p:spTree>
    <p:extLst>
      <p:ext uri="{BB962C8B-B14F-4D97-AF65-F5344CB8AC3E}">
        <p14:creationId xmlns:p14="http://schemas.microsoft.com/office/powerpoint/2010/main" val="295699381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CF17A-0D69-EC0E-8F40-1AD999E6EA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3581D80-F186-E0F8-6049-3BDB63B1BEB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sp>
        <p:nvSpPr>
          <p:cNvPr id="2" name="Rectangle : coins arrondis 1">
            <a:extLst>
              <a:ext uri="{FF2B5EF4-FFF2-40B4-BE49-F238E27FC236}">
                <a16:creationId xmlns:a16="http://schemas.microsoft.com/office/drawing/2014/main" id="{BAA315CF-C2B2-6116-AF41-D37C71E7CE6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14BF86CF-6AD8-8653-E0B8-2197C99BA12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54ACBE6A-EEFB-D13B-579B-9C579C735F8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1416660-F620-C898-AF42-6C6CF24EE2F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B5C4A0EB-8759-DBB2-46CE-66648B2FFFB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8B1720E-7432-9814-9DD7-118582418A6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97CB640-1287-6FC1-3624-32C85F0EF41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637A0BD-C8D0-798B-BEA9-6BC74D6F1C3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9051F4F-1103-102C-81C3-3E00EB9527B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F4D560A2-081A-6F07-E345-CE5FE7A275F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descr="Une image contenant texte, écriture manuscrite, Police, ligne&#10;&#10;Le contenu généré par l’IA peut être incorrect.">
            <a:extLst>
              <a:ext uri="{FF2B5EF4-FFF2-40B4-BE49-F238E27FC236}">
                <a16:creationId xmlns:a16="http://schemas.microsoft.com/office/drawing/2014/main" id="{0298C6BE-596A-EBB9-86F8-6232F39FBD56}"/>
              </a:ext>
            </a:extLst>
          </p:cNvPr>
          <p:cNvPicPr>
            <a:picLocks noChangeAspect="1"/>
          </p:cNvPicPr>
          <p:nvPr/>
        </p:nvPicPr>
        <p:blipFill>
          <a:blip r:embed="rId7"/>
          <a:stretch>
            <a:fillRect/>
          </a:stretch>
        </p:blipFill>
        <p:spPr>
          <a:xfrm>
            <a:off x="488372" y="1925193"/>
            <a:ext cx="8237807" cy="4506780"/>
          </a:xfrm>
          <a:prstGeom prst="rect">
            <a:avLst/>
          </a:prstGeom>
        </p:spPr>
      </p:pic>
    </p:spTree>
    <p:extLst>
      <p:ext uri="{BB962C8B-B14F-4D97-AF65-F5344CB8AC3E}">
        <p14:creationId xmlns:p14="http://schemas.microsoft.com/office/powerpoint/2010/main" val="180299833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2B3F8-F649-2DFF-BF16-D1F8CDA9237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0A6E1FB-2CC9-2641-7949-199B30F5257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 و حددوا الفاعل في الجملة التالية: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29E3ADF-499A-95DB-E615-13F9E3AB005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E7E0EE6-3196-6D2E-8FD5-2BD0B8CCD36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67B253B-D94A-9A65-0DFA-4DE0A2802D2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B367B2C-4DFC-DFD2-F693-57AC7D4B924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D02F30A-F374-7C3F-4A7E-2C392A9217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DFF61EB6-9961-FF8D-965B-5015190B30E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5E509F3-9338-1253-DC86-0F83FB842728}"/>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0EB27E4-C14A-20B9-E04B-4BD07CE065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281E4DB0-F5C2-8696-03F3-C9587B1EF7F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CDB41E22-8048-25FC-0354-8D9A3E42846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FC917130-2677-3E7E-5D8F-90A6F90F1AA7}"/>
              </a:ext>
            </a:extLst>
          </p:cNvPr>
          <p:cNvSpPr txBox="1"/>
          <p:nvPr/>
        </p:nvSpPr>
        <p:spPr>
          <a:xfrm>
            <a:off x="1384220" y="3034144"/>
            <a:ext cx="6375559"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زاروا مَدينَةَ ٱلرِّباطِ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ٱلْبَهِيَّةِ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02192620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1119F-866A-5755-AB2B-BF0263BE26FF}"/>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4137F4-39FF-53C8-EA5D-F811809F75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00E0968-FF9A-8812-4E5E-2609380FDD1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0DB71C6-1FDC-7FE6-F100-458F29E2631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A7C2935E-EEF2-3730-BB6E-EA1ECD88DA2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5AB1DAA-ED6A-5772-8D71-D89AF601E09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1A4E5A88-F94F-EC94-CB95-1FAE641B182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48B4E6D7-143A-C41A-99AF-E14E799059F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505EC59F-4399-59CB-214F-8952AF2FDB3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F944124-0299-BF0D-FF4B-B8696932A8F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579CA2E3-8B70-8079-F9E5-2B01D603C6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9A585356-2882-9A25-83CB-55030970A70C}"/>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هل الفاعل ضمير متصل أم ضمير مستتر؟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يدعوا الأستاذ المتعلمين إلى استبدال الفاعل الضمير بفاعل ظاهر مناسب للجملة.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192A4D33-4ABC-F50B-116D-29CCC7CD614F}"/>
              </a:ext>
            </a:extLst>
          </p:cNvPr>
          <p:cNvSpPr txBox="1"/>
          <p:nvPr/>
        </p:nvSpPr>
        <p:spPr>
          <a:xfrm>
            <a:off x="1384220" y="3034144"/>
            <a:ext cx="6375559"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زار</a:t>
            </a:r>
            <a:r>
              <a:rPr kumimoji="0" lang="ar-MA" sz="7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و</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 مَدينَةَ ٱلرِّباطِ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ٱلْبَهِيَّةِ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528515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0264-062D-554D-C5AB-6DE07F817AA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4B66B-48AD-5D2D-AA36-D6510B69FFC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80928BA-6A23-62E3-E1E1-13DD5BB9AF0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75F7E4B-8D5C-FAE9-DAFA-022631F0DA1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F66FD8D-A724-C78D-4A45-C96AF1A492C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48CE32A-CF1D-6536-421A-572EEB64EDF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A936386-7918-CF80-9B5D-B249F862368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E5FC8676-B806-D6D1-81F8-D0868A1D559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E0EB369-676F-658E-487B-4499257ACE5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D2F20651-C081-0C76-EB11-68B866BAFC6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DE3F968-1658-CCC8-36CF-3FA00E8D8B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47847AE1-4EC3-6957-6C19-D536442F265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0802105D-9607-536E-DF07-5B8843716836}"/>
              </a:ext>
            </a:extLst>
          </p:cNvPr>
          <p:cNvSpPr txBox="1"/>
          <p:nvPr/>
        </p:nvSpPr>
        <p:spPr>
          <a:xfrm>
            <a:off x="1384220" y="3034144"/>
            <a:ext cx="6375559"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ساعَدَ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ٱلْفُقَراءَ</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ٱلْمُحْتاجينَ</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44700211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B7C01-137F-9E70-740F-C16323FE0DF9}"/>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735FCC7-EE78-E61C-4D27-3896DB3BC6A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7EA0DBD0-D411-B7DB-AE8B-2964F8C6E48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855A498-EA10-978F-27D1-01067E03FE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8CD9B5F-7CDE-CD5F-CC72-9A721951ED0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FEC95634-E545-7156-76BF-EE17A6D50F6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79667457-FBAA-6401-1D1B-C32BE3C1B59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4DFAC921-2429-CBBA-A0E3-CEF74541424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082D9D28-57A3-607D-E797-DDC43C1764A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8EE62DBF-FED7-09B9-1781-ADA218DDE1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4027A95A-212C-9794-F21E-ABAE4530E9B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9EFCA6B4-2146-D6B7-577E-AF0CE8E784D5}"/>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هل الفاعل ضمير متصل أم ضمير مستتر؟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يدعوا الأستاذ المتعلمين إلى استبدال الفاعل الضمير بفاعل ظاهر مناسب للجملة.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76B69491-D45F-912E-F52D-86DF8BA5DC29}"/>
              </a:ext>
            </a:extLst>
          </p:cNvPr>
          <p:cNvSpPr txBox="1"/>
          <p:nvPr/>
        </p:nvSpPr>
        <p:spPr>
          <a:xfrm>
            <a:off x="1384220" y="3034144"/>
            <a:ext cx="6375559"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ساعَدَ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ٱلْفُقَراءَ</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ٱلْمُحْتاجينَ</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31263455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86B7F-9BA4-9545-00FB-61ABCDB27B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EAB1264-E261-2ADA-A181-8832CE9535B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CEE04467-2920-1F13-90FD-A51A1F36BCD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CBD91BE-185E-DA36-F8C9-F623102D195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18E879C-8A67-29E4-5573-177B6C6A622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CEA171E-9BD1-4001-8051-8F891C57AD1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A4819642-17F2-5D41-446C-F882CB01FEA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262D3DB8-DCEB-B257-3FE4-3FE9157FB4D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B8E122E2-0AD1-899E-001A-BCC41542FAE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284904D8-1ED9-2538-C429-C08136A7ED5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5030C4F-679B-E914-482D-FC75BA95FF9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ECCF050D-F67B-E23C-48D5-F1BA262A1D7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038E6BBF-3FB7-2FEB-38C0-87BD76F116B6}"/>
              </a:ext>
            </a:extLst>
          </p:cNvPr>
          <p:cNvSpPr txBox="1"/>
          <p:nvPr/>
        </p:nvSpPr>
        <p:spPr>
          <a:xfrm>
            <a:off x="946110" y="3105264"/>
            <a:ext cx="7251780"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b="1" dirty="0">
                <a:solidFill>
                  <a:srgbClr val="424D7C"/>
                </a:solidFill>
                <a:latin typeface="Microsoft Uighur" panose="02000000000000000000" pitchFamily="2" charset="-78"/>
                <a:cs typeface="Microsoft Uighur" panose="02000000000000000000" pitchFamily="2" charset="-78"/>
              </a:rPr>
              <a:t>قَضَيْتُ وَقْتاً مُمْتِعا في ٱلطَّبيعَةِ.</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1958763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17F4C-75F8-0A14-6EA2-2D9D48E6A794}"/>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98833FD-C552-E32A-9D9A-744F67D952C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9B1CAB10-2AD4-DE80-C819-BD15D6E9CF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2673732-C6C4-CBDA-3D03-DC18F530ECA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72C3B85-5B82-5EDE-2D22-5837AA8A2A8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EF77619-19C0-E5D5-2285-CB777D0B1A6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170A31FF-4A9E-875C-0FB8-80059E4B256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D0EA24D2-CFE9-235D-C0A9-62EDFE33DAC2}"/>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5081619-F607-ED97-417D-2B5727CD63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A35B9F8-4B8C-CE00-EC70-6BF62B79293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7006ED4C-6E87-A3D3-F50E-C181863121F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1C00FEA4-6165-7779-C185-8BDD1433586F}"/>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هل الفاعل ضمير متصل أم ضمير مستتر؟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يدعوا الأستاذ المتعلمين إلى استبدال الفاعل الضمير بفاعل ظاهر مناسب للجملة.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BDD5B322-87FD-E069-AE1E-DE2D43DBFA0E}"/>
              </a:ext>
            </a:extLst>
          </p:cNvPr>
          <p:cNvSpPr txBox="1"/>
          <p:nvPr/>
        </p:nvSpPr>
        <p:spPr>
          <a:xfrm>
            <a:off x="946110" y="3105264"/>
            <a:ext cx="7251780"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b="1" dirty="0">
                <a:solidFill>
                  <a:srgbClr val="424D7C"/>
                </a:solidFill>
                <a:latin typeface="Microsoft Uighur" panose="02000000000000000000" pitchFamily="2" charset="-78"/>
                <a:cs typeface="Microsoft Uighur" panose="02000000000000000000" pitchFamily="2" charset="-78"/>
              </a:rPr>
              <a:t>قَضَيْتُ وَقْتاً مُمْتِعا في ٱلطَّبيعَةِ.</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88821499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95826-E55B-8237-19A0-910694E459F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2919739-3D70-702A-D493-2CA5B181F8A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الآن من يذكرنا بالمفعول به ظاهرا؟</a:t>
            </a:r>
          </a:p>
        </p:txBody>
      </p:sp>
      <p:sp>
        <p:nvSpPr>
          <p:cNvPr id="2" name="Rectangle : coins arrondis 1">
            <a:extLst>
              <a:ext uri="{FF2B5EF4-FFF2-40B4-BE49-F238E27FC236}">
                <a16:creationId xmlns:a16="http://schemas.microsoft.com/office/drawing/2014/main" id="{05FB6D3D-EA0B-D005-5C3C-C840FB0D0FA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45AB39A6-A075-55CD-69E4-CAE4B296A24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20966658-BB8B-595E-A122-37F0AD8D01F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8B849EB-BC8C-59E2-7E34-1445FD3EC88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C0F1ACE8-FF1A-B260-0647-B58045E842A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FA59B27-7D07-A70B-9D63-DF69A72ED12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918C5E1E-557B-03BA-7565-41EF9DE9DFA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DEC3CED2-FACE-72FB-9570-FF922037833F}"/>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571157D-F2A7-2B40-1FD2-90D1B13037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C9E81A6-76D9-7EE2-AC8F-F4B4679A4F5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96D928D5-E9B5-9C45-1253-CF2BF0865C9E}"/>
              </a:ext>
            </a:extLst>
          </p:cNvPr>
          <p:cNvSpPr txBox="1"/>
          <p:nvPr/>
        </p:nvSpPr>
        <p:spPr>
          <a:xfrm>
            <a:off x="1891786" y="3094915"/>
            <a:ext cx="53604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اَلْمَفْعولُ بِهِ ظاهِراً</a:t>
            </a:r>
          </a:p>
        </p:txBody>
      </p:sp>
    </p:spTree>
    <p:extLst>
      <p:ext uri="{BB962C8B-B14F-4D97-AF65-F5344CB8AC3E}">
        <p14:creationId xmlns:p14="http://schemas.microsoft.com/office/powerpoint/2010/main" val="321837050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29B6B-39B8-4AA5-4381-A2E6BFDC60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AD7963C-E7D1-E793-B9D1-378A4191CC2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sp>
        <p:nvSpPr>
          <p:cNvPr id="2" name="Rectangle : coins arrondis 1">
            <a:extLst>
              <a:ext uri="{FF2B5EF4-FFF2-40B4-BE49-F238E27FC236}">
                <a16:creationId xmlns:a16="http://schemas.microsoft.com/office/drawing/2014/main" id="{68D787E9-827A-2278-BC56-7D2BC359DF3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B7915664-2A46-ECC8-6F6B-C85E6C2A8A1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70378FAB-9CDB-B9CC-DF85-C4FC5BCFA55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1A4CB91-9CB4-C173-7A66-BCA6B78A632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96FD69F-E9E2-F15B-D6F9-27A07DA84F4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35B02053-2B92-30FD-5247-453A2AFBC0A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B7125E8-3C65-7E29-D7F1-FEFE9CB274C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FFE9CC7-BB92-55A9-D3A9-DE6823DD85E7}"/>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D04F2BC-B445-D4EF-BD49-276D8DE0817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5B4A1187-E49D-82B1-6B0A-88F6EC2FDA3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descr="Une image contenant texte, Police, capture d’écran, ligne&#10;&#10;Le contenu généré par l’IA peut être incorrect.">
            <a:extLst>
              <a:ext uri="{FF2B5EF4-FFF2-40B4-BE49-F238E27FC236}">
                <a16:creationId xmlns:a16="http://schemas.microsoft.com/office/drawing/2014/main" id="{F385D2F1-9112-B802-BDFF-30E20F174FC0}"/>
              </a:ext>
            </a:extLst>
          </p:cNvPr>
          <p:cNvPicPr>
            <a:picLocks noChangeAspect="1"/>
          </p:cNvPicPr>
          <p:nvPr/>
        </p:nvPicPr>
        <p:blipFill>
          <a:blip r:embed="rId7"/>
          <a:stretch>
            <a:fillRect/>
          </a:stretch>
        </p:blipFill>
        <p:spPr>
          <a:xfrm>
            <a:off x="426027" y="2057400"/>
            <a:ext cx="8334468" cy="3927764"/>
          </a:xfrm>
          <a:prstGeom prst="rect">
            <a:avLst/>
          </a:prstGeom>
        </p:spPr>
      </p:pic>
    </p:spTree>
    <p:extLst>
      <p:ext uri="{BB962C8B-B14F-4D97-AF65-F5344CB8AC3E}">
        <p14:creationId xmlns:p14="http://schemas.microsoft.com/office/powerpoint/2010/main" val="11761028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7BECA-4E8B-E796-6EC8-01D72B83A26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0DE2C03-854E-AEC7-F411-CAED8916471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 و حددوا المفعول به  في الجملة التالية: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D8B1C0A-7037-2A00-1797-6A5F5726E68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8BE6292-A437-D777-7B6B-2157D74BD0B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25D5C34-6D4B-2044-729F-2D98B24E27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499E63F7-754E-C015-C4D8-092293612C9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0C518BDB-0E20-7AD5-42F0-55CF6218719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B94D50B8-1875-4579-99FA-824DC5437E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6E542A74-4AB0-258A-CBD2-2554D62B9B0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22125FD-025B-3FEF-5E4F-944DF51DD66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76BE0A7-3C0E-27A4-80BD-B2C3042F498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0014FD33-6EBC-9E26-3E09-A0CF853C19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AE19BAE5-13E9-7929-0E4F-16B8AEF91D5D}"/>
              </a:ext>
            </a:extLst>
          </p:cNvPr>
          <p:cNvSpPr txBox="1"/>
          <p:nvPr/>
        </p:nvSpPr>
        <p:spPr>
          <a:xfrm>
            <a:off x="632373" y="3044534"/>
            <a:ext cx="8064818"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قَدَّمَتِ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ٱلْفِرْقَةُ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عَرْضاً فَنِّيّاً.</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9691155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CCE50-033A-FE3B-D125-18425756C36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36C3EE4-6136-DE75-55D9-930F937E0F3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4B73FDD-A2D7-C450-F12B-80627D9019F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C47E341-429F-84E9-3EB1-A3E625FA60A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71FC74B-8565-FA95-4B27-16CBE223CE7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EE0C4734-91C3-5B4B-E594-AC58C278B5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E9DCAD33-DD74-C6DC-310D-1D00CFE6178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074F22FF-AD60-04D1-583F-9715F1A8645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0D377DE-79D1-372B-AE67-0E4123CEEC2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C3E70B5-E586-BB4D-0535-91F24928A93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CB7D9C22-31EB-2796-A3FA-364B0989672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7137443A-35B3-C286-F39F-26162F3728F8}"/>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154D742B-DC8B-E01C-6510-DD617FB2AF2D}"/>
              </a:ext>
            </a:extLst>
          </p:cNvPr>
          <p:cNvSpPr txBox="1"/>
          <p:nvPr/>
        </p:nvSpPr>
        <p:spPr>
          <a:xfrm>
            <a:off x="632373" y="3044534"/>
            <a:ext cx="8064818"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قَدَّمَتِ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ٱلْفِرْقَةُ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عَرْضاً</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فَنِّيّاً.</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484661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B67AD-5397-4036-1970-EDE967C1641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F3AE1B7-0976-15AA-85F3-E74A3286F81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C779B639-E611-7BA7-C841-373FA45301A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7FA834C7-4D81-D8E2-FA3A-5532265A316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2BDD18A-EBA8-F4DE-7A26-8A669E71277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745D785-5779-8968-C297-08DEAE7DFD0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90784F6F-C055-D02F-345C-C564071EDD9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2A70B91A-CF0D-991C-B9D9-BB3C37B5CAB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DA32EEF-A016-357B-3663-DA1F2DCFE0A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3AF6CA9-B430-F2C8-3AD4-879C24D99B0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25CAAD2-1C08-23BE-C3D5-8C14312F5C8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A54E1C22-1917-3EC6-CD01-F92D751462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F5DD2C9F-9847-A1ED-E71C-10D3323C3921}"/>
              </a:ext>
            </a:extLst>
          </p:cNvPr>
          <p:cNvSpPr txBox="1"/>
          <p:nvPr/>
        </p:nvSpPr>
        <p:spPr>
          <a:xfrm>
            <a:off x="632373" y="3044534"/>
            <a:ext cx="8064818" cy="244227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قَضى ٱلسُّيّاحُ يَوْماً مَمْتِعا بَيْنَ أَرْوِقَةِ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ٱلْمَتاحِفِ</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92586635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FB1A8-51C0-7C76-7549-62E525E22983}"/>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4040092D-F2D3-77FC-FF77-04CE37D7179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3D23A4A-6D4F-4649-E609-03DE09857B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EE6CD69-BD12-A099-7E5A-B45488B366B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519EB2A-0535-E284-F823-9BB8AA00DB11}"/>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61ADF25-0BE7-157D-CF55-2C1F4F8E08E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96977353-674B-A8E6-1F42-C65447E883B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603D2DD-3B9A-D7FF-4678-E2B16C8ACAC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2964EE27-70A3-8C98-9943-37E0042CA0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A337B532-1059-C340-A4CF-0F81CB506E1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A06883FF-384E-B65E-BD40-6290929F9C8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57B5E7E7-A78E-FDA5-E821-AE71228A5149}"/>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86B0CB7C-7248-2329-B658-8013E6FA2BEA}"/>
              </a:ext>
            </a:extLst>
          </p:cNvPr>
          <p:cNvSpPr txBox="1"/>
          <p:nvPr/>
        </p:nvSpPr>
        <p:spPr>
          <a:xfrm>
            <a:off x="632373" y="3044534"/>
            <a:ext cx="8064818" cy="244227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قَضى ٱلسُّيّاحُ </a:t>
            </a:r>
            <a:r>
              <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يَوْماً</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مَمْتِعا بَيْنَ أَرْوِقَةِ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ٱلْمَتاحِفِ</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484232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C8F0-41AB-3A47-3DB0-6FF0FA4BC4F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3A46FDC-DD34-D15B-A605-7633402E655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12628D57-64A1-8B5A-486F-6196BE9A718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F038F7C-4BF6-BE71-355B-8F3AB72848D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5074516-304C-E704-DA3B-6741BB2C02A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03579EC-6D6D-0BD5-B160-15164A74478C}"/>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D366E20-16ED-63AF-646D-3D669A4DEAD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60F0B4D5-E3B3-73C4-3E60-9C830C69401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CF5B79A-8CB7-4D60-3300-DB0E0B3DD18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DEC9F7D-3861-B8F3-6068-09A6DF6A842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0E23050B-A7D1-6A1E-1E1A-27B6558505F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517F59DC-CC9A-6197-FF0D-EE19E1B9D05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133B38BE-C419-334B-26F4-9A964735432E}"/>
              </a:ext>
            </a:extLst>
          </p:cNvPr>
          <p:cNvSpPr txBox="1"/>
          <p:nvPr/>
        </p:nvSpPr>
        <p:spPr>
          <a:xfrm>
            <a:off x="449176" y="3044534"/>
            <a:ext cx="8375073"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نَظَّمَ قائِدُ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ٱلْفِرْقَةِ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ٱلصُّفوفَ</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762832745"/>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D6700-09C1-07A2-1376-B014C96F3B0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7BBEECA-B515-8101-DADA-82BA261C792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9CD23524-9DFD-AAA1-F9A2-B62FD2E6CD9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4846E9E-6C68-6001-0550-9A0E56C7B5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2DBF2D77-3FC1-4AFA-45B9-73DE7159DF5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9B41626-57CA-D3B8-A758-5D90C22DE0E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03BE53DD-80F8-2BA4-017B-01613D5EDE0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E6FE16B-E99B-93F7-5C16-B9CDDF29BD29}"/>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91FC7367-612F-6D9C-5B66-F9022DDB47A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F726FC0-91E9-1150-A8B6-CD6A3958E11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784FB0C5-D430-0926-6ADC-64B6C2FBD22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39FD79D2-EF16-66D1-CFF3-E8286A582EFA}"/>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وجد الإجابة؟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C6CE6578-F906-CB17-3840-9D34754A7257}"/>
              </a:ext>
            </a:extLst>
          </p:cNvPr>
          <p:cNvSpPr txBox="1"/>
          <p:nvPr/>
        </p:nvSpPr>
        <p:spPr>
          <a:xfrm>
            <a:off x="449176" y="3044534"/>
            <a:ext cx="8375073" cy="1269980"/>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نَظَّمَ قائِدُ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ٱلْفِرْقَةِ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72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ٱلصُّفوفَ</a:t>
            </a:r>
            <a:r>
              <a:rPr kumimoji="0" lang="ar-MA" sz="7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endParaRPr kumimoji="0" lang="ar-MA" sz="7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82986936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EC850-FB29-216F-C0D3-F419A3ADBC4F}"/>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831928B5-7375-1E60-3FBF-A79E0A9DCC0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9894D3F8-D9C0-2237-6471-E12F4173CA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4CB6581-A0F6-1132-301D-AC9672EF2D9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4C12C3F-89E1-1466-E1FF-9BCF051B558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5336423E-15D7-EE7C-459F-AF56CFBF758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FED2937C-E7BE-0323-D25B-C6BBF723AB7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B717EF32-D45F-A178-0064-C1D8BA87C9DD}"/>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7AFCF45-A2C3-8FEF-1DF6-0C2690CEB7A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383512A-5B15-5173-7DB2-FEF24B25381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9DB1A123-8BD0-7BCF-BE90-C8DEBC833B82}"/>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أحسنتم . الآن خذوا كراساتكم على الصفحة رقم 60 . ثم أجيبوا عن الأسئلة التالية: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E170C19-C0EE-947A-385B-3FA0627FCB8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descr="Une image contenant texte, Appareils électroniques, capture d’écran, Système d’exploitation&#10;&#10;Le contenu généré par l’IA peut être incorrect.">
            <a:extLst>
              <a:ext uri="{FF2B5EF4-FFF2-40B4-BE49-F238E27FC236}">
                <a16:creationId xmlns:a16="http://schemas.microsoft.com/office/drawing/2014/main" id="{FFFCCF5A-CA7C-26D0-6A12-3319191056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1560" y="1443429"/>
            <a:ext cx="3440879" cy="5277833"/>
          </a:xfrm>
          <a:prstGeom prst="rect">
            <a:avLst/>
          </a:prstGeom>
        </p:spPr>
      </p:pic>
      <p:sp>
        <p:nvSpPr>
          <p:cNvPr id="12" name="Rectangle : coins arrondis 11">
            <a:extLst>
              <a:ext uri="{FF2B5EF4-FFF2-40B4-BE49-F238E27FC236}">
                <a16:creationId xmlns:a16="http://schemas.microsoft.com/office/drawing/2014/main" id="{C883DA4B-1D2F-66C1-5740-E8259D513675}"/>
              </a:ext>
            </a:extLst>
          </p:cNvPr>
          <p:cNvSpPr/>
          <p:nvPr/>
        </p:nvSpPr>
        <p:spPr>
          <a:xfrm>
            <a:off x="3088640" y="4175760"/>
            <a:ext cx="2976880" cy="2042160"/>
          </a:xfrm>
          <a:prstGeom prst="roundRect">
            <a:avLst>
              <a:gd name="adj" fmla="val 223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8406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EEAE-4604-AA6A-6CC8-D22E7259B81E}"/>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C35802B0-EAE6-1CEB-E282-E5ECA4628A1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D8DEB565-8EAB-7DD0-BCC5-6034EE5EB54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F37E441-4053-E915-2098-BD275EFD810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FDD8F38-0547-1F90-F828-38C17B67D24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D6B3A4E9-527F-9322-3AC0-76630A0CE97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B2B470C6-B6CC-7130-F7A2-3CC582D0153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6FFCA933-DED4-CF1B-B336-DF0E96B4680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D78C3E15-BC14-142A-E8F8-F6C12A896B4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E2F58A8-96FF-A48A-B670-BAECE6F5BB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FB1C0B05-A3C0-5E3D-E307-2E809ECD24A6}"/>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التمرين رقم 1:</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E638E50B-6173-6BD4-AC0D-68EAE157CB5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descr="Une image contenant Police, Graphique, calligraphie, texte&#10;&#10;Le contenu généré par l’IA peut être incorrect.">
            <a:extLst>
              <a:ext uri="{FF2B5EF4-FFF2-40B4-BE49-F238E27FC236}">
                <a16:creationId xmlns:a16="http://schemas.microsoft.com/office/drawing/2014/main" id="{D1B4275E-F667-2F12-DB18-48C4A151E004}"/>
              </a:ext>
            </a:extLst>
          </p:cNvPr>
          <p:cNvPicPr>
            <a:picLocks noChangeAspect="1"/>
          </p:cNvPicPr>
          <p:nvPr/>
        </p:nvPicPr>
        <p:blipFill>
          <a:blip r:embed="rId7"/>
          <a:stretch>
            <a:fillRect/>
          </a:stretch>
        </p:blipFill>
        <p:spPr>
          <a:xfrm>
            <a:off x="2580656" y="1489544"/>
            <a:ext cx="3534010" cy="755971"/>
          </a:xfrm>
          <a:prstGeom prst="rect">
            <a:avLst/>
          </a:prstGeom>
        </p:spPr>
      </p:pic>
      <p:pic>
        <p:nvPicPr>
          <p:cNvPr id="7" name="Image 6" descr="Une image contenant texte, Police, écriture manuscrite, ligne&#10;&#10;Le contenu généré par l’IA peut être incorrect.">
            <a:extLst>
              <a:ext uri="{FF2B5EF4-FFF2-40B4-BE49-F238E27FC236}">
                <a16:creationId xmlns:a16="http://schemas.microsoft.com/office/drawing/2014/main" id="{47124349-1303-9EA3-82B9-15BE1A75E28B}"/>
              </a:ext>
            </a:extLst>
          </p:cNvPr>
          <p:cNvPicPr>
            <a:picLocks noChangeAspect="1"/>
          </p:cNvPicPr>
          <p:nvPr/>
        </p:nvPicPr>
        <p:blipFill>
          <a:blip r:embed="rId8"/>
          <a:stretch>
            <a:fillRect/>
          </a:stretch>
        </p:blipFill>
        <p:spPr>
          <a:xfrm>
            <a:off x="542314" y="3096914"/>
            <a:ext cx="8059372" cy="1880202"/>
          </a:xfrm>
          <a:prstGeom prst="rect">
            <a:avLst/>
          </a:prstGeom>
        </p:spPr>
      </p:pic>
    </p:spTree>
    <p:extLst>
      <p:ext uri="{BB962C8B-B14F-4D97-AF65-F5344CB8AC3E}">
        <p14:creationId xmlns:p14="http://schemas.microsoft.com/office/powerpoint/2010/main" val="113423303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304EB-3D4B-6151-252F-5D24D6DF656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2740DB3D-F0A2-A576-B6DA-636FEA2FD54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2457729A-ABF4-602F-1310-A2926646294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965779D-83B1-9E21-23E4-D7A53FD97A6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85F459C9-0AAA-2363-FDF3-73425225AF6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7E35A4D-90B1-74C7-54AB-2FE107CD9C9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D646CCA-CB17-8A28-5329-D6AA8EA3D0A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A65EB05F-EB7D-EF54-4482-5FAF21B7328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AE26B960-BB7E-B291-A81F-5268E731813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039266CF-58C6-7B33-5C84-EA4D37B290D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descr="Une image contenant Police, Graphique, calligraphie, texte&#10;&#10;Le contenu généré par l’IA peut être incorrect.">
            <a:extLst>
              <a:ext uri="{FF2B5EF4-FFF2-40B4-BE49-F238E27FC236}">
                <a16:creationId xmlns:a16="http://schemas.microsoft.com/office/drawing/2014/main" id="{FB453F58-C0DB-72E9-FC41-EC88ED66A0E1}"/>
              </a:ext>
            </a:extLst>
          </p:cNvPr>
          <p:cNvPicPr>
            <a:picLocks noChangeAspect="1"/>
          </p:cNvPicPr>
          <p:nvPr/>
        </p:nvPicPr>
        <p:blipFill>
          <a:blip r:embed="rId6"/>
          <a:stretch>
            <a:fillRect/>
          </a:stretch>
        </p:blipFill>
        <p:spPr>
          <a:xfrm>
            <a:off x="2580656" y="1489544"/>
            <a:ext cx="3534010" cy="755971"/>
          </a:xfrm>
          <a:prstGeom prst="rect">
            <a:avLst/>
          </a:prstGeom>
        </p:spPr>
      </p:pic>
      <p:pic>
        <p:nvPicPr>
          <p:cNvPr id="7" name="Image 6" descr="Une image contenant texte, Police, écriture manuscrite, ligne&#10;&#10;Le contenu généré par l’IA peut être incorrect.">
            <a:extLst>
              <a:ext uri="{FF2B5EF4-FFF2-40B4-BE49-F238E27FC236}">
                <a16:creationId xmlns:a16="http://schemas.microsoft.com/office/drawing/2014/main" id="{EEA77F30-FACE-11EC-3859-56B9CDF842BF}"/>
              </a:ext>
            </a:extLst>
          </p:cNvPr>
          <p:cNvPicPr>
            <a:picLocks noChangeAspect="1"/>
          </p:cNvPicPr>
          <p:nvPr/>
        </p:nvPicPr>
        <p:blipFill>
          <a:blip r:embed="rId7"/>
          <a:stretch>
            <a:fillRect/>
          </a:stretch>
        </p:blipFill>
        <p:spPr>
          <a:xfrm>
            <a:off x="542314" y="3096914"/>
            <a:ext cx="8059372" cy="1880202"/>
          </a:xfrm>
          <a:prstGeom prst="rect">
            <a:avLst/>
          </a:prstGeom>
        </p:spPr>
      </p:pic>
      <p:pic>
        <p:nvPicPr>
          <p:cNvPr id="10" name="Espace réservé pour une image  9" descr="Une image contenant dessin, art, illustration, dessin humoristique&#10;&#10;Le contenu généré par l’IA peut être incorrect.">
            <a:extLst>
              <a:ext uri="{FF2B5EF4-FFF2-40B4-BE49-F238E27FC236}">
                <a16:creationId xmlns:a16="http://schemas.microsoft.com/office/drawing/2014/main" id="{30AC8DC0-533B-B315-AFA3-F4D2DBBB3BEA}"/>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
        <p:nvSpPr>
          <p:cNvPr id="13" name="Titre 5">
            <a:extLst>
              <a:ext uri="{FF2B5EF4-FFF2-40B4-BE49-F238E27FC236}">
                <a16:creationId xmlns:a16="http://schemas.microsoft.com/office/drawing/2014/main" id="{4E5CC097-42E5-F9F0-DAB4-D8494938688B}"/>
              </a:ext>
            </a:extLst>
          </p:cNvPr>
          <p:cNvSpPr>
            <a:spLocks noGrp="1"/>
          </p:cNvSpPr>
          <p:nvPr>
            <p:ph type="title"/>
          </p:nvPr>
        </p:nvSpPr>
        <p:spPr>
          <a:xfrm>
            <a:off x="648510" y="756000"/>
            <a:ext cx="6840000"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i="1" dirty="0">
                <a:ea typeface="Calibri" panose="020F0502020204030204" pitchFamily="34" charset="0"/>
                <a:cs typeface="Microsoft Uighur" panose="02000000000000000000" pitchFamily="2" charset="-78"/>
              </a:rPr>
              <a:t>ينقل الأستاذ الجمل على السبورة الجانبية ويعمل على نمذجة شكلها</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spTree>
    <p:extLst>
      <p:ext uri="{BB962C8B-B14F-4D97-AF65-F5344CB8AC3E}">
        <p14:creationId xmlns:p14="http://schemas.microsoft.com/office/powerpoint/2010/main" val="197456313"/>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9BBE9-4309-C51D-2C8D-197B1A18CF86}"/>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59283FB7-833E-CD5F-E0DA-EFA3573A2F0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983EE2B9-69DB-1A27-690D-768D8C254B6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0FE26AE7-7FB8-93A1-1F66-60D8B4C361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FBF87D7-35B2-D7AE-96D5-8CBF8FB1ECA1}"/>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0C51ACB-13A0-3112-A258-15DD3DDD779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C8A126E-524E-C1F4-A70F-D08F97B65D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933B4C59-0D45-62B7-64E1-5C8E67E061E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902D288A-CE65-FB35-194E-F6B7374BE9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A77BD47-7946-674F-97BF-49C887873CA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DE6A2995-B502-D333-9585-910F3AB5DC95}"/>
              </a:ext>
            </a:extLst>
          </p:cNvPr>
          <p:cNvSpPr>
            <a:spLocks noGrp="1"/>
          </p:cNvSpPr>
          <p:nvPr>
            <p:ph type="title"/>
          </p:nvPr>
        </p:nvSpPr>
        <p:spPr>
          <a:xfrm>
            <a:off x="632373" y="756000"/>
            <a:ext cx="6840000"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التمرين رقم 2:أحدد الفاعل و نوعه في كل جملة.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62391D43-7BA1-8B48-4251-965F5BA6DCE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6" name="Image 5" descr="Une image contenant Police, Graphique, calligraphie, écriture manuscrite&#10;&#10;Le contenu généré par l’IA peut être incorrect.">
            <a:extLst>
              <a:ext uri="{FF2B5EF4-FFF2-40B4-BE49-F238E27FC236}">
                <a16:creationId xmlns:a16="http://schemas.microsoft.com/office/drawing/2014/main" id="{E68249BF-3789-79BA-9F29-242F0A4BC0BE}"/>
              </a:ext>
            </a:extLst>
          </p:cNvPr>
          <p:cNvPicPr>
            <a:picLocks noChangeAspect="1"/>
          </p:cNvPicPr>
          <p:nvPr/>
        </p:nvPicPr>
        <p:blipFill>
          <a:blip r:embed="rId7"/>
          <a:stretch>
            <a:fillRect/>
          </a:stretch>
        </p:blipFill>
        <p:spPr>
          <a:xfrm>
            <a:off x="1870946" y="1452268"/>
            <a:ext cx="4953429" cy="709042"/>
          </a:xfrm>
          <a:prstGeom prst="rect">
            <a:avLst/>
          </a:prstGeom>
        </p:spPr>
      </p:pic>
      <p:pic>
        <p:nvPicPr>
          <p:cNvPr id="10" name="Image 9" descr="Une image contenant texte, capture d’écran, ligne, Police&#10;&#10;Le contenu généré par l’IA peut être incorrect.">
            <a:extLst>
              <a:ext uri="{FF2B5EF4-FFF2-40B4-BE49-F238E27FC236}">
                <a16:creationId xmlns:a16="http://schemas.microsoft.com/office/drawing/2014/main" id="{8437690B-566B-8C7B-79DF-DBB8D08BD0D1}"/>
              </a:ext>
            </a:extLst>
          </p:cNvPr>
          <p:cNvPicPr>
            <a:picLocks noChangeAspect="1"/>
          </p:cNvPicPr>
          <p:nvPr/>
        </p:nvPicPr>
        <p:blipFill>
          <a:blip r:embed="rId8"/>
          <a:stretch>
            <a:fillRect/>
          </a:stretch>
        </p:blipFill>
        <p:spPr>
          <a:xfrm>
            <a:off x="448217" y="2905884"/>
            <a:ext cx="8344859" cy="2715598"/>
          </a:xfrm>
          <a:prstGeom prst="rect">
            <a:avLst/>
          </a:prstGeom>
        </p:spPr>
      </p:pic>
    </p:spTree>
    <p:extLst>
      <p:ext uri="{BB962C8B-B14F-4D97-AF65-F5344CB8AC3E}">
        <p14:creationId xmlns:p14="http://schemas.microsoft.com/office/powerpoint/2010/main" val="133036403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6B33C-9F03-EAB1-4423-0533548355C6}"/>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6236FFD8-549D-994F-5992-68D5CF0556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E7B93E8-8C97-6611-26F0-B3520CFC72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9DCB9B3-6A23-C16B-BC0D-23A02C14F05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5056107-8F66-A4C7-43DB-F08150CCD9E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61965C46-1AF3-0C83-AD8E-BCAE77C70A0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EC77BFED-2950-E7EC-19ED-2B2F7D57C7A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49057E7-3C95-90A2-E5BC-53DF7408122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CF7B8F4-A1C1-D745-7E60-F8CE1AABBE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9D0F17E-7E47-22E1-BAAB-C31EB2DC8E3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B25CB454-020F-5CAB-4F2C-7C1C7B67D923}"/>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يحدد الفاعل و نوعه في الجملة الأولى؟</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  و يقدم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Image 5" descr="Une image contenant Police, Graphique, calligraphie, écriture manuscrite&#10;&#10;Le contenu généré par l’IA peut être incorrect.">
            <a:extLst>
              <a:ext uri="{FF2B5EF4-FFF2-40B4-BE49-F238E27FC236}">
                <a16:creationId xmlns:a16="http://schemas.microsoft.com/office/drawing/2014/main" id="{BD9D6532-C7AF-35D5-5697-EE207AD32AE4}"/>
              </a:ext>
            </a:extLst>
          </p:cNvPr>
          <p:cNvPicPr>
            <a:picLocks noChangeAspect="1"/>
          </p:cNvPicPr>
          <p:nvPr/>
        </p:nvPicPr>
        <p:blipFill>
          <a:blip r:embed="rId6"/>
          <a:stretch>
            <a:fillRect/>
          </a:stretch>
        </p:blipFill>
        <p:spPr>
          <a:xfrm>
            <a:off x="1870946" y="1452268"/>
            <a:ext cx="4953429" cy="709042"/>
          </a:xfrm>
          <a:prstGeom prst="rect">
            <a:avLst/>
          </a:prstGeom>
        </p:spPr>
      </p:pic>
      <p:pic>
        <p:nvPicPr>
          <p:cNvPr id="10" name="Image 9" descr="Une image contenant texte, capture d’écran, ligne, Police&#10;&#10;Le contenu généré par l’IA peut être incorrect.">
            <a:extLst>
              <a:ext uri="{FF2B5EF4-FFF2-40B4-BE49-F238E27FC236}">
                <a16:creationId xmlns:a16="http://schemas.microsoft.com/office/drawing/2014/main" id="{4533BFC3-7146-A60D-1706-ECE0300081EE}"/>
              </a:ext>
            </a:extLst>
          </p:cNvPr>
          <p:cNvPicPr>
            <a:picLocks noChangeAspect="1"/>
          </p:cNvPicPr>
          <p:nvPr/>
        </p:nvPicPr>
        <p:blipFill>
          <a:blip r:embed="rId7"/>
          <a:stretch>
            <a:fillRect/>
          </a:stretch>
        </p:blipFill>
        <p:spPr>
          <a:xfrm>
            <a:off x="448217" y="2905884"/>
            <a:ext cx="8344859" cy="2715598"/>
          </a:xfrm>
          <a:prstGeom prst="rect">
            <a:avLst/>
          </a:prstGeom>
        </p:spPr>
      </p:pic>
      <p:sp>
        <p:nvSpPr>
          <p:cNvPr id="3" name="Titre 9">
            <a:extLst>
              <a:ext uri="{FF2B5EF4-FFF2-40B4-BE49-F238E27FC236}">
                <a16:creationId xmlns:a16="http://schemas.microsoft.com/office/drawing/2014/main" id="{3384E343-AD60-8A71-F9A9-8F6E15AEE9B6}"/>
              </a:ext>
            </a:extLst>
          </p:cNvPr>
          <p:cNvSpPr txBox="1">
            <a:spLocks/>
          </p:cNvSpPr>
          <p:nvPr/>
        </p:nvSpPr>
        <p:spPr>
          <a:xfrm>
            <a:off x="317250" y="3841884"/>
            <a:ext cx="2000635" cy="550688"/>
          </a:xfrm>
          <a:prstGeom prst="rect">
            <a:avLst/>
          </a:prstGeom>
        </p:spPr>
        <p:txBody>
          <a:bodyPr vert="horz" lIns="91440" tIns="45720" rIns="91440" bIns="45720" rtlCol="0" anchor="ctr">
            <a:normAutofit fontScale="97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ضَميرٌ مُسْتَتِرٌ</a:t>
            </a:r>
            <a:endParaRPr lang="ar-MA" sz="3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Titre 9">
            <a:extLst>
              <a:ext uri="{FF2B5EF4-FFF2-40B4-BE49-F238E27FC236}">
                <a16:creationId xmlns:a16="http://schemas.microsoft.com/office/drawing/2014/main" id="{96B6801E-2995-00B7-0ECC-9C53A30ACA09}"/>
              </a:ext>
            </a:extLst>
          </p:cNvPr>
          <p:cNvSpPr txBox="1">
            <a:spLocks/>
          </p:cNvSpPr>
          <p:nvPr/>
        </p:nvSpPr>
        <p:spPr>
          <a:xfrm>
            <a:off x="2220375" y="3859077"/>
            <a:ext cx="2000635" cy="550688"/>
          </a:xfrm>
          <a:prstGeom prst="rect">
            <a:avLst/>
          </a:prstGeom>
        </p:spPr>
        <p:txBody>
          <a:bodyPr vert="horz" lIns="91440" tIns="45720" rIns="91440" bIns="45720" rtlCol="0" anchor="ctr">
            <a:normAutofit fontScale="97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مَدينَةُ ٱلرِّباطِ</a:t>
            </a:r>
            <a:endParaRPr lang="ar-MA" sz="3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Titre 9">
            <a:extLst>
              <a:ext uri="{FF2B5EF4-FFF2-40B4-BE49-F238E27FC236}">
                <a16:creationId xmlns:a16="http://schemas.microsoft.com/office/drawing/2014/main" id="{9043507D-6C61-090C-4C86-F8996C1B6159}"/>
              </a:ext>
            </a:extLst>
          </p:cNvPr>
          <p:cNvSpPr txBox="1">
            <a:spLocks/>
          </p:cNvSpPr>
          <p:nvPr/>
        </p:nvSpPr>
        <p:spPr>
          <a:xfrm>
            <a:off x="2337475" y="4795077"/>
            <a:ext cx="2000635" cy="550688"/>
          </a:xfrm>
          <a:prstGeom prst="rect">
            <a:avLst/>
          </a:prstGeom>
        </p:spPr>
        <p:txBody>
          <a:bodyPr vert="horz" lIns="91440" tIns="45720" rIns="91440" bIns="45720" rtlCol="0" anchor="ctr">
            <a:normAutofit fontScale="97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عُشّاقُ</a:t>
            </a:r>
            <a:endParaRPr lang="ar-MA" sz="3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Titre 9">
            <a:extLst>
              <a:ext uri="{FF2B5EF4-FFF2-40B4-BE49-F238E27FC236}">
                <a16:creationId xmlns:a16="http://schemas.microsoft.com/office/drawing/2014/main" id="{0AC170B9-048E-37CA-C1F9-C5DEF43EDEDC}"/>
              </a:ext>
            </a:extLst>
          </p:cNvPr>
          <p:cNvSpPr txBox="1">
            <a:spLocks/>
          </p:cNvSpPr>
          <p:nvPr/>
        </p:nvSpPr>
        <p:spPr>
          <a:xfrm>
            <a:off x="632373" y="4804047"/>
            <a:ext cx="2000635" cy="550688"/>
          </a:xfrm>
          <a:prstGeom prst="rect">
            <a:avLst/>
          </a:prstGeom>
        </p:spPr>
        <p:txBody>
          <a:bodyPr vert="horz" lIns="91440" tIns="45720" rIns="91440" bIns="45720" rtlCol="0" anchor="ctr">
            <a:normAutofit fontScale="97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ظاهِرٌ</a:t>
            </a:r>
            <a:endParaRPr lang="ar-MA" sz="3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6" descr="Une image contenant habits, illustration, Animation, sourire&#10;&#10;Le contenu généré par l’IA peut être incorrect.">
            <a:extLst>
              <a:ext uri="{FF2B5EF4-FFF2-40B4-BE49-F238E27FC236}">
                <a16:creationId xmlns:a16="http://schemas.microsoft.com/office/drawing/2014/main" id="{366CBD54-006C-8A68-5716-40EFD7A09DA5}"/>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1888095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B997-C583-B382-FB4E-E43D4F8FD0B4}"/>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2A3CD9F3-CDD7-9908-43EF-A9319AA84DF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900A9DE-A531-3A5B-1356-6B05EAB4D43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D126E20-9DB6-78FF-3194-E157EBA1B72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E561E4D-4691-3475-215B-37F54DEEFD1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688934D7-283C-E469-13B5-8988D3B23D2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054DE511-5526-CE70-A56C-554827CF3D0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93455BB8-5360-5D1B-A3FD-7C3407B2A829}"/>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4D23A43-FAC4-363F-FAF0-4FE56F70989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391C0CF1-2C89-5BCA-9F8F-6CEA87AFC8F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CBF6A2EA-2924-A7F8-2D42-63FA029F812E}"/>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التمرين رقم 3:أنتج جملتين فعليتين تتضمنان مفعولا به ظاهرا باستعمال الفعلين : أبدع - عزف</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216B6FEE-A58E-9132-62BF-D551DE1827A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F29387FA-9760-2F6B-4FB8-C9154C7E7DB4}"/>
              </a:ext>
            </a:extLst>
          </p:cNvPr>
          <p:cNvPicPr>
            <a:picLocks noChangeAspect="1"/>
          </p:cNvPicPr>
          <p:nvPr/>
        </p:nvPicPr>
        <p:blipFill>
          <a:blip r:embed="rId7"/>
          <a:stretch>
            <a:fillRect/>
          </a:stretch>
        </p:blipFill>
        <p:spPr>
          <a:xfrm>
            <a:off x="426027" y="1925193"/>
            <a:ext cx="8334468" cy="638944"/>
          </a:xfrm>
          <a:prstGeom prst="rect">
            <a:avLst/>
          </a:prstGeom>
        </p:spPr>
      </p:pic>
      <p:sp>
        <p:nvSpPr>
          <p:cNvPr id="7" name="Titre 9">
            <a:extLst>
              <a:ext uri="{FF2B5EF4-FFF2-40B4-BE49-F238E27FC236}">
                <a16:creationId xmlns:a16="http://schemas.microsoft.com/office/drawing/2014/main" id="{D6737B04-06D8-BBEC-DC6E-81D8AFD6B6B2}"/>
              </a:ext>
            </a:extLst>
          </p:cNvPr>
          <p:cNvSpPr txBox="1">
            <a:spLocks/>
          </p:cNvSpPr>
          <p:nvPr/>
        </p:nvSpPr>
        <p:spPr>
          <a:xfrm>
            <a:off x="7315410" y="3123000"/>
            <a:ext cx="1165173" cy="1170864"/>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أَبْدَعَ:</a:t>
            </a:r>
            <a:endParaRPr lang="ar-MA" sz="54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Titre 9">
            <a:extLst>
              <a:ext uri="{FF2B5EF4-FFF2-40B4-BE49-F238E27FC236}">
                <a16:creationId xmlns:a16="http://schemas.microsoft.com/office/drawing/2014/main" id="{065544AE-AF2B-9439-D188-5878BC24D2A1}"/>
              </a:ext>
            </a:extLst>
          </p:cNvPr>
          <p:cNvSpPr txBox="1">
            <a:spLocks/>
          </p:cNvSpPr>
          <p:nvPr/>
        </p:nvSpPr>
        <p:spPr>
          <a:xfrm>
            <a:off x="7350359" y="4293864"/>
            <a:ext cx="1165173" cy="1170864"/>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عَزَفَ:</a:t>
            </a:r>
            <a:endParaRPr lang="ar-MA" sz="54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39081855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6F62C-C873-E952-67C1-1FA8CE399F1D}"/>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B06649EA-4293-02E3-DE1C-6B764414C5E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CE10C7D-75B8-C903-AB9B-B0AF72C27E1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B76C2A5-C67E-7EBF-1F1C-B3DDC399DAD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C10FA44-E24A-DD1A-683C-61B95F8376D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E839B31C-1F9F-A164-3C7F-22CBDA19085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226AF8A6-AC09-68A9-7F23-E4317B8864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4E0B8876-DF2E-8D35-EFA6-25FE6111B51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D24E6425-C49C-5ECA-B1E4-7D8A4704A3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ACB75D5-4C17-F34B-66DB-7A9A3D7C913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5" name="Titre 9">
            <a:extLst>
              <a:ext uri="{FF2B5EF4-FFF2-40B4-BE49-F238E27FC236}">
                <a16:creationId xmlns:a16="http://schemas.microsoft.com/office/drawing/2014/main" id="{E0508DD3-8C7F-FEAC-FEE7-98E20B9FB948}"/>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يتقاسم معنا الجملتين اللتين أنتجهما؟</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يقبل الأستاذ جميع الجمل الصحيحة و يقدم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5669AD94-5DC8-3CCF-7019-C378D0006E9E}"/>
              </a:ext>
            </a:extLst>
          </p:cNvPr>
          <p:cNvPicPr>
            <a:picLocks noChangeAspect="1"/>
          </p:cNvPicPr>
          <p:nvPr/>
        </p:nvPicPr>
        <p:blipFill>
          <a:blip r:embed="rId6"/>
          <a:stretch>
            <a:fillRect/>
          </a:stretch>
        </p:blipFill>
        <p:spPr>
          <a:xfrm>
            <a:off x="426027" y="1925193"/>
            <a:ext cx="8334468" cy="638944"/>
          </a:xfrm>
          <a:prstGeom prst="rect">
            <a:avLst/>
          </a:prstGeom>
        </p:spPr>
      </p:pic>
      <p:sp>
        <p:nvSpPr>
          <p:cNvPr id="7" name="Titre 9">
            <a:extLst>
              <a:ext uri="{FF2B5EF4-FFF2-40B4-BE49-F238E27FC236}">
                <a16:creationId xmlns:a16="http://schemas.microsoft.com/office/drawing/2014/main" id="{D744CA50-909F-DC74-ADEA-FA4B9ECDC586}"/>
              </a:ext>
            </a:extLst>
          </p:cNvPr>
          <p:cNvSpPr txBox="1">
            <a:spLocks/>
          </p:cNvSpPr>
          <p:nvPr/>
        </p:nvSpPr>
        <p:spPr>
          <a:xfrm>
            <a:off x="7315410" y="3123000"/>
            <a:ext cx="1165173" cy="1170864"/>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أَبْدَعَ:</a:t>
            </a:r>
            <a:endParaRPr lang="ar-MA" sz="54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Titre 9">
            <a:extLst>
              <a:ext uri="{FF2B5EF4-FFF2-40B4-BE49-F238E27FC236}">
                <a16:creationId xmlns:a16="http://schemas.microsoft.com/office/drawing/2014/main" id="{77EE4DFB-9B7D-4470-F238-4FD2BE257D97}"/>
              </a:ext>
            </a:extLst>
          </p:cNvPr>
          <p:cNvSpPr txBox="1">
            <a:spLocks/>
          </p:cNvSpPr>
          <p:nvPr/>
        </p:nvSpPr>
        <p:spPr>
          <a:xfrm>
            <a:off x="7350359" y="4293864"/>
            <a:ext cx="1165173" cy="1170864"/>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عَزَفَ:</a:t>
            </a:r>
            <a:endParaRPr lang="ar-MA" sz="54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0">
            <a:extLst>
              <a:ext uri="{FF2B5EF4-FFF2-40B4-BE49-F238E27FC236}">
                <a16:creationId xmlns:a16="http://schemas.microsoft.com/office/drawing/2014/main" id="{459A8B95-ACF0-BD53-E998-2D8F16245E46}"/>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2394972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77937"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ورشة الإنتاج الكتابي</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كتابة فقرة لوصف شخص.</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647258"/>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إنتاج كتابي</a:t>
            </a:r>
          </a:p>
        </p:txBody>
      </p:sp>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pic>
        <p:nvPicPr>
          <p:cNvPr id="4" name="Image 3" descr="Une image contenant horloge, cercle, symbole, Police&#10;&#10;Le contenu généré par l’IA peut être incorrect.">
            <a:extLst>
              <a:ext uri="{FF2B5EF4-FFF2-40B4-BE49-F238E27FC236}">
                <a16:creationId xmlns:a16="http://schemas.microsoft.com/office/drawing/2014/main" id="{0B3ADBDF-7BCC-B677-A3B1-B4DAB7FF3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482" y="1647258"/>
            <a:ext cx="475494" cy="547068"/>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17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توظيف مهارة وصف شخص</a:t>
            </a:r>
          </a:p>
        </p:txBody>
      </p:sp>
      <p:sp>
        <p:nvSpPr>
          <p:cNvPr id="2" name="Rectangle 1">
            <a:extLst>
              <a:ext uri="{FF2B5EF4-FFF2-40B4-BE49-F238E27FC236}">
                <a16:creationId xmlns:a16="http://schemas.microsoft.com/office/drawing/2014/main" id="{3A91B20C-80B8-BF56-F51F-122AFF436D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9226EA3-35DE-604A-CF56-CD866D86403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DC1D46E-14E1-522A-B53B-AEC400D2537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E232424-7631-AAC6-9FAB-51B7D511167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B6BD1571-DE35-9D35-2423-A8179390886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05A2965C-C82A-F815-3B83-ABBC365CE0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24AB55D1-73E7-76E6-E1B4-84270DCD8019}"/>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59BFDEEA-B96E-EDBD-4702-6E1E50FE279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760A948E-FF19-399F-0E68-BDCE10022435}"/>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مَهارَةُ وَصْفِ شَخْصٍ</a:t>
            </a:r>
          </a:p>
        </p:txBody>
      </p:sp>
      <p:pic>
        <p:nvPicPr>
          <p:cNvPr id="13" name="Espace réservé pour une image  12">
            <a:extLst>
              <a:ext uri="{FF2B5EF4-FFF2-40B4-BE49-F238E27FC236}">
                <a16:creationId xmlns:a16="http://schemas.microsoft.com/office/drawing/2014/main" id="{D313E8CA-262A-D3F0-EACF-3C6735DB0FC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38341091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064B-9F30-1B8A-D43C-8F00E4C6850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6DA3967-9168-B302-1157-DFFDBB8111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بالجوانب التي نركز عليها لوصف شخص؟</a:t>
            </a:r>
          </a:p>
        </p:txBody>
      </p:sp>
      <p:pic>
        <p:nvPicPr>
          <p:cNvPr id="6" name="Espace réservé pour une image  5">
            <a:extLst>
              <a:ext uri="{FF2B5EF4-FFF2-40B4-BE49-F238E27FC236}">
                <a16:creationId xmlns:a16="http://schemas.microsoft.com/office/drawing/2014/main" id="{B87B3D0C-BCD3-85E6-65DE-E8E49B50217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436DCA22-EAE9-95D3-897D-81FE7813334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92623E4-3290-B270-9D7E-50CCB48BBF1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1ED7F42-A35E-C516-8BE5-71570E1CA19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3053C9FE-0831-BA78-3195-239781F6929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822FA4F1-78A9-66EB-4213-00E12F505CF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25A01D06-B70A-85E4-F48D-5BC2E98B5D0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7961606A-7104-3623-A146-8BBB2A1F503F}"/>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3E90DE1-981B-E578-74C4-70E021B91E7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55462E6D-F1B1-A847-5BEE-73F7FF27818A}"/>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مَهارَةُ وَصْفِ شَخْصٍ</a:t>
            </a:r>
          </a:p>
        </p:txBody>
      </p:sp>
    </p:spTree>
    <p:extLst>
      <p:ext uri="{BB962C8B-B14F-4D97-AF65-F5344CB8AC3E}">
        <p14:creationId xmlns:p14="http://schemas.microsoft.com/office/powerpoint/2010/main" val="235481543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977E-A2BD-ECE4-778F-8AA7B98577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ED4F244-F1E1-92C2-8C06-63E04C8E1FE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pic>
        <p:nvPicPr>
          <p:cNvPr id="6" name="Espace réservé pour une image  5">
            <a:extLst>
              <a:ext uri="{FF2B5EF4-FFF2-40B4-BE49-F238E27FC236}">
                <a16:creationId xmlns:a16="http://schemas.microsoft.com/office/drawing/2014/main" id="{21B8D78F-4319-6B36-7936-B5BB66FE2D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7B7D1021-E0E3-368B-009E-A41832F6EE7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73DFD2DD-99F4-6CBE-0BCF-B4CF13A3BCD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AB0BCCA-CB73-2925-F741-5E220347127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C5A960F-959E-F8DD-C050-E2C4B2577D1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2998ECCE-AB77-B494-42FB-C2A846F035F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AED3020C-96C6-B01B-0479-50B37DF3E91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68C4BB67-F60F-228C-5318-3BC9E81B3156}"/>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113025F7-FC49-7503-EFC0-04806F63DBE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98CE4B1C-4F36-011A-94A8-BC5F646BED81}"/>
              </a:ext>
            </a:extLst>
          </p:cNvPr>
          <p:cNvSpPr txBox="1"/>
          <p:nvPr/>
        </p:nvSpPr>
        <p:spPr>
          <a:xfrm>
            <a:off x="1701071" y="1819954"/>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ٱلْمَظْهَرِ ٱلْخارِجِيِّ لِشَخْصٍ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2ACB166F-3EA0-EF30-5AAD-85312BD1DA92}"/>
              </a:ext>
            </a:extLst>
          </p:cNvPr>
          <p:cNvSpPr txBox="1"/>
          <p:nvPr/>
        </p:nvSpPr>
        <p:spPr>
          <a:xfrm>
            <a:off x="1641690" y="3429000"/>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مَشاعِرِ 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23" name="ZoneTexte 22">
            <a:extLst>
              <a:ext uri="{FF2B5EF4-FFF2-40B4-BE49-F238E27FC236}">
                <a16:creationId xmlns:a16="http://schemas.microsoft.com/office/drawing/2014/main" id="{38215454-41B2-097D-065C-433E2B8BD3F1}"/>
              </a:ext>
            </a:extLst>
          </p:cNvPr>
          <p:cNvSpPr txBox="1"/>
          <p:nvPr/>
        </p:nvSpPr>
        <p:spPr>
          <a:xfrm>
            <a:off x="1523680" y="5038046"/>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spTree>
    <p:extLst>
      <p:ext uri="{BB962C8B-B14F-4D97-AF65-F5344CB8AC3E}">
        <p14:creationId xmlns:p14="http://schemas.microsoft.com/office/powerpoint/2010/main" val="558835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FD6C4-13B5-268E-A33A-392969F28DE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30EEE39-E9F8-D33D-F383-A6282F74570B}"/>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المظهر الخارجي لشخص؟</a:t>
            </a:r>
          </a:p>
        </p:txBody>
      </p:sp>
      <p:pic>
        <p:nvPicPr>
          <p:cNvPr id="6" name="Espace réservé pour une image  5">
            <a:extLst>
              <a:ext uri="{FF2B5EF4-FFF2-40B4-BE49-F238E27FC236}">
                <a16:creationId xmlns:a16="http://schemas.microsoft.com/office/drawing/2014/main" id="{BD9D2063-145D-BB6D-7D0C-9FE674B0B03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59F3B9B2-E9E4-6910-125D-AF25FABCC4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CEC14210-E318-D497-7BE8-F50ABD0B3A3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71FEE70-AD5A-689C-02F8-A8569DE58DA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C25B2714-03DF-C3C7-0157-70AC71C8B78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0BE481FE-44F7-5565-9C12-A50F195BB34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E4B92213-77EC-A1F6-9F32-6C1AF2BD952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EFF2BC03-FD1D-7ED1-A28C-6F7600763D75}"/>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806A7F6C-36BC-FFF7-D8E4-2AC7C4DCE4D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5E6419C4-2C4B-1EEE-79DF-EDFF489F3F4F}"/>
              </a:ext>
            </a:extLst>
          </p:cNvPr>
          <p:cNvSpPr txBox="1"/>
          <p:nvPr/>
        </p:nvSpPr>
        <p:spPr>
          <a:xfrm>
            <a:off x="2060432" y="3098035"/>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ٱلْمَظْهَرِ ٱلْخارِجِيِّ لِشَخْصٍ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95731378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53CD-D814-4BFE-C453-5CE85344130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85E176-DF8F-18DA-6AD1-225C40965695}"/>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المظهر الخارجي لشخص نركز على العناصر التالية:</a:t>
            </a:r>
          </a:p>
        </p:txBody>
      </p:sp>
      <p:pic>
        <p:nvPicPr>
          <p:cNvPr id="6" name="Espace réservé pour une image  5">
            <a:extLst>
              <a:ext uri="{FF2B5EF4-FFF2-40B4-BE49-F238E27FC236}">
                <a16:creationId xmlns:a16="http://schemas.microsoft.com/office/drawing/2014/main" id="{C680BF1C-2DA5-803E-6DA6-3C488459285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D1E1E612-F0F0-5EAD-3F25-F17A36358D0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4E484330-8708-EB86-71ED-8EF048840FF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6FEAAA4-B9CF-1B31-7BE5-4F7D4FD021C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C8D2F280-2BD2-EE1E-7D94-FB8D04D5832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3C5BC18E-8BC6-DD07-34BB-1557DDD1ACF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60A90613-CD05-85A6-3BA0-12EE1A7C313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41EE37C9-E05F-79C5-1CC9-E4ED7BAB9321}"/>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7E8D1390-ECBF-D2F7-E13B-DFE86C243D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C0746458-E4EB-A065-D5FD-FEA69FD9BE13}"/>
              </a:ext>
            </a:extLst>
          </p:cNvPr>
          <p:cNvSpPr txBox="1"/>
          <p:nvPr/>
        </p:nvSpPr>
        <p:spPr>
          <a:xfrm>
            <a:off x="1784598" y="2262582"/>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ٱلْمَظْهَرِ ٱلْخارِجِيِّ لِشَخْصٍ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 Police, capture d’écran, conception&#10;&#10;Le contenu généré par l’IA peut être incorrect.">
            <a:extLst>
              <a:ext uri="{FF2B5EF4-FFF2-40B4-BE49-F238E27FC236}">
                <a16:creationId xmlns:a16="http://schemas.microsoft.com/office/drawing/2014/main" id="{3C3D9E23-4547-5DC3-2C39-E5BDA3ABFDF8}"/>
              </a:ext>
            </a:extLst>
          </p:cNvPr>
          <p:cNvPicPr>
            <a:picLocks noChangeAspect="1"/>
          </p:cNvPicPr>
          <p:nvPr/>
        </p:nvPicPr>
        <p:blipFill>
          <a:blip r:embed="rId7"/>
          <a:stretch>
            <a:fillRect/>
          </a:stretch>
        </p:blipFill>
        <p:spPr>
          <a:xfrm>
            <a:off x="2292579" y="3652856"/>
            <a:ext cx="4837354" cy="2072536"/>
          </a:xfrm>
          <a:prstGeom prst="rect">
            <a:avLst/>
          </a:prstGeom>
        </p:spPr>
      </p:pic>
    </p:spTree>
    <p:extLst>
      <p:ext uri="{BB962C8B-B14F-4D97-AF65-F5344CB8AC3E}">
        <p14:creationId xmlns:p14="http://schemas.microsoft.com/office/powerpoint/2010/main" val="133971682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0C6DA-8141-EC43-5E66-02BC3E99B20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B2876FB-8D14-029A-2AB9-7195E2A104E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مشاعر شخص؟</a:t>
            </a:r>
          </a:p>
        </p:txBody>
      </p:sp>
      <p:pic>
        <p:nvPicPr>
          <p:cNvPr id="6" name="Espace réservé pour une image  5">
            <a:extLst>
              <a:ext uri="{FF2B5EF4-FFF2-40B4-BE49-F238E27FC236}">
                <a16:creationId xmlns:a16="http://schemas.microsoft.com/office/drawing/2014/main" id="{E53DB6D2-3824-0BA6-9C00-E6723B9E16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F178F39E-D98B-781B-1B2D-71562C47EA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52B1DA7-AA7D-35A9-1B29-B01919C5A1B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2A558C97-5A11-5CBB-4099-5625F7DAC83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F92B30A5-C78A-2504-6DEC-E004964D57C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C4B51BAC-32C4-9726-C1E1-23EE26C5CC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ECA4F3AB-BE6E-0CCC-261D-B80B060171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B84C33CB-AEE5-ACB8-609B-0281890E9C58}"/>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F00944E8-4B0B-723A-DDDD-B875EC4A0C9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765DAA96-0C52-7116-5FB7-148061A570F8}"/>
              </a:ext>
            </a:extLst>
          </p:cNvPr>
          <p:cNvSpPr txBox="1"/>
          <p:nvPr/>
        </p:nvSpPr>
        <p:spPr>
          <a:xfrm>
            <a:off x="1866029" y="3200400"/>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مَشاعِرِ 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55660694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6A73B-D08F-A2A2-3737-B901396AF7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C426EF-9D28-2303-39E2-5E3A23BCD02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مشاعر شخص نركز على العناصر التالية:</a:t>
            </a:r>
          </a:p>
        </p:txBody>
      </p:sp>
      <p:pic>
        <p:nvPicPr>
          <p:cNvPr id="6" name="Espace réservé pour une image  5">
            <a:extLst>
              <a:ext uri="{FF2B5EF4-FFF2-40B4-BE49-F238E27FC236}">
                <a16:creationId xmlns:a16="http://schemas.microsoft.com/office/drawing/2014/main" id="{0E6697B8-A42D-7D8E-DA85-71614DB38F9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4EAC4BA7-5174-4346-09FC-D61360AC8F7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CABB32F4-E3EA-7529-DDFE-2881132747A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4A6B37DC-07E6-5BA2-7294-E88370FD2F0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BB41BA6-E3F3-331F-FC21-29BCC116AE7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57CB378B-551D-61AC-2850-7F2D34D21B8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BD49144E-3BB5-7E60-96C4-0A1C7565961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344295F6-8D37-EF8A-2901-B46AFF6162EE}"/>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D385933-E5E7-DCAE-906E-25983F065CD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8" name="ZoneTexte 7">
            <a:extLst>
              <a:ext uri="{FF2B5EF4-FFF2-40B4-BE49-F238E27FC236}">
                <a16:creationId xmlns:a16="http://schemas.microsoft.com/office/drawing/2014/main" id="{53AD12BC-A229-EC48-C745-1B2300D30061}"/>
              </a:ext>
            </a:extLst>
          </p:cNvPr>
          <p:cNvSpPr txBox="1"/>
          <p:nvPr/>
        </p:nvSpPr>
        <p:spPr>
          <a:xfrm>
            <a:off x="1866029" y="2493818"/>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002060"/>
                </a:solidFill>
                <a:latin typeface="Microsoft Uighur" panose="02000000000000000000" pitchFamily="2" charset="-78"/>
                <a:cs typeface="Microsoft Uighur" panose="02000000000000000000" pitchFamily="2" charset="-78"/>
              </a:rPr>
              <a:t>وَصْفُ مَشاعِرِ شَخْصٍ</a:t>
            </a:r>
            <a:endPar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texte, Police, capture d’écran, conception&#10;&#10;Le contenu généré par l’IA peut être incorrect.">
            <a:extLst>
              <a:ext uri="{FF2B5EF4-FFF2-40B4-BE49-F238E27FC236}">
                <a16:creationId xmlns:a16="http://schemas.microsoft.com/office/drawing/2014/main" id="{8358D205-A484-78F1-302F-DBA2568E669C}"/>
              </a:ext>
            </a:extLst>
          </p:cNvPr>
          <p:cNvPicPr>
            <a:picLocks noChangeAspect="1"/>
          </p:cNvPicPr>
          <p:nvPr/>
        </p:nvPicPr>
        <p:blipFill>
          <a:blip r:embed="rId7"/>
          <a:stretch>
            <a:fillRect/>
          </a:stretch>
        </p:blipFill>
        <p:spPr>
          <a:xfrm>
            <a:off x="1220285" y="3778659"/>
            <a:ext cx="5693477" cy="1845914"/>
          </a:xfrm>
          <a:prstGeom prst="rect">
            <a:avLst/>
          </a:prstGeom>
        </p:spPr>
      </p:pic>
    </p:spTree>
    <p:extLst>
      <p:ext uri="{BB962C8B-B14F-4D97-AF65-F5344CB8AC3E}">
        <p14:creationId xmlns:p14="http://schemas.microsoft.com/office/powerpoint/2010/main" val="2312715704"/>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0489B-B945-E3D6-BC9B-D043FE7184A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A3D97C6-6EF6-3DAD-6BBE-01F28A7846B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الأفعال التي يقوم بها شخص؟</a:t>
            </a:r>
          </a:p>
        </p:txBody>
      </p:sp>
      <p:pic>
        <p:nvPicPr>
          <p:cNvPr id="6" name="Espace réservé pour une image  5">
            <a:extLst>
              <a:ext uri="{FF2B5EF4-FFF2-40B4-BE49-F238E27FC236}">
                <a16:creationId xmlns:a16="http://schemas.microsoft.com/office/drawing/2014/main" id="{BD523D4F-76E3-6A2A-5405-B3C948262A0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66A1EDA7-C66C-CDE7-8B51-917ADFBBF5E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2B5CD050-2EAC-8FC1-63FC-40500CE8097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5850B62F-3F81-C2E8-4314-C4B7A1AAC21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6DED5057-CAAC-108C-0F8E-BDA4A029835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45F247B1-810F-120B-21BB-7DA1922259B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FDBBB0F9-FEB7-E850-B564-73A550BC56C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07B993CA-5DA0-E7DD-E4B0-9870D8D2ADB6}"/>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4D4230C9-EBF3-6D9C-D133-2B6F43AC007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C960EB91-4FFF-10DE-43F2-9C599377DCA3}"/>
              </a:ext>
            </a:extLst>
          </p:cNvPr>
          <p:cNvSpPr txBox="1"/>
          <p:nvPr/>
        </p:nvSpPr>
        <p:spPr>
          <a:xfrm>
            <a:off x="1824414" y="3429000"/>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spTree>
    <p:extLst>
      <p:ext uri="{BB962C8B-B14F-4D97-AF65-F5344CB8AC3E}">
        <p14:creationId xmlns:p14="http://schemas.microsoft.com/office/powerpoint/2010/main" val="94946675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1B866-2F1B-52B3-17C1-B3D549B31FD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FA8FD93-AEF3-0BC8-3E7D-DC0724E3A7D7}"/>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الأفعال التي يقوم بها شخص نركز على العناصر التالية:</a:t>
            </a:r>
          </a:p>
        </p:txBody>
      </p:sp>
      <p:pic>
        <p:nvPicPr>
          <p:cNvPr id="6" name="Espace réservé pour une image  5">
            <a:extLst>
              <a:ext uri="{FF2B5EF4-FFF2-40B4-BE49-F238E27FC236}">
                <a16:creationId xmlns:a16="http://schemas.microsoft.com/office/drawing/2014/main" id="{6FD0313E-517C-C40F-42E8-F453272E4AB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B07E7247-D0AD-3838-D184-0C7FED94A47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B2DB99B9-DA9D-9E2B-7CA6-A9830914DC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27E36A96-B69F-618A-8543-FA30B17215B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25D813E2-9737-B922-C77B-0CFF50920D0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13F4392A-BF33-0ABD-2E2D-79CAF5AA0C1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EF7DF12F-C929-1993-0E72-ED9FFE0EF79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1399913A-5EA0-B2E5-7EB2-321DCB15710B}"/>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6C8BECBF-6548-A784-D112-BA12B7FA4E4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0D0C488B-4853-FAFB-8F46-7EE343B935B1}"/>
              </a:ext>
            </a:extLst>
          </p:cNvPr>
          <p:cNvSpPr txBox="1"/>
          <p:nvPr/>
        </p:nvSpPr>
        <p:spPr>
          <a:xfrm>
            <a:off x="1748020" y="2421082"/>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pic>
        <p:nvPicPr>
          <p:cNvPr id="7" name="Image 6" descr="Une image contenant texte, capture d’écran, Police, ligne&#10;&#10;Le contenu généré par l’IA peut être incorrect.">
            <a:extLst>
              <a:ext uri="{FF2B5EF4-FFF2-40B4-BE49-F238E27FC236}">
                <a16:creationId xmlns:a16="http://schemas.microsoft.com/office/drawing/2014/main" id="{99452252-C7EF-14B6-34B0-3D34291F4D18}"/>
              </a:ext>
            </a:extLst>
          </p:cNvPr>
          <p:cNvPicPr>
            <a:picLocks noChangeAspect="1"/>
          </p:cNvPicPr>
          <p:nvPr/>
        </p:nvPicPr>
        <p:blipFill>
          <a:blip r:embed="rId7"/>
          <a:stretch>
            <a:fillRect/>
          </a:stretch>
        </p:blipFill>
        <p:spPr>
          <a:xfrm>
            <a:off x="1014822" y="3670077"/>
            <a:ext cx="6381157" cy="2917759"/>
          </a:xfrm>
          <a:prstGeom prst="rect">
            <a:avLst/>
          </a:prstGeom>
        </p:spPr>
      </p:pic>
    </p:spTree>
    <p:extLst>
      <p:ext uri="{BB962C8B-B14F-4D97-AF65-F5344CB8AC3E}">
        <p14:creationId xmlns:p14="http://schemas.microsoft.com/office/powerpoint/2010/main" val="100336519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8EDE-5109-1D51-94F6-89985B45401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3371778-2287-F4B5-17FA-09FE5038A82C}"/>
              </a:ext>
            </a:extLst>
          </p:cNvPr>
          <p:cNvSpPr txBox="1"/>
          <p:nvPr/>
        </p:nvSpPr>
        <p:spPr>
          <a:xfrm>
            <a:off x="0" y="655688"/>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على دفاتركم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أكتبوا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فقرة بسيطة لوصف بَقّالِ حيكم أو قريتكم؟</a:t>
            </a:r>
          </a:p>
          <a:p>
            <a:pPr marL="0" marR="0" lvl="1" indent="0" algn="r" defTabSz="342935" rtl="0" eaLnBrk="1" fontAlgn="auto" latinLnBrk="0" hangingPunct="1">
              <a:lnSpc>
                <a:spcPct val="100000"/>
              </a:lnSpc>
              <a:spcBef>
                <a:spcPct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يمكنكم الاستعانة بالعناصر التالية للوصف.</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E6E18208-9168-C856-13B6-F75925BB5C3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C87F436B-7472-2B78-E0AC-1F201EE4E4D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957B0ABC-F248-B0E5-1EC2-DAFD55BCDB11}"/>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88A78758-A069-88B2-9AB6-A5512E9FB89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5330922B-D321-214F-EBE6-D2C4449CE2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4698D762-EDA4-4439-A4FA-DAB07DCFBBE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55D65B55-3F44-54BE-53FB-3BEEB063FF5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157D1794-3D60-5B8E-65D9-AC594E77310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CC78C4D5-0755-11BC-E7D3-DA1661CD09D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BF69905E-8AE5-4CFD-B663-88FF314D11D1}"/>
              </a:ext>
            </a:extLst>
          </p:cNvPr>
          <p:cNvSpPr txBox="1"/>
          <p:nvPr/>
        </p:nvSpPr>
        <p:spPr>
          <a:xfrm>
            <a:off x="2431614" y="1317050"/>
            <a:ext cx="4379605" cy="92333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بَقّالَ حَيِّنا / قَرْيَتِنا.</a:t>
            </a:r>
          </a:p>
        </p:txBody>
      </p:sp>
      <p:sp>
        <p:nvSpPr>
          <p:cNvPr id="16" name="ZoneTexte 15">
            <a:extLst>
              <a:ext uri="{FF2B5EF4-FFF2-40B4-BE49-F238E27FC236}">
                <a16:creationId xmlns:a16="http://schemas.microsoft.com/office/drawing/2014/main" id="{0BAE5D91-C046-F7F1-125A-1F49F91AB7A6}"/>
              </a:ext>
            </a:extLst>
          </p:cNvPr>
          <p:cNvSpPr txBox="1"/>
          <p:nvPr/>
        </p:nvSpPr>
        <p:spPr>
          <a:xfrm>
            <a:off x="525462" y="2240380"/>
            <a:ext cx="8093076" cy="4031873"/>
          </a:xfrm>
          <a:prstGeom prst="rect">
            <a:avLst/>
          </a:prstGeom>
          <a:noFill/>
        </p:spPr>
        <p:txBody>
          <a:bodyPr wrap="square">
            <a:spAutoFit/>
          </a:bodyPr>
          <a:lstStyle/>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اَلْوَجْهُ، اَلْعَيْنانِ، اَلشَّعْرُ، اَلْقامَةُ، اَلْجِسْمُ، اَلْمَلابِسُ،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تَعْبيراتُ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ٱلْوَجْهِ،حَرَكاتُ</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ٱلْجِسْمِ،نَبْرَةُ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ٱلصَّوْتِ،طَريقَةُ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ٱلْكَلامِ</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 كَيْفَ يَفْعَلُهُ:</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اَلنَّشاطُ،اَلْأَدَواتُ،طَريقَةُ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ٱلْأَداءِ،شُعورَهُ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أَثْناءَ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أَسْتَعْمِلُ أَساليبَ وَأَدَواتِ ٱلْوَصْفِ:</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كانَ .... – يَبْدو مِثْلَ ...... – كَأَنَّهُ/كَأَنَّها ...... </a:t>
            </a:r>
          </a:p>
        </p:txBody>
      </p:sp>
    </p:spTree>
    <p:extLst>
      <p:ext uri="{BB962C8B-B14F-4D97-AF65-F5344CB8AC3E}">
        <p14:creationId xmlns:p14="http://schemas.microsoft.com/office/powerpoint/2010/main" val="248538772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27ED-4D5A-A443-B0EB-D1385BD6A1B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A475916-019C-E690-2434-C01169AB04F3}"/>
              </a:ext>
            </a:extLst>
          </p:cNvPr>
          <p:cNvSpPr txBox="1"/>
          <p:nvPr/>
        </p:nvSpPr>
        <p:spPr>
          <a:xfrm>
            <a:off x="0" y="672881"/>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إنتاجه؟</a:t>
            </a:r>
          </a:p>
          <a:p>
            <a:pPr marL="0" marR="0" lvl="1" indent="0" algn="r" defTabSz="342935" rtl="0" eaLnBrk="1" fontAlgn="auto" latinLnBrk="0" hangingPunct="1">
              <a:lnSpc>
                <a:spcPct val="100000"/>
              </a:lnSpc>
              <a:spcBef>
                <a:spcPct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يعطي الأستاذ الفرصة لعدد من المتعلمين لعرض إنتاجاتهم و يقدم التغذية الراجعة المناسبة.</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2F187108-EC59-1970-F2DF-D3CB4D629E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3501793-0C60-E177-40DE-D0376A1B47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49EF2007-65D5-FD20-BFDA-9C532EBB72A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77D1895D-06EF-F3C3-95B1-849FB1A102D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193E16C5-ABA1-A380-889A-7BA779CF159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A4FB426A-2673-90C3-E8EC-46545A1CF7C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05BF5BD4-2D7F-C7AB-1153-2E81737E869C}"/>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2AD43B54-F9EF-FA0A-F2BA-B02BE5422D5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E7CE8119-A9A4-5A90-8105-4DCC3EB85F3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6" name="ZoneTexte 15">
            <a:extLst>
              <a:ext uri="{FF2B5EF4-FFF2-40B4-BE49-F238E27FC236}">
                <a16:creationId xmlns:a16="http://schemas.microsoft.com/office/drawing/2014/main" id="{465CACA4-A6E8-1777-BCE1-F1BBADA51F48}"/>
              </a:ext>
            </a:extLst>
          </p:cNvPr>
          <p:cNvSpPr txBox="1"/>
          <p:nvPr/>
        </p:nvSpPr>
        <p:spPr>
          <a:xfrm>
            <a:off x="525462" y="2240380"/>
            <a:ext cx="8093076" cy="4031873"/>
          </a:xfrm>
          <a:prstGeom prst="rect">
            <a:avLst/>
          </a:prstGeom>
          <a:noFill/>
        </p:spPr>
        <p:txBody>
          <a:bodyPr wrap="square">
            <a:spAutoFit/>
          </a:bodyPr>
          <a:lstStyle/>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اَلْوَجْهُ، اَلْعَيْنانِ، اَلشَّعْرُ، اَلْقامَةُ، اَلْجِسْمُ، اَلْمَلابِسُ،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تَعْبيراتُ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ٱلْوَجْهِ،حَرَكاتُ</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ٱلْجِسْمِ،نَبْرَةُ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ٱلصَّوْتِ،طَريقَةُ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ٱلْكَلامِ</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 كَيْفَ يَفْعَلُهُ:</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اَلنَّشاطُ،اَلْأَدَواتُ،طَريقَةُ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ٱلْأَداءِ،شُعورَهُ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أَثْناءَ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أَسْتَعْمِلُ أَساليبَ وَأَدَواتِ ٱلْوَصْفِ:</a:t>
            </a:r>
          </a:p>
          <a:p>
            <a:pPr marL="0" marR="0" lvl="1" algn="r" defTabSz="342935" rtl="0" eaLnBrk="1" fontAlgn="auto" latinLnBrk="0" hangingPunct="1">
              <a:lnSpc>
                <a:spcPct val="100000"/>
              </a:lnSpc>
              <a:spcBef>
                <a:spcPct val="0"/>
              </a:spcBef>
              <a:spcAft>
                <a:spcPts val="0"/>
              </a:spcAft>
              <a:buClrTx/>
              <a:buSzTx/>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كانَ .... – يَبْدو مِثْلَ ...... – كَأَنَّهُ/كَأَنَّها ...... </a:t>
            </a:r>
          </a:p>
        </p:txBody>
      </p:sp>
      <p:sp>
        <p:nvSpPr>
          <p:cNvPr id="12" name="ZoneTexte 11">
            <a:extLst>
              <a:ext uri="{FF2B5EF4-FFF2-40B4-BE49-F238E27FC236}">
                <a16:creationId xmlns:a16="http://schemas.microsoft.com/office/drawing/2014/main" id="{192BFF6B-B376-7170-0BFC-272A065A8A13}"/>
              </a:ext>
            </a:extLst>
          </p:cNvPr>
          <p:cNvSpPr txBox="1"/>
          <p:nvPr/>
        </p:nvSpPr>
        <p:spPr>
          <a:xfrm>
            <a:off x="2431614" y="1317050"/>
            <a:ext cx="4379605" cy="92333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بَقّالَ حَيِّنا / قَرْيَتِنا.</a:t>
            </a:r>
          </a:p>
        </p:txBody>
      </p:sp>
    </p:spTree>
    <p:extLst>
      <p:ext uri="{BB962C8B-B14F-4D97-AF65-F5344CB8AC3E}">
        <p14:creationId xmlns:p14="http://schemas.microsoft.com/office/powerpoint/2010/main" val="174316632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09A92-8034-14A9-31A7-ECC31663EA6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29196CB-3819-3E36-81AB-2E662714B134}"/>
              </a:ext>
            </a:extLst>
          </p:cNvPr>
          <p:cNvSpPr txBox="1"/>
          <p:nvPr/>
        </p:nvSpPr>
        <p:spPr>
          <a:xfrm>
            <a:off x="2696" y="82237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نموذج لفقرة أصف فيها بقال حينا. من يقرأ؟</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772A677E-2837-6933-7346-567D9701EBB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2C082975-F127-42B7-915D-1C27D0CE27B0}"/>
              </a:ext>
            </a:extLst>
          </p:cNvPr>
          <p:cNvSpPr txBox="1"/>
          <p:nvPr/>
        </p:nvSpPr>
        <p:spPr>
          <a:xfrm>
            <a:off x="200689" y="1389622"/>
            <a:ext cx="8623560" cy="5139869"/>
          </a:xfrm>
          <a:prstGeom prst="rect">
            <a:avLst/>
          </a:prstGeom>
          <a:noFill/>
        </p:spPr>
        <p:txBody>
          <a:bodyPr wrap="square">
            <a:spAutoFit/>
          </a:bodyPr>
          <a:lstStyle/>
          <a:p>
            <a:pPr marL="0" marR="0" lvl="1" indent="0" algn="ctr" defTabSz="342935" rtl="0" eaLnBrk="1" fontAlgn="auto" latinLnBrk="0" hangingPunct="1">
              <a:lnSpc>
                <a:spcPct val="100000"/>
              </a:lnSpc>
              <a:spcBef>
                <a:spcPct val="0"/>
              </a:spcBef>
              <a:spcAft>
                <a:spcPts val="0"/>
              </a:spcAft>
              <a:buClrTx/>
              <a:buSzTx/>
              <a:buFontTx/>
              <a:buNone/>
              <a:tabLst/>
              <a:defRPr/>
            </a:pPr>
            <a:r>
              <a:rPr kumimoji="0" lang="ar-MA" sz="40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بَقّالُ ٱلْحَيِّ</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بَقّالُ ٱلْحَيِّ رَجُلٌ مَرْبوعُ ٱلْقامَةِ، مُكْتَنِزُ ٱلْجِسْمِ، وَجْهُهُ طَيِّبٌ مَأْلوفٌ كَأَنَّكَ تَعْرِفُهُ مُنْذُ زَمَنٍ بَعيدٍ. عَيْناهُ صَغيرَتانِ بَرّاقَتانِ تَلْمَعانِ حينَ يَبْتَسِمُ، وَشَعْرُهُ أَبْيَضُ خَفيفٌ يَدُلُّ عَلى سِنينَ مِنَ ٱلتَّعَبِ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وَٱلْعَطاءِ</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يَرْتَدي دائِماً مِئْزَراً نَظيفاً فَوْقَ ثِيابِهِ.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تَعْلو وَجْهَهُ بَسْمَةٌ صادِقَةٌ لا تَفارِقُهُ، كَأَنَّها جُزْءٌ مِنْ مَلامِحِهِ. تَبْدو عَلَيْهِ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ٱلطُّمَأْنينَةُ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حينَ يَرى زَبائِنَهُ مُقْبِلينَ، وَنَبْرَةُ صَوْتِهِ دافِئَةٌ مَرِحَةٌ تَجْعَلُكَ تَشْعُرُ بِٱلأُنْسِ حالَما تَدْخُلُ دُكّانَهُ.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وَكَيْفَ يَفْعَلُهُ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اِعْتادَ بَقّالُ ٱلْحَيِّ أَنْ يَفْتَحَ دُكّانَهُ مَعَ أَوَّلِ خُيوطِ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ٱلْفَجْرِ</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وَلا يُغْلِقُهُ إِلّا بَعْدَ صَلاةِ ٱلْعِشاءِ. يَرُصُّ بَضائِعَهُ بِعِنايَةٍ وَ إِتْقانٍ، وَيَزِنُ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ٱلْمَوازينَ</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بِأَمانَةٍ لا تَتَزَعْزَعُ. نَشيطٌ دائِما في عَمَلِهِ، يَبْدو مِثْلَ نَحْلَةٍ لا تَعْرِفُ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ٱلْكَسَلَ</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12" name="Rectangle 11">
            <a:extLst>
              <a:ext uri="{FF2B5EF4-FFF2-40B4-BE49-F238E27FC236}">
                <a16:creationId xmlns:a16="http://schemas.microsoft.com/office/drawing/2014/main" id="{38E06792-B17C-C820-0E2F-A9D4F45B957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CA38756-B8BB-8A8C-ABFB-F5A68276FD2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81C6F8B-AF2C-497E-BD7B-C30F424A5B3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F1212001-0D42-E532-3407-57C5E995FF0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8E0C247A-E4F0-CF3C-8F03-C688BAB9E06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CDB4DB9E-86FB-15AD-8DD0-B4AE9194844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9" name="Image 18">
            <a:extLst>
              <a:ext uri="{FF2B5EF4-FFF2-40B4-BE49-F238E27FC236}">
                <a16:creationId xmlns:a16="http://schemas.microsoft.com/office/drawing/2014/main" id="{C2D9A4B1-ECD9-CE97-81D3-788B7AEF06C8}"/>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0" name="Rectangle 19">
            <a:extLst>
              <a:ext uri="{FF2B5EF4-FFF2-40B4-BE49-F238E27FC236}">
                <a16:creationId xmlns:a16="http://schemas.microsoft.com/office/drawing/2014/main" id="{887B553F-3E69-E89E-6F55-A95B989F7B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Tree>
    <p:extLst>
      <p:ext uri="{BB962C8B-B14F-4D97-AF65-F5344CB8AC3E}">
        <p14:creationId xmlns:p14="http://schemas.microsoft.com/office/powerpoint/2010/main" val="309258219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lang="ar-MA" sz="2400" b="1" dirty="0">
                <a:latin typeface="Microsoft Uighur" panose="02000000000000000000" pitchFamily="2" charset="-78"/>
                <a:cs typeface="Microsoft Uighur" panose="02000000000000000000" pitchFamily="2" charset="-78"/>
              </a:rPr>
              <a:t>الواجب المنزلي.</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تَمْييزِ و توْظيفِ الْفاعِلِ ضَميراً وَ الْمَفْعولِ بِهِ ظاهِراً ِ في إِنْتاجي ٱلْكِتابِيِّ.</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وَصْفٍ شَخْصٍ.</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D9E8F4CA-B2AA-BC84-22C6-17C5930E266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5">
            <a:extLst>
              <a:ext uri="{FF2B5EF4-FFF2-40B4-BE49-F238E27FC236}">
                <a16:creationId xmlns:a16="http://schemas.microsoft.com/office/drawing/2014/main" id="{93786412-3652-A56E-8482-DBBBAB008DC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34FEA8C-74FB-DAC7-95BD-B39B2C78B44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8F859BD3-8164-82C3-346E-5E873775F52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B1207EA-915E-D1C6-3448-707AB8219866}"/>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FCBBBDB-2CC5-C428-AADA-4EB4773A5B6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1BF6515-22CF-4908-1E23-410B6D15974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50C2445-C76B-E85C-DB12-5392A89E405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B266186-E30C-A990-E301-9FD37710C8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Tree>
    <p:extLst>
      <p:ext uri="{BB962C8B-B14F-4D97-AF65-F5344CB8AC3E}">
        <p14:creationId xmlns:p14="http://schemas.microsoft.com/office/powerpoint/2010/main" val="878907518"/>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المقبلة.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8" name="Rectangle 17">
            <a:extLst>
              <a:ext uri="{FF2B5EF4-FFF2-40B4-BE49-F238E27FC236}">
                <a16:creationId xmlns:a16="http://schemas.microsoft.com/office/drawing/2014/main" id="{3F4F61BA-57D5-D549-36D7-3D83060DA3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48F6714-4C40-9310-E185-E79767F7D2D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D666F437-ECC0-3C4B-56DF-FE0E4DF83CF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22" name="Google Shape;1246;p5">
            <a:extLst>
              <a:ext uri="{FF2B5EF4-FFF2-40B4-BE49-F238E27FC236}">
                <a16:creationId xmlns:a16="http://schemas.microsoft.com/office/drawing/2014/main" id="{3F187C4A-127A-7D26-F71C-073183F5D32A}"/>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5" name="Image 24">
            <a:extLst>
              <a:ext uri="{FF2B5EF4-FFF2-40B4-BE49-F238E27FC236}">
                <a16:creationId xmlns:a16="http://schemas.microsoft.com/office/drawing/2014/main" id="{E48604B2-2CDC-05E2-A3CF-29BC3B04E95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8E0F0435-B324-719B-7F97-95FE60642DD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59730521-59D3-07FD-647A-328117E9A660}"/>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DA67F0B6-4E81-F34D-8064-1F29149566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7" descr="Une image contenant habits, illustration, dessin humoristique&#10;&#10;Le contenu généré par l’IA peut être incorrect.">
            <a:extLst>
              <a:ext uri="{FF2B5EF4-FFF2-40B4-BE49-F238E27FC236}">
                <a16:creationId xmlns:a16="http://schemas.microsoft.com/office/drawing/2014/main" id="{DAAADE82-3A6E-15FE-972E-5CCC52E61D0B}"/>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628650" y="3069000"/>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الثالثة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556708" y="1539208"/>
            <a:ext cx="8030584"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الثالثة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00B0F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B182-6DC2-59DE-859B-2257DA543BC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8A000BA-301A-15D4-D2AB-FADD077E3FC6}"/>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DBE036D3-20D5-3448-BD9B-B66AAFC30146}"/>
              </a:ext>
            </a:extLst>
          </p:cNvPr>
          <p:cNvSpPr txBox="1"/>
          <p:nvPr/>
        </p:nvSpPr>
        <p:spPr>
          <a:xfrm>
            <a:off x="2216125" y="843755"/>
            <a:ext cx="4357183" cy="586699"/>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endParaRPr kumimoji="0" lang="fr-FR"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الوضعية 1</a:t>
            </a:r>
          </a:p>
        </p:txBody>
      </p:sp>
      <p:graphicFrame>
        <p:nvGraphicFramePr>
          <p:cNvPr id="4" name="Tableau 3">
            <a:extLst>
              <a:ext uri="{FF2B5EF4-FFF2-40B4-BE49-F238E27FC236}">
                <a16:creationId xmlns:a16="http://schemas.microsoft.com/office/drawing/2014/main" id="{CE7922D3-B357-9CF6-8448-1095254CC48A}"/>
              </a:ext>
            </a:extLst>
          </p:cNvPr>
          <p:cNvGraphicFramePr>
            <a:graphicFrameLocks noGrp="1"/>
          </p:cNvGraphicFramePr>
          <p:nvPr/>
        </p:nvGraphicFramePr>
        <p:xfrm>
          <a:off x="467282" y="2180289"/>
          <a:ext cx="7968343" cy="3142173"/>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3">
                  <a:txBody>
                    <a:bodyPr/>
                    <a:lstStyle/>
                    <a:p>
                      <a:pPr algn="ctr" rtl="1">
                        <a:lnSpc>
                          <a:spcPct val="107000"/>
                        </a:lnSpc>
                        <a:spcAft>
                          <a:spcPts val="800"/>
                        </a:spcAft>
                        <a:buNone/>
                        <a:tabLst>
                          <a:tab pos="1993900" algn="r"/>
                        </a:tabLst>
                      </a:pPr>
                      <a:r>
                        <a:rPr lang="fr-FR" sz="1400" dirty="0">
                          <a:effectLst/>
                        </a:rPr>
                        <a:t>PO2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674221">
                <a:tc vMerge="1">
                  <a:txBody>
                    <a:bodyPr/>
                    <a:lstStyle/>
                    <a:p>
                      <a:endParaRPr lang="fr-FR"/>
                    </a:p>
                  </a:txBody>
                  <a:tcPr/>
                </a:tc>
                <a:tc>
                  <a:txBody>
                    <a:bodyPr/>
                    <a:lstStyle/>
                    <a:p>
                      <a:pPr algn="r" rtl="1">
                        <a:lnSpc>
                          <a:spcPct val="107000"/>
                        </a:lnSpc>
                        <a:spcAft>
                          <a:spcPts val="800"/>
                        </a:spcAft>
                        <a:buNone/>
                      </a:pPr>
                      <a:r>
                        <a:rPr lang="ar-MA" sz="1400" dirty="0">
                          <a:effectLst/>
                        </a:rPr>
                        <a:t>3</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إِذا أجاب المتعلم عن السؤال </a:t>
                      </a:r>
                      <a:r>
                        <a:rPr lang="ar-MA" sz="1400" b="1" dirty="0">
                          <a:effectLst/>
                        </a:rPr>
                        <a:t>لماذا؟</a:t>
                      </a:r>
                      <a:r>
                        <a:rPr lang="ar-MA" sz="1400" dirty="0">
                          <a:effectLst/>
                        </a:rPr>
                        <a:t>  (التعليل)</a:t>
                      </a:r>
                      <a:endParaRPr lang="fr-FR" sz="1200" dirty="0">
                        <a:effectLst/>
                      </a:endParaRPr>
                    </a:p>
                    <a:p>
                      <a:pPr algn="r" rtl="1">
                        <a:lnSpc>
                          <a:spcPct val="107000"/>
                        </a:lnSpc>
                        <a:spcAft>
                          <a:spcPts val="800"/>
                        </a:spcAft>
                        <a:buNone/>
                      </a:pPr>
                      <a:r>
                        <a:rPr lang="ar-MA" sz="1400" dirty="0">
                          <a:effectLst/>
                        </a:rPr>
                        <a:t>ارتكاب ثلاث أخطاء لغوية على الأكثر.</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1</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113864654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3F7-3DEB-9404-FC75-FC99B0F003D1}"/>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4102E59-AB8C-6092-BE8A-EAA9E07894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2524B0A9-4929-4E92-4AA4-9CA55FD3165E}"/>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3" name="Titre 4">
            <a:extLst>
              <a:ext uri="{FF2B5EF4-FFF2-40B4-BE49-F238E27FC236}">
                <a16:creationId xmlns:a16="http://schemas.microsoft.com/office/drawing/2014/main" id="{11F8DCA3-1F76-7683-829F-49F9E4E6F1A1}"/>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9ED9FDA3-5745-2D46-263F-91C5F02BBB3D}"/>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هل تتذكر نص الموناليزا؟ سأطرح عليك مجموعة من الأسئلة عنها و ستجيب بجمل تامة. مستعد؟</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E823FAC-55FF-4F84-13C8-57588CC2152E}"/>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 Police, capture d’écran, ligne&#10;&#10;Le contenu généré par l’IA peut être incorrect.">
            <a:extLst>
              <a:ext uri="{FF2B5EF4-FFF2-40B4-BE49-F238E27FC236}">
                <a16:creationId xmlns:a16="http://schemas.microsoft.com/office/drawing/2014/main" id="{D1BA6904-737D-FF4F-ECD5-F453089C4FD8}"/>
              </a:ext>
            </a:extLst>
          </p:cNvPr>
          <p:cNvPicPr>
            <a:picLocks noChangeAspect="1"/>
          </p:cNvPicPr>
          <p:nvPr/>
        </p:nvPicPr>
        <p:blipFill>
          <a:blip r:embed="rId3"/>
          <a:stretch>
            <a:fillRect/>
          </a:stretch>
        </p:blipFill>
        <p:spPr>
          <a:xfrm>
            <a:off x="434615" y="2254827"/>
            <a:ext cx="8274769" cy="3516373"/>
          </a:xfrm>
          <a:prstGeom prst="rect">
            <a:avLst/>
          </a:prstGeom>
        </p:spPr>
      </p:pic>
    </p:spTree>
    <p:extLst>
      <p:ext uri="{BB962C8B-B14F-4D97-AF65-F5344CB8AC3E}">
        <p14:creationId xmlns:p14="http://schemas.microsoft.com/office/powerpoint/2010/main" val="3951460700"/>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nvGraphicFramePr>
        <p:xfrm>
          <a:off x="740832" y="1898755"/>
          <a:ext cx="7791493" cy="3186029"/>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(على الأقل 3 معلومات)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3ن (نقطة عن كل معلومة سليمة في حدود 3معلومات)</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1ن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7" descr="Une image contenant texte, Police, capture d’écran, écriture manuscrite&#10;&#10;Le contenu généré par l’IA peut être incorrect.">
            <a:extLst>
              <a:ext uri="{FF2B5EF4-FFF2-40B4-BE49-F238E27FC236}">
                <a16:creationId xmlns:a16="http://schemas.microsoft.com/office/drawing/2014/main" id="{7BB38823-E26A-D540-9206-5E7AE4D9E40D}"/>
              </a:ext>
            </a:extLst>
          </p:cNvPr>
          <p:cNvPicPr>
            <a:picLocks noChangeAspect="1"/>
          </p:cNvPicPr>
          <p:nvPr/>
        </p:nvPicPr>
        <p:blipFill>
          <a:blip r:embed="rId3"/>
          <a:stretch>
            <a:fillRect/>
          </a:stretch>
        </p:blipFill>
        <p:spPr>
          <a:xfrm>
            <a:off x="509155" y="1894032"/>
            <a:ext cx="8208818" cy="4684846"/>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18577</TotalTime>
  <Words>2185</Words>
  <Application>Microsoft Office PowerPoint</Application>
  <PresentationFormat>Affichage à l'écran (4:3)</PresentationFormat>
  <Paragraphs>444</Paragraphs>
  <Slides>63</Slides>
  <Notes>0</Notes>
  <HiddenSlides>0</HiddenSlides>
  <MMClips>2</MMClips>
  <ScaleCrop>false</ScaleCrop>
  <HeadingPairs>
    <vt:vector size="6" baseType="variant">
      <vt:variant>
        <vt:lpstr>Polices utilisées</vt:lpstr>
      </vt:variant>
      <vt:variant>
        <vt:i4>12</vt:i4>
      </vt:variant>
      <vt:variant>
        <vt:lpstr>Thème</vt:lpstr>
      </vt:variant>
      <vt:variant>
        <vt:i4>14</vt:i4>
      </vt:variant>
      <vt:variant>
        <vt:lpstr>Titres des diapositives</vt:lpstr>
      </vt:variant>
      <vt:variant>
        <vt:i4>63</vt:i4>
      </vt:variant>
    </vt:vector>
  </HeadingPairs>
  <TitlesOfParts>
    <vt:vector size="89" baseType="lpstr">
      <vt:lpstr>Calibri</vt:lpstr>
      <vt:lpstr>Modern Love</vt:lpstr>
      <vt:lpstr>Dosis SemiBold</vt:lpstr>
      <vt:lpstr>Noto Sans Symbols</vt:lpstr>
      <vt:lpstr>Dosis ExtraBold</vt:lpstr>
      <vt:lpstr>Dosis Medium</vt:lpstr>
      <vt:lpstr>Air Strip Arabic</vt:lpstr>
      <vt:lpstr>Calibri Light</vt:lpstr>
      <vt:lpstr>Arial</vt:lpstr>
      <vt:lpstr>Dosis</vt:lpstr>
      <vt:lpstr>Wingdings</vt:lpstr>
      <vt:lpstr>Microsoft Uighur</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1_01- نشاط اعتيادي</vt:lpstr>
      <vt:lpstr>3_Thème Office</vt:lpstr>
      <vt:lpstr>2_Env-Enseignant</vt:lpstr>
      <vt:lpstr>2_01-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ستتناوبون اليوم على قراءة الفقرة التالية</vt:lpstr>
      <vt:lpstr>لنتذكر قواعد استعمال علامات الترقيم.</vt:lpstr>
      <vt:lpstr>دقيقتان لكل مشارك:سأتأكد من قراءتكم بدقة و استرسال و نبر مناسب. انتبهوا عليكم قراءة النص قبل أن يختفي</vt:lpstr>
      <vt:lpstr>كَيْفَ كانَتْ قِراءَةُ زَميلِكُمْ/زَميلَتِكُمْ؟</vt:lpstr>
      <vt:lpstr>تراكيب</vt:lpstr>
      <vt:lpstr>سنواصل تدربنا في هذه الحصة على تمييز الفاعل ضميرا  و المفعول به ظاهرا </vt:lpstr>
      <vt:lpstr>من يذكرنا كيف يأتي الفاعل ضميرا؟</vt:lpstr>
      <vt:lpstr>أحسنتم . من يقرأ؟</vt:lpstr>
      <vt:lpstr>خذوا ألواحكم و حددوا الفاعل في الجملة التالية: </vt:lpstr>
      <vt:lpstr>ارفعوا ألواحكم. من يشرح لنا كيف وجد الإجابة؟ هل الفاعل ضمير متصل أم ضمير مستتر؟ - يدعوا الأستاذ المتعلمين إلى استبدال الفاعل الضمير بفاعل ظاهر مناسب للجملة.</vt:lpstr>
      <vt:lpstr>جملة أخرى</vt:lpstr>
      <vt:lpstr>ارفعوا ألواحكم. من يشرح لنا كيف وجد الإجابة؟ هل الفاعل ضمير متصل أم ضمير مستتر؟ - يدعوا الأستاذ المتعلمين إلى استبدال الفاعل الضمير بفاعل ظاهر مناسب للجملة.</vt:lpstr>
      <vt:lpstr>جملة أخرى</vt:lpstr>
      <vt:lpstr>ارفعوا ألواحكم. من يشرح لنا كيف وجد الإجابة؟ هل الفاعل ضمير متصل أم ضمير مستتر؟ - يدعوا الأستاذ المتعلمين إلى استبدال الفاعل الضمير بفاعل ظاهر مناسب للجملة.</vt:lpstr>
      <vt:lpstr>أحسنتم . الآن من يذكرنا بالمفعول به ظاهرا؟</vt:lpstr>
      <vt:lpstr>أحسنتم . من يقرأ؟</vt:lpstr>
      <vt:lpstr>خذوا ألواحكم و حددوا المفعول به  في الجملة التالية: </vt:lpstr>
      <vt:lpstr>ارفعوا ألواحكم. من يشرح لنا كيف وجد الإجابة؟ </vt:lpstr>
      <vt:lpstr>جملة أخرى</vt:lpstr>
      <vt:lpstr>ارفعوا ألواحكم. من يشرح لنا كيف وجد الإجابة؟ </vt:lpstr>
      <vt:lpstr>جملة أخرى</vt:lpstr>
      <vt:lpstr>ارفعوا ألواحكم. من يشرح لنا كيف وجد الإجابة؟ </vt:lpstr>
      <vt:lpstr>أحسنتم . الآن خذوا كراساتكم على الصفحة رقم 60 . ثم أجيبوا عن الأسئلة التالية:</vt:lpstr>
      <vt:lpstr>التمرين رقم 1:</vt:lpstr>
      <vt:lpstr>انتبهوا للتصحيح  -ينقل الأستاذ الجمل على السبورة الجانبية ويعمل على نمذجة شكلها.</vt:lpstr>
      <vt:lpstr>التمرين رقم 2:أحدد الفاعل و نوعه في كل جملة.</vt:lpstr>
      <vt:lpstr>انتبهوا للتصحيح: من يحدد الفاعل و نوعه في الجملة الأولى؟ -يضغط الأستاذ على زر جهاز التحكم لتظهر الإجابة  و يقدم التغذية الراجعة المناسبة.</vt:lpstr>
      <vt:lpstr>التمرين رقم 3:أنتج جملتين فعليتين تتضمنان مفعولا به ظاهرا باستعمال الفعلين : أبدع - عزف</vt:lpstr>
      <vt:lpstr>من يتقاسم معنا الجملتين اللتين أنتجهما؟ يقبل الأستاذ جميع الجمل الصحيحة و يقدم التغذية الراجعة المناسبة</vt:lpstr>
      <vt:lpstr>Présentation PowerPoint</vt:lpstr>
      <vt:lpstr>سنواصل تدربنا في هذه الحصة على توظيف مهارة وصف شخص</vt:lpstr>
      <vt:lpstr>من يذكرنا بالجوانب التي نركز عليها لوصف شخص؟</vt:lpstr>
      <vt:lpstr>أحسنتم . من يقرأ؟</vt:lpstr>
      <vt:lpstr>ماهي العناصر التي نركز عليها لوصف المظهر الخارجي لشخص؟</vt:lpstr>
      <vt:lpstr>أحسنتم لوصف المظهر الخارجي لشخص نركز على العناصر التالية:</vt:lpstr>
      <vt:lpstr>ماهي العناصر التي نركز عليها لوصف مشاعر شخص؟</vt:lpstr>
      <vt:lpstr>أحسنتم لوصف مشاعر شخص نركز على العناصر التالية:</vt:lpstr>
      <vt:lpstr>ماهي العناصر التي نركز عليها لوصف الأفعال التي يقوم بها شخص؟</vt:lpstr>
      <vt:lpstr>أحسنتم لوصف الأفعال التي يقوم بها شخص نركز على العناصر التالية:</vt:lpstr>
      <vt:lpstr>Présentation PowerPoint</vt:lpstr>
      <vt:lpstr>Présentation PowerPoint</vt:lpstr>
      <vt:lpstr>Présentation PowerPoint</vt:lpstr>
      <vt:lpstr>اختتام الحصة </vt:lpstr>
      <vt:lpstr>ماذا تعلمتم في هذه الحصة؟</vt:lpstr>
      <vt:lpstr>إلى اللقاء في الحصة المقبلة.</vt:lpstr>
      <vt:lpstr>Présentation PowerPoint</vt:lpstr>
      <vt:lpstr>Présentation PowerPoint</vt:lpstr>
      <vt:lpstr>Présentation PowerPoint</vt:lpstr>
      <vt:lpstr>دليل التمرير- مهارة الإنتاج الشفهي-</vt:lpstr>
      <vt:lpstr>Présentation PowerPoint</vt:lpstr>
      <vt:lpstr>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239</cp:revision>
  <dcterms:created xsi:type="dcterms:W3CDTF">2023-09-20T21:35:22Z</dcterms:created>
  <dcterms:modified xsi:type="dcterms:W3CDTF">2026-03-06T07:08:02Z</dcterms:modified>
</cp:coreProperties>
</file>