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1.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2.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 id="2147483892" r:id="rId12"/>
    <p:sldMasterId id="2147483907" r:id="rId13"/>
  </p:sldMasterIdLst>
  <p:notesMasterIdLst>
    <p:notesMasterId r:id="rId73"/>
  </p:notesMasterIdLst>
  <p:sldIdLst>
    <p:sldId id="2147482753" r:id="rId14"/>
    <p:sldId id="2147482604" r:id="rId15"/>
    <p:sldId id="2147482757" r:id="rId16"/>
    <p:sldId id="2147482697" r:id="rId17"/>
    <p:sldId id="2147482880" r:id="rId18"/>
    <p:sldId id="2147482618" r:id="rId19"/>
    <p:sldId id="2147482691" r:id="rId20"/>
    <p:sldId id="2147482463" r:id="rId21"/>
    <p:sldId id="2147482725" r:id="rId22"/>
    <p:sldId id="2147482464" r:id="rId23"/>
    <p:sldId id="2147482474" r:id="rId24"/>
    <p:sldId id="2147482828" r:id="rId25"/>
    <p:sldId id="2147482834" r:id="rId26"/>
    <p:sldId id="2147482835" r:id="rId27"/>
    <p:sldId id="2147482836" r:id="rId28"/>
    <p:sldId id="2147482837" r:id="rId29"/>
    <p:sldId id="2147482838" r:id="rId30"/>
    <p:sldId id="2147482839" r:id="rId31"/>
    <p:sldId id="2147482840" r:id="rId32"/>
    <p:sldId id="2147482706" r:id="rId33"/>
    <p:sldId id="2147482778" r:id="rId34"/>
    <p:sldId id="2147482841" r:id="rId35"/>
    <p:sldId id="2147482842" r:id="rId36"/>
    <p:sldId id="2147482843" r:id="rId37"/>
    <p:sldId id="2147482844" r:id="rId38"/>
    <p:sldId id="2147482845" r:id="rId39"/>
    <p:sldId id="2147482846" r:id="rId40"/>
    <p:sldId id="2147482847" r:id="rId41"/>
    <p:sldId id="2147482848" r:id="rId42"/>
    <p:sldId id="2147482862" r:id="rId43"/>
    <p:sldId id="2147482863" r:id="rId44"/>
    <p:sldId id="2147482864" r:id="rId45"/>
    <p:sldId id="2147482866" r:id="rId46"/>
    <p:sldId id="2147482767" r:id="rId47"/>
    <p:sldId id="2147482849" r:id="rId48"/>
    <p:sldId id="2147482850" r:id="rId49"/>
    <p:sldId id="2147482851" r:id="rId50"/>
    <p:sldId id="2147482852" r:id="rId51"/>
    <p:sldId id="2147482859" r:id="rId52"/>
    <p:sldId id="2147482853" r:id="rId53"/>
    <p:sldId id="2147482854" r:id="rId54"/>
    <p:sldId id="2147482860" r:id="rId55"/>
    <p:sldId id="2147482855" r:id="rId56"/>
    <p:sldId id="2147482856" r:id="rId57"/>
    <p:sldId id="2147482861" r:id="rId58"/>
    <p:sldId id="2147482857" r:id="rId59"/>
    <p:sldId id="2147482858" r:id="rId60"/>
    <p:sldId id="2147482865" r:id="rId61"/>
    <p:sldId id="2147482616" r:id="rId62"/>
    <p:sldId id="2147482598" r:id="rId63"/>
    <p:sldId id="2147482756" r:id="rId64"/>
    <p:sldId id="2147482634" r:id="rId65"/>
    <p:sldId id="2147482881" r:id="rId66"/>
    <p:sldId id="2147482882" r:id="rId67"/>
    <p:sldId id="2147482883" r:id="rId68"/>
    <p:sldId id="2147482878" r:id="rId69"/>
    <p:sldId id="2147482884" r:id="rId70"/>
    <p:sldId id="2147482742" r:id="rId71"/>
    <p:sldId id="2147482877" r:id="rId72"/>
  </p:sldIdLst>
  <p:sldSz cx="9144000" cy="6858000" type="screen4x3"/>
  <p:notesSz cx="6858000" cy="9144000"/>
  <p:embeddedFontLst>
    <p:embeddedFont>
      <p:font typeface="Air Strip Arabic" panose="020B0604020202020204" charset="0"/>
      <p:regular r:id="rId74"/>
    </p:embeddedFont>
    <p:embeddedFont>
      <p:font typeface="Dosis" pitchFamily="2" charset="0"/>
      <p:regular r:id="rId75"/>
      <p:bold r:id="rId76"/>
    </p:embeddedFont>
    <p:embeddedFont>
      <p:font typeface="Dosis ExtraBold" pitchFamily="2" charset="0"/>
      <p:bold r:id="rId77"/>
    </p:embeddedFont>
    <p:embeddedFont>
      <p:font typeface="Dosis Medium" pitchFamily="2" charset="0"/>
      <p:regular r:id="rId78"/>
    </p:embeddedFont>
    <p:embeddedFont>
      <p:font typeface="Dosis SemiBold" pitchFamily="2" charset="0"/>
      <p:bold r:id="rId79"/>
    </p:embeddedFont>
    <p:embeddedFont>
      <p:font typeface="Microsoft Uighur" panose="02000000000000000000" pitchFamily="2" charset="-78"/>
      <p:regular r:id="rId80"/>
      <p:bold r:id="rId81"/>
    </p:embeddedFont>
    <p:embeddedFont>
      <p:font typeface="Modern Love" panose="04090805081005020601" pitchFamily="82" charset="0"/>
      <p:regular r:id="rId82"/>
    </p:embeddedFont>
    <p:embeddedFont>
      <p:font typeface="Noto Sans Symbols" panose="020B0604020202020204" charset="0"/>
      <p:regular r:id="rId83"/>
      <p:bold r:id="rId8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81B"/>
    <a:srgbClr val="9299B1"/>
    <a:srgbClr val="A1A7BC"/>
    <a:srgbClr val="424D7C"/>
    <a:srgbClr val="949AB3"/>
    <a:srgbClr val="969CB4"/>
    <a:srgbClr val="ED7C30"/>
    <a:srgbClr val="ED9F68"/>
    <a:srgbClr val="555F87"/>
    <a:srgbClr val="7B8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1048" y="4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font" Target="fonts/font11.fntdata"/><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Master" Target="slideMasters/slideMaster5.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font" Target="fonts/font7.fntdata"/><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font" Target="fonts/font3.fntdata"/><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theme" Target="theme/theme1.xml"/><Relationship Id="rId61" Type="http://schemas.openxmlformats.org/officeDocument/2006/relationships/slide" Target="slides/slide48.xml"/><Relationship Id="rId8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03/03/2026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628966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8211239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885993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58504684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5832225"/>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451178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1</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7068110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7482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5817564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478456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036992"/>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7281691"/>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564201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2105565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62997" y="4307506"/>
            <a:ext cx="116410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1</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960557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406259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2980710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8553439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8533706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144388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8360795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2287090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8187050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3185148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27274815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554641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402765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7765321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1499925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9339593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448804293"/>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51154298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02424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59459546"/>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329273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640823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844040219"/>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0876238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6801064"/>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3793550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37245390"/>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9971383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47175254"/>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18085300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24365757"/>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6105278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794712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07559825"/>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73605572"/>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2474477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0013907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5110857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7976493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607714027"/>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280966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8851091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6899563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37081957"/>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0338085"/>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9167193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264123"/>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2919267"/>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35341515"/>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4223268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91313517"/>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1212610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5136224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8488427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11.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6" Type="http://schemas.openxmlformats.org/officeDocument/2006/relationships/image" Target="../media/image21.jpg"/><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theme" Target="../theme/theme12.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slideLayout" Target="../slideLayouts/slideLayout21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slideLayout" Target="../slideLayouts/slideLayout232.xml"/><Relationship Id="rId18" Type="http://schemas.openxmlformats.org/officeDocument/2006/relationships/slideLayout" Target="../slideLayouts/slideLayout237.xml"/><Relationship Id="rId26" Type="http://schemas.openxmlformats.org/officeDocument/2006/relationships/theme" Target="../theme/theme13.xml"/><Relationship Id="rId3" Type="http://schemas.openxmlformats.org/officeDocument/2006/relationships/slideLayout" Target="../slideLayouts/slideLayout222.xml"/><Relationship Id="rId21" Type="http://schemas.openxmlformats.org/officeDocument/2006/relationships/slideLayout" Target="../slideLayouts/slideLayout240.xml"/><Relationship Id="rId7" Type="http://schemas.openxmlformats.org/officeDocument/2006/relationships/slideLayout" Target="../slideLayouts/slideLayout226.xml"/><Relationship Id="rId12" Type="http://schemas.openxmlformats.org/officeDocument/2006/relationships/slideLayout" Target="../slideLayouts/slideLayout231.xml"/><Relationship Id="rId17" Type="http://schemas.openxmlformats.org/officeDocument/2006/relationships/slideLayout" Target="../slideLayouts/slideLayout236.xml"/><Relationship Id="rId25" Type="http://schemas.openxmlformats.org/officeDocument/2006/relationships/slideLayout" Target="../slideLayouts/slideLayout244.xml"/><Relationship Id="rId2" Type="http://schemas.openxmlformats.org/officeDocument/2006/relationships/slideLayout" Target="../slideLayouts/slideLayout221.xml"/><Relationship Id="rId16" Type="http://schemas.openxmlformats.org/officeDocument/2006/relationships/slideLayout" Target="../slideLayouts/slideLayout235.xml"/><Relationship Id="rId20" Type="http://schemas.openxmlformats.org/officeDocument/2006/relationships/slideLayout" Target="../slideLayouts/slideLayout239.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slideLayout" Target="../slideLayouts/slideLayout230.xml"/><Relationship Id="rId24" Type="http://schemas.openxmlformats.org/officeDocument/2006/relationships/slideLayout" Target="../slideLayouts/slideLayout243.xml"/><Relationship Id="rId5" Type="http://schemas.openxmlformats.org/officeDocument/2006/relationships/slideLayout" Target="../slideLayouts/slideLayout224.xml"/><Relationship Id="rId15" Type="http://schemas.openxmlformats.org/officeDocument/2006/relationships/slideLayout" Target="../slideLayouts/slideLayout234.xml"/><Relationship Id="rId23" Type="http://schemas.openxmlformats.org/officeDocument/2006/relationships/slideLayout" Target="../slideLayouts/slideLayout242.xml"/><Relationship Id="rId10" Type="http://schemas.openxmlformats.org/officeDocument/2006/relationships/slideLayout" Target="../slideLayouts/slideLayout229.xml"/><Relationship Id="rId19" Type="http://schemas.openxmlformats.org/officeDocument/2006/relationships/slideLayout" Target="../slideLayouts/slideLayout238.xml"/><Relationship Id="rId4" Type="http://schemas.openxmlformats.org/officeDocument/2006/relationships/slideLayout" Target="../slideLayouts/slideLayout223.xml"/><Relationship Id="rId9" Type="http://schemas.openxmlformats.org/officeDocument/2006/relationships/slideLayout" Target="../slideLayouts/slideLayout228.xml"/><Relationship Id="rId14" Type="http://schemas.openxmlformats.org/officeDocument/2006/relationships/slideLayout" Target="../slideLayouts/slideLayout233.xml"/><Relationship Id="rId22" Type="http://schemas.openxmlformats.org/officeDocument/2006/relationships/slideLayout" Target="../slideLayouts/slideLayout241.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211569"/>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3499115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01650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40196275"/>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jpg"/><Relationship Id="rId2" Type="http://schemas.openxmlformats.org/officeDocument/2006/relationships/image" Target="../media/image47.png"/><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40.xml"/><Relationship Id="rId6" Type="http://schemas.openxmlformats.org/officeDocument/2006/relationships/image" Target="../media/image38.png"/><Relationship Id="rId5" Type="http://schemas.openxmlformats.org/officeDocument/2006/relationships/image" Target="../media/image45.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55.png"/><Relationship Id="rId10" Type="http://schemas.openxmlformats.org/officeDocument/2006/relationships/image" Target="../media/image56.png"/><Relationship Id="rId4" Type="http://schemas.openxmlformats.org/officeDocument/2006/relationships/image" Target="../media/image33.gif"/><Relationship Id="rId9"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gif"/><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4.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45.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45.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45.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6.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8.png"/><Relationship Id="rId7" Type="http://schemas.openxmlformats.org/officeDocument/2006/relationships/image" Target="../media/image67.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8.png"/><Relationship Id="rId7" Type="http://schemas.openxmlformats.org/officeDocument/2006/relationships/image" Target="../media/image67.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8.png"/><Relationship Id="rId7" Type="http://schemas.openxmlformats.org/officeDocument/2006/relationships/image" Target="../media/image69.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9.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9.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8.png"/><Relationship Id="rId7" Type="http://schemas.openxmlformats.org/officeDocument/2006/relationships/image" Target="../media/image7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1.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8.png"/><Relationship Id="rId7" Type="http://schemas.openxmlformats.org/officeDocument/2006/relationships/image" Target="../media/image7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2.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45.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2.xml"/><Relationship Id="rId7" Type="http://schemas.openxmlformats.org/officeDocument/2006/relationships/image" Target="../media/image4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74.png"/><Relationship Id="rId9" Type="http://schemas.openxmlformats.org/officeDocument/2006/relationships/image" Target="../media/image75.png"/></Relationships>
</file>

<file path=ppt/slides/_rels/slide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6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7.png"/><Relationship Id="rId1" Type="http://schemas.openxmlformats.org/officeDocument/2006/relationships/slideLayout" Target="../slideLayouts/slideLayout2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7.png"/><Relationship Id="rId1" Type="http://schemas.openxmlformats.org/officeDocument/2006/relationships/slideLayout" Target="../slideLayouts/slideLayout2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912E90E-E491-26D7-4C69-ABA81FB1A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6" name="Google Shape;3502;p4" descr="Une image contenant Rectangle, conception&#10;&#10;Le contenu généré par l’IA peut être incorrect.">
            <a:extLst>
              <a:ext uri="{FF2B5EF4-FFF2-40B4-BE49-F238E27FC236}">
                <a16:creationId xmlns:a16="http://schemas.microsoft.com/office/drawing/2014/main" id="{D3719D3E-315C-7DF6-3801-6BF53888C61D}"/>
              </a:ext>
            </a:extLst>
          </p:cNvPr>
          <p:cNvPicPr preferRelativeResize="0"/>
          <p:nvPr/>
        </p:nvPicPr>
        <p:blipFill rotWithShape="1">
          <a:blip r:embed="rId2">
            <a:alphaModFix/>
          </a:blip>
          <a:srcRect/>
          <a:stretch/>
        </p:blipFill>
        <p:spPr>
          <a:xfrm flipH="1">
            <a:off x="4735350" y="5023288"/>
            <a:ext cx="3831420" cy="1362012"/>
          </a:xfrm>
          <a:prstGeom prst="rect">
            <a:avLst/>
          </a:prstGeom>
          <a:noFill/>
          <a:ln>
            <a:noFill/>
          </a:ln>
        </p:spPr>
      </p:pic>
      <p:sp>
        <p:nvSpPr>
          <p:cNvPr id="7" name="Google Shape;3503;p4">
            <a:extLst>
              <a:ext uri="{FF2B5EF4-FFF2-40B4-BE49-F238E27FC236}">
                <a16:creationId xmlns:a16="http://schemas.microsoft.com/office/drawing/2014/main" id="{C6906E97-6F78-CD71-869B-77AD4767F47E}"/>
              </a:ext>
            </a:extLst>
          </p:cNvPr>
          <p:cNvSpPr/>
          <p:nvPr/>
        </p:nvSpPr>
        <p:spPr>
          <a:xfrm>
            <a:off x="4915773" y="5492465"/>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424D7B"/>
                </a:solidFill>
                <a:latin typeface="Microsoft Uighur" panose="02000000000000000000" pitchFamily="2" charset="-78"/>
                <a:ea typeface="Dosis SemiBold"/>
                <a:cs typeface="Microsoft Uighur" panose="02000000000000000000" pitchFamily="2" charset="-78"/>
                <a:sym typeface="Dosis SemiBold"/>
              </a:rPr>
              <a:t>قراءة: مراجعة و توليف (توظيف استراتيجيات الفهم)</a:t>
            </a:r>
          </a:p>
        </p:txBody>
      </p:sp>
      <p:sp>
        <p:nvSpPr>
          <p:cNvPr id="8" name="Google Shape;3504;p4">
            <a:extLst>
              <a:ext uri="{FF2B5EF4-FFF2-40B4-BE49-F238E27FC236}">
                <a16:creationId xmlns:a16="http://schemas.microsoft.com/office/drawing/2014/main" id="{2E2ABB62-B914-F550-31E6-41F106F7FF98}"/>
              </a:ext>
            </a:extLst>
          </p:cNvPr>
          <p:cNvSpPr/>
          <p:nvPr/>
        </p:nvSpPr>
        <p:spPr>
          <a:xfrm>
            <a:off x="7076031" y="502328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a:t>
            </a:r>
            <a:r>
              <a:rPr lang="fr-FR" sz="2400" b="1" kern="1200" dirty="0">
                <a:solidFill>
                  <a:srgbClr val="474F71"/>
                </a:solidFill>
                <a:latin typeface="Microsoft Uighur" panose="02000000000000000000" pitchFamily="2" charset="-78"/>
                <a:cs typeface="Microsoft Uighur" panose="02000000000000000000" pitchFamily="2" charset="-78"/>
              </a:rPr>
              <a:t>3</a:t>
            </a:r>
            <a:r>
              <a:rPr lang="ar-MA" sz="2400" b="1" kern="1200" dirty="0">
                <a:solidFill>
                  <a:srgbClr val="474F71"/>
                </a:solidFill>
                <a:latin typeface="Microsoft Uighur" panose="02000000000000000000" pitchFamily="2" charset="-78"/>
                <a:cs typeface="Microsoft Uighur" panose="02000000000000000000" pitchFamily="2" charset="-78"/>
              </a:rPr>
              <a:t>-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9" name="Google Shape;3505;p4">
            <a:extLst>
              <a:ext uri="{FF2B5EF4-FFF2-40B4-BE49-F238E27FC236}">
                <a16:creationId xmlns:a16="http://schemas.microsoft.com/office/drawing/2014/main" id="{9B904167-DF4D-AB90-751E-3A97C95618E3}"/>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F46ABB60-6EA0-0BB9-F8F4-AA0B7617DE9B}"/>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3F4F17F8-1985-D7B1-F572-ABD39074C49B}"/>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1</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85563771-5980-5BDD-AA1D-EE93088C2AF0}"/>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E3F10E6E-E872-A91C-3221-F26002F8BC7E}"/>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6F2A35D8-4D71-673D-4214-44FDF35C33D5}"/>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1C097DCC-3395-7DB6-999E-0774B4800CA1}"/>
              </a:ext>
            </a:extLst>
          </p:cNvPr>
          <p:cNvGrpSpPr/>
          <p:nvPr/>
        </p:nvGrpSpPr>
        <p:grpSpPr>
          <a:xfrm flipH="1">
            <a:off x="628649" y="3482113"/>
            <a:ext cx="3780000" cy="1332000"/>
            <a:chOff x="628649" y="3482113"/>
            <a:chExt cx="3780000" cy="1332000"/>
          </a:xfrm>
        </p:grpSpPr>
        <p:sp>
          <p:nvSpPr>
            <p:cNvPr id="16" name="Google Shape;3515;p4">
              <a:extLst>
                <a:ext uri="{FF2B5EF4-FFF2-40B4-BE49-F238E27FC236}">
                  <a16:creationId xmlns:a16="http://schemas.microsoft.com/office/drawing/2014/main" id="{C7DB4068-91C6-725E-E0F4-0A01110013C6}"/>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BC89AE6E-2DE9-6D03-AD16-A3B64DA59E33}"/>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872F92B8-985E-2F8D-A569-7BF3FB6FD5B9}"/>
              </a:ext>
            </a:extLst>
          </p:cNvPr>
          <p:cNvGrpSpPr/>
          <p:nvPr/>
        </p:nvGrpSpPr>
        <p:grpSpPr>
          <a:xfrm flipH="1">
            <a:off x="648000" y="1944000"/>
            <a:ext cx="3780000" cy="1332000"/>
            <a:chOff x="648000" y="1944000"/>
            <a:chExt cx="3780000" cy="1332000"/>
          </a:xfrm>
        </p:grpSpPr>
        <p:sp>
          <p:nvSpPr>
            <p:cNvPr id="19" name="Google Shape;3519;p4">
              <a:extLst>
                <a:ext uri="{FF2B5EF4-FFF2-40B4-BE49-F238E27FC236}">
                  <a16:creationId xmlns:a16="http://schemas.microsoft.com/office/drawing/2014/main" id="{1459D9F3-3EF0-199D-5BB6-4C40E6C7E54F}"/>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E59B1628-C7BB-023E-278B-D4662D80F8AE}"/>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4 - </a:t>
              </a:r>
              <a:endParaRPr sz="1800" dirty="0">
                <a:latin typeface="Microsoft Uighur" panose="02000000000000000000" pitchFamily="2" charset="-78"/>
                <a:cs typeface="Microsoft Uighur" panose="02000000000000000000" pitchFamily="2" charset="-78"/>
              </a:endParaRPr>
            </a:p>
          </p:txBody>
        </p:sp>
      </p:grpSp>
      <p:sp>
        <p:nvSpPr>
          <p:cNvPr id="21" name="Google Shape;3521;p4">
            <a:extLst>
              <a:ext uri="{FF2B5EF4-FFF2-40B4-BE49-F238E27FC236}">
                <a16:creationId xmlns:a16="http://schemas.microsoft.com/office/drawing/2014/main" id="{33585F67-56CC-BD21-6E73-B363D876C778}"/>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2" name="Google Shape;3523;p4">
            <a:extLst>
              <a:ext uri="{FF2B5EF4-FFF2-40B4-BE49-F238E27FC236}">
                <a16:creationId xmlns:a16="http://schemas.microsoft.com/office/drawing/2014/main" id="{2ECAA966-2711-C5FD-002F-7A7262075994}"/>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3" name="Google Shape;3525;p4">
            <a:extLst>
              <a:ext uri="{FF2B5EF4-FFF2-40B4-BE49-F238E27FC236}">
                <a16:creationId xmlns:a16="http://schemas.microsoft.com/office/drawing/2014/main" id="{BF439D73-9771-5C3B-F1DA-196DBBEBC61D}"/>
              </a:ext>
            </a:extLst>
          </p:cNvPr>
          <p:cNvSpPr/>
          <p:nvPr/>
        </p:nvSpPr>
        <p:spPr>
          <a:xfrm>
            <a:off x="792000" y="23661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قراءة 1: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grpSp>
        <p:nvGrpSpPr>
          <p:cNvPr id="24" name="Groupe 23">
            <a:extLst>
              <a:ext uri="{FF2B5EF4-FFF2-40B4-BE49-F238E27FC236}">
                <a16:creationId xmlns:a16="http://schemas.microsoft.com/office/drawing/2014/main" id="{F954CE68-FAB3-FC5D-BD15-5A75BA073D14}"/>
              </a:ext>
            </a:extLst>
          </p:cNvPr>
          <p:cNvGrpSpPr/>
          <p:nvPr/>
        </p:nvGrpSpPr>
        <p:grpSpPr>
          <a:xfrm flipH="1">
            <a:off x="628649" y="5023288"/>
            <a:ext cx="3780000" cy="1332000"/>
            <a:chOff x="628649" y="5023288"/>
            <a:chExt cx="3780000" cy="1332000"/>
          </a:xfrm>
        </p:grpSpPr>
        <p:sp>
          <p:nvSpPr>
            <p:cNvPr id="25" name="Rectangle : coins arrondis 24">
              <a:extLst>
                <a:ext uri="{FF2B5EF4-FFF2-40B4-BE49-F238E27FC236}">
                  <a16:creationId xmlns:a16="http://schemas.microsoft.com/office/drawing/2014/main" id="{EFDD7CC6-C9C2-DBC1-B521-C545306C650A}"/>
                </a:ext>
              </a:extLst>
            </p:cNvPr>
            <p:cNvSpPr/>
            <p:nvPr userDrawn="1"/>
          </p:nvSpPr>
          <p:spPr>
            <a:xfrm>
              <a:off x="628649" y="5275288"/>
              <a:ext cx="3780000" cy="1080000"/>
            </a:xfrm>
            <a:prstGeom prst="roundRect">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6" name="Organigramme : Terminateur 25">
              <a:extLst>
                <a:ext uri="{FF2B5EF4-FFF2-40B4-BE49-F238E27FC236}">
                  <a16:creationId xmlns:a16="http://schemas.microsoft.com/office/drawing/2014/main" id="{91EF6BBF-3D3F-CC59-D208-1590FB270197}"/>
                </a:ext>
              </a:extLst>
            </p:cNvPr>
            <p:cNvSpPr/>
            <p:nvPr userDrawn="1"/>
          </p:nvSpPr>
          <p:spPr>
            <a:xfrm>
              <a:off x="844649" y="5023288"/>
              <a:ext cx="1260000" cy="360000"/>
            </a:xfrm>
            <a:prstGeom prst="flowChartTerminator">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endParaRPr>
            </a:p>
          </p:txBody>
        </p:sp>
      </p:grpSp>
      <p:sp>
        <p:nvSpPr>
          <p:cNvPr id="27" name="Google Shape;3522;p4">
            <a:extLst>
              <a:ext uri="{FF2B5EF4-FFF2-40B4-BE49-F238E27FC236}">
                <a16:creationId xmlns:a16="http://schemas.microsoft.com/office/drawing/2014/main" id="{E58945CE-8936-7169-AFF9-9AA588DC62DD}"/>
              </a:ext>
            </a:extLst>
          </p:cNvPr>
          <p:cNvSpPr/>
          <p:nvPr/>
        </p:nvSpPr>
        <p:spPr>
          <a:xfrm>
            <a:off x="772649" y="547328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إملاء: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8" name="Google Shape;3523;p4">
            <a:extLst>
              <a:ext uri="{FF2B5EF4-FFF2-40B4-BE49-F238E27FC236}">
                <a16:creationId xmlns:a16="http://schemas.microsoft.com/office/drawing/2014/main" id="{0D8C46E8-35B0-3187-296C-FA22D794DB16}"/>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dirty="0">
                <a:solidFill>
                  <a:srgbClr val="757575"/>
                </a:solidFill>
                <a:latin typeface="Microsoft Uighur" panose="02000000000000000000" pitchFamily="2" charset="-78"/>
                <a:cs typeface="Microsoft Uighur" panose="02000000000000000000" pitchFamily="2" charset="-78"/>
                <a:sym typeface="Arial"/>
              </a:rPr>
              <a:t>معجم أساليب</a:t>
            </a: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تحدث</a:t>
            </a:r>
          </a:p>
        </p:txBody>
      </p:sp>
    </p:spTree>
    <p:extLst>
      <p:ext uri="{BB962C8B-B14F-4D97-AF65-F5344CB8AC3E}">
        <p14:creationId xmlns:p14="http://schemas.microsoft.com/office/powerpoint/2010/main" val="2438983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childTnLst>
                                </p:cTn>
                              </p:par>
                              <p:par>
                                <p:cTn id="10" presetID="1" presetClass="entr" presetSubtype="0" fill="hold" nodeType="withEffect">
                                  <p:stCondLst>
                                    <p:cond delay="15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تحدي المعجم</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توظيف استراتيجيات الفهم</a:t>
            </a:r>
            <a:endParaRPr lang="fr-FR" sz="1600" b="1" dirty="0">
              <a:cs typeface="Microsoft Uighur" panose="02000000000000000000" pitchFamily="2" charset="-78"/>
            </a:endParaRPr>
          </a:p>
          <a:p>
            <a:pPr algn="r" rtl="1">
              <a:buClr>
                <a:srgbClr val="424D7B"/>
              </a:buClr>
              <a:buFont typeface="Arial" panose="020B0604020202020204" pitchFamily="34" charset="0"/>
              <a:buChar char="•"/>
            </a:pPr>
            <a:r>
              <a:rPr lang="ar-MA" sz="1600" b="1" dirty="0">
                <a:cs typeface="Microsoft Uighur" panose="02000000000000000000" pitchFamily="2" charset="-78"/>
              </a:rPr>
              <a:t>النص القرائي: الرباط... عاصمة الفنون.</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291471" y="3380220"/>
            <a:ext cx="1316386"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ورشة القراءة</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8" name="Image 7">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1645" y="1933057"/>
            <a:ext cx="475493" cy="547066"/>
          </a:xfrm>
          <a:prstGeom prst="rect">
            <a:avLst/>
          </a:prstGeom>
        </p:spPr>
      </p:pic>
      <p:pic>
        <p:nvPicPr>
          <p:cNvPr id="9" name="Image 8" descr="Une image contenant symbole, Graphique, cercle, logo&#10;&#10;Le contenu généré par l’IA peut être incorrect.">
            <a:extLst>
              <a:ext uri="{FF2B5EF4-FFF2-40B4-BE49-F238E27FC236}">
                <a16:creationId xmlns:a16="http://schemas.microsoft.com/office/drawing/2014/main" id="{859AA682-6373-2D6D-D920-700080877A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4489" y="3146670"/>
            <a:ext cx="544897" cy="62691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
                                        <p:tgtEl>
                                          <p:spTgt spid="8"/>
                                        </p:tgtEl>
                                      </p:cBhvr>
                                    </p:animEffect>
                                  </p:childTnLst>
                                </p:cTn>
                              </p:par>
                            </p:childTnLst>
                          </p:cTn>
                        </p:par>
                        <p:par>
                          <p:cTn id="26" fill="hold">
                            <p:stCondLst>
                              <p:cond delay="341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628650" y="2757941"/>
            <a:ext cx="7623897"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توظيف المعجم المجالي؛</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628650" y="3648722"/>
            <a:ext cx="7577243" cy="890781"/>
          </a:xfrm>
          <a:prstGeom prst="rect">
            <a:avLst/>
          </a:prstGeom>
        </p:spPr>
      </p:pic>
      <p:sp>
        <p:nvSpPr>
          <p:cNvPr id="6" name="Rectangle 5">
            <a:extLst>
              <a:ext uri="{FF2B5EF4-FFF2-40B4-BE49-F238E27FC236}">
                <a16:creationId xmlns:a16="http://schemas.microsoft.com/office/drawing/2014/main" id="{0D54FBA5-9A55-9656-54E6-870CE8946FF9}"/>
              </a:ext>
            </a:extLst>
          </p:cNvPr>
          <p:cNvSpPr/>
          <p:nvPr/>
        </p:nvSpPr>
        <p:spPr>
          <a:xfrm>
            <a:off x="628650" y="3938611"/>
            <a:ext cx="585267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استراتيجيات الفهم للإجابة عن أسئلة النص.</a:t>
            </a:r>
            <a:endParaRPr lang="ar-MA" sz="2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تحدي المعجم</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38BBCB22-3226-4ACA-F1C7-D762C3673E9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0F50D12B-0E45-1342-5A4C-756FFBA4E3F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BB528C5E-333A-22EE-5CA8-EE941C380DB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99A1D3FB-B300-1E30-1028-D44BB1F49F7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299B67E3-CFB0-8D22-B2EA-02EF2FCD7D4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C5AB54E-6FD6-C1FA-DAD0-25AA2982332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E0EE7013-357D-A00B-868F-B3C3D16FCA0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E7C4C8BD-0BE8-902F-C607-D311AA81CDD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D0DF1DE-874D-8A2E-B894-E7500EC3A17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3FC317B4-D08D-8521-E8F8-4A9C1A07155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 name="ZoneTexte 1">
            <a:extLst>
              <a:ext uri="{FF2B5EF4-FFF2-40B4-BE49-F238E27FC236}">
                <a16:creationId xmlns:a16="http://schemas.microsoft.com/office/drawing/2014/main" id="{357540C7-D144-595E-0BC0-4611D2D7DD5C}"/>
              </a:ext>
            </a:extLst>
          </p:cNvPr>
          <p:cNvSpPr txBox="1"/>
          <p:nvPr/>
        </p:nvSpPr>
        <p:spPr>
          <a:xfrm>
            <a:off x="7222093"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8637856B-AB1A-2B89-5CBA-ED4754F9F406}"/>
              </a:ext>
            </a:extLst>
          </p:cNvPr>
          <p:cNvSpPr txBox="1"/>
          <p:nvPr/>
        </p:nvSpPr>
        <p:spPr>
          <a:xfrm>
            <a:off x="5073277"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33000F6A-9D44-9087-D330-EFDE293AB353}"/>
              </a:ext>
            </a:extLst>
          </p:cNvPr>
          <p:cNvSpPr txBox="1"/>
          <p:nvPr/>
        </p:nvSpPr>
        <p:spPr>
          <a:xfrm>
            <a:off x="2900658" y="4309395"/>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ZoneTexte 8">
            <a:extLst>
              <a:ext uri="{FF2B5EF4-FFF2-40B4-BE49-F238E27FC236}">
                <a16:creationId xmlns:a16="http://schemas.microsoft.com/office/drawing/2014/main" id="{4DE6B1A3-A608-8052-CD98-7C0CE001665F}"/>
              </a:ext>
            </a:extLst>
          </p:cNvPr>
          <p:cNvSpPr txBox="1"/>
          <p:nvPr/>
        </p:nvSpPr>
        <p:spPr>
          <a:xfrm>
            <a:off x="804565" y="4309394"/>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Image 15" descr="Une image contenant dessin humoristique, Dessin animé, sourire, Animation&#10;&#10;Le contenu généré par l’IA peut être incorrect.">
            <a:extLst>
              <a:ext uri="{FF2B5EF4-FFF2-40B4-BE49-F238E27FC236}">
                <a16:creationId xmlns:a16="http://schemas.microsoft.com/office/drawing/2014/main" id="{D582D7A5-2E9D-BE1B-5578-5B92BD8388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4832" y="2739935"/>
            <a:ext cx="1247075" cy="1247075"/>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Espace réservé pour une image  20" descr="Une image contenant sourire, Visage humain, dessin humoristique, illustration&#10;&#10;Le contenu généré par l’IA peut être incorrect.">
            <a:extLst>
              <a:ext uri="{FF2B5EF4-FFF2-40B4-BE49-F238E27FC236}">
                <a16:creationId xmlns:a16="http://schemas.microsoft.com/office/drawing/2014/main" id="{7EBB9B38-E63C-E39E-E976-4AB8007E2B7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4867833" y="2785122"/>
            <a:ext cx="1373990" cy="1373990"/>
          </a:xfrm>
          <a:prstGeom prst="ellipse">
            <a:avLst/>
          </a:prstGeom>
          <a:ln w="285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7" name="Image 26" descr="Une image contenant dessin humoristique, jouet, Animation, Dessin animé&#10;&#10;Le contenu généré par l’IA peut être incorrect.">
            <a:extLst>
              <a:ext uri="{FF2B5EF4-FFF2-40B4-BE49-F238E27FC236}">
                <a16:creationId xmlns:a16="http://schemas.microsoft.com/office/drawing/2014/main" id="{4F1C294B-DB0F-282C-7E02-A743C53DE3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8228" y="2739935"/>
            <a:ext cx="1538587" cy="1373990"/>
          </a:xfrm>
          <a:prstGeom prst="ellipse">
            <a:avLst/>
          </a:prstGeom>
          <a:ln w="12700" cap="rnd">
            <a:solidFill>
              <a:srgbClr val="C8C6BD"/>
            </a:solidFill>
            <a:prstDash val="solid"/>
          </a:ln>
          <a:effectLst>
            <a:outerShdw blurRad="127000" algn="bl" rotWithShape="0">
              <a:srgbClr val="000000"/>
            </a:outerShdw>
          </a:effectLst>
        </p:spPr>
      </p:pic>
      <p:pic>
        <p:nvPicPr>
          <p:cNvPr id="28" name="Image 27">
            <a:extLst>
              <a:ext uri="{FF2B5EF4-FFF2-40B4-BE49-F238E27FC236}">
                <a16:creationId xmlns:a16="http://schemas.microsoft.com/office/drawing/2014/main" id="{DCDA3825-1626-EC8C-19B1-0389F4EC521C}"/>
              </a:ext>
            </a:extLst>
          </p:cNvPr>
          <p:cNvPicPr>
            <a:picLocks noChangeAspect="1"/>
          </p:cNvPicPr>
          <p:nvPr/>
        </p:nvPicPr>
        <p:blipFill>
          <a:blip r:embed="rId10"/>
          <a:stretch>
            <a:fillRect/>
          </a:stretch>
        </p:blipFill>
        <p:spPr>
          <a:xfrm>
            <a:off x="617220" y="2785122"/>
            <a:ext cx="1536325" cy="1371719"/>
          </a:xfrm>
          <a:prstGeom prst="ellipse">
            <a:avLst/>
          </a:prstGeom>
          <a:ln w="127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250"/>
                                        <p:tgtEl>
                                          <p:spTgt spid="2"/>
                                        </p:tgtEl>
                                      </p:cBhvr>
                                    </p:animEffect>
                                    <p:anim calcmode="lin" valueType="num">
                                      <p:cBhvr>
                                        <p:cTn id="8" dur="2250" fill="hold"/>
                                        <p:tgtEl>
                                          <p:spTgt spid="2"/>
                                        </p:tgtEl>
                                        <p:attrNameLst>
                                          <p:attrName>ppt_w</p:attrName>
                                        </p:attrNameLst>
                                      </p:cBhvr>
                                      <p:tavLst>
                                        <p:tav tm="0" fmla="#ppt_w*sin(2.5*pi*$)">
                                          <p:val>
                                            <p:fltVal val="0"/>
                                          </p:val>
                                        </p:tav>
                                        <p:tav tm="100000">
                                          <p:val>
                                            <p:fltVal val="1"/>
                                          </p:val>
                                        </p:tav>
                                      </p:tavLst>
                                    </p:anim>
                                    <p:anim calcmode="lin" valueType="num">
                                      <p:cBhvr>
                                        <p:cTn id="9" dur="22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250"/>
                                        <p:tgtEl>
                                          <p:spTgt spid="3"/>
                                        </p:tgtEl>
                                      </p:cBhvr>
                                    </p:animEffect>
                                    <p:anim calcmode="lin" valueType="num">
                                      <p:cBhvr>
                                        <p:cTn id="13" dur="2250" fill="hold"/>
                                        <p:tgtEl>
                                          <p:spTgt spid="3"/>
                                        </p:tgtEl>
                                        <p:attrNameLst>
                                          <p:attrName>ppt_w</p:attrName>
                                        </p:attrNameLst>
                                      </p:cBhvr>
                                      <p:tavLst>
                                        <p:tav tm="0" fmla="#ppt_w*sin(2.5*pi*$)">
                                          <p:val>
                                            <p:fltVal val="0"/>
                                          </p:val>
                                        </p:tav>
                                        <p:tav tm="100000">
                                          <p:val>
                                            <p:fltVal val="1"/>
                                          </p:val>
                                        </p:tav>
                                      </p:tavLst>
                                    </p:anim>
                                    <p:anim calcmode="lin" valueType="num">
                                      <p:cBhvr>
                                        <p:cTn id="14" dur="225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250"/>
                                        <p:tgtEl>
                                          <p:spTgt spid="8"/>
                                        </p:tgtEl>
                                      </p:cBhvr>
                                    </p:animEffect>
                                    <p:anim calcmode="lin" valueType="num">
                                      <p:cBhvr>
                                        <p:cTn id="18" dur="2250" fill="hold"/>
                                        <p:tgtEl>
                                          <p:spTgt spid="8"/>
                                        </p:tgtEl>
                                        <p:attrNameLst>
                                          <p:attrName>ppt_w</p:attrName>
                                        </p:attrNameLst>
                                      </p:cBhvr>
                                      <p:tavLst>
                                        <p:tav tm="0" fmla="#ppt_w*sin(2.5*pi*$)">
                                          <p:val>
                                            <p:fltVal val="0"/>
                                          </p:val>
                                        </p:tav>
                                        <p:tav tm="100000">
                                          <p:val>
                                            <p:fltVal val="1"/>
                                          </p:val>
                                        </p:tav>
                                      </p:tavLst>
                                    </p:anim>
                                    <p:anim calcmode="lin" valueType="num">
                                      <p:cBhvr>
                                        <p:cTn id="19" dur="2250" fill="hold"/>
                                        <p:tgtEl>
                                          <p:spTgt spid="8"/>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250"/>
                                        <p:tgtEl>
                                          <p:spTgt spid="9"/>
                                        </p:tgtEl>
                                      </p:cBhvr>
                                    </p:animEffect>
                                    <p:anim calcmode="lin" valueType="num">
                                      <p:cBhvr>
                                        <p:cTn id="23" dur="2250" fill="hold"/>
                                        <p:tgtEl>
                                          <p:spTgt spid="9"/>
                                        </p:tgtEl>
                                        <p:attrNameLst>
                                          <p:attrName>ppt_w</p:attrName>
                                        </p:attrNameLst>
                                      </p:cBhvr>
                                      <p:tavLst>
                                        <p:tav tm="0" fmla="#ppt_w*sin(2.5*pi*$)">
                                          <p:val>
                                            <p:fltVal val="0"/>
                                          </p:val>
                                        </p:tav>
                                        <p:tav tm="100000">
                                          <p:val>
                                            <p:fltVal val="1"/>
                                          </p:val>
                                        </p:tav>
                                      </p:tavLst>
                                    </p:anim>
                                    <p:anim calcmode="lin" valueType="num">
                                      <p:cBhvr>
                                        <p:cTn id="24" dur="225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603977B-6FD2-DFF3-D230-8A02854A563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DD71EDE-973B-C4EB-9CB9-5447F8D0056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F1DD1E61-C7C7-ECF8-F8CA-E4D3F3971D9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8DA1E385-0ACF-4479-7400-09AA39285F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755C6C72-DF9E-FC11-D602-7DB8E811577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6B6B39E3-E1FE-72A1-D591-583EC6A283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9863E61E-1A32-CE98-5E50-B959EFB4A879}"/>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971E3B13-9077-99E6-E318-A9A43D440115}"/>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87256998-1D25-2291-29BB-FC2F9FCD2C62}"/>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4459F83D-A440-2AAE-858B-3B326EA557F0}"/>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Class AR_NV_04_1">
            <a:hlinkClick r:id="" action="ppaction://media"/>
            <a:extLst>
              <a:ext uri="{FF2B5EF4-FFF2-40B4-BE49-F238E27FC236}">
                <a16:creationId xmlns:a16="http://schemas.microsoft.com/office/drawing/2014/main" id="{3CFD51A4-B712-EF78-B9FF-66FEAF8D3168}"/>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تعرفنا خلال الأسابيع الأربعة الماضية على مجموعة من الكلمات </a:t>
            </a:r>
            <a:r>
              <a:rPr lang="ar-MA" sz="2400" b="1" dirty="0" err="1">
                <a:latin typeface="Microsoft Uighur" panose="02000000000000000000" pitchFamily="2" charset="-78"/>
                <a:cs typeface="Microsoft Uighur" panose="02000000000000000000" pitchFamily="2" charset="-78"/>
              </a:rPr>
              <a:t>الجديدة.من</a:t>
            </a:r>
            <a:r>
              <a:rPr lang="ar-MA" sz="2400" b="1" dirty="0">
                <a:latin typeface="Microsoft Uighur" panose="02000000000000000000" pitchFamily="2" charset="-78"/>
                <a:cs typeface="Microsoft Uighur" panose="02000000000000000000" pitchFamily="2" charset="-78"/>
              </a:rPr>
              <a:t> يقرأ؟</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BA289DD-4CC0-B9BC-7485-CE0A00D97BD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TextBox 7">
            <a:extLst>
              <a:ext uri="{FF2B5EF4-FFF2-40B4-BE49-F238E27FC236}">
                <a16:creationId xmlns:a16="http://schemas.microsoft.com/office/drawing/2014/main" id="{B96390F5-11EF-688B-1410-66DD94DC5E16}"/>
              </a:ext>
            </a:extLst>
          </p:cNvPr>
          <p:cNvSpPr txBox="1"/>
          <p:nvPr/>
        </p:nvSpPr>
        <p:spPr>
          <a:xfrm>
            <a:off x="5961867" y="1579284"/>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اَلْكاريكاتور</a:t>
            </a:r>
          </a:p>
        </p:txBody>
      </p:sp>
      <p:sp>
        <p:nvSpPr>
          <p:cNvPr id="15" name="TextBox 7">
            <a:extLst>
              <a:ext uri="{FF2B5EF4-FFF2-40B4-BE49-F238E27FC236}">
                <a16:creationId xmlns:a16="http://schemas.microsoft.com/office/drawing/2014/main" id="{A0376261-C2AF-3B2F-414E-1E76426FE2A0}"/>
              </a:ext>
            </a:extLst>
          </p:cNvPr>
          <p:cNvSpPr txBox="1"/>
          <p:nvPr/>
        </p:nvSpPr>
        <p:spPr>
          <a:xfrm>
            <a:off x="4178366" y="1579283"/>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ساخِرَةٌ</a:t>
            </a:r>
          </a:p>
        </p:txBody>
      </p:sp>
      <p:sp>
        <p:nvSpPr>
          <p:cNvPr id="16" name="TextBox 7">
            <a:extLst>
              <a:ext uri="{FF2B5EF4-FFF2-40B4-BE49-F238E27FC236}">
                <a16:creationId xmlns:a16="http://schemas.microsoft.com/office/drawing/2014/main" id="{A9B26670-0E3D-CBFE-05C5-6C33594427AE}"/>
              </a:ext>
            </a:extLst>
          </p:cNvPr>
          <p:cNvSpPr txBox="1"/>
          <p:nvPr/>
        </p:nvSpPr>
        <p:spPr>
          <a:xfrm>
            <a:off x="2394865" y="1566082"/>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اَلْمُغالاةُ</a:t>
            </a:r>
          </a:p>
        </p:txBody>
      </p:sp>
      <p:sp>
        <p:nvSpPr>
          <p:cNvPr id="17" name="TextBox 7">
            <a:extLst>
              <a:ext uri="{FF2B5EF4-FFF2-40B4-BE49-F238E27FC236}">
                <a16:creationId xmlns:a16="http://schemas.microsoft.com/office/drawing/2014/main" id="{9710DD85-0B42-7132-16C7-3644122BF638}"/>
              </a:ext>
            </a:extLst>
          </p:cNvPr>
          <p:cNvSpPr txBox="1"/>
          <p:nvPr/>
        </p:nvSpPr>
        <p:spPr>
          <a:xfrm>
            <a:off x="657651" y="1566082"/>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هاوٍ</a:t>
            </a:r>
          </a:p>
        </p:txBody>
      </p:sp>
      <p:sp>
        <p:nvSpPr>
          <p:cNvPr id="18" name="TextBox 7">
            <a:extLst>
              <a:ext uri="{FF2B5EF4-FFF2-40B4-BE49-F238E27FC236}">
                <a16:creationId xmlns:a16="http://schemas.microsoft.com/office/drawing/2014/main" id="{683CA5D8-AF1D-4F5D-DB2D-D65D38280F5C}"/>
              </a:ext>
            </a:extLst>
          </p:cNvPr>
          <p:cNvSpPr txBox="1"/>
          <p:nvPr/>
        </p:nvSpPr>
        <p:spPr>
          <a:xfrm>
            <a:off x="5960067" y="2515284"/>
            <a:ext cx="174337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يُحَدِّقُ</a:t>
            </a:r>
          </a:p>
        </p:txBody>
      </p:sp>
      <p:sp>
        <p:nvSpPr>
          <p:cNvPr id="19" name="TextBox 7">
            <a:extLst>
              <a:ext uri="{FF2B5EF4-FFF2-40B4-BE49-F238E27FC236}">
                <a16:creationId xmlns:a16="http://schemas.microsoft.com/office/drawing/2014/main" id="{FB986A2E-3F08-8329-221F-B9488E5A5015}"/>
              </a:ext>
            </a:extLst>
          </p:cNvPr>
          <p:cNvSpPr txBox="1"/>
          <p:nvPr/>
        </p:nvSpPr>
        <p:spPr>
          <a:xfrm>
            <a:off x="4258568" y="2446259"/>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نابِغٌ</a:t>
            </a:r>
          </a:p>
        </p:txBody>
      </p:sp>
      <p:sp>
        <p:nvSpPr>
          <p:cNvPr id="20" name="TextBox 7">
            <a:extLst>
              <a:ext uri="{FF2B5EF4-FFF2-40B4-BE49-F238E27FC236}">
                <a16:creationId xmlns:a16="http://schemas.microsoft.com/office/drawing/2014/main" id="{BD471502-04BD-1F22-E8EA-87527C8E7BEF}"/>
              </a:ext>
            </a:extLst>
          </p:cNvPr>
          <p:cNvSpPr txBox="1"/>
          <p:nvPr/>
        </p:nvSpPr>
        <p:spPr>
          <a:xfrm>
            <a:off x="657651" y="2446259"/>
            <a:ext cx="174337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شَغوفٌ</a:t>
            </a:r>
          </a:p>
        </p:txBody>
      </p:sp>
      <p:sp>
        <p:nvSpPr>
          <p:cNvPr id="21" name="TextBox 7">
            <a:extLst>
              <a:ext uri="{FF2B5EF4-FFF2-40B4-BE49-F238E27FC236}">
                <a16:creationId xmlns:a16="http://schemas.microsoft.com/office/drawing/2014/main" id="{8D2A09D0-85B6-E716-00E4-50F4C21B8A08}"/>
              </a:ext>
            </a:extLst>
          </p:cNvPr>
          <p:cNvSpPr txBox="1"/>
          <p:nvPr/>
        </p:nvSpPr>
        <p:spPr>
          <a:xfrm>
            <a:off x="2526180" y="2446259"/>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يَتَأَمَّلُ</a:t>
            </a:r>
          </a:p>
        </p:txBody>
      </p:sp>
      <p:sp>
        <p:nvSpPr>
          <p:cNvPr id="22" name="TextBox 7">
            <a:extLst>
              <a:ext uri="{FF2B5EF4-FFF2-40B4-BE49-F238E27FC236}">
                <a16:creationId xmlns:a16="http://schemas.microsoft.com/office/drawing/2014/main" id="{622DDC2D-1172-567B-7F6C-651532083E9C}"/>
              </a:ext>
            </a:extLst>
          </p:cNvPr>
          <p:cNvSpPr txBox="1"/>
          <p:nvPr/>
        </p:nvSpPr>
        <p:spPr>
          <a:xfrm>
            <a:off x="5955260" y="3331742"/>
            <a:ext cx="164717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55A11"/>
                </a:solidFill>
                <a:effectLst/>
                <a:uLnTx/>
                <a:uFillTx/>
                <a:latin typeface="Microsoft Uighur" panose="02000000000000000000" pitchFamily="2" charset="-78"/>
                <a:ea typeface="+mn-ea"/>
                <a:cs typeface="Microsoft Uighur" panose="02000000000000000000" pitchFamily="2" charset="-78"/>
              </a:rPr>
              <a:t>حَيَّرَ </a:t>
            </a:r>
            <a:r>
              <a:rPr kumimoji="0" lang="ar-MA" sz="4000" b="1" i="0" u="none" strike="noStrike" kern="0" cap="none" spc="0" normalizeH="0" baseline="0" noProof="0" dirty="0" err="1">
                <a:ln>
                  <a:noFill/>
                </a:ln>
                <a:solidFill>
                  <a:srgbClr val="C55A11"/>
                </a:solidFill>
                <a:effectLst/>
                <a:uLnTx/>
                <a:uFillTx/>
                <a:latin typeface="Microsoft Uighur" panose="02000000000000000000" pitchFamily="2" charset="-78"/>
                <a:ea typeface="+mn-ea"/>
                <a:cs typeface="Microsoft Uighur" panose="02000000000000000000" pitchFamily="2" charset="-78"/>
              </a:rPr>
              <a:t>ٱلْعُقولَ</a:t>
            </a:r>
            <a:endParaRPr kumimoji="0" lang="ar-MA" sz="4000" b="1" i="0" u="none" strike="noStrike" kern="0" cap="none" spc="0" normalizeH="0" baseline="0" noProof="0" dirty="0">
              <a:ln>
                <a:noFill/>
              </a:ln>
              <a:solidFill>
                <a:srgbClr val="C55A11"/>
              </a:solidFill>
              <a:effectLst/>
              <a:uLnTx/>
              <a:uFillTx/>
              <a:latin typeface="Microsoft Uighur" panose="02000000000000000000" pitchFamily="2" charset="-78"/>
              <a:ea typeface="+mn-ea"/>
              <a:cs typeface="Microsoft Uighur" panose="02000000000000000000" pitchFamily="2" charset="-78"/>
            </a:endParaRPr>
          </a:p>
        </p:txBody>
      </p:sp>
      <p:sp>
        <p:nvSpPr>
          <p:cNvPr id="23" name="TextBox 7">
            <a:extLst>
              <a:ext uri="{FF2B5EF4-FFF2-40B4-BE49-F238E27FC236}">
                <a16:creationId xmlns:a16="http://schemas.microsoft.com/office/drawing/2014/main" id="{783B0A96-A18E-72F2-1161-BF411F140DF0}"/>
              </a:ext>
            </a:extLst>
          </p:cNvPr>
          <p:cNvSpPr txBox="1"/>
          <p:nvPr/>
        </p:nvSpPr>
        <p:spPr>
          <a:xfrm>
            <a:off x="4223946" y="3299214"/>
            <a:ext cx="164717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55A11"/>
                </a:solidFill>
                <a:effectLst/>
                <a:uLnTx/>
                <a:uFillTx/>
                <a:latin typeface="Microsoft Uighur" panose="02000000000000000000" pitchFamily="2" charset="-78"/>
                <a:ea typeface="+mn-ea"/>
                <a:cs typeface="Microsoft Uighur" panose="02000000000000000000" pitchFamily="2" charset="-78"/>
              </a:rPr>
              <a:t>جاذِبِيَّةٌ</a:t>
            </a:r>
          </a:p>
        </p:txBody>
      </p:sp>
      <p:sp>
        <p:nvSpPr>
          <p:cNvPr id="24" name="TextBox 7">
            <a:extLst>
              <a:ext uri="{FF2B5EF4-FFF2-40B4-BE49-F238E27FC236}">
                <a16:creationId xmlns:a16="http://schemas.microsoft.com/office/drawing/2014/main" id="{A4328F41-F6A3-8A6C-5713-B178096A8AE8}"/>
              </a:ext>
            </a:extLst>
          </p:cNvPr>
          <p:cNvSpPr txBox="1"/>
          <p:nvPr/>
        </p:nvSpPr>
        <p:spPr>
          <a:xfrm>
            <a:off x="2482397" y="3331742"/>
            <a:ext cx="164717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55A11"/>
                </a:solidFill>
                <a:effectLst/>
                <a:uLnTx/>
                <a:uFillTx/>
                <a:latin typeface="Microsoft Uighur" panose="02000000000000000000" pitchFamily="2" charset="-78"/>
                <a:ea typeface="+mn-ea"/>
                <a:cs typeface="Microsoft Uighur" panose="02000000000000000000" pitchFamily="2" charset="-78"/>
              </a:rPr>
              <a:t>مُذْهِلٌ</a:t>
            </a:r>
          </a:p>
        </p:txBody>
      </p:sp>
      <p:sp>
        <p:nvSpPr>
          <p:cNvPr id="25" name="TextBox 7">
            <a:extLst>
              <a:ext uri="{FF2B5EF4-FFF2-40B4-BE49-F238E27FC236}">
                <a16:creationId xmlns:a16="http://schemas.microsoft.com/office/drawing/2014/main" id="{57AAD88E-079C-F8F7-385A-6ECF00B257D2}"/>
              </a:ext>
            </a:extLst>
          </p:cNvPr>
          <p:cNvSpPr txBox="1"/>
          <p:nvPr/>
        </p:nvSpPr>
        <p:spPr>
          <a:xfrm>
            <a:off x="747687" y="3331742"/>
            <a:ext cx="164717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55A11"/>
                </a:solidFill>
                <a:effectLst/>
                <a:uLnTx/>
                <a:uFillTx/>
                <a:latin typeface="Microsoft Uighur" panose="02000000000000000000" pitchFamily="2" charset="-78"/>
                <a:ea typeface="+mn-ea"/>
                <a:cs typeface="Microsoft Uighur" panose="02000000000000000000" pitchFamily="2" charset="-78"/>
              </a:rPr>
              <a:t>تَلاشى</a:t>
            </a:r>
          </a:p>
        </p:txBody>
      </p:sp>
      <p:sp>
        <p:nvSpPr>
          <p:cNvPr id="26" name="TextBox 7">
            <a:extLst>
              <a:ext uri="{FF2B5EF4-FFF2-40B4-BE49-F238E27FC236}">
                <a16:creationId xmlns:a16="http://schemas.microsoft.com/office/drawing/2014/main" id="{C254901D-4C37-1175-81FB-A58F0CD55128}"/>
              </a:ext>
            </a:extLst>
          </p:cNvPr>
          <p:cNvSpPr txBox="1"/>
          <p:nvPr/>
        </p:nvSpPr>
        <p:spPr>
          <a:xfrm>
            <a:off x="6154882" y="4184697"/>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مَرْصوصَةٌ</a:t>
            </a:r>
          </a:p>
        </p:txBody>
      </p:sp>
      <p:sp>
        <p:nvSpPr>
          <p:cNvPr id="27" name="TextBox 7">
            <a:extLst>
              <a:ext uri="{FF2B5EF4-FFF2-40B4-BE49-F238E27FC236}">
                <a16:creationId xmlns:a16="http://schemas.microsoft.com/office/drawing/2014/main" id="{488371A7-7BC8-8585-A579-4C6538679E32}"/>
              </a:ext>
            </a:extLst>
          </p:cNvPr>
          <p:cNvSpPr txBox="1"/>
          <p:nvPr/>
        </p:nvSpPr>
        <p:spPr>
          <a:xfrm>
            <a:off x="2676627" y="4182453"/>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خَلَبَتْ</a:t>
            </a:r>
          </a:p>
        </p:txBody>
      </p:sp>
      <p:sp>
        <p:nvSpPr>
          <p:cNvPr id="28" name="TextBox 7">
            <a:extLst>
              <a:ext uri="{FF2B5EF4-FFF2-40B4-BE49-F238E27FC236}">
                <a16:creationId xmlns:a16="http://schemas.microsoft.com/office/drawing/2014/main" id="{06D33D59-22AC-684C-DF13-EA6449EC00EC}"/>
              </a:ext>
            </a:extLst>
          </p:cNvPr>
          <p:cNvSpPr txBox="1"/>
          <p:nvPr/>
        </p:nvSpPr>
        <p:spPr>
          <a:xfrm>
            <a:off x="4370625" y="4126251"/>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rPr>
              <a:t>طُقوسٌ</a:t>
            </a:r>
          </a:p>
        </p:txBody>
      </p:sp>
      <p:sp>
        <p:nvSpPr>
          <p:cNvPr id="29" name="TextBox 7">
            <a:extLst>
              <a:ext uri="{FF2B5EF4-FFF2-40B4-BE49-F238E27FC236}">
                <a16:creationId xmlns:a16="http://schemas.microsoft.com/office/drawing/2014/main" id="{517DD577-2DA7-C85D-8409-86F00D6A51FB}"/>
              </a:ext>
            </a:extLst>
          </p:cNvPr>
          <p:cNvSpPr txBox="1"/>
          <p:nvPr/>
        </p:nvSpPr>
        <p:spPr>
          <a:xfrm>
            <a:off x="946041" y="4244518"/>
            <a:ext cx="1412240" cy="614446"/>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اَلْجَوْقُ</a:t>
            </a:r>
          </a:p>
        </p:txBody>
      </p:sp>
      <p:sp>
        <p:nvSpPr>
          <p:cNvPr id="30" name="TextBox 7">
            <a:extLst>
              <a:ext uri="{FF2B5EF4-FFF2-40B4-BE49-F238E27FC236}">
                <a16:creationId xmlns:a16="http://schemas.microsoft.com/office/drawing/2014/main" id="{D6904BEE-FE09-07F7-BE64-8157A34D2FF6}"/>
              </a:ext>
            </a:extLst>
          </p:cNvPr>
          <p:cNvSpPr txBox="1"/>
          <p:nvPr/>
        </p:nvSpPr>
        <p:spPr>
          <a:xfrm>
            <a:off x="6246968" y="5014357"/>
            <a:ext cx="1263383" cy="614446"/>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راقِيَةٌ</a:t>
            </a:r>
          </a:p>
        </p:txBody>
      </p:sp>
      <p:sp>
        <p:nvSpPr>
          <p:cNvPr id="31" name="TextBox 7">
            <a:extLst>
              <a:ext uri="{FF2B5EF4-FFF2-40B4-BE49-F238E27FC236}">
                <a16:creationId xmlns:a16="http://schemas.microsoft.com/office/drawing/2014/main" id="{BB407108-6BC4-609E-DE55-F6F8120F9D82}"/>
              </a:ext>
            </a:extLst>
          </p:cNvPr>
          <p:cNvSpPr txBox="1"/>
          <p:nvPr/>
        </p:nvSpPr>
        <p:spPr>
          <a:xfrm>
            <a:off x="2676627" y="4992613"/>
            <a:ext cx="1412240" cy="614446"/>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اَلْوَتَرُ</a:t>
            </a:r>
          </a:p>
        </p:txBody>
      </p:sp>
      <p:sp>
        <p:nvSpPr>
          <p:cNvPr id="32" name="TextBox 7">
            <a:extLst>
              <a:ext uri="{FF2B5EF4-FFF2-40B4-BE49-F238E27FC236}">
                <a16:creationId xmlns:a16="http://schemas.microsoft.com/office/drawing/2014/main" id="{D14B847C-1FDA-5A47-35F7-8F5819F60221}"/>
              </a:ext>
            </a:extLst>
          </p:cNvPr>
          <p:cNvSpPr txBox="1"/>
          <p:nvPr/>
        </p:nvSpPr>
        <p:spPr>
          <a:xfrm>
            <a:off x="4504549" y="4953288"/>
            <a:ext cx="1263383" cy="614446"/>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مَعْزوفاتٌ</a:t>
            </a:r>
          </a:p>
        </p:txBody>
      </p:sp>
      <p:sp>
        <p:nvSpPr>
          <p:cNvPr id="33" name="TextBox 7">
            <a:extLst>
              <a:ext uri="{FF2B5EF4-FFF2-40B4-BE49-F238E27FC236}">
                <a16:creationId xmlns:a16="http://schemas.microsoft.com/office/drawing/2014/main" id="{4138622B-7381-BE78-4478-DE95275E6D8B}"/>
              </a:ext>
            </a:extLst>
          </p:cNvPr>
          <p:cNvSpPr txBox="1"/>
          <p:nvPr/>
        </p:nvSpPr>
        <p:spPr>
          <a:xfrm>
            <a:off x="1050950" y="4953288"/>
            <a:ext cx="1255254"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هَلُمّوا</a:t>
            </a:r>
          </a:p>
        </p:txBody>
      </p:sp>
      <p:sp>
        <p:nvSpPr>
          <p:cNvPr id="34" name="TextBox 7">
            <a:extLst>
              <a:ext uri="{FF2B5EF4-FFF2-40B4-BE49-F238E27FC236}">
                <a16:creationId xmlns:a16="http://schemas.microsoft.com/office/drawing/2014/main" id="{4176BA61-BDF2-9CF1-972F-36F62355DEAE}"/>
              </a:ext>
            </a:extLst>
          </p:cNvPr>
          <p:cNvSpPr txBox="1"/>
          <p:nvPr/>
        </p:nvSpPr>
        <p:spPr>
          <a:xfrm>
            <a:off x="2838933" y="5705171"/>
            <a:ext cx="1122944"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كِبْرِياءٌ</a:t>
            </a:r>
          </a:p>
        </p:txBody>
      </p:sp>
      <p:sp>
        <p:nvSpPr>
          <p:cNvPr id="35" name="TextBox 7">
            <a:extLst>
              <a:ext uri="{FF2B5EF4-FFF2-40B4-BE49-F238E27FC236}">
                <a16:creationId xmlns:a16="http://schemas.microsoft.com/office/drawing/2014/main" id="{88EC98DC-0EBF-AA1A-1F2E-0D3AF43A3832}"/>
              </a:ext>
            </a:extLst>
          </p:cNvPr>
          <p:cNvSpPr txBox="1"/>
          <p:nvPr/>
        </p:nvSpPr>
        <p:spPr>
          <a:xfrm>
            <a:off x="4574768" y="5705171"/>
            <a:ext cx="1122944"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ea typeface="+mn-ea"/>
                <a:cs typeface="Microsoft Uighur" panose="02000000000000000000" pitchFamily="2" charset="-78"/>
              </a:rPr>
              <a:t>تَزْهو</a:t>
            </a:r>
          </a:p>
        </p:txBody>
      </p:sp>
      <p:sp>
        <p:nvSpPr>
          <p:cNvPr id="7" name="Rectangle : coins arrondis 6">
            <a:extLst>
              <a:ext uri="{FF2B5EF4-FFF2-40B4-BE49-F238E27FC236}">
                <a16:creationId xmlns:a16="http://schemas.microsoft.com/office/drawing/2014/main" id="{F3ACB534-1531-854A-F1A5-510F0F8144B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1FC5899C-27EA-201F-819A-1B136DBED88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B2F0CBEA-BB4C-2D45-E877-A61AFB9CBA0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34CB3E0E-430E-5273-D52A-F6420CAE05D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27ABC56C-A693-CA3B-193C-4E51A71C73A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382773D5-EC86-2A07-0622-33CD7FFC847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6F7D6546-14A5-68BD-D3EF-43587307674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5F62A060-BE21-6B6B-264F-1B4B44314BF2}"/>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43" name="Google Shape;1244;p5">
            <a:extLst>
              <a:ext uri="{FF2B5EF4-FFF2-40B4-BE49-F238E27FC236}">
                <a16:creationId xmlns:a16="http://schemas.microsoft.com/office/drawing/2014/main" id="{0AE5C23A-D622-81F9-625C-3758878D3360}"/>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44" name="Image 43">
            <a:extLst>
              <a:ext uri="{FF2B5EF4-FFF2-40B4-BE49-F238E27FC236}">
                <a16:creationId xmlns:a16="http://schemas.microsoft.com/office/drawing/2014/main" id="{82482B6A-2566-AD98-8C0A-7AC8FB3D133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39744006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500"/>
                                        <p:tgtEl>
                                          <p:spTgt spid="30"/>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00"/>
                                        <p:tgtEl>
                                          <p:spTgt spid="31"/>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500"/>
                                        <p:tgtEl>
                                          <p:spTgt spid="33"/>
                                        </p:tgtEl>
                                      </p:cBhvr>
                                    </p:animEffect>
                                  </p:childTnLst>
                                </p:cTn>
                              </p:par>
                            </p:childTnLst>
                          </p:cTn>
                        </p:par>
                        <p:par>
                          <p:cTn id="84" fill="hold">
                            <p:stCondLst>
                              <p:cond delay="10000"/>
                            </p:stCondLst>
                            <p:childTnLst>
                              <p:par>
                                <p:cTn id="85" presetID="22" presetClass="entr" presetSubtype="4"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500"/>
                                        <p:tgtEl>
                                          <p:spTgt spid="35"/>
                                        </p:tgtEl>
                                      </p:cBhvr>
                                    </p:animEffect>
                                  </p:childTnLst>
                                </p:cTn>
                              </p:par>
                            </p:childTnLst>
                          </p:cTn>
                        </p:par>
                        <p:par>
                          <p:cTn id="88" fill="hold">
                            <p:stCondLst>
                              <p:cond delay="10500"/>
                            </p:stCondLst>
                            <p:childTnLst>
                              <p:par>
                                <p:cTn id="89" presetID="22" presetClass="entr" presetSubtype="4"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down)">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خذوا ألواحكم و اكتبوا الكلمة المناسبة للتعريف التالي:</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C81CE0B-8ED4-4885-147B-19610BF2ECC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3E7DFE20-4333-E73F-5F4F-C06BE83C2F2F}"/>
              </a:ext>
            </a:extLst>
          </p:cNvPr>
          <p:cNvSpPr txBox="1"/>
          <p:nvPr/>
        </p:nvSpPr>
        <p:spPr>
          <a:xfrm>
            <a:off x="248654" y="3608903"/>
            <a:ext cx="8488961"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قُوَّةٌ تَجْعَلُ ٱلْأَشْياءَ تَنْجَذِبُ إِلى بَعْضِها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ٱلْبَعْضِ</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pic>
        <p:nvPicPr>
          <p:cNvPr id="21" name="Espace réservé pour une image  20">
            <a:extLst>
              <a:ext uri="{FF2B5EF4-FFF2-40B4-BE49-F238E27FC236}">
                <a16:creationId xmlns:a16="http://schemas.microsoft.com/office/drawing/2014/main" id="{50C31A26-4253-E4D1-BF13-0C681FC651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89E534B2-20C5-80FE-1196-095240E6DBF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EC54CBD7-D8F9-9623-603B-E9E3A15A48E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630D37DA-45DE-85C9-76B1-4D504B81D52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6805360A-5E54-043B-55AC-A68E3E6FEE2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C7353AB0-7B48-DDDF-39CC-F3AE41FE76D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30D033-236C-7C02-E13E-F57ED6A4B5C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DE9D734B-36D3-581D-33D3-D2BC0CF8671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51C28991-8C41-6017-FBDF-87DC8EAD9B3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B8270317-AA99-295A-7A4E-6F3301BAC700}"/>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2B527AD4-556D-CDFE-1D8B-DDEB36609CD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71954117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68A9-FB49-9AE4-CD57-1A7BF633355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B8E8C9A-E0F1-6742-2A5E-643D96DE8513}"/>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جاذِبِيَّةٌ</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A1BF5195-F417-3216-392E-0E8E3F5CCD61}"/>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ar-MA" sz="4000" dirty="0">
                <a:solidFill>
                  <a:srgbClr val="ED7D31">
                    <a:lumMod val="75000"/>
                  </a:srgbClr>
                </a:solidFill>
              </a:rPr>
              <a:t>جاذِبِيَّةٌ</a:t>
            </a:r>
            <a:endParaRPr kumimoji="0" lang="ar-MA" sz="4000" b="1" i="0" u="none" strike="noStrike" kern="0" cap="none" spc="0" normalizeH="0" baseline="0" noProof="0" dirty="0">
              <a:ln>
                <a:noFill/>
              </a:ln>
              <a:solidFill>
                <a:srgbClr val="ED7D31">
                  <a:lumMod val="75000"/>
                </a:srgbClr>
              </a:solidFill>
              <a:effectLs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95B63A8C-F825-E278-C979-E1829629AF1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8" name="Rectangle : coins arrondis 7">
            <a:extLst>
              <a:ext uri="{FF2B5EF4-FFF2-40B4-BE49-F238E27FC236}">
                <a16:creationId xmlns:a16="http://schemas.microsoft.com/office/drawing/2014/main" id="{9BDBAE62-4DDC-D313-6FED-A6E19FCFD28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2EC18E66-42CE-40FD-DD38-B60A9181983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C72DE247-79EE-D2B2-2EB5-02B6248E925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7104FA0-9EE7-5411-642F-42FE2573075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0D5C5013-9CCC-67D6-83F7-6D5DA8EAB7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AC0A84F1-EA1B-AB38-C674-013DDDC6626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5C2FA57A-AEF5-FB02-9808-7CEC169F074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6" name="Google Shape;1245;p5">
            <a:extLst>
              <a:ext uri="{FF2B5EF4-FFF2-40B4-BE49-F238E27FC236}">
                <a16:creationId xmlns:a16="http://schemas.microsoft.com/office/drawing/2014/main" id="{04931B85-D81E-CAFA-CBB5-DDC51BB36D7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3" name="Google Shape;1244;p5">
            <a:extLst>
              <a:ext uri="{FF2B5EF4-FFF2-40B4-BE49-F238E27FC236}">
                <a16:creationId xmlns:a16="http://schemas.microsoft.com/office/drawing/2014/main" id="{CD305C11-7EA2-5DED-BBDF-1920480AC34B}"/>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4" name="Image 23">
            <a:extLst>
              <a:ext uri="{FF2B5EF4-FFF2-40B4-BE49-F238E27FC236}">
                <a16:creationId xmlns:a16="http://schemas.microsoft.com/office/drawing/2014/main" id="{5D9746D1-C6D5-DED0-B874-C4E89E71133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TextBox 7">
            <a:extLst>
              <a:ext uri="{FF2B5EF4-FFF2-40B4-BE49-F238E27FC236}">
                <a16:creationId xmlns:a16="http://schemas.microsoft.com/office/drawing/2014/main" id="{01565E6E-0E78-8E6E-20FD-CD791798FD2C}"/>
              </a:ext>
            </a:extLst>
          </p:cNvPr>
          <p:cNvSpPr txBox="1"/>
          <p:nvPr/>
        </p:nvSpPr>
        <p:spPr>
          <a:xfrm>
            <a:off x="248654" y="3608903"/>
            <a:ext cx="8488961"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قُوَّةٌ تَجْعَلُ ٱلْأَشْياءَ تَنْجَذِبُ إِلى بَعْضِها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ٱلْبَعْضِ</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3243353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386D-314E-3D54-066F-EE977C433BF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275D043-A619-3828-D958-567FC5086F3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5CDB377B-6498-7EB0-9903-1CEAE64694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FB96A1FE-5B67-8B05-BA53-6ED3140508D2}"/>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عاداتٌ وَ تَقاليدُ.</a:t>
            </a:r>
          </a:p>
        </p:txBody>
      </p:sp>
      <p:pic>
        <p:nvPicPr>
          <p:cNvPr id="21" name="Espace réservé pour une image  20">
            <a:extLst>
              <a:ext uri="{FF2B5EF4-FFF2-40B4-BE49-F238E27FC236}">
                <a16:creationId xmlns:a16="http://schemas.microsoft.com/office/drawing/2014/main" id="{27870D9D-3272-4D38-A322-F5C3B0178B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1FC639C1-8572-4C6A-E36C-4EB973B0147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386A4D33-F032-CF8D-FB75-EBCAA34AC04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4F552FF1-EA44-D93A-6A59-AC709E50C35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E84456C5-01E1-34FF-8AE5-7484EA9949B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2D23D3C7-494B-5439-8C31-C3E1820D061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5D494B08-1CFC-89E4-97CB-769E4408A6D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4CD4B985-6F2D-53DE-FC39-E7D8FF09824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1E1C3994-6C6A-AE3C-1DA8-92AA8F89D31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92252813-BF34-4E4A-6980-409F275BAE78}"/>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AB544836-6CD8-11F6-CB4C-E1B8B63FB34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407595826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7C522-85F8-A2B5-DF55-EB7D3B72DB8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7C3A145-BFCE-B4E4-5F0A-968AAAA6D1E4}"/>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طُقوسٌ</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209B5156-69A1-59DD-219B-57FE4D7C6998}"/>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ar-MA" sz="4000" dirty="0">
                <a:solidFill>
                  <a:srgbClr val="ED7D31">
                    <a:lumMod val="75000"/>
                  </a:srgbClr>
                </a:solidFill>
              </a:rPr>
              <a:t>طُقوسٌ</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E41BF2F-1716-018F-5455-643A7B73AF4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0C047555-3C51-8AFF-96F0-86C904341850}"/>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عاداتٌ وَ تَقاليدُ.</a:t>
            </a:r>
          </a:p>
        </p:txBody>
      </p:sp>
      <p:sp>
        <p:nvSpPr>
          <p:cNvPr id="4" name="Rectangle : coins arrondis 3">
            <a:extLst>
              <a:ext uri="{FF2B5EF4-FFF2-40B4-BE49-F238E27FC236}">
                <a16:creationId xmlns:a16="http://schemas.microsoft.com/office/drawing/2014/main" id="{44556A5D-1553-91D5-1F2D-B75E3379540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B672120B-6A08-DCF6-FC2D-238F8CA8CE8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8AE0AB9-59A8-8452-3977-9A38089DB69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C71F7069-1B54-5EFC-DC29-7551DAA67DE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696ABC45-1911-4F32-EDE6-2DFB5ABCD8B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1031941-1630-AC24-23B5-F124B7B67C6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2" name="Google Shape;1246;p5">
            <a:extLst>
              <a:ext uri="{FF2B5EF4-FFF2-40B4-BE49-F238E27FC236}">
                <a16:creationId xmlns:a16="http://schemas.microsoft.com/office/drawing/2014/main" id="{4723DBDA-2704-1317-4F04-0FE5FC201C6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Google Shape;1245;p5">
            <a:extLst>
              <a:ext uri="{FF2B5EF4-FFF2-40B4-BE49-F238E27FC236}">
                <a16:creationId xmlns:a16="http://schemas.microsoft.com/office/drawing/2014/main" id="{BF09E546-87EA-7C38-AFE7-5793D6FA81D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4" name="Google Shape;1244;p5">
            <a:extLst>
              <a:ext uri="{FF2B5EF4-FFF2-40B4-BE49-F238E27FC236}">
                <a16:creationId xmlns:a16="http://schemas.microsoft.com/office/drawing/2014/main" id="{E8E262E5-C717-5E56-FEB4-12FEE70F4C84}"/>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FA1821DD-08BE-CCF3-B21C-C84952DF9C3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7694085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E855-22A4-7022-1665-E898A4B3ABC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0AA344F-4CD5-F2A6-3D97-E7E5E1DD4821}"/>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16" name="TextBox 7">
            <a:extLst>
              <a:ext uri="{FF2B5EF4-FFF2-40B4-BE49-F238E27FC236}">
                <a16:creationId xmlns:a16="http://schemas.microsoft.com/office/drawing/2014/main" id="{F2C7ACBD-EDDA-34DF-6D85-8934C823BBED}"/>
              </a:ext>
            </a:extLst>
          </p:cNvPr>
          <p:cNvSpPr txBox="1"/>
          <p:nvPr/>
        </p:nvSpPr>
        <p:spPr>
          <a:xfrm>
            <a:off x="655039" y="3324636"/>
            <a:ext cx="7833922" cy="1297518"/>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خَيْطٌ رَفيعٌ مَشْدودٌ عَلى ٱلآلَةِ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مِثْلَ ٱلْعودِ أَوِ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ٱلْكَمانِ</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pic>
        <p:nvPicPr>
          <p:cNvPr id="21" name="Espace réservé pour une image  20">
            <a:extLst>
              <a:ext uri="{FF2B5EF4-FFF2-40B4-BE49-F238E27FC236}">
                <a16:creationId xmlns:a16="http://schemas.microsoft.com/office/drawing/2014/main" id="{1A25CAB8-3B6A-314F-6D4F-818D2007F9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4" name="Rectangle : coins arrondis 3">
            <a:extLst>
              <a:ext uri="{FF2B5EF4-FFF2-40B4-BE49-F238E27FC236}">
                <a16:creationId xmlns:a16="http://schemas.microsoft.com/office/drawing/2014/main" id="{31BC4900-AC51-E559-CC3B-52A1117DE15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CC7528D0-BCA0-564C-8D2D-E96DA4D1859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C1F10A18-02BC-6877-97C4-EF4457CD9AA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420564DD-B059-17DE-5D4E-D127A0B44BB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81EF380E-0C32-05BF-8DD5-56B0BC30906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4A40566-F00F-3CC5-A151-ADEA61409B7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2" name="Google Shape;1246;p5">
            <a:extLst>
              <a:ext uri="{FF2B5EF4-FFF2-40B4-BE49-F238E27FC236}">
                <a16:creationId xmlns:a16="http://schemas.microsoft.com/office/drawing/2014/main" id="{2BFBA439-7C46-8401-4E3C-5FFD1CD1CD5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Google Shape;1245;p5">
            <a:extLst>
              <a:ext uri="{FF2B5EF4-FFF2-40B4-BE49-F238E27FC236}">
                <a16:creationId xmlns:a16="http://schemas.microsoft.com/office/drawing/2014/main" id="{619086E8-628D-F345-4A33-743738DB7068}"/>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4" name="Google Shape;1244;p5">
            <a:extLst>
              <a:ext uri="{FF2B5EF4-FFF2-40B4-BE49-F238E27FC236}">
                <a16:creationId xmlns:a16="http://schemas.microsoft.com/office/drawing/2014/main" id="{6A775F04-500A-49BC-763D-9702F976B112}"/>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0F4959B5-CE85-D3E6-3685-76FBCC8CB41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93786107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D85A3-864E-B5C4-A9AD-B846276EEAB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A4442D6-71BE-AE8F-43EC-24DC35F2D779}"/>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اَلْوَتَرُ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1D1A855D-B44E-9D2C-A2A1-B3CE10F430E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2" name="TextBox 7">
            <a:extLst>
              <a:ext uri="{FF2B5EF4-FFF2-40B4-BE49-F238E27FC236}">
                <a16:creationId xmlns:a16="http://schemas.microsoft.com/office/drawing/2014/main" id="{1E0A8BFF-CCC8-87CD-BF79-49F5AFBF4A34}"/>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ar-MA" sz="4000" dirty="0">
                <a:solidFill>
                  <a:srgbClr val="ED7D31">
                    <a:lumMod val="75000"/>
                  </a:srgbClr>
                </a:solidFill>
              </a:rPr>
              <a:t>اَلْوَتَرُ</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7E31D05C-469C-6512-E58A-3656A442137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D26E9182-F047-E196-04DA-3B5D02B7100D}"/>
              </a:ext>
            </a:extLst>
          </p:cNvPr>
          <p:cNvSpPr txBox="1"/>
          <p:nvPr/>
        </p:nvSpPr>
        <p:spPr>
          <a:xfrm>
            <a:off x="655039" y="3324636"/>
            <a:ext cx="7833922" cy="1297518"/>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خَيْطٌ رَفيعٌ مَشْدودٌ عَلى ٱلآلَةِ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ٱلْموسيقِيَّةِ</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مِثْلَ ٱلْعودِ أَوِ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ٱلْكَمانِ</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7" name="Rectangle : coins arrondis 6">
            <a:extLst>
              <a:ext uri="{FF2B5EF4-FFF2-40B4-BE49-F238E27FC236}">
                <a16:creationId xmlns:a16="http://schemas.microsoft.com/office/drawing/2014/main" id="{900000A1-D775-1CF4-BC1E-BAC8B3B3911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9048042E-88E0-8624-8B3F-044CCCBD3DC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95C87F60-CA49-90F4-3CFD-4934DEA1BB5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C0FD4C12-B675-9864-921A-5F3BCF351B3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B18D5814-DCF0-4A95-BB7F-5124F8CF0A2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C2E30A8B-BA13-607F-0205-B672DD768B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8651CFB1-513B-FD53-D3C8-C3297A960F4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6D36D043-19BB-06ED-A043-E09A6A47984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3" name="Google Shape;1244;p5">
            <a:extLst>
              <a:ext uri="{FF2B5EF4-FFF2-40B4-BE49-F238E27FC236}">
                <a16:creationId xmlns:a16="http://schemas.microsoft.com/office/drawing/2014/main" id="{2C3C06FA-13D6-AEEF-A596-4898F34D0DA7}"/>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4" name="Image 23">
            <a:extLst>
              <a:ext uri="{FF2B5EF4-FFF2-40B4-BE49-F238E27FC236}">
                <a16:creationId xmlns:a16="http://schemas.microsoft.com/office/drawing/2014/main" id="{79E20635-CB4B-A655-A0F1-591DDA98A6E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26581829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66448-3C24-30B8-A6B3-6C9CDBE975F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C03A2EE-C022-D08A-9CE8-B21B086BD17F}"/>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BEDEA765-E3CB-2941-CA0A-FA6DBE75EAB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97BBAFA9-49AB-A337-090D-73C861844E8A}"/>
              </a:ext>
            </a:extLst>
          </p:cNvPr>
          <p:cNvSpPr txBox="1"/>
          <p:nvPr/>
        </p:nvSpPr>
        <p:spPr>
          <a:xfrm>
            <a:off x="655039" y="3608902"/>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تَعالَوْا، اِنْضَمّوا إِلَيْنا.</a:t>
            </a:r>
          </a:p>
        </p:txBody>
      </p:sp>
      <p:pic>
        <p:nvPicPr>
          <p:cNvPr id="21" name="Espace réservé pour une image  20">
            <a:extLst>
              <a:ext uri="{FF2B5EF4-FFF2-40B4-BE49-F238E27FC236}">
                <a16:creationId xmlns:a16="http://schemas.microsoft.com/office/drawing/2014/main" id="{9B95456F-FEE3-7A82-C874-2BB27A15B01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7" name="Rectangle : coins arrondis 6">
            <a:extLst>
              <a:ext uri="{FF2B5EF4-FFF2-40B4-BE49-F238E27FC236}">
                <a16:creationId xmlns:a16="http://schemas.microsoft.com/office/drawing/2014/main" id="{0B83561C-D659-C4DE-3A45-2F66FA7F232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32438DAD-947B-38BC-962E-B8BB63A2943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B03DCF51-08A9-F938-5986-38F9BAB3A45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22A976E0-76F5-550E-D005-EC5B90C9388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C4162081-D377-D457-33DD-27F570FB853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7C4705CC-B432-3D12-4461-31756C94AD1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3" name="Google Shape;1246;p5">
            <a:extLst>
              <a:ext uri="{FF2B5EF4-FFF2-40B4-BE49-F238E27FC236}">
                <a16:creationId xmlns:a16="http://schemas.microsoft.com/office/drawing/2014/main" id="{E297DE70-D9DC-6EB9-AB75-A08F9CAC9F0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Google Shape;1245;p5">
            <a:extLst>
              <a:ext uri="{FF2B5EF4-FFF2-40B4-BE49-F238E27FC236}">
                <a16:creationId xmlns:a16="http://schemas.microsoft.com/office/drawing/2014/main" id="{FE544C69-BC96-4F87-7156-DE73563006E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7DDA687F-4BB3-464F-88AA-8E94930CD250}"/>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9CCC42EB-CF37-B38B-2DDE-CC35248B576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84142624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A6343-93F2-3EEA-4B3A-50A4864B0F0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D10C8ED-8A9E-7AD7-1089-0483526F116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هَلُمّوا</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BF691E58-ACFD-7F38-CCB5-59495A80CFC6}"/>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ar-MA" sz="4000" dirty="0">
                <a:solidFill>
                  <a:srgbClr val="ED7D31">
                    <a:lumMod val="75000"/>
                  </a:srgbClr>
                </a:solidFill>
              </a:rPr>
              <a:t>هَلُمّوا</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3C3BD41A-42E8-1862-C8DF-865DDDCBEB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1987EA92-616E-0DC1-035B-91CE120C5269}"/>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تَعالَوْا، اِنْضَمّوا إِلَيْنا.</a:t>
            </a:r>
          </a:p>
        </p:txBody>
      </p:sp>
      <p:sp>
        <p:nvSpPr>
          <p:cNvPr id="4" name="Rectangle : coins arrondis 3">
            <a:extLst>
              <a:ext uri="{FF2B5EF4-FFF2-40B4-BE49-F238E27FC236}">
                <a16:creationId xmlns:a16="http://schemas.microsoft.com/office/drawing/2014/main" id="{72587C7C-6512-CFA6-36B1-5A4B1523240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80138C58-449F-8E10-67E0-D269A05B377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D0F13DBE-6219-E136-15CA-479DCA3D5AF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67FB0671-B27D-560B-2B4B-E081FD2C154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99563A62-68C3-861F-3156-9B9D51D6796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C814D7AE-5908-41D8-4E53-2D2BDFB4BF6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2" name="Google Shape;1246;p5">
            <a:extLst>
              <a:ext uri="{FF2B5EF4-FFF2-40B4-BE49-F238E27FC236}">
                <a16:creationId xmlns:a16="http://schemas.microsoft.com/office/drawing/2014/main" id="{08780EA8-AD81-957F-E6AB-D2552D3F734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Google Shape;1245;p5">
            <a:extLst>
              <a:ext uri="{FF2B5EF4-FFF2-40B4-BE49-F238E27FC236}">
                <a16:creationId xmlns:a16="http://schemas.microsoft.com/office/drawing/2014/main" id="{2A25F803-89FD-7455-5FEC-7D982DFB687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4" name="Google Shape;1244;p5">
            <a:extLst>
              <a:ext uri="{FF2B5EF4-FFF2-40B4-BE49-F238E27FC236}">
                <a16:creationId xmlns:a16="http://schemas.microsoft.com/office/drawing/2014/main" id="{A8DF9A51-344C-6A67-7EDA-6D26C417830A}"/>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3" name="Image 22">
            <a:extLst>
              <a:ext uri="{FF2B5EF4-FFF2-40B4-BE49-F238E27FC236}">
                <a16:creationId xmlns:a16="http://schemas.microsoft.com/office/drawing/2014/main" id="{F006A3C8-C611-F4AD-2218-EC6607A6A1D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514683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212506"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قراءة 1</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800" b="1" dirty="0">
                <a:cs typeface="Microsoft Uighur" panose="02000000000000000000" pitchFamily="2" charset="-78"/>
              </a:rPr>
              <a:t>النص القرائي: الرباط... عاصمة الفنون.</a:t>
            </a:r>
            <a:endParaRPr lang="fr-FR" sz="2800" b="1" dirty="0">
              <a:cs typeface="Microsoft Uighur" panose="02000000000000000000" pitchFamily="2" charset="-78"/>
            </a:endParaRPr>
          </a:p>
          <a:p>
            <a:pPr marL="0" indent="0" algn="r" rtl="1">
              <a:buNone/>
            </a:pPr>
            <a:r>
              <a:rPr lang="ar-MA" sz="2400" b="1" dirty="0">
                <a:cs typeface="Microsoft Uighur" panose="02000000000000000000" pitchFamily="2" charset="-78"/>
              </a:rPr>
              <a:t>توظيف استراتيجيات الفهم</a:t>
            </a:r>
            <a:endParaRPr lang="tzm-Arab-MA" sz="24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338105" y="2265825"/>
            <a:ext cx="904415"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قراءة 1</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4" name="Image 3" descr="Une image contenant horloge, cercle, symbole, Police&#10;&#10;Le contenu généré par l’IA peut être incorrect.">
            <a:extLst>
              <a:ext uri="{FF2B5EF4-FFF2-40B4-BE49-F238E27FC236}">
                <a16:creationId xmlns:a16="http://schemas.microsoft.com/office/drawing/2014/main" id="{63DF8A13-1C71-E9B8-5152-EB4053EC7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592" y="2267873"/>
            <a:ext cx="464233" cy="534112"/>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9835-722C-5832-01D1-6F6B8872DE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5DF28EA-EE00-5563-33B0-33EEA012BE7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سنكتشف في هذه الحصة نصا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قرائيا</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جديدا بعنوان : الر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باط... عاصمة الفنون.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C49A4FCC-3E45-61E8-E2B5-44F60FAFEA1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69C5C2E-7CCF-B735-89AC-64B7CE3018C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B3AC53FC-2A75-5EF7-591F-17C471E6FDF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58C804ED-D34B-0561-E267-D09F5D69DBC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43A980A5-4AE2-1A8A-2954-20B7140686E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27A57D08-7662-C566-F819-13FFBE9F29B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D675F988-2E76-69CD-84A6-F3D99BF5761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E2748B85-F069-3CAF-7997-E8748BC63A6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5A46D0FD-672F-EFCB-DA92-CB6A7FD7D0F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8" name="Image 7">
            <a:extLst>
              <a:ext uri="{FF2B5EF4-FFF2-40B4-BE49-F238E27FC236}">
                <a16:creationId xmlns:a16="http://schemas.microsoft.com/office/drawing/2014/main" id="{40DF20E5-7B07-77B9-BAA3-0BCE260603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7928" y="1584000"/>
            <a:ext cx="3368143" cy="5166266"/>
          </a:xfrm>
          <a:prstGeom prst="rect">
            <a:avLst/>
          </a:prstGeom>
        </p:spPr>
      </p:pic>
    </p:spTree>
    <p:extLst>
      <p:ext uri="{BB962C8B-B14F-4D97-AF65-F5344CB8AC3E}">
        <p14:creationId xmlns:p14="http://schemas.microsoft.com/office/powerpoint/2010/main" val="363124470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14643-57F8-5D27-3206-F09690EEEDD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5172096-BF36-B538-4D1A-9BC3795DF0D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58 و اقرؤوا النص قراءة هامسة</a:t>
            </a:r>
          </a:p>
        </p:txBody>
      </p:sp>
      <p:sp>
        <p:nvSpPr>
          <p:cNvPr id="19" name="Rectangle 18">
            <a:extLst>
              <a:ext uri="{FF2B5EF4-FFF2-40B4-BE49-F238E27FC236}">
                <a16:creationId xmlns:a16="http://schemas.microsoft.com/office/drawing/2014/main" id="{AEC7EC2E-6A3A-3E87-2284-93D5FF2784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6EBEDC0-4077-8264-1CB4-3D2DDCB24D8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5A1B307-E611-C554-E812-5F1BB8E310D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AF4EF8C5-F0E0-EF24-59F4-FD3C2427161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E1EB7040-45C3-BBA7-7029-603CE63FED4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6EB03FF3-F2FC-EAF7-5C55-B765B773B55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48EE1DA0-F0D1-9827-7E84-A264BFB155C5}"/>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AAF2548A-856C-5A1E-13EB-031791988D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3F7C1731-EB19-58C8-7506-7E7B3C7075A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8" name="Image 7">
            <a:extLst>
              <a:ext uri="{FF2B5EF4-FFF2-40B4-BE49-F238E27FC236}">
                <a16:creationId xmlns:a16="http://schemas.microsoft.com/office/drawing/2014/main" id="{68748241-FF94-691F-E806-3DD5718A6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7928" y="1584000"/>
            <a:ext cx="3368143" cy="5166266"/>
          </a:xfrm>
          <a:prstGeom prst="rect">
            <a:avLst/>
          </a:prstGeom>
        </p:spPr>
      </p:pic>
      <p:sp>
        <p:nvSpPr>
          <p:cNvPr id="2" name="Rectangle : coins arrondis 1">
            <a:extLst>
              <a:ext uri="{FF2B5EF4-FFF2-40B4-BE49-F238E27FC236}">
                <a16:creationId xmlns:a16="http://schemas.microsoft.com/office/drawing/2014/main" id="{2DAB957E-DF83-F7D5-845F-B5EA346DA86D}"/>
              </a:ext>
            </a:extLst>
          </p:cNvPr>
          <p:cNvSpPr/>
          <p:nvPr/>
        </p:nvSpPr>
        <p:spPr>
          <a:xfrm>
            <a:off x="3200400" y="2336338"/>
            <a:ext cx="2697184" cy="3556000"/>
          </a:xfrm>
          <a:prstGeom prst="roundRect">
            <a:avLst>
              <a:gd name="adj" fmla="val 4613"/>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26317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270BF-A6D7-8D47-D87D-13610B4E3B4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A0A7CDD-B59A-A1A8-6C9F-2A3B392CE94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كم عدد فقرات النص؟</a:t>
            </a:r>
          </a:p>
        </p:txBody>
      </p:sp>
      <p:sp>
        <p:nvSpPr>
          <p:cNvPr id="19" name="Rectangle 18">
            <a:extLst>
              <a:ext uri="{FF2B5EF4-FFF2-40B4-BE49-F238E27FC236}">
                <a16:creationId xmlns:a16="http://schemas.microsoft.com/office/drawing/2014/main" id="{9C9FC8BA-CF89-7C4C-8A20-A694153229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3CA12DE-994E-B604-A95F-F652C4F3376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88FB1D65-9C96-9555-E729-FDA62B40FF0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7844DE73-C81F-D63E-188D-04573570F4B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91EAB63A-90B1-E888-C7AB-46550A27C8D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9921F6ED-38CE-A73A-5EFE-26B3285308A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17AF804D-5789-EDC4-29D6-9506B95FAD87}"/>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D802D87C-CAB8-0BF6-23C1-D983DFAC729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E9132E4F-0734-5526-94A0-F5B6C9721FB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E15E9E6B-7F38-3824-96F9-0FEC72C0D404}"/>
              </a:ext>
            </a:extLst>
          </p:cNvPr>
          <p:cNvPicPr>
            <a:picLocks noChangeAspect="1"/>
          </p:cNvPicPr>
          <p:nvPr/>
        </p:nvPicPr>
        <p:blipFill>
          <a:blip r:embed="rId7"/>
          <a:stretch>
            <a:fillRect/>
          </a:stretch>
        </p:blipFill>
        <p:spPr>
          <a:xfrm>
            <a:off x="2701635" y="1399173"/>
            <a:ext cx="4058873" cy="5208160"/>
          </a:xfrm>
          <a:prstGeom prst="rect">
            <a:avLst/>
          </a:prstGeom>
        </p:spPr>
      </p:pic>
    </p:spTree>
    <p:extLst>
      <p:ext uri="{BB962C8B-B14F-4D97-AF65-F5344CB8AC3E}">
        <p14:creationId xmlns:p14="http://schemas.microsoft.com/office/powerpoint/2010/main" val="32287195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C3DA7-D44D-B151-4C9D-33FEB42A29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0E12BE0-3660-BBF8-1022-377A812CEE1F}"/>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يتكون النص من 4 فقرات.</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الفقرات.</a:t>
            </a:r>
          </a:p>
        </p:txBody>
      </p:sp>
      <p:sp>
        <p:nvSpPr>
          <p:cNvPr id="19" name="Rectangle 18">
            <a:extLst>
              <a:ext uri="{FF2B5EF4-FFF2-40B4-BE49-F238E27FC236}">
                <a16:creationId xmlns:a16="http://schemas.microsoft.com/office/drawing/2014/main" id="{AECD2980-043D-AECB-8E22-C5AA22E428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AD18D1F-0729-A18B-F232-87A6AE5F64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5994EE9A-D313-9FED-BCA8-BD6D0852A03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46CF2DE3-BA16-01CE-60E8-72A32306C46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93C3BCB5-464F-893F-702F-1F461173B14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917FE0A2-9EA7-1A52-7B5B-1D6F8B6DEE5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97D1AEBF-F347-0B2D-8765-17EFC33153F4}"/>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A9D957CF-EA2D-FE30-1D4C-364E9FCEA54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CBA9A002-4E4E-9428-2C23-2082E1B2A8E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EA8F5119-8A07-1C31-2472-9578CDF02DE1}"/>
              </a:ext>
            </a:extLst>
          </p:cNvPr>
          <p:cNvPicPr>
            <a:picLocks noChangeAspect="1"/>
          </p:cNvPicPr>
          <p:nvPr/>
        </p:nvPicPr>
        <p:blipFill>
          <a:blip r:embed="rId7"/>
          <a:stretch>
            <a:fillRect/>
          </a:stretch>
        </p:blipFill>
        <p:spPr>
          <a:xfrm>
            <a:off x="2701635" y="1399173"/>
            <a:ext cx="4058873" cy="5208160"/>
          </a:xfrm>
          <a:prstGeom prst="rect">
            <a:avLst/>
          </a:prstGeom>
        </p:spPr>
      </p:pic>
      <p:sp>
        <p:nvSpPr>
          <p:cNvPr id="2" name="Rectangle : coins arrondis 1">
            <a:extLst>
              <a:ext uri="{FF2B5EF4-FFF2-40B4-BE49-F238E27FC236}">
                <a16:creationId xmlns:a16="http://schemas.microsoft.com/office/drawing/2014/main" id="{3F197B33-C9EA-B2CB-D9F1-92AD0B98C0F5}"/>
              </a:ext>
            </a:extLst>
          </p:cNvPr>
          <p:cNvSpPr/>
          <p:nvPr/>
        </p:nvSpPr>
        <p:spPr>
          <a:xfrm>
            <a:off x="2775214" y="1767840"/>
            <a:ext cx="3985294" cy="1127760"/>
          </a:xfrm>
          <a:prstGeom prst="roundRect">
            <a:avLst>
              <a:gd name="adj" fmla="val 6532"/>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EAEBE520-B703-4035-1C06-054A71CBA8CD}"/>
              </a:ext>
            </a:extLst>
          </p:cNvPr>
          <p:cNvSpPr/>
          <p:nvPr/>
        </p:nvSpPr>
        <p:spPr>
          <a:xfrm>
            <a:off x="2775214" y="2926773"/>
            <a:ext cx="3985294" cy="1127760"/>
          </a:xfrm>
          <a:prstGeom prst="roundRect">
            <a:avLst>
              <a:gd name="adj" fmla="val 6532"/>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4E7EA244-1628-53CF-B8B3-CA19E7ACC0FA}"/>
              </a:ext>
            </a:extLst>
          </p:cNvPr>
          <p:cNvSpPr/>
          <p:nvPr/>
        </p:nvSpPr>
        <p:spPr>
          <a:xfrm>
            <a:off x="2775132" y="4085706"/>
            <a:ext cx="3985294" cy="985058"/>
          </a:xfrm>
          <a:prstGeom prst="roundRect">
            <a:avLst>
              <a:gd name="adj" fmla="val 6532"/>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35FAB05-73C5-15D8-A512-219660226BFC}"/>
              </a:ext>
            </a:extLst>
          </p:cNvPr>
          <p:cNvSpPr/>
          <p:nvPr/>
        </p:nvSpPr>
        <p:spPr>
          <a:xfrm>
            <a:off x="2743877" y="5101937"/>
            <a:ext cx="3985294" cy="1381990"/>
          </a:xfrm>
          <a:prstGeom prst="roundRect">
            <a:avLst>
              <a:gd name="adj" fmla="val 6532"/>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gauche 7">
            <a:extLst>
              <a:ext uri="{FF2B5EF4-FFF2-40B4-BE49-F238E27FC236}">
                <a16:creationId xmlns:a16="http://schemas.microsoft.com/office/drawing/2014/main" id="{645DCBB3-52A1-D452-3377-047C791A76D0}"/>
              </a:ext>
            </a:extLst>
          </p:cNvPr>
          <p:cNvSpPr/>
          <p:nvPr/>
        </p:nvSpPr>
        <p:spPr>
          <a:xfrm>
            <a:off x="6917818" y="2178213"/>
            <a:ext cx="424560" cy="365760"/>
          </a:xfrm>
          <a:prstGeom prst="leftArrow">
            <a:avLst/>
          </a:prstGeom>
          <a:solidFill>
            <a:srgbClr val="1208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gauche 8">
            <a:extLst>
              <a:ext uri="{FF2B5EF4-FFF2-40B4-BE49-F238E27FC236}">
                <a16:creationId xmlns:a16="http://schemas.microsoft.com/office/drawing/2014/main" id="{892440AB-100F-4676-643B-21DAC3C147A9}"/>
              </a:ext>
            </a:extLst>
          </p:cNvPr>
          <p:cNvSpPr/>
          <p:nvPr/>
        </p:nvSpPr>
        <p:spPr>
          <a:xfrm rot="10800000">
            <a:off x="2170515" y="3307773"/>
            <a:ext cx="424560" cy="365760"/>
          </a:xfrm>
          <a:prstGeom prst="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gauche 10">
            <a:extLst>
              <a:ext uri="{FF2B5EF4-FFF2-40B4-BE49-F238E27FC236}">
                <a16:creationId xmlns:a16="http://schemas.microsoft.com/office/drawing/2014/main" id="{F45AF43D-AF3D-1AF0-74CE-9743C70A1FA5}"/>
              </a:ext>
            </a:extLst>
          </p:cNvPr>
          <p:cNvSpPr/>
          <p:nvPr/>
        </p:nvSpPr>
        <p:spPr>
          <a:xfrm>
            <a:off x="6917818" y="4359056"/>
            <a:ext cx="424560" cy="365760"/>
          </a:xfrm>
          <a:prstGeom prst="lef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 gauche 11">
            <a:extLst>
              <a:ext uri="{FF2B5EF4-FFF2-40B4-BE49-F238E27FC236}">
                <a16:creationId xmlns:a16="http://schemas.microsoft.com/office/drawing/2014/main" id="{A7E2E155-4AE4-1C83-C3BC-B00AD3590DE4}"/>
              </a:ext>
            </a:extLst>
          </p:cNvPr>
          <p:cNvSpPr/>
          <p:nvPr/>
        </p:nvSpPr>
        <p:spPr>
          <a:xfrm rot="10800000">
            <a:off x="2170514" y="5613307"/>
            <a:ext cx="424560" cy="365760"/>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119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E9837-48B2-58B0-2214-CC5825236B3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A79A9D7-0564-0A60-AC3F-5F2AF91D2ED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عن ماذا يتحدث النص؟</a:t>
            </a:r>
          </a:p>
        </p:txBody>
      </p:sp>
      <p:sp>
        <p:nvSpPr>
          <p:cNvPr id="19" name="Rectangle 18">
            <a:extLst>
              <a:ext uri="{FF2B5EF4-FFF2-40B4-BE49-F238E27FC236}">
                <a16:creationId xmlns:a16="http://schemas.microsoft.com/office/drawing/2014/main" id="{32DE8236-9954-28D0-6EF8-DD2446FAA55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1AD051A-49C0-343B-3438-989336E5C2C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5A2A6E7E-D289-9EE7-E52F-31C13390A8C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861B0B84-32E1-F59D-C192-B370B897316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25F629DA-7D01-C9FA-FB53-97EDDE9773C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C1AB208-3A2C-14E6-220A-8A3D550D48F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0AC857B1-850D-0A20-AB87-61B2E9BCB778}"/>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0F869C97-72AC-8E39-2848-AC3688A74E9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55B87D06-2328-36C0-BD2A-41BECE506A8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F211CFCD-AEFC-33EE-7E2A-BB3B0F13DEF2}"/>
              </a:ext>
            </a:extLst>
          </p:cNvPr>
          <p:cNvPicPr>
            <a:picLocks noChangeAspect="1"/>
          </p:cNvPicPr>
          <p:nvPr/>
        </p:nvPicPr>
        <p:blipFill>
          <a:blip r:embed="rId7"/>
          <a:stretch>
            <a:fillRect/>
          </a:stretch>
        </p:blipFill>
        <p:spPr>
          <a:xfrm>
            <a:off x="2701635" y="1399173"/>
            <a:ext cx="4058873" cy="5208160"/>
          </a:xfrm>
          <a:prstGeom prst="rect">
            <a:avLst/>
          </a:prstGeom>
        </p:spPr>
      </p:pic>
    </p:spTree>
    <p:extLst>
      <p:ext uri="{BB962C8B-B14F-4D97-AF65-F5344CB8AC3E}">
        <p14:creationId xmlns:p14="http://schemas.microsoft.com/office/powerpoint/2010/main" val="76150799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E208D-B678-532E-82C0-D6A34615869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21D9C2-A7F4-16E1-E70D-FB988AEA3048}"/>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F36A5430-6792-3B96-CDFF-00337BBCB4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A32735F-CA01-CC1F-CA9E-F5E9927C8A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A0669E5-31D2-2600-82E8-147666A1C75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DA79CF4C-AD80-2A87-04FD-EA0863BFCD3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48BC7798-C965-B55E-A7F4-32B34F75040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F8D6D9C8-1227-6998-2A06-3BF85CEE4A5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BD06204F-7843-383D-6357-F74A0B81C77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22554973-0F47-F4E0-DE12-182845CE520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39DB5A44-EE91-63EA-E9BF-792CABDEE7C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4E659AFA-ED7D-E467-40D2-7409B8DBB005}"/>
              </a:ext>
            </a:extLst>
          </p:cNvPr>
          <p:cNvPicPr>
            <a:picLocks noChangeAspect="1"/>
          </p:cNvPicPr>
          <p:nvPr/>
        </p:nvPicPr>
        <p:blipFill>
          <a:blip r:embed="rId7"/>
          <a:stretch>
            <a:fillRect/>
          </a:stretch>
        </p:blipFill>
        <p:spPr>
          <a:xfrm>
            <a:off x="435880" y="1899957"/>
            <a:ext cx="8272240" cy="3950125"/>
          </a:xfrm>
          <a:prstGeom prst="rect">
            <a:avLst/>
          </a:prstGeom>
        </p:spPr>
      </p:pic>
    </p:spTree>
    <p:extLst>
      <p:ext uri="{BB962C8B-B14F-4D97-AF65-F5344CB8AC3E}">
        <p14:creationId xmlns:p14="http://schemas.microsoft.com/office/powerpoint/2010/main" val="332190924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A0ED4-8B1E-37F3-F2E9-3B071172D52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30CFE5-1AA0-6BC3-69DC-FFEC37DE02EB}"/>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الثانية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56E1CB61-80E4-C0A8-8533-18E3210FECA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7007397-E351-E090-81E2-1A68B24E1AE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8B15B0B-F255-74A5-A0AD-3E71EA52592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BEC5B5D7-60C9-7B80-7F4E-DB112F9260B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178AA7E9-B2A5-4317-E57C-8C034992353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C7455A16-8794-45C9-C675-B5B47AAA90E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0834332D-7620-6E5F-228E-C66AB84CFFD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2062C295-097D-16CE-73A4-CB72923BA2A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C2E470E1-971D-2E9A-1881-16E8351726B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84EBE22C-DD35-0D46-B469-0110BC7E8EA3}"/>
              </a:ext>
            </a:extLst>
          </p:cNvPr>
          <p:cNvPicPr>
            <a:picLocks noChangeAspect="1"/>
          </p:cNvPicPr>
          <p:nvPr/>
        </p:nvPicPr>
        <p:blipFill>
          <a:blip r:embed="rId7"/>
          <a:stretch>
            <a:fillRect/>
          </a:stretch>
        </p:blipFill>
        <p:spPr>
          <a:xfrm>
            <a:off x="446809" y="2399500"/>
            <a:ext cx="8377440" cy="3702500"/>
          </a:xfrm>
          <a:prstGeom prst="rect">
            <a:avLst/>
          </a:prstGeom>
        </p:spPr>
      </p:pic>
    </p:spTree>
    <p:extLst>
      <p:ext uri="{BB962C8B-B14F-4D97-AF65-F5344CB8AC3E}">
        <p14:creationId xmlns:p14="http://schemas.microsoft.com/office/powerpoint/2010/main" val="280978706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6DB86-A74A-C00E-AF3E-FAD25634F2A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E0A23F9-F25C-1832-4AF9-5BADCE8D1D24}"/>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الثالثة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4343C883-76C7-1F41-4687-832F49475C7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386F037F-1130-0FD1-C92E-A83DDA1F3B1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962C6FC3-6C38-7054-C44C-3621FD69A1C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9B633C55-D3F1-70AA-5FC5-7329007B6A3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29597F34-267C-381D-9E41-59F6CECB44B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C7D02003-C7C0-EE62-709B-E33F955D482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979015FA-EC32-3490-FB59-D0F0FD3E265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24C0FB06-DA42-E366-7F82-F0E6D313359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53F4BE70-0BD4-5E75-A21B-74F4EAEA180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F30C8248-7150-E8A5-0644-25E5DD1FBDDA}"/>
              </a:ext>
            </a:extLst>
          </p:cNvPr>
          <p:cNvPicPr>
            <a:picLocks noChangeAspect="1"/>
          </p:cNvPicPr>
          <p:nvPr/>
        </p:nvPicPr>
        <p:blipFill>
          <a:blip r:embed="rId7"/>
          <a:stretch>
            <a:fillRect/>
          </a:stretch>
        </p:blipFill>
        <p:spPr>
          <a:xfrm>
            <a:off x="438650" y="2599378"/>
            <a:ext cx="8266700" cy="2699985"/>
          </a:xfrm>
          <a:prstGeom prst="rect">
            <a:avLst/>
          </a:prstGeom>
        </p:spPr>
      </p:pic>
    </p:spTree>
    <p:extLst>
      <p:ext uri="{BB962C8B-B14F-4D97-AF65-F5344CB8AC3E}">
        <p14:creationId xmlns:p14="http://schemas.microsoft.com/office/powerpoint/2010/main" val="333221946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D885B-405D-7392-2A95-699C68B609D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DC4F0DE-9A7E-3E15-2DD6-DA7F92FD261D}"/>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الفقرة الرابعة من النص؟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-يتناوب المتعلمون على قراءة الفقرات.</a:t>
            </a:r>
          </a:p>
        </p:txBody>
      </p:sp>
      <p:sp>
        <p:nvSpPr>
          <p:cNvPr id="19" name="Rectangle 18">
            <a:extLst>
              <a:ext uri="{FF2B5EF4-FFF2-40B4-BE49-F238E27FC236}">
                <a16:creationId xmlns:a16="http://schemas.microsoft.com/office/drawing/2014/main" id="{1795D3FA-8B6B-1454-F0F0-978190E02AD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A5A5DA9-D704-CBA9-6647-98C08B4C860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34B789EE-EF86-DD33-7A00-8E871080948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A5232B90-EF70-B5DB-E411-7078C1014F0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062471D4-61CE-0448-5BBA-ED41EBC985A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9EFD081F-21C6-E95A-DB8C-1F545CB5385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5D3CB614-6D58-406C-EC03-52650A7FA50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9D6BC9C7-605E-DF43-53F3-5CDBF5C9E8B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CCFC9DF3-4256-F59A-56F1-C9DE4647F5A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175890B6-1081-E8BA-2196-3EF5FB13F62A}"/>
              </a:ext>
            </a:extLst>
          </p:cNvPr>
          <p:cNvPicPr>
            <a:picLocks noChangeAspect="1"/>
          </p:cNvPicPr>
          <p:nvPr/>
        </p:nvPicPr>
        <p:blipFill>
          <a:blip r:embed="rId7"/>
          <a:stretch>
            <a:fillRect/>
          </a:stretch>
        </p:blipFill>
        <p:spPr>
          <a:xfrm>
            <a:off x="405245" y="2323274"/>
            <a:ext cx="8312074" cy="3850726"/>
          </a:xfrm>
          <a:prstGeom prst="rect">
            <a:avLst/>
          </a:prstGeom>
        </p:spPr>
      </p:pic>
    </p:spTree>
    <p:extLst>
      <p:ext uri="{BB962C8B-B14F-4D97-AF65-F5344CB8AC3E}">
        <p14:creationId xmlns:p14="http://schemas.microsoft.com/office/powerpoint/2010/main" val="98066312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1829A-2FAF-BC63-0639-B44988295E1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89E41E-F759-600E-05EF-FAC43645C8C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سأطرح عليكم مجموعة من الأسئلة للتحقق من فهمكم للنص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67EAD418-9F19-E658-1B72-E355591242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5486592-D37F-421D-9C9B-215287F0E28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1C14103A-05A6-F988-ED86-BA1DEBFE749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FB67AD46-E47D-137F-799B-7850F878AD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5547C8D1-6AD8-F114-BEC5-2FD4A645786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245BE68-ED7B-BF0A-04A1-CD075D77000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7419F732-045A-F0BF-B6FF-23A70D47227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0B526A4B-BBC5-DB7A-AD76-6786FF30EC6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1600193A-6F8A-56B1-C308-F664187B14B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2FD265B9-3024-8138-E520-D45356376EDF}"/>
              </a:ext>
            </a:extLst>
          </p:cNvPr>
          <p:cNvPicPr>
            <a:picLocks noChangeAspect="1"/>
          </p:cNvPicPr>
          <p:nvPr/>
        </p:nvPicPr>
        <p:blipFill>
          <a:blip r:embed="rId7"/>
          <a:stretch>
            <a:fillRect/>
          </a:stretch>
        </p:blipFill>
        <p:spPr>
          <a:xfrm>
            <a:off x="2657107" y="1709193"/>
            <a:ext cx="3667367" cy="47057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69061908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58EA2-2821-B787-31F9-48290EA67C0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C7D041A-1007-40C3-111D-A7BA15FCBCB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اُذْكُرْ فَضاءَيْنِ فَنِّيَّيْنِ وَثَقافِيَّيْنِ تَتَوَفَّرُ عَلَيْهِما مَدينَةُ ٱلرِّباطِ.</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p>
        </p:txBody>
      </p:sp>
      <p:sp>
        <p:nvSpPr>
          <p:cNvPr id="19" name="Rectangle 18">
            <a:extLst>
              <a:ext uri="{FF2B5EF4-FFF2-40B4-BE49-F238E27FC236}">
                <a16:creationId xmlns:a16="http://schemas.microsoft.com/office/drawing/2014/main" id="{EF6F9DFD-3D1F-089B-E998-9C2F455D81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2F5A80A-B154-5B7F-348B-69268F4C26D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0A6235B-0A49-94B9-129E-E9016364E6A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07B1BAF0-FD37-A722-5488-5C2B903E1AD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EB7B8F1E-4EA0-FCE6-83FC-66589AEB58F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71A21CAE-4A58-2AD2-744A-FDFBEF017F8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CC518074-4C3E-D0C1-A4C4-602E2CC8499B}"/>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BEA04789-7E1E-D9D6-6E44-5C5ECF231C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Image 4">
            <a:extLst>
              <a:ext uri="{FF2B5EF4-FFF2-40B4-BE49-F238E27FC236}">
                <a16:creationId xmlns:a16="http://schemas.microsoft.com/office/drawing/2014/main" id="{58CE294C-F3F6-521C-3268-C777C794ACE1}"/>
              </a:ext>
            </a:extLst>
          </p:cNvPr>
          <p:cNvPicPr>
            <a:picLocks noChangeAspect="1"/>
          </p:cNvPicPr>
          <p:nvPr/>
        </p:nvPicPr>
        <p:blipFill>
          <a:blip r:embed="rId6"/>
          <a:stretch>
            <a:fillRect/>
          </a:stretch>
        </p:blipFill>
        <p:spPr>
          <a:xfrm>
            <a:off x="3371850" y="2968536"/>
            <a:ext cx="2685924" cy="34464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5DF3D650-7176-A50E-6169-522A2413296A}"/>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FB592BF5-80D1-B151-65D7-348836818FE9}"/>
              </a:ext>
            </a:extLst>
          </p:cNvPr>
          <p:cNvSpPr txBox="1">
            <a:spLocks/>
          </p:cNvSpPr>
          <p:nvPr/>
        </p:nvSpPr>
        <p:spPr>
          <a:xfrm>
            <a:off x="575223" y="1737274"/>
            <a:ext cx="7505149"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اُذْكُرْ فَضاءَيْنِ فَنِّيَّيْنِ وَثَقافِيَّيْنِ تَتَوَفَّرُ عَلَيْهِما مَدينَةُ ٱلرِّباطِ.</a:t>
            </a:r>
            <a:endParaRPr lang="ar-MA" sz="40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02785797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554F-9FF4-B225-70DC-2E94EDED45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AD4937F-71AB-FA42-CED2-4C5D942D4185}"/>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هَلِ ٱلرِّباطُ مَدينَةٌ داخِلِيَّةٌ أَمْ ساحِلِيَّةٌ؟ عَلِّلْ جَوابِكَ مِنَ ٱلنَّصِّ</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22BF151F-7B49-5FAC-2217-81F3F861D53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AB97921-300B-B1C5-FCAF-65AE83A45BF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AA37C690-9750-5A54-6058-4E634928E04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7B20C895-93B6-5C2E-C1D5-9B8B74E3E50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1BB7AAB7-0D0C-927A-986F-9316403E67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DDE2768A-B7E3-136E-8C97-520EE87AB66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460478CC-9274-4025-6406-E1EC0104441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72BD6FD5-C3BC-572A-A812-16399967B0E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Image 4">
            <a:extLst>
              <a:ext uri="{FF2B5EF4-FFF2-40B4-BE49-F238E27FC236}">
                <a16:creationId xmlns:a16="http://schemas.microsoft.com/office/drawing/2014/main" id="{CB9A58D0-7CA9-C031-AF72-C5D0B2B4DF5B}"/>
              </a:ext>
            </a:extLst>
          </p:cNvPr>
          <p:cNvPicPr>
            <a:picLocks noChangeAspect="1"/>
          </p:cNvPicPr>
          <p:nvPr/>
        </p:nvPicPr>
        <p:blipFill>
          <a:blip r:embed="rId6"/>
          <a:stretch>
            <a:fillRect/>
          </a:stretch>
        </p:blipFill>
        <p:spPr>
          <a:xfrm>
            <a:off x="3371850" y="2968536"/>
            <a:ext cx="2685924" cy="34464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6194BDD6-2CAD-524F-49BF-EF2167FEB318}"/>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AC5DFEB7-CC2E-3D8D-2ABC-49A58A5E2100}"/>
              </a:ext>
            </a:extLst>
          </p:cNvPr>
          <p:cNvSpPr txBox="1">
            <a:spLocks/>
          </p:cNvSpPr>
          <p:nvPr/>
        </p:nvSpPr>
        <p:spPr>
          <a:xfrm>
            <a:off x="304801" y="1737274"/>
            <a:ext cx="7775572" cy="900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هَلِ ٱلرِّباطُ مَدينَةٌ داخِلِيَّةٌ أَمْ ساحِلِيَّةٌ؟ عَلِّلْ جَوابِكَ مِنَ ٱلنَّصِّ.</a:t>
            </a:r>
            <a:endParaRPr lang="ar-MA" sz="40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61532933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6DCE4-D137-6EA6-3C46-30666EEAFCD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839B5C-011B-0E8D-0346-354D03DF0089}"/>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لِماذا يَتَوافَدُ آلافُ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ٱلزُّوّارِ</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مُخْتَلِفِ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ٱلْبُلْدانِ</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عَلى مِهْرَجانِ "مَوازينَ"؟</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Rectangle 18">
            <a:extLst>
              <a:ext uri="{FF2B5EF4-FFF2-40B4-BE49-F238E27FC236}">
                <a16:creationId xmlns:a16="http://schemas.microsoft.com/office/drawing/2014/main" id="{8AE2CFF5-DAC0-7BB9-EF06-F6308A93BFE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7BB03F1-2341-F401-5B37-D2E12C37E64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2483411B-D6BB-A76F-9F99-A97BF763C65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F0AA1B1B-A021-1EA4-CA81-FC4F1A9567C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C2C4F9F1-5FF8-50E4-AE4B-56536500CAD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2CFEE8B4-6299-D697-0DA2-6F01498D6E8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2008A270-2B0B-87B1-A28A-5428D1FB04E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33308D3F-B591-98D0-4404-DEF19AB4890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Image 4">
            <a:extLst>
              <a:ext uri="{FF2B5EF4-FFF2-40B4-BE49-F238E27FC236}">
                <a16:creationId xmlns:a16="http://schemas.microsoft.com/office/drawing/2014/main" id="{B5846ABC-07B2-0D1F-5381-5A3AB2B11595}"/>
              </a:ext>
            </a:extLst>
          </p:cNvPr>
          <p:cNvPicPr>
            <a:picLocks noChangeAspect="1"/>
          </p:cNvPicPr>
          <p:nvPr/>
        </p:nvPicPr>
        <p:blipFill>
          <a:blip r:embed="rId6"/>
          <a:stretch>
            <a:fillRect/>
          </a:stretch>
        </p:blipFill>
        <p:spPr>
          <a:xfrm>
            <a:off x="3371850" y="2968536"/>
            <a:ext cx="2685924" cy="34464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EA8099EF-2CD8-4B2C-042D-7A247698C2DA}"/>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2A268FDD-1D3B-4C67-783C-B550D69FE855}"/>
              </a:ext>
            </a:extLst>
          </p:cNvPr>
          <p:cNvSpPr txBox="1">
            <a:spLocks/>
          </p:cNvSpPr>
          <p:nvPr/>
        </p:nvSpPr>
        <p:spPr>
          <a:xfrm>
            <a:off x="304548" y="1596998"/>
            <a:ext cx="8377174" cy="123126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لِماذا يَتَوافَدُ آلافُ </a:t>
            </a:r>
            <a:r>
              <a:rPr lang="ar-MA" sz="40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ٱلزُّوّارِ</a:t>
            </a:r>
            <a:r>
              <a:rPr lang="ar-MA" sz="4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مِنْ مُخْتَلِفِ </a:t>
            </a:r>
            <a:r>
              <a:rPr lang="ar-MA" sz="40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ٱلْبُلْدانِ</a:t>
            </a:r>
            <a:r>
              <a:rPr lang="ar-MA" sz="4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عَلى مِهْرَجانِ "مَوازينَ"؟</a:t>
            </a:r>
            <a:endParaRPr lang="ar-MA" sz="4000" i="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67236943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270A-65AC-4245-4869-126A795A4B4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E939A-8AAA-E6EB-779D-D5CD6744343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بمفردكم أجيبوا عن التمارين التالية على الصفحة رقم 59</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003369E-6AC9-7911-6FCD-E6234B4962E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897C6570-392D-0751-5372-7A9B872903C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5ACCE5C2-8483-8715-96EF-E8BF24FA6D0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C1B4186B-F5D9-17A3-19AE-6A9CEAFE235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C3F0B32F-0777-D7E1-F7A8-D8A2887BEC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9B8F0440-1A96-61EC-6DA4-EEA0D7C39ECC}"/>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3682D67B-3236-DF38-73CC-4FB9D75FE7F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750CF6CA-20E8-58F9-5259-C4B276313DB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4DBB7015-240D-E614-F32E-FC2914FF124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descr="Une image contenant texte, Appareils électroniques, capture d’écran, Système d’exploitation&#10;&#10;Le contenu généré par l’IA peut être incorrect.">
            <a:extLst>
              <a:ext uri="{FF2B5EF4-FFF2-40B4-BE49-F238E27FC236}">
                <a16:creationId xmlns:a16="http://schemas.microsoft.com/office/drawing/2014/main" id="{07C7E612-42A3-CCE9-EA7A-D75D4B11D5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5319" y="1570935"/>
            <a:ext cx="3357752" cy="5150327"/>
          </a:xfrm>
          <a:prstGeom prst="rect">
            <a:avLst/>
          </a:prstGeom>
        </p:spPr>
      </p:pic>
      <p:sp>
        <p:nvSpPr>
          <p:cNvPr id="14" name="Rectangle : coins arrondis 13">
            <a:extLst>
              <a:ext uri="{FF2B5EF4-FFF2-40B4-BE49-F238E27FC236}">
                <a16:creationId xmlns:a16="http://schemas.microsoft.com/office/drawing/2014/main" id="{0A64A06C-B10E-2A3E-DB50-A3E4C8AD0BFE}"/>
              </a:ext>
            </a:extLst>
          </p:cNvPr>
          <p:cNvSpPr/>
          <p:nvPr/>
        </p:nvSpPr>
        <p:spPr>
          <a:xfrm>
            <a:off x="3377045" y="2450638"/>
            <a:ext cx="2930353" cy="3794298"/>
          </a:xfrm>
          <a:prstGeom prst="roundRect">
            <a:avLst>
              <a:gd name="adj" fmla="val 4613"/>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223520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279C-C289-0883-F601-A8F6587A177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3744242-448B-4DC1-2538-F79DDBF33787}"/>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الأول:أضع</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علامة أمام الجواب الصحيح.=</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-يوجه الأستاذ متعلميه لتوظيف استراتيجيات الفهم للإجابة عن السؤال.</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F500F53-56F7-9996-663A-15266FB1B67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DABB8EDC-1C64-8CD9-2AD8-C41B21595D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A86C139B-4424-2294-F28A-FB4D02C3946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8D779AB0-6C3A-8537-CDFB-CD73BB36A2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6B931727-DAF8-5EBE-70BE-14014A12305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54BA0323-EEB1-EDCC-D0C4-91055E35B249}"/>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4B6293C0-ED55-7ACB-403B-CC08AF40E928}"/>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BB491C32-1F7F-046F-4734-D46853ECB60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D94E5F2-7A53-CE99-90C3-3EC1A72C85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descr="Une image contenant Police, texte, ligne, blanc&#10;&#10;Le contenu généré par l’IA peut être incorrect.">
            <a:extLst>
              <a:ext uri="{FF2B5EF4-FFF2-40B4-BE49-F238E27FC236}">
                <a16:creationId xmlns:a16="http://schemas.microsoft.com/office/drawing/2014/main" id="{7DF5FDC1-B542-FD1F-B31C-12395CC46088}"/>
              </a:ext>
            </a:extLst>
          </p:cNvPr>
          <p:cNvPicPr>
            <a:picLocks noChangeAspect="1"/>
          </p:cNvPicPr>
          <p:nvPr/>
        </p:nvPicPr>
        <p:blipFill>
          <a:blip r:embed="rId7"/>
          <a:stretch>
            <a:fillRect/>
          </a:stretch>
        </p:blipFill>
        <p:spPr>
          <a:xfrm>
            <a:off x="2153545" y="1584000"/>
            <a:ext cx="4381880" cy="617273"/>
          </a:xfrm>
          <a:prstGeom prst="rect">
            <a:avLst/>
          </a:prstGeom>
        </p:spPr>
      </p:pic>
      <p:pic>
        <p:nvPicPr>
          <p:cNvPr id="17" name="Image 16" descr="Une image contenant texte, Police, écriture manuscrite, capture d’écran&#10;&#10;Le contenu généré par l’IA peut être incorrect.">
            <a:extLst>
              <a:ext uri="{FF2B5EF4-FFF2-40B4-BE49-F238E27FC236}">
                <a16:creationId xmlns:a16="http://schemas.microsoft.com/office/drawing/2014/main" id="{CC16999D-56F5-33F4-DB86-660AF999F4FB}"/>
              </a:ext>
            </a:extLst>
          </p:cNvPr>
          <p:cNvPicPr>
            <a:picLocks noChangeAspect="1"/>
          </p:cNvPicPr>
          <p:nvPr/>
        </p:nvPicPr>
        <p:blipFill>
          <a:blip r:embed="rId8"/>
          <a:stretch>
            <a:fillRect/>
          </a:stretch>
        </p:blipFill>
        <p:spPr>
          <a:xfrm>
            <a:off x="895274" y="2510792"/>
            <a:ext cx="7195721" cy="3756727"/>
          </a:xfrm>
          <a:prstGeom prst="rect">
            <a:avLst/>
          </a:prstGeom>
        </p:spPr>
      </p:pic>
    </p:spTree>
    <p:extLst>
      <p:ext uri="{BB962C8B-B14F-4D97-AF65-F5344CB8AC3E}">
        <p14:creationId xmlns:p14="http://schemas.microsoft.com/office/powerpoint/2010/main" val="277319624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0172-ADEB-F299-01C6-6DA7D13EACC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82ADF9F-0259-C942-3CA6-0DD754C801D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96F11C32-B28D-F0C3-13D4-49F57547D74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1093A077-D2B0-A35A-AC64-B957513C80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C"/>
                </a:solidFill>
                <a:latin typeface="Microsoft Uighur" panose="02000000000000000000" pitchFamily="2" charset="-78"/>
                <a:cs typeface="Microsoft Uighur" panose="02000000000000000000" pitchFamily="2" charset="-78"/>
              </a:rPr>
              <a:t>قراءة 2</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52B662AF-4E8B-69E4-A206-BDB364F0987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E408D6AA-5FD6-20C9-8654-FA61BA0D9CF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26E4FE3A-775F-2DEA-D0DC-19F5D13827C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6500D24A-A9B3-42AF-83BE-98DF874F8819}"/>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8A5149DD-15C0-6661-6BD9-6A14A2B1B8F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9D475AC9-D48E-529D-0276-7F70F9DE4CF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9CE3351A-F33B-1A12-4232-B5C4F5782A7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descr="Une image contenant Police, texte, ligne, blanc&#10;&#10;Le contenu généré par l’IA peut être incorrect.">
            <a:extLst>
              <a:ext uri="{FF2B5EF4-FFF2-40B4-BE49-F238E27FC236}">
                <a16:creationId xmlns:a16="http://schemas.microsoft.com/office/drawing/2014/main" id="{114FEE92-9C3E-55C1-F83B-780D6FCA3F53}"/>
              </a:ext>
            </a:extLst>
          </p:cNvPr>
          <p:cNvPicPr>
            <a:picLocks noChangeAspect="1"/>
          </p:cNvPicPr>
          <p:nvPr/>
        </p:nvPicPr>
        <p:blipFill>
          <a:blip r:embed="rId7"/>
          <a:stretch>
            <a:fillRect/>
          </a:stretch>
        </p:blipFill>
        <p:spPr>
          <a:xfrm>
            <a:off x="2153545" y="1584000"/>
            <a:ext cx="4381880" cy="617273"/>
          </a:xfrm>
          <a:prstGeom prst="rect">
            <a:avLst/>
          </a:prstGeom>
        </p:spPr>
      </p:pic>
      <p:pic>
        <p:nvPicPr>
          <p:cNvPr id="17" name="Image 16" descr="Une image contenant texte, Police, écriture manuscrite, capture d’écran&#10;&#10;Le contenu généré par l’IA peut être incorrect.">
            <a:extLst>
              <a:ext uri="{FF2B5EF4-FFF2-40B4-BE49-F238E27FC236}">
                <a16:creationId xmlns:a16="http://schemas.microsoft.com/office/drawing/2014/main" id="{2B27A64A-8B04-5BAD-52C9-EE94FAFAFB5D}"/>
              </a:ext>
            </a:extLst>
          </p:cNvPr>
          <p:cNvPicPr>
            <a:picLocks noChangeAspect="1"/>
          </p:cNvPicPr>
          <p:nvPr/>
        </p:nvPicPr>
        <p:blipFill>
          <a:blip r:embed="rId8"/>
          <a:stretch>
            <a:fillRect/>
          </a:stretch>
        </p:blipFill>
        <p:spPr>
          <a:xfrm>
            <a:off x="895274" y="2510792"/>
            <a:ext cx="7195721" cy="3756727"/>
          </a:xfrm>
          <a:prstGeom prst="rect">
            <a:avLst/>
          </a:prstGeom>
        </p:spPr>
      </p:pic>
      <p:sp>
        <p:nvSpPr>
          <p:cNvPr id="6" name="Titre 9">
            <a:extLst>
              <a:ext uri="{FF2B5EF4-FFF2-40B4-BE49-F238E27FC236}">
                <a16:creationId xmlns:a16="http://schemas.microsoft.com/office/drawing/2014/main" id="{1BD39AC4-5D64-5138-E2A8-22DE216FBFE7}"/>
              </a:ext>
            </a:extLst>
          </p:cNvPr>
          <p:cNvSpPr txBox="1">
            <a:spLocks/>
          </p:cNvSpPr>
          <p:nvPr/>
        </p:nvSpPr>
        <p:spPr>
          <a:xfrm>
            <a:off x="576246" y="4083155"/>
            <a:ext cx="953518" cy="612000"/>
          </a:xfrm>
          <a:prstGeom prst="rect">
            <a:avLst/>
          </a:prstGeom>
        </p:spPr>
        <p:txBody>
          <a:bodyPr vert="horz" lIns="91440" tIns="45720" rIns="91440" bIns="45720" rtlCol="0" anchor="ctr">
            <a:normAutofit fontScale="92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40092095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1730-DD27-AAD0-6308-BB7ABF4156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6E9F3A9-5EE2-341B-0BF1-3B390B11854C}"/>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الثاني:أستخرج من النص الجملة التي تبين أن الرباط تجمع بين تاريخها الأصيل و حاضرها الحديث.</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594E84F7-8535-9BEA-53A0-1B783586749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DE3C2CC-7734-932B-E2EC-0E7633ECEF5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0068298B-47CC-A08E-FEC9-CFA0EFEF854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3138B587-2345-9B84-B53D-2F539D12801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36194490-4B29-F7EE-BDB8-263B60A82D5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C45BD348-09C2-7927-13DD-91239ECCF31E}"/>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CEEF105E-FD6E-5623-2512-57F92FB4724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C84CE415-C4F5-E6AE-1B1F-C5C8804A5A4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69C2A0FF-2AF8-FB16-686D-E50736CDA50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B3E5F8E8-AC50-3C9F-C267-82E9C4B5EDBE}"/>
              </a:ext>
            </a:extLst>
          </p:cNvPr>
          <p:cNvPicPr>
            <a:picLocks noChangeAspect="1"/>
          </p:cNvPicPr>
          <p:nvPr/>
        </p:nvPicPr>
        <p:blipFill>
          <a:blip r:embed="rId7"/>
          <a:stretch>
            <a:fillRect/>
          </a:stretch>
        </p:blipFill>
        <p:spPr>
          <a:xfrm>
            <a:off x="405245" y="1925193"/>
            <a:ext cx="8264176" cy="624894"/>
          </a:xfrm>
          <a:prstGeom prst="rect">
            <a:avLst/>
          </a:prstGeom>
        </p:spPr>
      </p:pic>
      <p:pic>
        <p:nvPicPr>
          <p:cNvPr id="14" name="Image 13">
            <a:extLst>
              <a:ext uri="{FF2B5EF4-FFF2-40B4-BE49-F238E27FC236}">
                <a16:creationId xmlns:a16="http://schemas.microsoft.com/office/drawing/2014/main" id="{CE2A0CFD-6404-5F25-5FAB-5820F8D45936}"/>
              </a:ext>
            </a:extLst>
          </p:cNvPr>
          <p:cNvPicPr>
            <a:picLocks noChangeAspect="1"/>
          </p:cNvPicPr>
          <p:nvPr/>
        </p:nvPicPr>
        <p:blipFill>
          <a:blip r:embed="rId8"/>
          <a:stretch>
            <a:fillRect/>
          </a:stretch>
        </p:blipFill>
        <p:spPr>
          <a:xfrm>
            <a:off x="3464697" y="2861193"/>
            <a:ext cx="2810824" cy="36067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2077941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0D64-95A4-6C87-BBEC-A3FE2E1F8CA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D1FB0A8-CF17-0FA7-63BE-4AF78D26B8F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DEFB832-CC71-EDC3-4C2C-46DAB301861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B5BFDC0-37A9-3B1F-1E5F-84B54F260E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7C3F9D8-45F3-65A1-0F65-A62E8DCEEC1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75466D0-E6A5-4F5D-CB59-7C9465B93D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02413866-5B7F-3AFA-11A3-62B3C00F5A4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2346BE9E-9028-95EB-68B6-C90991B5BE5A}"/>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B74BBF32-6FC4-89C1-A684-DD7695A7831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2D4DC753-2EB5-B8AD-BB83-B5AA09051AE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D0AC0BF-DBE4-5F53-6056-4D07A494FA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B43B89A8-C136-64ED-2499-9C4AB580DF5F}"/>
              </a:ext>
            </a:extLst>
          </p:cNvPr>
          <p:cNvPicPr>
            <a:picLocks noChangeAspect="1"/>
          </p:cNvPicPr>
          <p:nvPr/>
        </p:nvPicPr>
        <p:blipFill>
          <a:blip r:embed="rId7"/>
          <a:stretch>
            <a:fillRect/>
          </a:stretch>
        </p:blipFill>
        <p:spPr>
          <a:xfrm>
            <a:off x="405245" y="1925193"/>
            <a:ext cx="8264176" cy="624894"/>
          </a:xfrm>
          <a:prstGeom prst="rect">
            <a:avLst/>
          </a:prstGeom>
        </p:spPr>
      </p:pic>
      <p:sp>
        <p:nvSpPr>
          <p:cNvPr id="13" name="Titre 9">
            <a:extLst>
              <a:ext uri="{FF2B5EF4-FFF2-40B4-BE49-F238E27FC236}">
                <a16:creationId xmlns:a16="http://schemas.microsoft.com/office/drawing/2014/main" id="{E791C2C7-29A8-F9AC-DCB2-EA88C86728BA}"/>
              </a:ext>
            </a:extLst>
          </p:cNvPr>
          <p:cNvSpPr txBox="1">
            <a:spLocks/>
          </p:cNvSpPr>
          <p:nvPr/>
        </p:nvSpPr>
        <p:spPr>
          <a:xfrm>
            <a:off x="848244" y="3546321"/>
            <a:ext cx="6840000" cy="1360811"/>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"وَلا تَزالُ تَحْتَفِظُ إِلى ٱلْيَومِ بِطابَعِها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ٱلْأَصيلِ</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وَأَزِقَّتِها ٱلْقَديمَةِ، وَمَعالِمِها ٱلتّاريخِيَّةِ ٱلْمُذهِلَةِ."</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6510152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BB4A2-D80F-248A-8A45-5D3847B9C05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5C1F514-9038-4A86-CCAF-1C6AB394C93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أي فقرة وجدتم الجواب؟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BA49081-71B1-734F-FC62-E74250F9ABE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5203279-1D5B-FC2C-39B3-C8CABD8F4C6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0CE27F3-CB28-80BA-969F-3FAA45A663A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DFDC2F8A-93D4-717A-F839-D2D14C07147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41EBFD7A-FD9E-0AC2-5FCE-C8B63078629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BC7AB09B-D66C-126B-6663-1D7B9149BDFF}"/>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1A8E3448-2369-96BF-968D-8997F6250C73}"/>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AD297496-6EB8-153F-14CC-0AD543C1276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77C0216E-9554-9ECA-1991-D95454E16D3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EC918542-65EE-FE02-1AD8-2E5B3BD5847D}"/>
              </a:ext>
            </a:extLst>
          </p:cNvPr>
          <p:cNvPicPr>
            <a:picLocks noChangeAspect="1"/>
          </p:cNvPicPr>
          <p:nvPr/>
        </p:nvPicPr>
        <p:blipFill>
          <a:blip r:embed="rId7"/>
          <a:stretch>
            <a:fillRect/>
          </a:stretch>
        </p:blipFill>
        <p:spPr>
          <a:xfrm>
            <a:off x="405245" y="1925193"/>
            <a:ext cx="8264176" cy="624894"/>
          </a:xfrm>
          <a:prstGeom prst="rect">
            <a:avLst/>
          </a:prstGeom>
        </p:spPr>
      </p:pic>
      <p:sp>
        <p:nvSpPr>
          <p:cNvPr id="13" name="Titre 9">
            <a:extLst>
              <a:ext uri="{FF2B5EF4-FFF2-40B4-BE49-F238E27FC236}">
                <a16:creationId xmlns:a16="http://schemas.microsoft.com/office/drawing/2014/main" id="{436EFAC7-5FBA-AA7F-E132-68BC04B12565}"/>
              </a:ext>
            </a:extLst>
          </p:cNvPr>
          <p:cNvSpPr txBox="1">
            <a:spLocks/>
          </p:cNvSpPr>
          <p:nvPr/>
        </p:nvSpPr>
        <p:spPr>
          <a:xfrm>
            <a:off x="848244" y="3546321"/>
            <a:ext cx="6840000" cy="1360811"/>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"وَلا تَزالُ تَحْتَفِظُ إِلى ٱلْيَومِ بِطابَعِها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ٱلْأَصيلِ</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وَأَزِقَّتِها ٱلْقَديمَةِ، وَمَعالِمِها ٱلتّاريخِيَّةِ ٱلْمُذهِلَةِ."</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83665560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42636-A36A-3380-DC3F-03025508849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4F6767-2D1F-4F52-6FD4-B5D1577E2DB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الثالث:من خلال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النص،فيم</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يتجلى شغف المغاربة بالموسيقى؟</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3E805C4-DE05-A92B-C780-7C4BCA0B2A2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35A7412F-D78E-D8FE-5378-FC7647C3FFF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D458A59-5C42-201F-BE89-86190A14D7B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952E968-7721-732F-2C32-5FDA9C9A549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DE9E917B-26CA-CEE5-85B9-6E430ECAD76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5D168241-3365-64D9-4758-C7C3DC8A8A7D}"/>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B085BF9E-2DA6-FE54-79F5-DECFFC5C94A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EEC2C9E1-E572-6A6C-1394-0E55F8DB63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F4748E4C-CA56-2191-8406-360E65F8592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F396ED39-1852-C364-1811-58CF0CC5BFC7}"/>
              </a:ext>
            </a:extLst>
          </p:cNvPr>
          <p:cNvPicPr>
            <a:picLocks noChangeAspect="1"/>
          </p:cNvPicPr>
          <p:nvPr/>
        </p:nvPicPr>
        <p:blipFill>
          <a:blip r:embed="rId7"/>
          <a:stretch>
            <a:fillRect/>
          </a:stretch>
        </p:blipFill>
        <p:spPr>
          <a:xfrm>
            <a:off x="1145343" y="1521655"/>
            <a:ext cx="6066046" cy="502964"/>
          </a:xfrm>
          <a:prstGeom prst="rect">
            <a:avLst/>
          </a:prstGeom>
        </p:spPr>
      </p:pic>
      <p:pic>
        <p:nvPicPr>
          <p:cNvPr id="13" name="Image 12">
            <a:extLst>
              <a:ext uri="{FF2B5EF4-FFF2-40B4-BE49-F238E27FC236}">
                <a16:creationId xmlns:a16="http://schemas.microsoft.com/office/drawing/2014/main" id="{583630F4-A05C-8FC4-53BE-880ECC91ABD5}"/>
              </a:ext>
            </a:extLst>
          </p:cNvPr>
          <p:cNvPicPr>
            <a:picLocks noChangeAspect="1"/>
          </p:cNvPicPr>
          <p:nvPr/>
        </p:nvPicPr>
        <p:blipFill>
          <a:blip r:embed="rId8"/>
          <a:stretch>
            <a:fillRect/>
          </a:stretch>
        </p:blipFill>
        <p:spPr>
          <a:xfrm>
            <a:off x="3087723" y="2495280"/>
            <a:ext cx="2810824" cy="36067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725538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4DE7-1BCB-869F-FD55-6FEADB806F3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ECB1B83-FD1C-2836-35E1-AFA96489AE9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0721C769-065F-FD7A-D9C5-1FFF6D384D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8A693574-19BE-DB9D-62A9-05639E9561A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59FB3E9C-F9E3-B0A4-E6D1-6207826FB3B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9224AC9-0C0A-B79E-CAB8-6B6B5280EC0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4603104B-8830-F003-03C8-97DD54D1EF8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E047AB68-C96E-4B08-C773-EFD2E936F3EB}"/>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3D9D99A4-95C5-75A6-D02E-76C1B7C4DD2D}"/>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C9D7A4BA-1259-D4A5-B06D-AA59BBC5CAA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A36288C2-82A8-44C4-613B-70C9D8660F8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C36671F8-5B74-50B3-6E52-8091DCBC1D33}"/>
              </a:ext>
            </a:extLst>
          </p:cNvPr>
          <p:cNvPicPr>
            <a:picLocks noChangeAspect="1"/>
          </p:cNvPicPr>
          <p:nvPr/>
        </p:nvPicPr>
        <p:blipFill>
          <a:blip r:embed="rId7"/>
          <a:stretch>
            <a:fillRect/>
          </a:stretch>
        </p:blipFill>
        <p:spPr>
          <a:xfrm>
            <a:off x="1145343" y="1521655"/>
            <a:ext cx="6066046" cy="502964"/>
          </a:xfrm>
          <a:prstGeom prst="rect">
            <a:avLst/>
          </a:prstGeom>
        </p:spPr>
      </p:pic>
      <p:sp>
        <p:nvSpPr>
          <p:cNvPr id="12" name="Titre 9">
            <a:extLst>
              <a:ext uri="{FF2B5EF4-FFF2-40B4-BE49-F238E27FC236}">
                <a16:creationId xmlns:a16="http://schemas.microsoft.com/office/drawing/2014/main" id="{1BB95D47-6C4C-732A-0898-9DAAFDEFEA7B}"/>
              </a:ext>
            </a:extLst>
          </p:cNvPr>
          <p:cNvSpPr txBox="1">
            <a:spLocks/>
          </p:cNvSpPr>
          <p:nvPr/>
        </p:nvSpPr>
        <p:spPr>
          <a:xfrm>
            <a:off x="676115" y="2743202"/>
            <a:ext cx="7449576" cy="3117271"/>
          </a:xfrm>
          <a:prstGeom prst="rect">
            <a:avLst/>
          </a:prstGeom>
        </p:spPr>
        <p:txBody>
          <a:bodyPr vert="horz" lIns="91440" tIns="45720" rIns="91440" bIns="45720" rtlCol="0" anchor="ctr">
            <a:normAutofit fontScale="850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يَتَجَلّى شَغَفُ ٱلْمَغارِبَةِ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بِٱلْموسيقى</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خِلالِ ٱلنَّصِّ في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ٱحْتِضانِ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مَدينَةِ ٱلرِّباطِ لِمِهْرَجانِ "مَوازينِ لِلْموسيقى ٱلْعالَمِيَّةِ"، اَلَّذي يُعَدُّ مِنْ أَضْخَمِ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ٱلْمِهْرَجاناتِ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ٱلْفَنِّيَّةِ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 ٱلْمَغْرِبِ بَلْ وفي إِفْريقيا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وَٱلْعالَمِ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ٱلْعَرَبِيِّ</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إِذْ يَجْلِبُ آلافَ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ٱلزُّوّارِ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مُخْتَلَفِ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ٱلْبُلْدانِ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لِلاسْتِمْتاعِ بِعُروضٍ موسيقِيَّةٍ مُتَنَوِّعَةٍ تَضُمُّ فَنّانينَ مَشْهورينَ مِنْ أَنْحاءِ ٱلْعالَمِ، وَأَغانِيَ بِلُغاتٍ مُخْتَلِفَةٍ وَإيقاعاتٍ تُعَبِّرُ عَنْ ثَقافاتِ شُعوبِ ٱلْعالَمِ.</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360486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9F16E-9279-5B39-3BAA-59D72CE9E2E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CBB1E5-8526-507D-8EA9-584B3F98870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أي فقرة وجدتم الجواب؟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8405DDBB-D9BC-9E0B-CD4F-3848D24E6CB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57C891A5-5161-0BCB-D9D6-3C520326746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4D1F3B34-C957-9D8E-7EA1-16E119B5095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BA42A1E-9EEB-2C65-B088-42F6C814D87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B93847CA-E0DE-BC85-2C5C-AFACAAF84C4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DB9D1590-8B42-71E2-E039-67138CAE7A10}"/>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5B4146AF-A1AB-6660-7D45-BE7A665C780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86835173-CF5D-E861-A285-2745858AA7E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2BB8BC72-05C1-4227-52CD-7ECB8BDAC3C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D4FCC286-7975-3D7A-2754-D2C5DFB0B717}"/>
              </a:ext>
            </a:extLst>
          </p:cNvPr>
          <p:cNvPicPr>
            <a:picLocks noChangeAspect="1"/>
          </p:cNvPicPr>
          <p:nvPr/>
        </p:nvPicPr>
        <p:blipFill>
          <a:blip r:embed="rId7"/>
          <a:stretch>
            <a:fillRect/>
          </a:stretch>
        </p:blipFill>
        <p:spPr>
          <a:xfrm>
            <a:off x="1145343" y="1521655"/>
            <a:ext cx="6066046" cy="502964"/>
          </a:xfrm>
          <a:prstGeom prst="rect">
            <a:avLst/>
          </a:prstGeom>
        </p:spPr>
      </p:pic>
      <p:sp>
        <p:nvSpPr>
          <p:cNvPr id="13" name="Titre 9">
            <a:extLst>
              <a:ext uri="{FF2B5EF4-FFF2-40B4-BE49-F238E27FC236}">
                <a16:creationId xmlns:a16="http://schemas.microsoft.com/office/drawing/2014/main" id="{179469E9-8A42-148A-50CF-89A0BD97414C}"/>
              </a:ext>
            </a:extLst>
          </p:cNvPr>
          <p:cNvSpPr txBox="1">
            <a:spLocks/>
          </p:cNvSpPr>
          <p:nvPr/>
        </p:nvSpPr>
        <p:spPr>
          <a:xfrm>
            <a:off x="676115" y="2743202"/>
            <a:ext cx="7449576" cy="3117271"/>
          </a:xfrm>
          <a:prstGeom prst="rect">
            <a:avLst/>
          </a:prstGeom>
        </p:spPr>
        <p:txBody>
          <a:bodyPr vert="horz" lIns="91440" tIns="45720" rIns="91440" bIns="45720" rtlCol="0" anchor="ctr">
            <a:normAutofit fontScale="850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يَتَجَلّى شَغَفُ ٱلْمَغارِبَةِ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بِٱلْموسيقى</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خِلالِ ٱلنَّصِّ في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ٱحْتِضانِ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مَدينَةِ ٱلرِّباطِ لِمِهْرَجانِ "مَوازينِ لِلْموسيقى ٱلْعالَمِيَّةِ"، اَلَّذي يُعَدُّ مِنْ أَضْخَمِ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ٱلْمِهْرَجاناتِ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ٱلْفَنِّيَّةِ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 ٱلْمَغْرِبِ بَلْ وفي إِفْريقيا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وَٱلْعالَمِ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ٱلْعَرَبِيِّ</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إِذْ يَجْلِبُ آلافَ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ٱلزُّوّارِ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مُخْتَلَفِ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ٱلْبُلْدانِ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لِلاسْتِمْتاعِ بِعُروضٍ موسيقِيَّةٍ مُتَنَوِّعَةٍ تَضُمُّ فَنّانينَ مَشْهورينَ مِنْ أَنْحاءِ ٱلْعالَمِ، وَأَغانِيَ بِلُغاتٍ مُخْتَلِفَةٍ وَإيقاعاتٍ تُعَبِّرُ عَنْ ثَقافاتِ شُعوبِ ٱلْعالَمِ.</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28074457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A622-8C34-C454-CE23-97782197E70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4D29671-D09A-A163-6F2E-2FBBE9EBE49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الرابع:كيف صارت الرباط معرضا فنيا مفتوحا؟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A4F4D5E-9ED5-2C25-154D-522B82A425B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103FFD96-94BA-7802-6E6C-9E656DA65A7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807A9A54-46D4-994B-C462-B2DFC37166E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23EE852C-E679-8B51-4C36-ED4C7B201E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ADBA7BAA-DB4A-6402-B824-08C60AA962F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6971D8CA-A5D5-5DAB-E059-8311EA330654}"/>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61691482-2FD3-8F0C-9A68-5C1712721D2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6EFF1023-8646-2DAB-63D7-FCCC8EE9AD3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5705E591-476B-071E-CC85-184283F1B86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C4624C09-53BA-3553-0DBE-FCE435E99B39}"/>
              </a:ext>
            </a:extLst>
          </p:cNvPr>
          <p:cNvPicPr>
            <a:picLocks noChangeAspect="1"/>
          </p:cNvPicPr>
          <p:nvPr/>
        </p:nvPicPr>
        <p:blipFill>
          <a:blip r:embed="rId7"/>
          <a:stretch>
            <a:fillRect/>
          </a:stretch>
        </p:blipFill>
        <p:spPr>
          <a:xfrm>
            <a:off x="2328867" y="1584000"/>
            <a:ext cx="4328535" cy="472481"/>
          </a:xfrm>
          <a:prstGeom prst="rect">
            <a:avLst/>
          </a:prstGeom>
        </p:spPr>
      </p:pic>
      <p:pic>
        <p:nvPicPr>
          <p:cNvPr id="13" name="Image 12">
            <a:extLst>
              <a:ext uri="{FF2B5EF4-FFF2-40B4-BE49-F238E27FC236}">
                <a16:creationId xmlns:a16="http://schemas.microsoft.com/office/drawing/2014/main" id="{0618172C-E2F8-6AA7-FB6E-7D6B73034FB8}"/>
              </a:ext>
            </a:extLst>
          </p:cNvPr>
          <p:cNvPicPr>
            <a:picLocks noChangeAspect="1"/>
          </p:cNvPicPr>
          <p:nvPr/>
        </p:nvPicPr>
        <p:blipFill>
          <a:blip r:embed="rId8"/>
          <a:stretch>
            <a:fillRect/>
          </a:stretch>
        </p:blipFill>
        <p:spPr>
          <a:xfrm>
            <a:off x="3087723" y="2495280"/>
            <a:ext cx="2810824" cy="36067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09074199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B88FD-8A54-2848-C04A-8AE4E8D5EC9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89CCD5C-769D-5078-A6B9-68EFA72F896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5B4F81D-F3C9-B78F-0A89-C1BACCA07BA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A691C306-B73E-E8F8-1FDB-D00E6CCC124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751820E8-FFF4-BE15-7729-48ABDDD84F5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44CFBCA-E1E7-3624-B60F-CA93490200F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68D681F2-BA63-5A46-9744-D29A189D5B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31E0B834-8410-D916-FC0E-196127A149BF}"/>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83A918CA-8383-36A0-0AFD-D617C2124CA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AB4CFEE5-5918-B03E-E227-3DECBE7B457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47A29041-4444-F83D-E4E1-AE32C58640B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CB9EC902-311C-2D84-E5EE-98B5338E3DA0}"/>
              </a:ext>
            </a:extLst>
          </p:cNvPr>
          <p:cNvPicPr>
            <a:picLocks noChangeAspect="1"/>
          </p:cNvPicPr>
          <p:nvPr/>
        </p:nvPicPr>
        <p:blipFill>
          <a:blip r:embed="rId7"/>
          <a:stretch>
            <a:fillRect/>
          </a:stretch>
        </p:blipFill>
        <p:spPr>
          <a:xfrm>
            <a:off x="2328867" y="1584000"/>
            <a:ext cx="4328535" cy="472481"/>
          </a:xfrm>
          <a:prstGeom prst="rect">
            <a:avLst/>
          </a:prstGeom>
        </p:spPr>
      </p:pic>
      <p:sp>
        <p:nvSpPr>
          <p:cNvPr id="12" name="Titre 9">
            <a:extLst>
              <a:ext uri="{FF2B5EF4-FFF2-40B4-BE49-F238E27FC236}">
                <a16:creationId xmlns:a16="http://schemas.microsoft.com/office/drawing/2014/main" id="{070F067C-B652-2075-E827-AB442DB42F03}"/>
              </a:ext>
            </a:extLst>
          </p:cNvPr>
          <p:cNvSpPr txBox="1">
            <a:spLocks/>
          </p:cNvSpPr>
          <p:nvPr/>
        </p:nvSpPr>
        <p:spPr>
          <a:xfrm>
            <a:off x="751840" y="2594659"/>
            <a:ext cx="7661518" cy="3157747"/>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صارَتِ ٱلرِّباطُ مَعْرَضاً فَنِّياً مَفْتوحاً مِنْ خِلالِ إِقامَةِ مِهْرَجانِ "فَنِّ ٱلشَّارِعِ"، حَيْثُ يَقومُ ٱلْفَنَّانونَ بِرَسْمِ جِدارِيَّاتٍ ضَخْمَةٍ عَلى جُدْرانِ ٱلْمَبانِي، فَتَتَحَوَّلُ بِذَلِكَ شَوارِعُ ٱلْمَدينَةِ وَأَزِقَّتُها إِلى فَضاءٍ فَنِّيٍّ مَفْتوحٍ يَنْبُضُ بِٱلْأَلْوانِ، وَيَمْنَحُ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ٱلْمارَّةَ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لَحَظاتٍ مِنَ ٱلدَّهْشَةِ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وَٱلْمُتْعَةِ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دونَ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ٱلْحاجَةِ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إِلى وُلوجِ قاعاتٍ مُغْلَقَةٍ.</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50664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24A3D-F7B3-4BB7-13B7-C369565C93A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5B2ADFB-8239-8812-C915-B3B13B2701B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أي فقرة وجدتم الجواب؟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D355CD7F-6AF1-8401-FE92-4B70CDFB2AC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FE2D454A-6C2F-6332-5881-838171982B9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9F300F5-EAD7-F1E6-BE54-A0E68E0E8EE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6E605C5-037D-AB99-344C-1C9828284DA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9426F9B9-A158-AEDD-FB1F-EE71CC6093C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635223E2-6309-569E-877D-10DDC70DDEBD}"/>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D75ADF63-108D-0D11-1FEA-ABE5EC409521}"/>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4DD71910-ED28-6B83-6C1D-320AD77B312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55FDB2FF-6DA2-94B2-6B57-0B9BA380AC6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BEE01871-B033-1A2D-2ED5-4B8859B67989}"/>
              </a:ext>
            </a:extLst>
          </p:cNvPr>
          <p:cNvPicPr>
            <a:picLocks noChangeAspect="1"/>
          </p:cNvPicPr>
          <p:nvPr/>
        </p:nvPicPr>
        <p:blipFill>
          <a:blip r:embed="rId7"/>
          <a:stretch>
            <a:fillRect/>
          </a:stretch>
        </p:blipFill>
        <p:spPr>
          <a:xfrm>
            <a:off x="2328867" y="1584000"/>
            <a:ext cx="4328535" cy="472481"/>
          </a:xfrm>
          <a:prstGeom prst="rect">
            <a:avLst/>
          </a:prstGeom>
        </p:spPr>
      </p:pic>
      <p:sp>
        <p:nvSpPr>
          <p:cNvPr id="13" name="Titre 9">
            <a:extLst>
              <a:ext uri="{FF2B5EF4-FFF2-40B4-BE49-F238E27FC236}">
                <a16:creationId xmlns:a16="http://schemas.microsoft.com/office/drawing/2014/main" id="{2F99A17F-E4B6-74AA-0905-FE1ED173CC15}"/>
              </a:ext>
            </a:extLst>
          </p:cNvPr>
          <p:cNvSpPr txBox="1">
            <a:spLocks/>
          </p:cNvSpPr>
          <p:nvPr/>
        </p:nvSpPr>
        <p:spPr>
          <a:xfrm>
            <a:off x="751840" y="2594659"/>
            <a:ext cx="7661518" cy="3157747"/>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صارَتِ ٱلرِّباطُ مَعْرَضاً فَنِّياً مَفْتوحاً مِنْ خِلالِ إِقامَةِ مِهْرَجانِ "فَنِّ ٱلشَّارِعِ"، حَيْثُ يَقومُ ٱلْفَنَّانونَ بِرَسْمِ جِدارِيَّاتٍ ضَخْمَةٍ عَلى جُدْرانِ ٱلْمَبانِي، فَتَتَحَوَّلُ بِذَلِكَ شَوارِعُ ٱلْمَدينَةِ وَأَزِقَّتُها إِلى فَضاءٍ فَنِّيٍّ مَفْتوحٍ يَنْبُضُ بِٱلْأَلْوانِ، وَيَمْنَحُ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ٱلْمارَّةَ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لَحَظاتٍ مِنَ ٱلدَّهْشَةِ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وَٱلْمُتْعَةِ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دونَ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ٱلْحاجَةِ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إِلى وُلوجِ قاعاتٍ مُغْلَقَةٍ.</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7704777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7EE97-8FCE-480A-B8F9-995B15FA8F6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75FAAC-73EE-364C-CF28-D66A2FA1E72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السؤال الخامس:أحدد الفكرة الأساسية للفقرة الأخيرة من النص.</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9291AA5-736C-4791-9B70-597F9BF996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26FE3E43-5C7F-BE34-8E21-26205AF2EBC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DF60BB8-60ED-7A14-2CDE-D61075C812B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EF17F1D4-2C84-0CAF-AD0C-581E587FA31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816132F1-2BCC-0E9D-4034-12C6439BAD3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44B47468-EF02-0469-803B-8631919F4162}"/>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E475A94B-0CFC-6AB4-E2CA-C0B5CA82A8AB}"/>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2A906A13-08AC-9F3C-5A7C-050B2421B32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236D42C-44A3-8439-F3C4-7C91B17375F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1688D70A-3E37-A24C-0797-E30C4DD50BD1}"/>
              </a:ext>
            </a:extLst>
          </p:cNvPr>
          <p:cNvPicPr>
            <a:picLocks noChangeAspect="1"/>
          </p:cNvPicPr>
          <p:nvPr/>
        </p:nvPicPr>
        <p:blipFill>
          <a:blip r:embed="rId7"/>
          <a:stretch>
            <a:fillRect/>
          </a:stretch>
        </p:blipFill>
        <p:spPr>
          <a:xfrm>
            <a:off x="1626150" y="1584000"/>
            <a:ext cx="5387807" cy="579170"/>
          </a:xfrm>
          <a:prstGeom prst="rect">
            <a:avLst/>
          </a:prstGeom>
        </p:spPr>
      </p:pic>
      <p:pic>
        <p:nvPicPr>
          <p:cNvPr id="13" name="Image 12">
            <a:extLst>
              <a:ext uri="{FF2B5EF4-FFF2-40B4-BE49-F238E27FC236}">
                <a16:creationId xmlns:a16="http://schemas.microsoft.com/office/drawing/2014/main" id="{860AE4E6-87B4-3BB2-95B8-FA6ADB797CB5}"/>
              </a:ext>
            </a:extLst>
          </p:cNvPr>
          <p:cNvPicPr>
            <a:picLocks noChangeAspect="1"/>
          </p:cNvPicPr>
          <p:nvPr/>
        </p:nvPicPr>
        <p:blipFill>
          <a:blip r:embed="rId8"/>
          <a:stretch>
            <a:fillRect/>
          </a:stretch>
        </p:blipFill>
        <p:spPr>
          <a:xfrm>
            <a:off x="3087723" y="2495280"/>
            <a:ext cx="2810824" cy="36067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Rectangle : coins arrondis 13">
            <a:extLst>
              <a:ext uri="{FF2B5EF4-FFF2-40B4-BE49-F238E27FC236}">
                <a16:creationId xmlns:a16="http://schemas.microsoft.com/office/drawing/2014/main" id="{333ACD83-E40D-8F68-FC49-F334762821F5}"/>
              </a:ext>
            </a:extLst>
          </p:cNvPr>
          <p:cNvSpPr/>
          <p:nvPr/>
        </p:nvSpPr>
        <p:spPr>
          <a:xfrm rot="21260070">
            <a:off x="3270262" y="5021148"/>
            <a:ext cx="2810824" cy="1018009"/>
          </a:xfrm>
          <a:prstGeom prst="roundRect">
            <a:avLst>
              <a:gd name="adj" fmla="val 5705"/>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750303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C1FB1-4C29-6D89-FE61-D45199F2D5E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773981D-4AE7-D660-BEEC-53C848B198A7}"/>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 كيف توصلت للجواب؟</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6555B576-3B28-77E3-CD49-0B1B8969EA6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6851377C-F94F-2284-0DB8-637E6CCC397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43F21CFB-79E3-DD63-A035-2DC0F4B5FFE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AE4A669-A0AA-C8E9-8D7E-C6F1B3723E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49AB3"/>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Google Shape;1246;p5">
            <a:extLst>
              <a:ext uri="{FF2B5EF4-FFF2-40B4-BE49-F238E27FC236}">
                <a16:creationId xmlns:a16="http://schemas.microsoft.com/office/drawing/2014/main" id="{F3260288-0D8E-8BBD-DB94-9EF0A3482A9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Google Shape;1245;p5">
            <a:extLst>
              <a:ext uri="{FF2B5EF4-FFF2-40B4-BE49-F238E27FC236}">
                <a16:creationId xmlns:a16="http://schemas.microsoft.com/office/drawing/2014/main" id="{1F553507-7383-E6D6-21FD-61D358F86143}"/>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9" name="Google Shape;1244;p5">
            <a:extLst>
              <a:ext uri="{FF2B5EF4-FFF2-40B4-BE49-F238E27FC236}">
                <a16:creationId xmlns:a16="http://schemas.microsoft.com/office/drawing/2014/main" id="{95FC7A09-2FE0-6DDE-416B-5C7BB784B5F8}"/>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ADE3C998-3408-C2F2-9D85-F5B18AED3F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58F504D7-CC45-3FEF-5CEA-D4A4E4EC6A1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1A2F3885-F415-627E-7819-FF47F7473B2D}"/>
              </a:ext>
            </a:extLst>
          </p:cNvPr>
          <p:cNvPicPr>
            <a:picLocks noChangeAspect="1"/>
          </p:cNvPicPr>
          <p:nvPr/>
        </p:nvPicPr>
        <p:blipFill>
          <a:blip r:embed="rId7"/>
          <a:stretch>
            <a:fillRect/>
          </a:stretch>
        </p:blipFill>
        <p:spPr>
          <a:xfrm>
            <a:off x="1626150" y="1584000"/>
            <a:ext cx="5387807" cy="579170"/>
          </a:xfrm>
          <a:prstGeom prst="rect">
            <a:avLst/>
          </a:prstGeom>
        </p:spPr>
      </p:pic>
      <p:sp>
        <p:nvSpPr>
          <p:cNvPr id="12" name="Titre 9">
            <a:extLst>
              <a:ext uri="{FF2B5EF4-FFF2-40B4-BE49-F238E27FC236}">
                <a16:creationId xmlns:a16="http://schemas.microsoft.com/office/drawing/2014/main" id="{0C1421FA-A0EF-2344-6C47-7A291DFCAA21}"/>
              </a:ext>
            </a:extLst>
          </p:cNvPr>
          <p:cNvSpPr txBox="1">
            <a:spLocks/>
          </p:cNvSpPr>
          <p:nvPr/>
        </p:nvSpPr>
        <p:spPr>
          <a:xfrm>
            <a:off x="340143" y="2989053"/>
            <a:ext cx="8034106" cy="2172227"/>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مِهْرَجانُ "مَوازينِ لِلْموسيقى ٱلْعالَمِيَّةِ" تَظاهُرَةٌ فَنِّيَّةٌ كُبْرى تَجْعَلُ مِنَ ٱلرِّباطِ مَلْتَقىً موسيقِيّاً عالَمِيّاً يَجْمَعُ ثَقافاتِ ٱلشُّعوبِ.</a:t>
            </a:r>
            <a:endParaRPr lang="ar-MA" sz="40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59166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B96F2-2B5D-5A17-EE78-8475AA385AC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6EEB4AA-CAD9-6D8E-2CAC-4C4E22ACC94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رَأْيِكَ، لِماذا تَحْرِصُ ٱلرِّباطُ عَلى تَنْظيمِ مِهْرَجاناتٍ فَنِّيَّةٍ وَثَقافِيَّةٍ مُتَنَوِّعَةٍ؟</a:t>
            </a:r>
          </a:p>
        </p:txBody>
      </p:sp>
      <p:sp>
        <p:nvSpPr>
          <p:cNvPr id="19" name="Rectangle 18">
            <a:extLst>
              <a:ext uri="{FF2B5EF4-FFF2-40B4-BE49-F238E27FC236}">
                <a16:creationId xmlns:a16="http://schemas.microsoft.com/office/drawing/2014/main" id="{F9E9EAE0-8D53-B3F3-5929-8C4D78B682D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17EF583-AF7A-C588-53B3-12320CD6F36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6F67830C-E270-243D-C42E-6A39731CA88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80DE0282-4B12-FAC0-4288-00B76FF3F1F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E1B2B59D-76D0-A605-1016-FC2974E7EA2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8A5D9818-9F6D-532F-6569-45047CEA01F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6391416A-B647-1A30-BE07-4792671D810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B2526B8B-D872-F8A1-8933-40BF5C98C82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Image 4">
            <a:extLst>
              <a:ext uri="{FF2B5EF4-FFF2-40B4-BE49-F238E27FC236}">
                <a16:creationId xmlns:a16="http://schemas.microsoft.com/office/drawing/2014/main" id="{B95E50C5-E320-9453-CC48-B0CD5178C0A4}"/>
              </a:ext>
            </a:extLst>
          </p:cNvPr>
          <p:cNvPicPr>
            <a:picLocks noChangeAspect="1"/>
          </p:cNvPicPr>
          <p:nvPr/>
        </p:nvPicPr>
        <p:blipFill>
          <a:blip r:embed="rId6"/>
          <a:stretch>
            <a:fillRect/>
          </a:stretch>
        </p:blipFill>
        <p:spPr>
          <a:xfrm>
            <a:off x="3371850" y="2968536"/>
            <a:ext cx="2685924" cy="34464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Espace réservé pour une image  6" descr="Une image contenant habits, illustration, clipart, Dessin animé&#10;&#10;Le contenu généré par l’IA peut être incorrect.">
            <a:extLst>
              <a:ext uri="{FF2B5EF4-FFF2-40B4-BE49-F238E27FC236}">
                <a16:creationId xmlns:a16="http://schemas.microsoft.com/office/drawing/2014/main" id="{09AB0551-4BD3-A5F4-B00A-88A97EDA61F8}"/>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8" name="Titre 9">
            <a:extLst>
              <a:ext uri="{FF2B5EF4-FFF2-40B4-BE49-F238E27FC236}">
                <a16:creationId xmlns:a16="http://schemas.microsoft.com/office/drawing/2014/main" id="{CCE4EE15-E7D7-D48A-3D48-450D38DF15A6}"/>
              </a:ext>
            </a:extLst>
          </p:cNvPr>
          <p:cNvSpPr txBox="1">
            <a:spLocks/>
          </p:cNvSpPr>
          <p:nvPr/>
        </p:nvSpPr>
        <p:spPr>
          <a:xfrm>
            <a:off x="960608" y="1368000"/>
            <a:ext cx="6157446" cy="123126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رَأْيِكَ، لِماذا تَحْرِصُ ٱلرِّباطُ عَلى تَنْظيمِ مِهْرَجاناتٍ فَنِّيَّةٍ وَثَقافِيَّةٍ مُتَنَوِّعَةٍ؟</a:t>
            </a:r>
            <a:endParaRPr kumimoji="0" lang="ar-MA" sz="3600" b="0" i="1"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7565178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تَمَييزِ وَ تَوْظيفِ مُفْرَداتِ ٱلْمُعْجَمِ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ٱلْمجالِيِّ</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632373" y="4014010"/>
            <a:ext cx="406063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تَوْظيفِ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ٱسْتْراتيجِيّاتِ</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ٱلْفَهْمِ لِلْإِجابَةِ عَنْ أَسْئِلَةِ ٱلْفَهْمِ.</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662689" y="3221314"/>
            <a:ext cx="1354546"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2F7938FD-FD9C-3642-125D-B1F108C06EE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562479E2-F452-1370-8C24-80978F836F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C55A23D9-1F99-3715-0725-1A9466C2C6F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قراءة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7414E6D2-DBB3-AE56-660F-07C3FD5E9FA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FFF13D50-297F-44C6-F5A1-F44FEBA9D7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05938478-16AD-C916-FA95-1FED01B24EBC}"/>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FBC265C6-B30B-05CF-30A8-414E7590A02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B3ACA495-008C-1E5A-4750-B4248ABDF1FD}"/>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1FBF41D1-8673-7FD8-CBBD-EC546F7596A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القادمة.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7" name="Rectangle 16">
            <a:extLst>
              <a:ext uri="{FF2B5EF4-FFF2-40B4-BE49-F238E27FC236}">
                <a16:creationId xmlns:a16="http://schemas.microsoft.com/office/drawing/2014/main" id="{065577AF-664B-DF0C-F5F4-B84C64C860E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8" name="Rectangle 17">
            <a:extLst>
              <a:ext uri="{FF2B5EF4-FFF2-40B4-BE49-F238E27FC236}">
                <a16:creationId xmlns:a16="http://schemas.microsoft.com/office/drawing/2014/main" id="{E9F59679-3F4B-771E-2A4E-999BA76976F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قراءة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9" name="Rectangle 18">
            <a:extLst>
              <a:ext uri="{FF2B5EF4-FFF2-40B4-BE49-F238E27FC236}">
                <a16:creationId xmlns:a16="http://schemas.microsoft.com/office/drawing/2014/main" id="{996D44C5-6A36-BF79-2EFE-FD3F69805AB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A1D4516A-765D-D2FF-D1A8-21204BECDD6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21" name="Google Shape;1246;p5">
            <a:extLst>
              <a:ext uri="{FF2B5EF4-FFF2-40B4-BE49-F238E27FC236}">
                <a16:creationId xmlns:a16="http://schemas.microsoft.com/office/drawing/2014/main" id="{78A5E486-BEC3-ACD0-498B-BEF2DEFE0567}"/>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2" name="Google Shape;1245;p5">
            <a:extLst>
              <a:ext uri="{FF2B5EF4-FFF2-40B4-BE49-F238E27FC236}">
                <a16:creationId xmlns:a16="http://schemas.microsoft.com/office/drawing/2014/main" id="{C5888DE3-9E43-06BD-8E0A-CE48D1D5A2CE}"/>
              </a:ext>
            </a:extLst>
          </p:cNvPr>
          <p:cNvPicPr preferRelativeResize="0"/>
          <p:nvPr/>
        </p:nvPicPr>
        <p:blipFill rotWithShape="1">
          <a:blip r:embed="rId6">
            <a:alphaModFix amt="20000"/>
          </a:blip>
          <a:srcRect/>
          <a:stretch/>
        </p:blipFill>
        <p:spPr>
          <a:xfrm>
            <a:off x="3900297" y="136738"/>
            <a:ext cx="278069" cy="278069"/>
          </a:xfrm>
          <a:prstGeom prst="rect">
            <a:avLst/>
          </a:prstGeom>
          <a:noFill/>
          <a:ln>
            <a:noFill/>
          </a:ln>
        </p:spPr>
      </p:pic>
      <p:pic>
        <p:nvPicPr>
          <p:cNvPr id="23" name="Google Shape;1244;p5">
            <a:extLst>
              <a:ext uri="{FF2B5EF4-FFF2-40B4-BE49-F238E27FC236}">
                <a16:creationId xmlns:a16="http://schemas.microsoft.com/office/drawing/2014/main" id="{92527576-9CD7-5CE8-A61F-671A201D98BB}"/>
              </a:ext>
            </a:extLst>
          </p:cNvPr>
          <p:cNvPicPr preferRelativeResize="0"/>
          <p:nvPr/>
        </p:nvPicPr>
        <p:blipFill rotWithShape="1">
          <a:blip r:embed="rId7">
            <a:alphaModFix amt="20000"/>
          </a:blip>
          <a:srcRect/>
          <a:stretch/>
        </p:blipFill>
        <p:spPr>
          <a:xfrm>
            <a:off x="5619515" y="136738"/>
            <a:ext cx="278069" cy="278069"/>
          </a:xfrm>
          <a:prstGeom prst="rect">
            <a:avLst/>
          </a:prstGeom>
          <a:noFill/>
          <a:ln>
            <a:noFill/>
          </a:ln>
        </p:spPr>
      </p:pic>
      <p:pic>
        <p:nvPicPr>
          <p:cNvPr id="24" name="Image 23">
            <a:extLst>
              <a:ext uri="{FF2B5EF4-FFF2-40B4-BE49-F238E27FC236}">
                <a16:creationId xmlns:a16="http://schemas.microsoft.com/office/drawing/2014/main" id="{F7A5B41C-9798-8967-D471-00D84D173ED2}"/>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711C9A6A-AB0C-586E-1628-6E8E6A354FA7}"/>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628650" y="3069000"/>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الثالثة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556708" y="1539208"/>
            <a:ext cx="8030584"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الثالثة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00B0F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B182-6DC2-59DE-859B-2257DA543BC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8A000BA-301A-15D4-D2AB-FADD077E3FC6}"/>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DBE036D3-20D5-3448-BD9B-B66AAFC30146}"/>
              </a:ext>
            </a:extLst>
          </p:cNvPr>
          <p:cNvSpPr txBox="1"/>
          <p:nvPr/>
        </p:nvSpPr>
        <p:spPr>
          <a:xfrm>
            <a:off x="2216125" y="843755"/>
            <a:ext cx="4357183" cy="586699"/>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endParaRPr kumimoji="0" lang="fr-FR"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الوضعية 1</a:t>
            </a:r>
          </a:p>
        </p:txBody>
      </p:sp>
      <p:graphicFrame>
        <p:nvGraphicFramePr>
          <p:cNvPr id="4" name="Tableau 3">
            <a:extLst>
              <a:ext uri="{FF2B5EF4-FFF2-40B4-BE49-F238E27FC236}">
                <a16:creationId xmlns:a16="http://schemas.microsoft.com/office/drawing/2014/main" id="{CE7922D3-B357-9CF6-8448-1095254CC48A}"/>
              </a:ext>
            </a:extLst>
          </p:cNvPr>
          <p:cNvGraphicFramePr>
            <a:graphicFrameLocks noGrp="1"/>
          </p:cNvGraphicFramePr>
          <p:nvPr>
            <p:extLst>
              <p:ext uri="{D42A27DB-BD31-4B8C-83A1-F6EECF244321}">
                <p14:modId xmlns:p14="http://schemas.microsoft.com/office/powerpoint/2010/main" val="4073578717"/>
              </p:ext>
            </p:extLst>
          </p:nvPr>
        </p:nvGraphicFramePr>
        <p:xfrm>
          <a:off x="467282" y="2180289"/>
          <a:ext cx="7968343" cy="3142173"/>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3">
                  <a:txBody>
                    <a:bodyPr/>
                    <a:lstStyle/>
                    <a:p>
                      <a:pPr algn="ctr" rtl="1">
                        <a:lnSpc>
                          <a:spcPct val="107000"/>
                        </a:lnSpc>
                        <a:spcAft>
                          <a:spcPts val="800"/>
                        </a:spcAft>
                        <a:buNone/>
                        <a:tabLst>
                          <a:tab pos="1993900" algn="r"/>
                        </a:tabLst>
                      </a:pPr>
                      <a:r>
                        <a:rPr lang="fr-FR" sz="1400" dirty="0">
                          <a:effectLst/>
                        </a:rPr>
                        <a:t>PO2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b="1" dirty="0">
                          <a:effectLst/>
                        </a:rPr>
                        <a:t>إجابة مناسبة  بجملة تامة</a:t>
                      </a:r>
                      <a:endParaRPr lang="fr-FR" sz="1200" b="1" dirty="0">
                        <a:effectLst/>
                      </a:endParaRPr>
                    </a:p>
                    <a:p>
                      <a:pPr algn="r" rtl="1">
                        <a:lnSpc>
                          <a:spcPct val="107000"/>
                        </a:lnSpc>
                        <a:spcAft>
                          <a:spcPts val="800"/>
                        </a:spcAft>
                        <a:buNone/>
                        <a:tabLst>
                          <a:tab pos="1993900" algn="r"/>
                        </a:tabLst>
                      </a:pPr>
                      <a:r>
                        <a:rPr lang="ar-MA" sz="1400" b="1" dirty="0">
                          <a:effectLst/>
                        </a:rPr>
                        <a:t>إجابة مناسبة بجملة غير تامة</a:t>
                      </a:r>
                      <a:endParaRPr lang="fr-FR" sz="1200" b="1" dirty="0">
                        <a:effectLst/>
                      </a:endParaRPr>
                    </a:p>
                    <a:p>
                      <a:pPr algn="r" rtl="1">
                        <a:lnSpc>
                          <a:spcPct val="107000"/>
                        </a:lnSpc>
                        <a:spcAft>
                          <a:spcPts val="800"/>
                        </a:spcAft>
                        <a:buNone/>
                        <a:tabLst>
                          <a:tab pos="1993900" algn="r"/>
                        </a:tabLst>
                      </a:pPr>
                      <a:r>
                        <a:rPr lang="ar-MA" sz="1400" b="1" dirty="0">
                          <a:effectLst/>
                        </a:rPr>
                        <a:t>إجابة غير مناسبة</a:t>
                      </a:r>
                      <a:endParaRPr lang="fr-FR" sz="1200" b="1"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b="1" dirty="0">
                          <a:effectLst/>
                        </a:rPr>
                        <a:t>إجابة مناسبة  بجملة تامة</a:t>
                      </a:r>
                      <a:endParaRPr lang="fr-FR" sz="1200" b="1" dirty="0">
                        <a:effectLst/>
                      </a:endParaRPr>
                    </a:p>
                    <a:p>
                      <a:pPr algn="r" rtl="1">
                        <a:lnSpc>
                          <a:spcPct val="107000"/>
                        </a:lnSpc>
                        <a:spcAft>
                          <a:spcPts val="800"/>
                        </a:spcAft>
                        <a:buNone/>
                        <a:tabLst>
                          <a:tab pos="1993900" algn="r"/>
                        </a:tabLst>
                      </a:pPr>
                      <a:r>
                        <a:rPr lang="ar-MA" sz="1400" b="1" dirty="0">
                          <a:effectLst/>
                        </a:rPr>
                        <a:t>إجابة مناسبة بجملة غير تامة</a:t>
                      </a:r>
                      <a:endParaRPr lang="fr-FR" sz="1200" b="1" dirty="0">
                        <a:effectLst/>
                      </a:endParaRPr>
                    </a:p>
                    <a:p>
                      <a:pPr algn="r" rtl="1">
                        <a:lnSpc>
                          <a:spcPct val="107000"/>
                        </a:lnSpc>
                        <a:spcAft>
                          <a:spcPts val="800"/>
                        </a:spcAft>
                        <a:buNone/>
                        <a:tabLst>
                          <a:tab pos="1993900" algn="r"/>
                        </a:tabLst>
                      </a:pPr>
                      <a:r>
                        <a:rPr lang="ar-MA" sz="1400" b="1" dirty="0">
                          <a:effectLst/>
                        </a:rPr>
                        <a:t>إجابة غير مناسبة</a:t>
                      </a:r>
                      <a:endParaRPr lang="fr-FR" sz="1200" b="1"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674221">
                <a:tc vMerge="1">
                  <a:txBody>
                    <a:bodyPr/>
                    <a:lstStyle/>
                    <a:p>
                      <a:endParaRPr lang="fr-FR"/>
                    </a:p>
                  </a:txBody>
                  <a:tcPr/>
                </a:tc>
                <a:tc>
                  <a:txBody>
                    <a:bodyPr/>
                    <a:lstStyle/>
                    <a:p>
                      <a:pPr algn="r" rtl="1">
                        <a:lnSpc>
                          <a:spcPct val="107000"/>
                        </a:lnSpc>
                        <a:spcAft>
                          <a:spcPts val="800"/>
                        </a:spcAft>
                        <a:buNone/>
                      </a:pPr>
                      <a:r>
                        <a:rPr lang="ar-MA" sz="1400" dirty="0">
                          <a:effectLst/>
                        </a:rPr>
                        <a:t>3</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b="1" dirty="0">
                          <a:effectLst/>
                        </a:rPr>
                        <a:t>إِذا أجاب المتعلم عن السؤال لماذا؟  (التعليل)</a:t>
                      </a:r>
                      <a:endParaRPr lang="fr-FR" sz="1200" b="1" dirty="0">
                        <a:effectLst/>
                      </a:endParaRPr>
                    </a:p>
                    <a:p>
                      <a:pPr algn="r" rtl="1">
                        <a:lnSpc>
                          <a:spcPct val="107000"/>
                        </a:lnSpc>
                        <a:spcAft>
                          <a:spcPts val="800"/>
                        </a:spcAft>
                        <a:buNone/>
                      </a:pPr>
                      <a:r>
                        <a:rPr lang="ar-MA" sz="1400" b="1" dirty="0">
                          <a:effectLst/>
                        </a:rPr>
                        <a:t>ارتكاب ثلاث أخطاء لغوية على الأكثر.</a:t>
                      </a:r>
                      <a:endParaRPr lang="fr-FR" sz="1200" b="1"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1</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1138646547"/>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3F7-3DEB-9404-FC75-FC99B0F003D1}"/>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4102E59-AB8C-6092-BE8A-EAA9E07894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2524B0A9-4929-4E92-4AA4-9CA55FD3165E}"/>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3" name="Titre 4">
            <a:extLst>
              <a:ext uri="{FF2B5EF4-FFF2-40B4-BE49-F238E27FC236}">
                <a16:creationId xmlns:a16="http://schemas.microsoft.com/office/drawing/2014/main" id="{11F8DCA3-1F76-7683-829F-49F9E4E6F1A1}"/>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9ED9FDA3-5745-2D46-263F-91C5F02BBB3D}"/>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هل تتذكر نص الشاي المغربي؟ سأطرح عليك مجموعة من الأسئلة عن هذا الرمز الثقافي المغربي و ستجيب بجمل تامة. مستعد؟</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E823FAC-55FF-4F84-13C8-57588CC2152E}"/>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 Police, capture d’écran, ligne&#10;&#10;Le contenu généré par l’IA peut être incorrect.">
            <a:extLst>
              <a:ext uri="{FF2B5EF4-FFF2-40B4-BE49-F238E27FC236}">
                <a16:creationId xmlns:a16="http://schemas.microsoft.com/office/drawing/2014/main" id="{61CEC71B-78BA-8523-B9EA-18534E12C719}"/>
              </a:ext>
            </a:extLst>
          </p:cNvPr>
          <p:cNvPicPr>
            <a:picLocks noChangeAspect="1"/>
          </p:cNvPicPr>
          <p:nvPr/>
        </p:nvPicPr>
        <p:blipFill>
          <a:blip r:embed="rId3"/>
          <a:stretch>
            <a:fillRect/>
          </a:stretch>
        </p:blipFill>
        <p:spPr>
          <a:xfrm>
            <a:off x="415636" y="2195443"/>
            <a:ext cx="8379414" cy="3589331"/>
          </a:xfrm>
          <a:prstGeom prst="rect">
            <a:avLst/>
          </a:prstGeom>
        </p:spPr>
      </p:pic>
    </p:spTree>
    <p:extLst>
      <p:ext uri="{BB962C8B-B14F-4D97-AF65-F5344CB8AC3E}">
        <p14:creationId xmlns:p14="http://schemas.microsoft.com/office/powerpoint/2010/main" val="3951460700"/>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extLst>
              <p:ext uri="{D42A27DB-BD31-4B8C-83A1-F6EECF244321}">
                <p14:modId xmlns:p14="http://schemas.microsoft.com/office/powerpoint/2010/main" val="3282414510"/>
              </p:ext>
            </p:extLst>
          </p:nvPr>
        </p:nvGraphicFramePr>
        <p:xfrm>
          <a:off x="740832" y="1898755"/>
          <a:ext cx="7791493" cy="3186029"/>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b="1" dirty="0">
                          <a:effectLst/>
                        </a:rPr>
                        <a:t>- قدم معلومات مناسبة حول الموضوع (على الأقل 3 معلومات)  </a:t>
                      </a:r>
                    </a:p>
                    <a:p>
                      <a:pPr algn="r" rtl="1">
                        <a:lnSpc>
                          <a:spcPct val="250000"/>
                        </a:lnSpc>
                        <a:spcAft>
                          <a:spcPts val="800"/>
                        </a:spcAft>
                        <a:buNone/>
                      </a:pPr>
                      <a:r>
                        <a:rPr lang="ar-MA" sz="1400" b="1" dirty="0">
                          <a:effectLst/>
                        </a:rPr>
                        <a:t> - وظف جملا تامة</a:t>
                      </a:r>
                      <a:endParaRPr lang="fr-FR" sz="1400" b="1" dirty="0">
                        <a:effectLst/>
                      </a:endParaRPr>
                    </a:p>
                    <a:p>
                      <a:pPr algn="r" rtl="1">
                        <a:lnSpc>
                          <a:spcPct val="250000"/>
                        </a:lnSpc>
                        <a:spcAft>
                          <a:spcPts val="800"/>
                        </a:spcAft>
                        <a:buNone/>
                      </a:pPr>
                      <a:r>
                        <a:rPr lang="ar-MA" sz="1400" b="1" dirty="0">
                          <a:effectLst/>
                        </a:rPr>
                        <a:t>ارتكب أقل 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3ن (نقطة عن كل معلومة سليمة في حدود 3معلومات)</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 1ن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7" descr="Une image contenant texte, Police, écriture manuscrite, capture d’écran&#10;&#10;Le contenu généré par l’IA peut être incorrect.">
            <a:extLst>
              <a:ext uri="{FF2B5EF4-FFF2-40B4-BE49-F238E27FC236}">
                <a16:creationId xmlns:a16="http://schemas.microsoft.com/office/drawing/2014/main" id="{3590FDE4-63E2-EA68-8582-AA954126CE56}"/>
              </a:ext>
            </a:extLst>
          </p:cNvPr>
          <p:cNvPicPr>
            <a:picLocks noChangeAspect="1"/>
          </p:cNvPicPr>
          <p:nvPr/>
        </p:nvPicPr>
        <p:blipFill>
          <a:blip r:embed="rId3"/>
          <a:stretch>
            <a:fillRect/>
          </a:stretch>
        </p:blipFill>
        <p:spPr>
          <a:xfrm>
            <a:off x="457200" y="1925205"/>
            <a:ext cx="8268510" cy="4625741"/>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17830</TotalTime>
  <Words>1839</Words>
  <Application>Microsoft Office PowerPoint</Application>
  <PresentationFormat>Affichage à l'écran (4:3)</PresentationFormat>
  <Paragraphs>385</Paragraphs>
  <Slides>59</Slides>
  <Notes>0</Notes>
  <HiddenSlides>0</HiddenSlides>
  <MMClips>2</MMClips>
  <ScaleCrop>false</ScaleCrop>
  <HeadingPairs>
    <vt:vector size="6" baseType="variant">
      <vt:variant>
        <vt:lpstr>Polices utilisées</vt:lpstr>
      </vt:variant>
      <vt:variant>
        <vt:i4>12</vt:i4>
      </vt:variant>
      <vt:variant>
        <vt:lpstr>Thème</vt:lpstr>
      </vt:variant>
      <vt:variant>
        <vt:i4>13</vt:i4>
      </vt:variant>
      <vt:variant>
        <vt:lpstr>Titres des diapositives</vt:lpstr>
      </vt:variant>
      <vt:variant>
        <vt:i4>59</vt:i4>
      </vt:variant>
    </vt:vector>
  </HeadingPairs>
  <TitlesOfParts>
    <vt:vector size="84" baseType="lpstr">
      <vt:lpstr>Air Strip Arabic</vt:lpstr>
      <vt:lpstr>Dosis Medium</vt:lpstr>
      <vt:lpstr>Dosis ExtraBold</vt:lpstr>
      <vt:lpstr>Calibri Light</vt:lpstr>
      <vt:lpstr>Noto Sans Symbols</vt:lpstr>
      <vt:lpstr>Arial</vt:lpstr>
      <vt:lpstr>Wingdings</vt:lpstr>
      <vt:lpstr>Microsoft Uighur</vt:lpstr>
      <vt:lpstr>Calibri</vt:lpstr>
      <vt:lpstr>Dosis</vt:lpstr>
      <vt:lpstr>Modern Love</vt:lpstr>
      <vt:lpstr>Dosis SemiBold</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3_Thème Office</vt:lpstr>
      <vt:lpstr>2_Env-Enseignant</vt:lpstr>
      <vt:lpstr>1_01-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تعرفنا خلال الأسابيع الأربعة الماضية على مجموعة من الكلمات الجديدة.من يقرأ؟</vt:lpstr>
      <vt:lpstr>خذوا ألواحكم و اكتبوا الكلمة المناسبة للتعريف التالي:</vt:lpstr>
      <vt:lpstr>صححوا: جاذِبِيَّةٌ</vt:lpstr>
      <vt:lpstr>تعريف آخر</vt:lpstr>
      <vt:lpstr>صححوا: طُقوسٌ</vt:lpstr>
      <vt:lpstr>تعريف آخر</vt:lpstr>
      <vt:lpstr>صححوا: اَلْوَتَرُ</vt:lpstr>
      <vt:lpstr>تعريف آخر</vt:lpstr>
      <vt:lpstr>صححوا: هَلُمّوا</vt:lpstr>
      <vt:lpstr>قراءة 1</vt:lpstr>
      <vt:lpstr>سنكتشف في هذه الحصة نصا قرائيا جديدا بعنوان : الرباط... عاصمة الفنون. </vt:lpstr>
      <vt:lpstr>خذوا كراساتكم على الصفحة رقم 58 و اقرؤوا النص قراءة هامسة</vt:lpstr>
      <vt:lpstr>كم عدد فقرات النص؟</vt:lpstr>
      <vt:lpstr>أحسنتم يتكون النص من 4 فقرات. -يضغط الأستاذ على زر جهاز التحكم لتظهر الفقرات.</vt:lpstr>
      <vt:lpstr>عن ماذا يتحدث النص؟</vt:lpstr>
      <vt:lpstr>من يقرأ الفقرة الأولى من النص؟ -يتناوب المتعلمون على قراءة الفقرات.</vt:lpstr>
      <vt:lpstr>من يقرأ الفقرة الثانية من النص؟ -يتناوب المتعلمون على قراءة الفقرات.</vt:lpstr>
      <vt:lpstr>من يقرأ الفقرة الثالثة من النص؟ -يتناوب المتعلمون على قراءة الفقرات.</vt:lpstr>
      <vt:lpstr>من يقرأ الفقرة الرابعة من النص؟ -يتناوب المتعلمون على قراءة الفقرات.</vt:lpstr>
      <vt:lpstr>سأطرح عليكم مجموعة من الأسئلة للتحقق من فهمكم للنص ؟</vt:lpstr>
      <vt:lpstr>اُذْكُرْ فَضاءَيْنِ فَنِّيَّيْنِ وَثَقافِيَّيْنِ تَتَوَفَّرُ عَلَيْهِما مَدينَةُ ٱلرِّباطِ. -يوجه الأستاذ متعلميه لتوظيف استراتيجيات الفهم للإجابة عن السؤال.</vt:lpstr>
      <vt:lpstr>هَلِ ٱلرِّباطُ مَدينَةٌ داخِلِيَّةٌ أَمْ ساحِلِيَّةٌ؟ عَلِّلْ جَوابِكَ مِنَ ٱلنَّصِّ -يوجه الأستاذ متعلميه لتوظيف استراتيجيات الفهم للإجابة عن السؤال.</vt:lpstr>
      <vt:lpstr>لِماذا يَتَوافَدُ آلافُ ٱلزُّوّارِ مِنْ مُخْتَلِفِ ٱلْبُلْدانِ عَلى مِهْرَجانِ "مَوازينَ"؟ -يوجه الأستاذ متعلميه لتوظيف استراتيجيات الفهم للإجابة عن السؤال.</vt:lpstr>
      <vt:lpstr>الآن بمفردكم أجيبوا عن التمارين التالية على الصفحة رقم 59</vt:lpstr>
      <vt:lpstr>السؤال الأول:أضع علامة أمام الجواب الصحيح.= -يوجه الأستاذ متعلميه لتوظيف استراتيجيات الفهم للإجابة عن السؤال.</vt:lpstr>
      <vt:lpstr>انتبهوا للتصحيح: من يتقاسم معنا إجابته؟ كيف توصلت للجواب؟</vt:lpstr>
      <vt:lpstr>السؤال الثاني:أستخرج من النص الجملة التي تبين أن الرباط تجمع بين تاريخها الأصيل و حاضرها الحديث.</vt:lpstr>
      <vt:lpstr>انتبهوا للتصحيح: من يتقاسم معنا إجابته؟ كيف توصلت للجواب؟</vt:lpstr>
      <vt:lpstr>في أي فقرة وجدتم الجواب؟</vt:lpstr>
      <vt:lpstr>السؤال الثالث:من خلال النص،فيم يتجلى شغف المغاربة بالموسيقى؟</vt:lpstr>
      <vt:lpstr>انتبهوا للتصحيح: من يتقاسم معنا إجابته؟ كيف توصلت للجواب؟</vt:lpstr>
      <vt:lpstr>في أي فقرة وجدتم الجواب؟</vt:lpstr>
      <vt:lpstr>السؤال الرابع:كيف صارت الرباط معرضا فنيا مفتوحا؟</vt:lpstr>
      <vt:lpstr>انتبهوا للتصحيح: من يتقاسم معنا إجابته؟ كيف توصلت للجواب؟</vt:lpstr>
      <vt:lpstr>في أي فقرة وجدتم الجواب؟</vt:lpstr>
      <vt:lpstr>السؤال الخامس:أحدد الفكرة الأساسية للفقرة الأخيرة من النص.</vt:lpstr>
      <vt:lpstr>انتبهوا للتصحيح: من يتقاسم معنا إجابته؟ كيف توصلت للجواب؟</vt:lpstr>
      <vt:lpstr>في رَأْيِكَ، لِماذا تَحْرِصُ ٱلرِّباطُ عَلى تَنْظيمِ مِهْرَجاناتٍ فَنِّيَّةٍ وَثَقافِيَّةٍ مُتَنَوِّعَةٍ؟</vt:lpstr>
      <vt:lpstr>اختتام الحصة </vt:lpstr>
      <vt:lpstr>ماذا تعلمتم في هذه الحصة؟</vt:lpstr>
      <vt:lpstr>إلى اللقاء في الحصة القادمة.</vt:lpstr>
      <vt:lpstr>Présentation PowerPoint</vt:lpstr>
      <vt:lpstr>Présentation PowerPoint</vt:lpstr>
      <vt:lpstr>Présentation PowerPoint</vt:lpstr>
      <vt:lpstr>دليل التمرير- مهارة الإنتاج الشفهي-</vt:lpstr>
      <vt:lpstr>Présentation PowerPoint</vt:lpstr>
      <vt:lpstr>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230</cp:revision>
  <dcterms:created xsi:type="dcterms:W3CDTF">2023-09-20T21:35:22Z</dcterms:created>
  <dcterms:modified xsi:type="dcterms:W3CDTF">2026-03-03T21:37:01Z</dcterms:modified>
</cp:coreProperties>
</file>