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82"/>
  </p:notesMasterIdLst>
  <p:sldIdLst>
    <p:sldId id="2147482791" r:id="rId9"/>
    <p:sldId id="2147482471" r:id="rId10"/>
    <p:sldId id="2147482779" r:id="rId11"/>
    <p:sldId id="2147482693" r:id="rId12"/>
    <p:sldId id="2147482691" r:id="rId13"/>
    <p:sldId id="2134806141" r:id="rId14"/>
    <p:sldId id="2147482705" r:id="rId15"/>
    <p:sldId id="2134806601" r:id="rId16"/>
    <p:sldId id="2134806773" r:id="rId17"/>
    <p:sldId id="2147482861" r:id="rId18"/>
    <p:sldId id="2147482838" r:id="rId19"/>
    <p:sldId id="2134806588" r:id="rId20"/>
    <p:sldId id="2147482725" r:id="rId21"/>
    <p:sldId id="2147482856" r:id="rId22"/>
    <p:sldId id="2147482855" r:id="rId23"/>
    <p:sldId id="2147482857" r:id="rId24"/>
    <p:sldId id="2147482858" r:id="rId25"/>
    <p:sldId id="2147482859" r:id="rId26"/>
    <p:sldId id="2147482860" r:id="rId27"/>
    <p:sldId id="2147482790" r:id="rId28"/>
    <p:sldId id="2147482792" r:id="rId29"/>
    <p:sldId id="2134806690" r:id="rId30"/>
    <p:sldId id="2147482732" r:id="rId31"/>
    <p:sldId id="2147482841" r:id="rId32"/>
    <p:sldId id="2147482862" r:id="rId33"/>
    <p:sldId id="2147482863" r:id="rId34"/>
    <p:sldId id="2147482800" r:id="rId35"/>
    <p:sldId id="2147482864" r:id="rId36"/>
    <p:sldId id="2147482805" r:id="rId37"/>
    <p:sldId id="2147482807" r:id="rId38"/>
    <p:sldId id="2147482808" r:id="rId39"/>
    <p:sldId id="2147482815" r:id="rId40"/>
    <p:sldId id="2147482865" r:id="rId41"/>
    <p:sldId id="2147482866" r:id="rId42"/>
    <p:sldId id="2147482867" r:id="rId43"/>
    <p:sldId id="2147482887" r:id="rId44"/>
    <p:sldId id="2147482664" r:id="rId45"/>
    <p:sldId id="2147482493" r:id="rId46"/>
    <p:sldId id="2147482781" r:id="rId47"/>
    <p:sldId id="2147482513" r:id="rId48"/>
    <p:sldId id="2147482868" r:id="rId49"/>
    <p:sldId id="2147482854" r:id="rId50"/>
    <p:sldId id="2147482869" r:id="rId51"/>
    <p:sldId id="2147482870" r:id="rId52"/>
    <p:sldId id="2147482822" r:id="rId53"/>
    <p:sldId id="2147482871" r:id="rId54"/>
    <p:sldId id="2147482821" r:id="rId55"/>
    <p:sldId id="2147482872" r:id="rId56"/>
    <p:sldId id="2147482873" r:id="rId57"/>
    <p:sldId id="2147482874" r:id="rId58"/>
    <p:sldId id="2147482875" r:id="rId59"/>
    <p:sldId id="2147482879" r:id="rId60"/>
    <p:sldId id="2147482888" r:id="rId61"/>
    <p:sldId id="2147482880" r:id="rId62"/>
    <p:sldId id="2147482881" r:id="rId63"/>
    <p:sldId id="2147482876" r:id="rId64"/>
    <p:sldId id="2147482882" r:id="rId65"/>
    <p:sldId id="2147482883" r:id="rId66"/>
    <p:sldId id="2147482884" r:id="rId67"/>
    <p:sldId id="2147482878" r:id="rId68"/>
    <p:sldId id="2147482801" r:id="rId69"/>
    <p:sldId id="2147482846" r:id="rId70"/>
    <p:sldId id="2147482885" r:id="rId71"/>
    <p:sldId id="2147482886" r:id="rId72"/>
    <p:sldId id="2147482823" r:id="rId73"/>
    <p:sldId id="2147482847" r:id="rId74"/>
    <p:sldId id="2147482824" r:id="rId75"/>
    <p:sldId id="2147482848" r:id="rId76"/>
    <p:sldId id="2147482783" r:id="rId77"/>
    <p:sldId id="2134806870" r:id="rId78"/>
    <p:sldId id="2147482836" r:id="rId79"/>
    <p:sldId id="2134806941" r:id="rId80"/>
    <p:sldId id="2147482628" r:id="rId81"/>
  </p:sldIdLst>
  <p:sldSz cx="9144000" cy="6858000" type="screen4x3"/>
  <p:notesSz cx="6858000" cy="9144000"/>
  <p:embeddedFontLs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regular r:id="rId87"/>
      <p:bold r:id="rId88"/>
    </p:embeddedFont>
    <p:embeddedFont>
      <p:font typeface="Microsoft Uighur" panose="02000000000000000000" pitchFamily="2" charset="-78"/>
      <p:regular r:id="rId89"/>
      <p:bold r:id="rId90"/>
    </p:embeddedFont>
    <p:embeddedFont>
      <p:font typeface="Modern Love" panose="04090805081005020601" pitchFamily="82" charset="0"/>
      <p:regular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FFFFFF"/>
    <a:srgbClr val="106585"/>
    <a:srgbClr val="0097B2"/>
    <a:srgbClr val="FCFDFD"/>
    <a:srgbClr val="F6F6F6"/>
    <a:srgbClr val="F9FCFC"/>
    <a:srgbClr val="498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95" Type="http://schemas.openxmlformats.org/officeDocument/2006/relationships/tableStyles" Target="tableStyle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3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4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5.fntdata"/><Relationship Id="rId61" Type="http://schemas.openxmlformats.org/officeDocument/2006/relationships/slide" Target="slides/slide53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86F480-525B-6355-7B93-E58304CF8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"هيا نعمل. الجزء 2".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الفعل في صيغة الأمر (2)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الشرح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الألف اللينة في الكلمات؛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الظاهرة اللغوية: الفعل في صيغة الأمر.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أسلوب الشرح لتوضيح سبب نتيجة معينة.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إملاء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5419951-5661-7A6F-B4A8-34DCAAA4C452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4F8D95-B5EA-DC69-43EF-FBEA0F326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15F4A-C839-2974-7DB9-75D05C3C0E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بتصحيح الواجب المنزلي. سأتحقق من إنجازكم له.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FB5FCF-D910-0BD3-8644-A2F5171BC4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34" y="1725968"/>
            <a:ext cx="2832858" cy="4345213"/>
          </a:xfrm>
          <a:prstGeom prst="rect">
            <a:avLst/>
          </a:prstGeom>
        </p:spPr>
      </p:pic>
      <p:pic>
        <p:nvPicPr>
          <p:cNvPr id="9" name="Espace réservé pour une image  3">
            <a:extLst>
              <a:ext uri="{FF2B5EF4-FFF2-40B4-BE49-F238E27FC236}">
                <a16:creationId xmlns:a16="http://schemas.microsoft.com/office/drawing/2014/main" id="{70699096-7616-76D6-140A-F14050F7972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2CF9D41-2F31-630D-C767-7186DA28DC00}"/>
              </a:ext>
            </a:extLst>
          </p:cNvPr>
          <p:cNvSpPr/>
          <p:nvPr/>
        </p:nvSpPr>
        <p:spPr>
          <a:xfrm>
            <a:off x="3243134" y="3426618"/>
            <a:ext cx="2754143" cy="8750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FA95-0175-12B5-BFD8-EF5AD66A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7863895-1967-52E2-92CF-09966BC0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تحققوا من إجاباتكم.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05EE19-F212-1EF3-CE44-973A495C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14E9E-ACCE-10F7-34CB-B8757875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6376E3-7FC3-22E0-05EB-2F545DD0B5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6E31BF-9DCB-5C13-496D-E7EE7D2B5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E4F55D-5D92-0E3E-2BDB-96EBBE44A9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CEA68-59E3-8B78-96D5-67ADD73823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09AF50-8060-280F-2A73-F8A06E9E6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5B3BF-3A90-5EE5-0836-7C156CDE81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7A17DDE-DF0D-9785-DF10-9BE5615DDE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9CB67B-DCBC-AF9D-3AE2-0277927B2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543" y="2320193"/>
            <a:ext cx="8022865" cy="244263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91B1FA3-2FE6-1430-E0A7-7CBAC4FD215F}"/>
              </a:ext>
            </a:extLst>
          </p:cNvPr>
          <p:cNvSpPr txBox="1"/>
          <p:nvPr/>
        </p:nvSpPr>
        <p:spPr>
          <a:xfrm>
            <a:off x="3707295" y="2834474"/>
            <a:ext cx="6518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D800A9-BCF5-6794-EB3B-69A63545908D}"/>
              </a:ext>
            </a:extLst>
          </p:cNvPr>
          <p:cNvSpPr txBox="1"/>
          <p:nvPr/>
        </p:nvSpPr>
        <p:spPr>
          <a:xfrm>
            <a:off x="538398" y="3314585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D665625-271A-463B-06BD-FECA00F04C20}"/>
              </a:ext>
            </a:extLst>
          </p:cNvPr>
          <p:cNvSpPr txBox="1"/>
          <p:nvPr/>
        </p:nvSpPr>
        <p:spPr>
          <a:xfrm>
            <a:off x="3216230" y="2834474"/>
            <a:ext cx="6518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601421B-D8D7-A7E3-BC65-1B107D84F31D}"/>
              </a:ext>
            </a:extLst>
          </p:cNvPr>
          <p:cNvSpPr txBox="1"/>
          <p:nvPr/>
        </p:nvSpPr>
        <p:spPr>
          <a:xfrm>
            <a:off x="5659374" y="2852351"/>
            <a:ext cx="6518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09D6CF-79E9-4936-4B62-338DE9FB96ED}"/>
              </a:ext>
            </a:extLst>
          </p:cNvPr>
          <p:cNvSpPr txBox="1"/>
          <p:nvPr/>
        </p:nvSpPr>
        <p:spPr>
          <a:xfrm>
            <a:off x="6588318" y="3324510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59A21CD-ACA8-47A4-9F1A-CD57AC6E710A}"/>
              </a:ext>
            </a:extLst>
          </p:cNvPr>
          <p:cNvSpPr txBox="1"/>
          <p:nvPr/>
        </p:nvSpPr>
        <p:spPr>
          <a:xfrm>
            <a:off x="2725165" y="3314585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9E47E3A-05A1-1AFA-8C95-DC516444458B}"/>
              </a:ext>
            </a:extLst>
          </p:cNvPr>
          <p:cNvSpPr txBox="1"/>
          <p:nvPr/>
        </p:nvSpPr>
        <p:spPr>
          <a:xfrm>
            <a:off x="7191329" y="2698462"/>
            <a:ext cx="65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ـى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99790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52FD-38EE-39F4-1C4E-104B1453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BC373-08EE-D893-781C-1C2C506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A9846C-74D2-5C89-1E87-EC46A733E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ABE443-802C-4E85-02FF-1C775B15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A135F6-C363-871C-2EDE-AC59F0B6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C56F0D-F6BD-1929-8061-1CAE1CEA0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8CEA81-F027-4E1A-C6C4-2660E87C8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8E145D-AA98-8880-BE6A-31C70439C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770E1-3D95-227A-8E1C-DEA9739C72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714DA-B895-235A-EB23-91339ABDF7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AC424D-99EB-AA1C-A6CC-EAE0C3FBB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Google Shape;1379;p12">
            <a:extLst>
              <a:ext uri="{FF2B5EF4-FFF2-40B4-BE49-F238E27FC236}">
                <a16:creationId xmlns:a16="http://schemas.microsoft.com/office/drawing/2014/main" id="{17D5D114-2583-7094-A85D-95D2F8FBF30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451191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53389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الألف بشكل صحيح.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7A2A38-7D86-7581-0D47-5B887F5D036E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مُسْتَشْفـ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36E4A0-B164-4AC0-51D4-EF4D497CAD85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F58163-5102-69CD-4B96-18608C869D8F}"/>
              </a:ext>
            </a:extLst>
          </p:cNvPr>
          <p:cNvSpPr txBox="1"/>
          <p:nvPr/>
        </p:nvSpPr>
        <p:spPr>
          <a:xfrm>
            <a:off x="2298095" y="3036191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مُسْتَشْفـ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7F8493-C35B-6D39-39FB-ED5A8EEC5C6A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0A88-60D8-978B-1F82-11C67DF3E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834024B-95F0-9E50-293B-C9A3B94B4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DFBD47-EF19-FB71-5D87-EC81123B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0DB052-535B-48CA-CD3C-4228052E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CCD3D0-9FEF-956C-B141-F9D7561FD6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09C88-814A-A56D-DF4E-07E9C5700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983192-5BF7-08D2-5DEC-F37D685D31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EC77D-488F-971F-682D-9CBE6BF24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C2DF1C-30D6-A061-AAA9-45BCF28589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CF40B-E852-9504-F525-BC699A45F4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CDCC06A-83EF-C1D4-8538-A3A08BBF30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C86B99-AF70-CEA6-CF73-053B3C6434DD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أَعْلـ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E30656-7206-E7CE-EBE2-E93E1474DBF3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90157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E8EF-31FC-3F0A-B891-7EFE6415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9FAFFD1-B312-750D-6284-E52C7050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3F9EE3-5A77-006C-DCBB-62F9FA741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ABB91E-04FC-9C79-644D-4BB204145F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3B934D-C88F-DC75-066E-3475DE77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195F12-744A-C340-70B9-50E133EF4E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E7EE02-89AA-2DBF-F57C-F5056BA6A5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0B429C-0231-1948-B7C2-56E5CC71C2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0D37C-667C-04EF-2275-21BE9C29FA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7C1C9B-ABE2-9FA2-5C77-F8EDDAB54D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50E0D80-3D3D-E4CF-F8C7-E6550AE0D7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7E0DE4-4570-E066-8711-308F498ED54C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أَعْل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C160E9-B8FF-9E1B-49F3-2247838B0851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82708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7F9AD-3FC2-7A6A-64D2-F730C018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7402C-543A-C4A5-70F3-B49C231E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1FBE20-FE66-13CC-AA56-A3A5F4281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4F97A7-772E-CE68-2297-9664834348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680BAF-C2B5-BC4A-0BA2-9DA36866F1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698CCE-31C1-4ACF-BAC7-ECD4C117A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1DA559-C601-F598-A426-4FE2A14CF7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720346-C75A-2AF6-CF29-F080093B7D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7B61BA-8F7F-D645-1DBC-0307365F9F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2F79C1-DA55-D362-A164-EFCDC2C7F8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0FEA688-02C6-4EA6-931D-201C39CC2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431DF7-C6A4-718D-E58D-4C5E8BA36F97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مَرا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يــ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CCFA88-D4EB-62A3-2B44-F0B74AF1ACA2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340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E52EA-4B73-6B27-D84B-2E7F4BAF4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A9E86AB-DAF1-696E-6A86-274B5AD49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4C8253-268A-EDB5-2A1B-2AC53BBBA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06852F-FBF9-02C2-1C34-FFA1E5CFF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3F79D-DFD4-6D20-B5E6-E30A487376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DFA7E5-44DB-1BBB-D09D-3A1CC5DC09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C1B925-9AD2-CAB2-5C76-B0D5B6CA46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BD840-DBAA-0902-6310-22CEC73F8C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2A0877-FC24-E981-0854-0F65CD5B51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0CADB-B032-376F-68D6-EDD56277C4F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236BB8A-B320-C04B-1587-CA762AF2FE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C90776B-B24D-B2B7-0252-64C8AE1FF99D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مَرايـــ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4FAC356-A92F-A14D-B566-345C98B5435B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497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308D-7355-F9CC-A0FC-E01BF684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F152402-DF3A-4BF6-1A9F-6F89E02A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الهمزة المتوسطة بشكل صحيح. بعد 30 ثانية ترفعون ألواحكم وتعللون جوابكم.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B74A0F-CC6D-284B-514F-BA506CFDF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B284F3-B219-898F-654B-BA059200D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E4D8C0-54A6-96A9-EE1D-5E24AF44D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3BBF96-FFFF-DDE3-04B8-E75309453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8AA6D1-4CC7-047C-FD5C-9454E070A2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EB8A3-BD20-7172-FC1D-EF81C28E25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DB4CE3-EE66-51D4-D723-A87D04A8F2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919251-98B8-E454-3EF3-225F19CEF2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068F7AE-994F-FD81-71C9-19F254D4F4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2ED661-2466-826E-0D30-FE18205EDDC3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تَمَنّــ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E15397-51E0-5607-37C7-0E19738990D9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2416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ACFF5-FF85-9DE0-EAF2-DCFA8BE91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DF888C1-6CEF-B313-814F-8D554F59C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65F462-2903-4E27-81A5-22DE92A44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73794D-AD4D-A5B7-C704-EFD58D95A3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60673C-CBCF-4C3E-888E-11DC270C44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3CB800-14AA-AC9E-D693-799359D1B9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121852-36EB-456A-F81D-5248EA3704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FFE3E8-BC6F-7543-08E2-7CB7E95436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5B22A-5711-5F4A-19C2-5D30D83B25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8337EF-0869-A529-E580-42ADC7E3E3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1A4CC7-6C64-811C-A468-611EB68984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53DD95-06C5-16A3-0DB5-38D437EC8F72}"/>
              </a:ext>
            </a:extLst>
          </p:cNvPr>
          <p:cNvSpPr txBox="1"/>
          <p:nvPr/>
        </p:nvSpPr>
        <p:spPr>
          <a:xfrm>
            <a:off x="2314937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472C4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تَمَنّ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53E8A8-E7F7-CB7E-C11F-027E139FB536}"/>
              </a:ext>
            </a:extLst>
          </p:cNvPr>
          <p:cNvSpPr txBox="1"/>
          <p:nvPr/>
        </p:nvSpPr>
        <p:spPr>
          <a:xfrm>
            <a:off x="2500133" y="1652073"/>
            <a:ext cx="4110050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ى  </a:t>
            </a:r>
            <a:endParaRPr lang="fr-F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30032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767016" y="3098468"/>
            <a:ext cx="50549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"هيا نعمل</a:t>
            </a:r>
            <a:r>
              <a:rPr lang="fr-FR" sz="2800" b="1" dirty="0">
                <a:cs typeface="Microsoft Uighur" panose="02000000000000000000" pitchFamily="2" charset="-78"/>
              </a:rPr>
              <a:t>!</a:t>
            </a:r>
            <a:r>
              <a:rPr lang="ar-MA" sz="2800" b="1" dirty="0">
                <a:cs typeface="Microsoft Uighur" panose="02000000000000000000" pitchFamily="2" charset="-78"/>
              </a:rPr>
              <a:t> الجزء 2"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الفعل في صيغة الأمر (2)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توظيف الفعل في الماضي.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B4EF46-4513-CE7F-95E8-B2ECEE97CA01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في صيغَةِ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سؤال، من يقرؤه؟ من يجيب عنه؟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0EFD57-C3DC-3E55-A6B7-2E14EFBDA793}"/>
              </a:ext>
            </a:extLst>
          </p:cNvPr>
          <p:cNvSpPr txBox="1"/>
          <p:nvPr/>
        </p:nvSpPr>
        <p:spPr>
          <a:xfrm>
            <a:off x="1925797" y="2812486"/>
            <a:ext cx="5759517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نَسْتَعْمِلُ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صيغَةِ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7B9EA66-0CED-7273-98DF-ABDD511FB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B79B9E5-D74D-90CC-D8EC-8B2D967616A5}"/>
              </a:ext>
            </a:extLst>
          </p:cNvPr>
          <p:cNvSpPr/>
          <p:nvPr/>
        </p:nvSpPr>
        <p:spPr>
          <a:xfrm>
            <a:off x="586531" y="2393344"/>
            <a:ext cx="7970938" cy="260802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لْفِعْلُ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نَطْلُبُ بِهِ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ٱلْقِيامَ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بِفِعْلٍ ما.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أُصَرِّفُ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صيغَةِ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مَعَ ضَمائِرِ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ٱلْمُخاطَبِ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   (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أَنْتَ-أَنْتِ-أَنْتُما-أَنْتُنَّ-أَنْتُمْ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9270D-95BB-0709-FF30-54939950F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1DEC1-D60C-846F-8EBD-529B7BF2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شفهيا، نحول الجملة "أراجع دروسي" حسب ضمائر المخاطب في صيغة الأمر. أنتَ ...؟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937194-E428-75FE-BC85-9DE9AD95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18983-33F5-92C2-5BC6-5048A759B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A746C4-B6C6-2959-ABDF-7E08EFFDEE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A82C56-B8D8-1F5E-3FAA-43A22F6730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816C76-259E-1D5C-33F3-859F7C015F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494AE2-73BB-39DC-8CFC-FF4F1BC019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620EFC-8DBC-372D-239F-78E79F547F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9D63B9-3CAC-AF75-90E4-B52EEF54B7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DDB5565-4D87-DA03-533F-015B6A3A2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91B37BE-40E1-76D9-C4DA-52E0357606F5}"/>
              </a:ext>
            </a:extLst>
          </p:cNvPr>
          <p:cNvSpPr txBox="1"/>
          <p:nvPr/>
        </p:nvSpPr>
        <p:spPr>
          <a:xfrm>
            <a:off x="602090" y="2753237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D5E9A2-C8D6-F9BB-6E86-F0E1D55C926C}"/>
              </a:ext>
            </a:extLst>
          </p:cNvPr>
          <p:cNvSpPr txBox="1"/>
          <p:nvPr/>
        </p:nvSpPr>
        <p:spPr>
          <a:xfrm>
            <a:off x="5201461" y="2779074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BD80D70-5B1B-8BD7-A019-EB418681DD32}"/>
              </a:ext>
            </a:extLst>
          </p:cNvPr>
          <p:cNvCxnSpPr>
            <a:cxnSpLocks/>
          </p:cNvCxnSpPr>
          <p:nvPr/>
        </p:nvCxnSpPr>
        <p:spPr>
          <a:xfrm flipH="1">
            <a:off x="4598816" y="287527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D53DFC8-7572-C431-2EA9-C9C879F7977E}"/>
              </a:ext>
            </a:extLst>
          </p:cNvPr>
          <p:cNvSpPr txBox="1"/>
          <p:nvPr/>
        </p:nvSpPr>
        <p:spPr>
          <a:xfrm>
            <a:off x="1431404" y="428328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............................................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BC2F73E-CA9E-C65C-E1E1-994778E95A17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دُروسي.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64524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40ED4-AEEC-A4D6-593B-0B074555B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9A677-3BB8-050C-C4AC-B082E2EA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نكتب الأجوبة على السبورة. ماذا نقول مع الضمير (أنا)؟ أنتَ؟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F4C3E5-6A42-D07D-21BB-AAD6D4E4FD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128BF9-2215-1E46-07A1-97288EA5E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FA442A-31E5-55E3-7A02-458101FC3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7F0248-DCDE-5DFA-832D-54BD99D16C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305811-EBE1-E94B-699A-DC3C5FC4F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01846-E104-E16C-F3A4-FD673BFA81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E5977-97B6-8B57-573E-A4FB310690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F5AA4C-B83B-F1C2-CC4D-E922307731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1E3D029-35D6-3C68-64F8-7FBE9A27D3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A3DF61E-17F6-395D-DC85-697D0CE322B3}"/>
              </a:ext>
            </a:extLst>
          </p:cNvPr>
          <p:cNvSpPr txBox="1"/>
          <p:nvPr/>
        </p:nvSpPr>
        <p:spPr>
          <a:xfrm>
            <a:off x="602090" y="2753237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F98A89-1DE4-EAF4-9803-C595B3DB6ACA}"/>
              </a:ext>
            </a:extLst>
          </p:cNvPr>
          <p:cNvSpPr txBox="1"/>
          <p:nvPr/>
        </p:nvSpPr>
        <p:spPr>
          <a:xfrm>
            <a:off x="5201461" y="2779074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F41B764-DD2D-C4B6-EDF5-17ED28FD0AF7}"/>
              </a:ext>
            </a:extLst>
          </p:cNvPr>
          <p:cNvCxnSpPr>
            <a:cxnSpLocks/>
          </p:cNvCxnSpPr>
          <p:nvPr/>
        </p:nvCxnSpPr>
        <p:spPr>
          <a:xfrm flipH="1">
            <a:off x="4598816" y="287527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D82F092-144A-A126-623B-C796DD0D0A4F}"/>
              </a:ext>
            </a:extLst>
          </p:cNvPr>
          <p:cNvSpPr txBox="1"/>
          <p:nvPr/>
        </p:nvSpPr>
        <p:spPr>
          <a:xfrm>
            <a:off x="1431404" y="428328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............................................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66985FA-0775-033A-D2E5-C42B7EAE26D6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دُروسي.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4716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75662-3FC2-9CF6-0007-CF465F0D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EDCC3-ED48-8120-F4FB-06838D92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DAD4FE-F41C-6678-43D4-BAE800E390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C66BE3-62D8-A22E-A9E9-55A2F8343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9678D-1F2D-3599-D482-3ACB4FAF2F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D3C2D9-E9A4-0353-D363-6A977DDE1B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9D7977-3E5F-0FA8-436F-42B726E19F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59A653-9E55-E801-8986-F602077846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E2BBCF-7F05-E57F-D8D7-6FAC199311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A0032A-B935-AC47-9D5B-092E4704E5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633B8D9-9EEF-F60F-79DE-2589CCA1B8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C11B90-97AA-A0F5-C0F9-5B2A69BB7999}"/>
              </a:ext>
            </a:extLst>
          </p:cNvPr>
          <p:cNvSpPr txBox="1"/>
          <p:nvPr/>
        </p:nvSpPr>
        <p:spPr>
          <a:xfrm>
            <a:off x="602090" y="2753237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راجِع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كُما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راجِع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كُما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2D3090-11A5-2E00-DA50-003B22117F9E}"/>
              </a:ext>
            </a:extLst>
          </p:cNvPr>
          <p:cNvSpPr txBox="1"/>
          <p:nvPr/>
        </p:nvSpPr>
        <p:spPr>
          <a:xfrm>
            <a:off x="5201461" y="2779074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راجِ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راجِع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E343506-8F0F-BB41-9D24-A39A7BC4DFFC}"/>
              </a:ext>
            </a:extLst>
          </p:cNvPr>
          <p:cNvCxnSpPr>
            <a:cxnSpLocks/>
          </p:cNvCxnSpPr>
          <p:nvPr/>
        </p:nvCxnSpPr>
        <p:spPr>
          <a:xfrm flipH="1">
            <a:off x="4598816" y="287527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BB5BD16-B9A5-A92F-0A63-951597084991}"/>
              </a:ext>
            </a:extLst>
          </p:cNvPr>
          <p:cNvSpPr txBox="1"/>
          <p:nvPr/>
        </p:nvSpPr>
        <p:spPr>
          <a:xfrm>
            <a:off x="1431404" y="428328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 راجِع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كُمْ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راجِعْ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دُروسَ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كُنَّ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69D4880-A628-75AE-A4FD-76CB68F2C98E}"/>
              </a:ext>
            </a:extLst>
          </p:cNvPr>
          <p:cNvSpPr/>
          <p:nvPr/>
        </p:nvSpPr>
        <p:spPr>
          <a:xfrm>
            <a:off x="2769068" y="1458610"/>
            <a:ext cx="3755710" cy="61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دُروسي.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50536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313CF-9DFE-08E2-2737-3D0138C33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FA040B-8F0D-55E9-33E3-6965D1901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EE6E0A-B90E-732B-2BC0-86BC0380E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B3A62E-121E-FB64-4741-1998255E8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9A264B-00BA-36FD-1D30-50B75465B6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9B421A-D985-3BE9-0374-807D89C79A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7E3A7B-4B24-E0AB-A27E-54539DD82B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720472-F625-6216-63FA-EF59AAC027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E1B712-4FC7-5C14-4E2E-48FA6115DA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72F95D1E-FD94-AAB8-39D4-04C139221541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كراساتكم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86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تعليمة النشاط "أتدرب مع زملائي"؟ ما المطلوب؟ من يقرأ المثال؟ 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F82B0A3-F9F0-E2D9-3211-FD7F5270A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51" y="1724986"/>
            <a:ext cx="2737362" cy="4198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5F7AE91C-6F0B-81B1-D5D2-E318144FDB68}"/>
              </a:ext>
            </a:extLst>
          </p:cNvPr>
          <p:cNvSpPr/>
          <p:nvPr/>
        </p:nvSpPr>
        <p:spPr>
          <a:xfrm>
            <a:off x="6270157" y="3274741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EB9366A-3716-DB3C-38BD-D14CCA2C35A0}"/>
              </a:ext>
            </a:extLst>
          </p:cNvPr>
          <p:cNvSpPr/>
          <p:nvPr/>
        </p:nvSpPr>
        <p:spPr>
          <a:xfrm>
            <a:off x="3446513" y="3140765"/>
            <a:ext cx="2655673" cy="103565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35AD277-B9F9-02D3-8AA6-42B634C79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036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4A440-8489-E535-4915-A819FDF1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C40101-43F0-B471-0150-638109C4F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180DC7-DC38-711A-1B7D-4CC8C7DC9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F147EC-9661-E9F0-B8E5-C1E6EBB5C9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041C50-2298-FF4B-D276-89D8855383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5018D7-3758-67E8-EB09-E4E857A3A4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9C896-B02E-3A88-EF5B-D00AD4678B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D8D26D-3E44-8770-BE90-0B6589E243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4508E0-4714-0058-2BBB-AD0C6CD746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36EB5A2-8ABA-16C2-85A5-1032544B9FCE}"/>
              </a:ext>
            </a:extLst>
          </p:cNvPr>
          <p:cNvSpPr txBox="1">
            <a:spLocks/>
          </p:cNvSpPr>
          <p:nvPr/>
        </p:nvSpPr>
        <p:spPr>
          <a:xfrm>
            <a:off x="737275" y="684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 (دقيقتان)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3225A1-DA28-0D54-080D-C1DCA78DC3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51" y="1724986"/>
            <a:ext cx="2737362" cy="4198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C4B0F6EA-4191-42B1-3C3D-FEEB91115ECB}"/>
              </a:ext>
            </a:extLst>
          </p:cNvPr>
          <p:cNvSpPr/>
          <p:nvPr/>
        </p:nvSpPr>
        <p:spPr>
          <a:xfrm>
            <a:off x="6270157" y="3274741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3556DBD-8398-2FC7-ABB2-84CC3F8025E6}"/>
              </a:ext>
            </a:extLst>
          </p:cNvPr>
          <p:cNvSpPr/>
          <p:nvPr/>
        </p:nvSpPr>
        <p:spPr>
          <a:xfrm>
            <a:off x="3446513" y="3140765"/>
            <a:ext cx="2655673" cy="103565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D8388F2-3FC0-708F-381E-30A3673284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90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5296DD-9240-59CD-36A9-313E7A056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285" y="2072522"/>
            <a:ext cx="7720156" cy="300041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E96-96C8-7034-604D-BBCDC58F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9396C-B38A-7A13-4EF9-8CD46951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879E5-7E8E-1BBB-D453-B1990E68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799D5-0D28-99F0-5256-9E1E5DE5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CB8BFC-8E51-4360-D8A0-91ADD26BB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85B08F-2122-8974-96D2-C4E910A26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19717C-98B1-1E4A-4A40-A6D6AB1EC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859BB-AE60-50C1-BE6E-11030E10A2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D691C-D95C-A901-1A89-542EC5632C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85C9A109-305B-D11D-C8E1-5F1C19B997CF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ما هو الفعل في الجملة الثانية؟ ماذا نقول في الأمر مع الضمير "أنتم"؟ هل تتفقون؟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DCF796F-15F1-551A-D9DE-B2DC99B86B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DFA964-287A-C638-AF5A-2D24F6370C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993" y="2199743"/>
            <a:ext cx="7720156" cy="300041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91698C-1569-97AE-74C1-DB6444844309}"/>
              </a:ext>
            </a:extLst>
          </p:cNvPr>
          <p:cNvSpPr txBox="1"/>
          <p:nvPr/>
        </p:nvSpPr>
        <p:spPr>
          <a:xfrm>
            <a:off x="2623930" y="3238283"/>
            <a:ext cx="13874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اُكْتُبوا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09D650B-BE57-719C-B542-163682461E7C}"/>
              </a:ext>
            </a:extLst>
          </p:cNvPr>
          <p:cNvSpPr txBox="1"/>
          <p:nvPr/>
        </p:nvSpPr>
        <p:spPr>
          <a:xfrm>
            <a:off x="2601827" y="3736725"/>
            <a:ext cx="13874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خيطوا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3AAD39-129F-9119-BF67-4415359C68C6}"/>
              </a:ext>
            </a:extLst>
          </p:cNvPr>
          <p:cNvSpPr txBox="1"/>
          <p:nvPr/>
        </p:nvSpPr>
        <p:spPr>
          <a:xfrm>
            <a:off x="2601827" y="4198390"/>
            <a:ext cx="13874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نَظِّفوا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E460B99-5180-DD18-F111-6B29CC8E70AE}"/>
              </a:ext>
            </a:extLst>
          </p:cNvPr>
          <p:cNvSpPr txBox="1"/>
          <p:nvPr/>
        </p:nvSpPr>
        <p:spPr>
          <a:xfrm>
            <a:off x="2500684" y="4660055"/>
            <a:ext cx="138741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اُرْسُموا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54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6039-75DD-053C-A7D5-8B7F0A75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49982-D202-9E74-CC0F-EE6263D5A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BA4D4-2C54-EFAA-8391-6894C5C1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C8A7C-7566-F469-3903-BA27615F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7DBA2C-EABC-AFC7-994E-00774D42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01DA0A-7FFD-1AD2-C0C6-AC00F6710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D9FA3-C0BE-8594-0F97-CC00049CF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14B6B-3763-D132-4C8E-99AEC8F4C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B706A-C3CE-7064-5B11-32A2882400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E27093B-D697-E081-443F-9DC151C4216C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على الصفحة نفسها من يقرأ التعليمة 1 ضمن النشاط الموالي؟  أنجزوا بشكل فردي (4 دقائق)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2CEC7D-0A52-DB31-64A2-05E014367F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51" y="1724986"/>
            <a:ext cx="2737362" cy="4198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B387C5B-2AE6-BFE8-07F6-BA112DEDD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2001257-1C65-1A54-C508-2819E860E177}"/>
              </a:ext>
            </a:extLst>
          </p:cNvPr>
          <p:cNvSpPr/>
          <p:nvPr/>
        </p:nvSpPr>
        <p:spPr>
          <a:xfrm>
            <a:off x="3432851" y="4253948"/>
            <a:ext cx="2632705" cy="56454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778337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C25A9-485C-2AF6-DC50-6CA1176ED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74DDCF-AAE4-3650-BCD7-DEF9B67E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B8E3D-9C1B-8C6F-A103-F25AD7708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53902D-D780-A894-476C-5639EA08D4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709624-0EAF-5597-551D-CF963C8C26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8968D-A8C5-A36F-3E3E-C1AE4CB543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67C936-84CB-4E1A-BA0B-BCA6E2C9E5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FDEC76-669D-383B-3572-B7CB83482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2D85E9-4D22-032D-63D2-F772B20CC1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B679B3EE-2436-3C63-D967-3BF704ABAE4E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هل تتفقون معه؟ -الآن الجملة الثانية؟ ...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A66747-00E9-0E2B-C5F6-9921CB86F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27" y="2354765"/>
            <a:ext cx="8245504" cy="21484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771C59F-F4C8-8CDF-58AC-8A2566E38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35994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6DBFF-8749-583D-7EA3-F5385E082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43645B-3F36-1744-D304-096E7D4D9F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771369-AFB2-571C-70F6-F5621273A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EC1C98-BBA6-CD13-790C-AB5F2D9ABF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F9F61E-875F-5E0D-22AF-E39703FB5B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CE2D014-E287-C1BE-6C47-BC554350C3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813336-4365-AEA2-508F-070F6E4656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B1E8F4-6119-B643-C32D-FD8F9ECCFB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64CF49-3304-490A-65C2-D1E1788E35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C6FEFD9D-F603-1041-0C7B-789A2970B787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هذه إجابات أخرى. انتبهوا للتصحيح.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توضيح السكون آخر الفعل الذي تحول إلى كسرة عند الوصل لتسهيل النطق.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78A166C-BB86-A386-E331-7CCB72BFF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27" y="2354765"/>
            <a:ext cx="8245504" cy="214846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DEDBEA7-47A8-17E4-5CEC-1C0B92E90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3EC0396-B516-432A-3AD3-4F0060EDE81D}"/>
              </a:ext>
            </a:extLst>
          </p:cNvPr>
          <p:cNvSpPr txBox="1"/>
          <p:nvPr/>
        </p:nvSpPr>
        <p:spPr>
          <a:xfrm>
            <a:off x="6328238" y="3088786"/>
            <a:ext cx="127975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اِفْحَصِ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B748506-DD57-2B4B-6250-BFB4C3EEBC28}"/>
              </a:ext>
            </a:extLst>
          </p:cNvPr>
          <p:cNvSpPr txBox="1"/>
          <p:nvPr/>
        </p:nvSpPr>
        <p:spPr>
          <a:xfrm>
            <a:off x="2043485" y="3088786"/>
            <a:ext cx="145729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اِقْطَعِ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6AC6AB-1080-B6E7-83AC-4864456A1873}"/>
              </a:ext>
            </a:extLst>
          </p:cNvPr>
          <p:cNvSpPr txBox="1"/>
          <p:nvPr/>
        </p:nvSpPr>
        <p:spPr>
          <a:xfrm>
            <a:off x="6328239" y="3729977"/>
            <a:ext cx="150534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اِشْرَحِ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1D4F1B7-A544-E9F0-0FD8-CE9D15AB6ED8}"/>
              </a:ext>
            </a:extLst>
          </p:cNvPr>
          <p:cNvSpPr txBox="1"/>
          <p:nvPr/>
        </p:nvSpPr>
        <p:spPr>
          <a:xfrm>
            <a:off x="2043485" y="3729977"/>
            <a:ext cx="127183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صَمِّمِ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67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B5D95-5867-48A7-4D1B-87F686461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E2549E-F000-DAA1-68CE-AFC7DABB77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98E85B-1DE3-C0FC-62FF-4595C59BA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17A344-737C-2E6E-E041-8990CF37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FBC837-42CE-5CAD-4A27-03A5B65C14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34D9B0-B6E6-B564-D1C8-5F45884539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8EB185-E2A5-592B-22FC-052A49AA7B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891D0A-AA98-D255-395D-6B11E72A45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4F8D23-349D-6C72-3CF6-F0A31E5B9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9A145A9A-3756-D7E0-E391-0F1874DDD5D1}"/>
              </a:ext>
            </a:extLst>
          </p:cNvPr>
          <p:cNvSpPr txBox="1">
            <a:spLocks/>
          </p:cNvSpPr>
          <p:nvPr/>
        </p:nvSpPr>
        <p:spPr>
          <a:xfrm>
            <a:off x="319751" y="767479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ما المطلوب؟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F9EFA54-DD35-2E10-2482-FA695B7805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1B835B-0512-DA97-BB01-75A715C180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51" y="1724986"/>
            <a:ext cx="2737362" cy="4198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DAE7D66-0BE4-A0E6-7928-0D5A40C8D3D6}"/>
              </a:ext>
            </a:extLst>
          </p:cNvPr>
          <p:cNvSpPr/>
          <p:nvPr/>
        </p:nvSpPr>
        <p:spPr>
          <a:xfrm>
            <a:off x="3417464" y="4826442"/>
            <a:ext cx="2632705" cy="6120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33262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0328A-CCB5-D4C5-0BF1-FA316CC43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B9B164-72DE-1C3F-08ED-227BDCF0C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482573-3A2E-5499-5774-FCB60A262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A9CC6D-7178-9761-EA0C-4FCBBB6ECF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EBD2D9-81FC-B346-E4D0-C13DAA4F08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785F51-208B-ECD0-956F-5E6506DB29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AB2A5F-3E62-D930-A4C4-BC5C0D5AA3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ABC049-95CD-A04F-AC51-D2BBE52644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3C7964-9873-3BDF-1277-B516274A0BF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09950A2-DE0F-A44B-4DF5-5A9A8F9A79BD}"/>
              </a:ext>
            </a:extLst>
          </p:cNvPr>
          <p:cNvSpPr txBox="1">
            <a:spLocks/>
          </p:cNvSpPr>
          <p:nvPr/>
        </p:nvSpPr>
        <p:spPr>
          <a:xfrm>
            <a:off x="445273" y="767479"/>
            <a:ext cx="705053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المثال أولا؟                                         -أنجزوا.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يمر الأستاذ بين الصفوف ويصحح كتابيا.</a:t>
            </a:r>
            <a:endParaRPr lang="ar-MA" sz="18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814F31B-02EB-5D91-AAF6-453B16B31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C75FF3-F7E9-FC7E-4620-E9BBFA7FC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89" y="3184424"/>
            <a:ext cx="8062622" cy="233385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BCB78D-DC36-FF56-ABD7-CFE4B5BD69F1}"/>
              </a:ext>
            </a:extLst>
          </p:cNvPr>
          <p:cNvSpPr txBox="1"/>
          <p:nvPr/>
        </p:nvSpPr>
        <p:spPr>
          <a:xfrm>
            <a:off x="349858" y="2357761"/>
            <a:ext cx="7050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إِطْفائِيٌّ: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أَطْفِئِ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ٱلْحَرِيقَ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وَأَنْقِذِ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fr-FR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35A9D5-AAF1-D3BA-515E-989A4AE9AC10}"/>
              </a:ext>
            </a:extLst>
          </p:cNvPr>
          <p:cNvSpPr txBox="1"/>
          <p:nvPr/>
        </p:nvSpPr>
        <p:spPr>
          <a:xfrm>
            <a:off x="2544416" y="1926058"/>
            <a:ext cx="5603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</a:t>
            </a:r>
            <a:endParaRPr lang="fr-FR" sz="3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844837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6A2D6-DED1-2FA6-EA52-0A5FE7FE6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3DEC61-DDB4-D757-7440-F6B4E2B564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FAB8B4-A19B-E92F-2BE2-B63D654D2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1B8796-6718-B271-DAF4-C16DEC1B77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F38055-92C5-3429-722F-9B479D2F18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AC0845-5113-0EF3-5A21-0F8937C466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214C0-0D00-BE0C-6DF7-FDB7178EA5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46251F-E906-0BC4-1B9C-564B6E37AB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12602-645E-B8B6-54FB-E362CF82F0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CFA930CF-358F-4407-5AD6-FECD16F916A0}"/>
              </a:ext>
            </a:extLst>
          </p:cNvPr>
          <p:cNvSpPr txBox="1">
            <a:spLocks/>
          </p:cNvSpPr>
          <p:nvPr/>
        </p:nvSpPr>
        <p:spPr>
          <a:xfrm>
            <a:off x="445273" y="767479"/>
            <a:ext cx="705053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جملته الأولى؟ هل تتضمن أفعال أمر؟ هل تتفقون؟ </a:t>
            </a:r>
            <a:endParaRPr lang="ar-MA" sz="18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1988BE-16EE-D7AB-F725-9F5093E54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97082A-F8E7-2170-E647-7960BB02C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89" y="3184424"/>
            <a:ext cx="8062622" cy="233385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B969904-A1B9-212E-6A69-0C51D6550E47}"/>
              </a:ext>
            </a:extLst>
          </p:cNvPr>
          <p:cNvSpPr txBox="1"/>
          <p:nvPr/>
        </p:nvSpPr>
        <p:spPr>
          <a:xfrm>
            <a:off x="349858" y="2357761"/>
            <a:ext cx="7050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إِطْفائِيٌّ: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أَطْفِئِ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ٱلْحَرِيقَ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وَأَنْقِذِ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fr-FR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A78773-391C-29DA-86EC-8B2891535D08}"/>
              </a:ext>
            </a:extLst>
          </p:cNvPr>
          <p:cNvSpPr txBox="1"/>
          <p:nvPr/>
        </p:nvSpPr>
        <p:spPr>
          <a:xfrm>
            <a:off x="2544416" y="1926058"/>
            <a:ext cx="5603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</a:t>
            </a:r>
            <a:endParaRPr lang="fr-FR" sz="3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18427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سنلعب لعبة تحدي الشرح. من يختار مهنة ويشرحها أمام زملائه؟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04A9FDB-4037-9F50-2F8F-32F5F81CDEF9}"/>
              </a:ext>
            </a:extLst>
          </p:cNvPr>
          <p:cNvSpPr txBox="1"/>
          <p:nvPr/>
        </p:nvSpPr>
        <p:spPr>
          <a:xfrm>
            <a:off x="4784130" y="2267447"/>
            <a:ext cx="3118693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إِسْكافِيٌّ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193FEC-C837-E552-783D-5323FD1CA41F}"/>
              </a:ext>
            </a:extLst>
          </p:cNvPr>
          <p:cNvSpPr txBox="1"/>
          <p:nvPr/>
        </p:nvSpPr>
        <p:spPr>
          <a:xfrm>
            <a:off x="1063963" y="3429000"/>
            <a:ext cx="225220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طَبيبٌ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DB844A-34EF-4012-5F69-663525A04A42}"/>
              </a:ext>
            </a:extLst>
          </p:cNvPr>
          <p:cNvSpPr txBox="1"/>
          <p:nvPr/>
        </p:nvSpPr>
        <p:spPr>
          <a:xfrm>
            <a:off x="4796896" y="3428999"/>
            <a:ext cx="3118693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مُهَنْدِسُ روبوتاتٍ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9D4E7D-89C2-3B73-3EAD-993B51FABBD7}"/>
              </a:ext>
            </a:extLst>
          </p:cNvPr>
          <p:cNvSpPr txBox="1"/>
          <p:nvPr/>
        </p:nvSpPr>
        <p:spPr>
          <a:xfrm>
            <a:off x="1059751" y="2267447"/>
            <a:ext cx="225220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إِطْفائِيٌّ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638A4B-312A-B23E-0FCA-7D51D3F80495}"/>
              </a:ext>
            </a:extLst>
          </p:cNvPr>
          <p:cNvSpPr txBox="1"/>
          <p:nvPr/>
        </p:nvSpPr>
        <p:spPr>
          <a:xfrm>
            <a:off x="1072623" y="4590551"/>
            <a:ext cx="225220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مُمَثِّلٌ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3ACE0F9-4870-103E-033D-C2751CAF514B}"/>
              </a:ext>
            </a:extLst>
          </p:cNvPr>
          <p:cNvSpPr txBox="1"/>
          <p:nvPr/>
        </p:nvSpPr>
        <p:spPr>
          <a:xfrm>
            <a:off x="4805556" y="4590550"/>
            <a:ext cx="3118693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مُزارِعٌ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الشرح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سنواصل استعمال مهارة الشرح لتوضيح أسباب نتيجة معينة.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D7E36EB-8A72-D9FE-C28B-89444493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D92EE3-9789-F435-28D3-9EAE59CB2535}"/>
              </a:ext>
            </a:extLst>
          </p:cNvPr>
          <p:cNvSpPr txBox="1"/>
          <p:nvPr/>
        </p:nvSpPr>
        <p:spPr>
          <a:xfrm>
            <a:off x="1703426" y="3016504"/>
            <a:ext cx="5536757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نتيجَةٌ                  سَبَبٌ 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43A0A1D-FD6D-0146-5EC2-388277488C89}"/>
              </a:ext>
            </a:extLst>
          </p:cNvPr>
          <p:cNvSpPr/>
          <p:nvPr/>
        </p:nvSpPr>
        <p:spPr>
          <a:xfrm>
            <a:off x="4296310" y="3527282"/>
            <a:ext cx="726401" cy="11927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A27-27D5-8D6B-04EC-BA9E53A3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065EE-482F-78C4-0C47-FFC6E22E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بالمقصود بمهارة الشرح؟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F279F-CE7A-06D7-28F7-0DA18B264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09AF93-AB81-AA94-5AC5-F829B195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103F79-DE20-F11F-FD0D-357E055F7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366D4-E3BA-3B46-2F6C-EDCF34858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75330-BF9A-F0A8-8423-794FD71EBC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413D8-4414-9F5D-EB80-DCD875AD9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10979-DA71-C9EB-D271-7AEA9DC4D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3C3A36-698A-6417-C4F9-718C388FB0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4E30B-D5BA-A95B-5BF3-1D07915F6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5510512-FB58-F488-C363-9B9D32660F27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40406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E4D-9E5B-19B5-4016-25405E12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99FF-52B2-F681-B7E3-E9662A39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نقصد بشرح فكرة أو موضوع؟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3E4361-F652-A3CB-7983-558E5E3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71620-E26A-1370-2C5F-967338E7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8F56D-C2C8-DDCD-B6C2-77ED7601A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AE7E7-8323-E593-1700-502E7D3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AA4B3-1D2A-AC9A-F782-E13BE87B8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D81F9F-1089-9252-6FCA-EFB790A84A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4489C-DD45-D9FA-1717-D5EA219DF1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2E615-5803-0540-FE21-C83D83EE1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194C4E-60B3-4619-3BCE-46EF7D63C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972794A-CC22-1029-40FA-9283B2E83A72}"/>
              </a:ext>
            </a:extLst>
          </p:cNvPr>
          <p:cNvSpPr txBox="1"/>
          <p:nvPr/>
        </p:nvSpPr>
        <p:spPr>
          <a:xfrm>
            <a:off x="731520" y="2356517"/>
            <a:ext cx="7927450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اَلشَّرْحُ هُوَ أَنْ نُوَضِّحَ فِكْرَةً 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بِٱسْتِعْمالِ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كَلِماتٍ سَهْلَةٍ وَأَمْثِلَةٍ.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110887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0E00C-0B68-5403-2C5B-4A5163708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B45A-D08C-0647-5E2C-98B9567D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شرح سبب وقوع نتيجة معينة.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2C8ED7-B40A-6DB8-F97B-A45D914C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AC70DE-3236-95B4-4EA9-84648B46A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AB492-D95A-94F5-7AB3-2F13EACFD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1E93A3-4B47-9FD6-23A1-BB8FFBC59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9A9DB4-EC61-BFA3-2CB6-49F4A578D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5F818-F5C0-875A-5764-A407FE50B0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570A5-12E1-4972-00F8-5FF8C0900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F76E2-E5DA-5D2C-70EB-1A5ED509BD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9017F32-DA2A-39E7-5FB6-FF94A592B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9238D2E-D588-5BAE-09D3-2756F70329DB}"/>
              </a:ext>
            </a:extLst>
          </p:cNvPr>
          <p:cNvSpPr txBox="1"/>
          <p:nvPr/>
        </p:nvSpPr>
        <p:spPr>
          <a:xfrm>
            <a:off x="1703426" y="3016504"/>
            <a:ext cx="5536757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نتيجَةٌ                  سَبَبٌ 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C0E73C1-DF48-37F6-6608-FDC01637F975}"/>
              </a:ext>
            </a:extLst>
          </p:cNvPr>
          <p:cNvSpPr/>
          <p:nvPr/>
        </p:nvSpPr>
        <p:spPr>
          <a:xfrm>
            <a:off x="4296310" y="3527282"/>
            <a:ext cx="726401" cy="11927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36815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246BE-5BB8-1A44-9100-747093808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BACFD-0890-F276-ECCA-E828C5E0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ذلك. سأقدم لكم نتيجة وأنتم تحددون سببها من بين الاختيارات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518F06-C15A-6A02-50F7-0F893322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E46792-892F-285E-A60A-85CCAD31BB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6D47EB-BEF0-0FDB-7206-2056683E5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248C69-F0F0-175E-E0FD-043E90265F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379F8D-7087-C13D-927C-BA57CE197F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979E5A-62CD-48C2-CF35-6065371D3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5C4BD7-0D94-AC71-6C70-DD0ABF63F2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21438D-6967-2CA9-2D7E-05EF267606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4B0E1C2-FC0E-4461-60C3-81ED05BD0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999EA4F-30B7-93C8-457D-A524B8077D81}"/>
              </a:ext>
            </a:extLst>
          </p:cNvPr>
          <p:cNvSpPr txBox="1"/>
          <p:nvPr/>
        </p:nvSpPr>
        <p:spPr>
          <a:xfrm>
            <a:off x="864331" y="1709193"/>
            <a:ext cx="2769415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اَلسَّبَبُ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15ACD46-3CA5-4530-86C9-C48C74D2F22D}"/>
              </a:ext>
            </a:extLst>
          </p:cNvPr>
          <p:cNvSpPr txBox="1"/>
          <p:nvPr/>
        </p:nvSpPr>
        <p:spPr>
          <a:xfrm>
            <a:off x="861885" y="4433718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اَلِاسْتيقاظُ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ٱلْمُتَأَخِّرُ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0D19EA-D216-9387-564B-A3A79913252D}"/>
              </a:ext>
            </a:extLst>
          </p:cNvPr>
          <p:cNvSpPr txBox="1"/>
          <p:nvPr/>
        </p:nvSpPr>
        <p:spPr>
          <a:xfrm>
            <a:off x="861885" y="2843075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اَلسُّرْعَةُ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ٱلزّائِدَةُ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9096615-BAB2-3309-A9AA-D4AFB95D9458}"/>
              </a:ext>
            </a:extLst>
          </p:cNvPr>
          <p:cNvSpPr txBox="1"/>
          <p:nvPr/>
        </p:nvSpPr>
        <p:spPr>
          <a:xfrm>
            <a:off x="861885" y="3619413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اَلِاجْتِهادُ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DE507D-1FF8-CD46-6BEA-DF0C43078DE5}"/>
              </a:ext>
            </a:extLst>
          </p:cNvPr>
          <p:cNvSpPr txBox="1"/>
          <p:nvPr/>
        </p:nvSpPr>
        <p:spPr>
          <a:xfrm>
            <a:off x="5100768" y="1679889"/>
            <a:ext cx="2769415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اَلنَّتيجَةُ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3190498-E1C1-1468-FC20-388ED0AF1071}"/>
              </a:ext>
            </a:extLst>
          </p:cNvPr>
          <p:cNvSpPr txBox="1"/>
          <p:nvPr/>
        </p:nvSpPr>
        <p:spPr>
          <a:xfrm>
            <a:off x="861885" y="5248023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قِلَّةُ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F5CF946-95E9-2000-C786-6921FE6AFA9A}"/>
              </a:ext>
            </a:extLst>
          </p:cNvPr>
          <p:cNvSpPr txBox="1"/>
          <p:nvPr/>
        </p:nvSpPr>
        <p:spPr>
          <a:xfrm>
            <a:off x="5100768" y="4334502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ذُبولُ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68C4423-EC6C-7A75-53E1-F7C032EA6DA3}"/>
              </a:ext>
            </a:extLst>
          </p:cNvPr>
          <p:cNvSpPr txBox="1"/>
          <p:nvPr/>
        </p:nvSpPr>
        <p:spPr>
          <a:xfrm>
            <a:off x="5100768" y="2743859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اَلـتَّأَخُّرُ عَنِ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CF732C6-6022-2A98-0354-2966591A44B6}"/>
              </a:ext>
            </a:extLst>
          </p:cNvPr>
          <p:cNvSpPr txBox="1"/>
          <p:nvPr/>
        </p:nvSpPr>
        <p:spPr>
          <a:xfrm>
            <a:off x="5100768" y="3520197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حَوادِثُ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ٱلسَّيْرِ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CFA5591-443D-9006-2EB7-723705678934}"/>
              </a:ext>
            </a:extLst>
          </p:cNvPr>
          <p:cNvSpPr txBox="1"/>
          <p:nvPr/>
        </p:nvSpPr>
        <p:spPr>
          <a:xfrm>
            <a:off x="5100768" y="5148807"/>
            <a:ext cx="2769415" cy="7150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اَلنَّجاحُ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07B1D501-3919-EF81-D3BD-FD1177C126A1}"/>
              </a:ext>
            </a:extLst>
          </p:cNvPr>
          <p:cNvSpPr/>
          <p:nvPr/>
        </p:nvSpPr>
        <p:spPr>
          <a:xfrm rot="18718147">
            <a:off x="3298462" y="3951065"/>
            <a:ext cx="2154772" cy="6474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AD9F1343-F24F-F623-ADC0-67A267FFA800}"/>
              </a:ext>
            </a:extLst>
          </p:cNvPr>
          <p:cNvSpPr/>
          <p:nvPr/>
        </p:nvSpPr>
        <p:spPr>
          <a:xfrm rot="2647651" flipV="1">
            <a:off x="3361503" y="4623428"/>
            <a:ext cx="2009061" cy="13138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D7B80D7-84B3-4308-E2EA-031D1461ED3B}"/>
              </a:ext>
            </a:extLst>
          </p:cNvPr>
          <p:cNvSpPr/>
          <p:nvPr/>
        </p:nvSpPr>
        <p:spPr>
          <a:xfrm rot="1472630">
            <a:off x="3608840" y="3513221"/>
            <a:ext cx="1564162" cy="8695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3DDF36E5-C2A0-803B-4398-0C62314BD523}"/>
              </a:ext>
            </a:extLst>
          </p:cNvPr>
          <p:cNvSpPr/>
          <p:nvPr/>
        </p:nvSpPr>
        <p:spPr>
          <a:xfrm rot="20059846" flipV="1">
            <a:off x="3560975" y="5093909"/>
            <a:ext cx="1672312" cy="8287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923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5A07-3731-4921-0CD4-EC71030E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72C43-5ACF-26B2-5924-55389073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يحدث أن نصاب بالزكام. "الإصابة بالزكام" نتيجة لها أسباب.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938BD7-F33D-F98D-23EB-CF97CD24F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ABAAB-376F-3696-1EDC-6D6B47697C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55E1EF-A682-61E5-7BC3-FB75A550C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A8B3C7-CFB7-1D67-81F1-929154C8E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FB27DA-0417-E794-801C-54E985554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A9F14-B49E-31EE-EADD-6081C6DEE6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0CA30-5C35-0127-02FF-CE6BBE8CA4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FFA2ED-6E35-CE08-FAF1-E859438C4A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804EAC0-F820-3845-8CAC-AEFC41D0D2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EECD899-222D-2E3E-A4EF-6D6F77187C8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اَلْإِصابَةُ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بِٱلزُّكامِ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051066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سأستعمل مهارة الشرح لتوضيح أسباب "الإصابة بالزكام".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2DA146E-FB6B-9AFB-E958-974A7E5C5215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اَلْإِصابَةُ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بِٱلزُّكامِ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7FB5-D766-0E70-61A5-7BDAE6B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E2C67-A29A-0AEE-89AB-24A5BDA3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النتيجة التي أريد شرح أسبابها. النتيجة هي "الإصابة بالزكام".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FE88-86EF-8C7A-C186-24F42748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CDF5F-CD25-79D1-D60B-41BDFC37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C6800-64B1-12A9-4060-69BACFDD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B0D586-E001-0CDF-5347-8D20D706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E4BFD-8BE2-CC98-450A-86FE07C960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B3DFE-1D92-0035-32CD-DA79F1B41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C883D-846B-6F66-E640-F018B47BD3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63EDC-5534-B56B-43A5-A696D271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41056EB-692B-B979-BFA5-7A13011C8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BB9D3B-919D-4963-FDBE-CD4D2066475B}"/>
              </a:ext>
            </a:extLst>
          </p:cNvPr>
          <p:cNvSpPr txBox="1"/>
          <p:nvPr/>
        </p:nvSpPr>
        <p:spPr>
          <a:xfrm>
            <a:off x="3829433" y="1744671"/>
            <a:ext cx="3358547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أُحَدِّدُ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أُريدُ تَفْسيرَها؟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0FEBE639-25F7-8F8F-3847-688AA840A334}"/>
              </a:ext>
            </a:extLst>
          </p:cNvPr>
          <p:cNvSpPr/>
          <p:nvPr/>
        </p:nvSpPr>
        <p:spPr>
          <a:xfrm rot="5400000">
            <a:off x="3476539" y="21477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BB453C-538C-32D1-FD9A-3B3CB4A74098}"/>
              </a:ext>
            </a:extLst>
          </p:cNvPr>
          <p:cNvSpPr txBox="1"/>
          <p:nvPr/>
        </p:nvSpPr>
        <p:spPr>
          <a:xfrm>
            <a:off x="511176" y="1978259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r>
              <a:rPr lang="ar-MA" sz="3200" b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اَلْإِصابَةُ بِٱلزُّكامِ</a:t>
            </a:r>
            <a:endParaRPr lang="ar-MA" sz="3200" b="1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1253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6FE6-4F4E-9952-BD7D-6E365B11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B0921-E120-EE02-0272-57C01038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أسبابها. أي أجيب عن أسئلة: ما أسباب الإصابة بالزكام؟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6E368-C6AE-7689-F491-B71CF2D3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A183A-6A1F-7B43-323D-A4B2BD52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0006C-281D-5C64-F768-CD1A775A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5F55F-BFEF-76B7-8B59-C6EE393D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0D4491-BC7C-DEFC-FC4A-2D7BE7D554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30017-25A5-2248-FDBF-CB0E9C5B5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E61A8-7BCD-7BCA-1534-FC8A90318A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8B6023-B216-6373-6C61-996E75D97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1C0C64-4CF6-2D34-BC68-6C83BE30A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EEB1AE0-7E47-AB75-7C40-94941A02D7D4}"/>
              </a:ext>
            </a:extLst>
          </p:cNvPr>
          <p:cNvSpPr txBox="1"/>
          <p:nvPr/>
        </p:nvSpPr>
        <p:spPr>
          <a:xfrm>
            <a:off x="3829433" y="3347808"/>
            <a:ext cx="335854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أُحَدِّدُ أَسْبابَها.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ٱلْأَسْبابُ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؟)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522ACFDE-D394-5806-72E5-73F3B4824712}"/>
              </a:ext>
            </a:extLst>
          </p:cNvPr>
          <p:cNvSpPr/>
          <p:nvPr/>
        </p:nvSpPr>
        <p:spPr>
          <a:xfrm rot="5400000">
            <a:off x="3476539" y="3521013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9B3F37-7DFF-B22B-CD7C-AB534BC7022E}"/>
              </a:ext>
            </a:extLst>
          </p:cNvPr>
          <p:cNvSpPr txBox="1"/>
          <p:nvPr/>
        </p:nvSpPr>
        <p:spPr>
          <a:xfrm>
            <a:off x="360102" y="2806645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اَلتَّعَرُّ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ضُ لِلْهواءِ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ٱلْبارِدِ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noProof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مُخالَطَةُ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أَشْخاصٍ مُصابينَ،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لَمْسُ أَشْياءَ مُلَوَّثَةٍ.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CBB96C-D73D-941A-E90C-99C0893C9B8F}"/>
              </a:ext>
            </a:extLst>
          </p:cNvPr>
          <p:cNvSpPr txBox="1"/>
          <p:nvPr/>
        </p:nvSpPr>
        <p:spPr>
          <a:xfrm>
            <a:off x="3829433" y="1744671"/>
            <a:ext cx="3358547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أُحَدِّدُ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أُريدُ تَفْسيرَها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1275DB8-E459-F161-D1DE-C6AADC3A5B46}"/>
              </a:ext>
            </a:extLst>
          </p:cNvPr>
          <p:cNvSpPr/>
          <p:nvPr/>
        </p:nvSpPr>
        <p:spPr>
          <a:xfrm rot="5400000">
            <a:off x="3476539" y="21477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CD96A6-0019-DBEA-C08B-EB0D8B7D31C1}"/>
              </a:ext>
            </a:extLst>
          </p:cNvPr>
          <p:cNvSpPr txBox="1"/>
          <p:nvPr/>
        </p:nvSpPr>
        <p:spPr>
          <a:xfrm>
            <a:off x="511176" y="1978259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r>
              <a:rPr lang="ar-MA" sz="3200" b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اَلْإِصابَةُ بِٱلزُّكامِ</a:t>
            </a:r>
            <a:endParaRPr lang="ar-MA" sz="3200" b="1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4386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CEA3-D433-4094-D336-E8E341D9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83D0-866B-0DD7-F2AA-115D6C04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ثالثا. أُحَدِّدُ علاماتٍ أو مؤشرات تدل على النتيجة. أي تدل على الزكامِ.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A04676-2664-48F8-2AD8-8157536D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6893A1-DF58-DC2F-DADE-85A70035A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B3C106-6E8B-DC49-2903-A1C5D42C8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D32BA1-87BD-EF9D-32CB-0015F293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CC0BBD-6658-23B1-4A31-975ABCA2583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41647D-F1F1-8836-1490-7A204AC2F2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422681-48AD-AA38-A649-10C4D10B7E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FD1F7-A1BD-AE2D-E7F2-942A9639B3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78B3507-20B3-D040-9333-EF5246E567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9AB7B00-09B8-E79E-D052-2A4247585B97}"/>
              </a:ext>
            </a:extLst>
          </p:cNvPr>
          <p:cNvSpPr txBox="1"/>
          <p:nvPr/>
        </p:nvSpPr>
        <p:spPr>
          <a:xfrm>
            <a:off x="3843757" y="4608720"/>
            <a:ext cx="3344223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أُقَدِّمُ عَلاماتٍ/مُؤَشِّراتٍ تَدُلُّ عَلى النَّتيجَةِ.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تَدُلُّ عَلى الزُّكامِ.)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3417D73-CD2C-806D-D8AD-15AB13E0AD3C}"/>
              </a:ext>
            </a:extLst>
          </p:cNvPr>
          <p:cNvSpPr/>
          <p:nvPr/>
        </p:nvSpPr>
        <p:spPr>
          <a:xfrm rot="5400000">
            <a:off x="3483702" y="5271080"/>
            <a:ext cx="397876" cy="32223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EF9F6F-C9BB-5A92-92AE-E2B431D2B5FC}"/>
              </a:ext>
            </a:extLst>
          </p:cNvPr>
          <p:cNvSpPr txBox="1"/>
          <p:nvPr/>
        </p:nvSpPr>
        <p:spPr>
          <a:xfrm>
            <a:off x="315645" y="4881135"/>
            <a:ext cx="3280749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سَيَلانُ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اَلسُّعالُ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ٱلْمُزْعِجُ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أَلَمٌ في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ٱلْحَلْقِ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AF0335-8C61-D92B-5F6D-57A518BA15ED}"/>
              </a:ext>
            </a:extLst>
          </p:cNvPr>
          <p:cNvSpPr txBox="1"/>
          <p:nvPr/>
        </p:nvSpPr>
        <p:spPr>
          <a:xfrm>
            <a:off x="3829432" y="3347808"/>
            <a:ext cx="335854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أُحَدِّدُ أَسْبابَها.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ٱلْأَسْبابُ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؟)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3F783805-666D-743A-C2A1-65C9296D245D}"/>
              </a:ext>
            </a:extLst>
          </p:cNvPr>
          <p:cNvSpPr/>
          <p:nvPr/>
        </p:nvSpPr>
        <p:spPr>
          <a:xfrm rot="5400000">
            <a:off x="3476539" y="3521013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1C88717-D3F9-2D48-D9E8-792F2A71C754}"/>
              </a:ext>
            </a:extLst>
          </p:cNvPr>
          <p:cNvSpPr txBox="1"/>
          <p:nvPr/>
        </p:nvSpPr>
        <p:spPr>
          <a:xfrm>
            <a:off x="360102" y="2806645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اَلتَّعَرُّ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ضُ لِلْهواءِ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ٱلْبارِدِ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noProof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مُخالَطَةُ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أَشْخاصٍ مُصابينَ،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لَمْسُ أَشْياءَ مُلَوَّثَةٍ.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2D12EAB-DD2A-257D-2588-177EC4950318}"/>
              </a:ext>
            </a:extLst>
          </p:cNvPr>
          <p:cNvSpPr txBox="1"/>
          <p:nvPr/>
        </p:nvSpPr>
        <p:spPr>
          <a:xfrm>
            <a:off x="3829433" y="1744671"/>
            <a:ext cx="3358547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أُحَدِّدُ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أُريدُ تَفْسيرَها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46AF659E-AA53-96E6-E5F9-B9260C55DE7D}"/>
              </a:ext>
            </a:extLst>
          </p:cNvPr>
          <p:cNvSpPr/>
          <p:nvPr/>
        </p:nvSpPr>
        <p:spPr>
          <a:xfrm rot="5400000">
            <a:off x="3476539" y="21477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68D778-7418-E8E1-3C80-858D7B138DBD}"/>
              </a:ext>
            </a:extLst>
          </p:cNvPr>
          <p:cNvSpPr txBox="1"/>
          <p:nvPr/>
        </p:nvSpPr>
        <p:spPr>
          <a:xfrm>
            <a:off x="511176" y="1978259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r>
              <a:rPr lang="ar-MA" sz="3200" b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اَلْإِصابَةُ بِٱلزُّكامِ</a:t>
            </a:r>
            <a:endParaRPr lang="ar-MA" sz="3200" b="1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0100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أجمع العناصر مستعملا روابط مثل: بِسَبَبِ، لأن، وأكتب فقرة أوضح فيها سبب الزكام.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BE4A53-D218-8A90-3A47-F1863720D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586531" y="3770046"/>
            <a:ext cx="7970937" cy="2077164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اَلْإِصابَةُ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بِٱلزُّكامِ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مَرَضٌ يُصيبُ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بِسَبَبِ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ٱلتَّعَرُّضِ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لِلْهَواءِ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مُخالَطَةِ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ٱلْأَشْخاصِ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ٱلْمُصابينَ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وَلَمْسِ أَشْياءَ مُلَوَّثَةٍ.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وَتَظْهَرُ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عَلاماتٌ مِثْلَ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سَيَلانِ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وَٱلسُّعالِ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ٱلْمُزْعِجِ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وَأَلَمٍ في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ٱلْحَلْقِ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BF43A34-C827-3814-FFDF-413A941C29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768" y="1479089"/>
            <a:ext cx="6397605" cy="20771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0DD3-85E0-1720-61A9-BCD42AED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BC22F-E258-BC91-0497-8D6B945F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قمت بشرح أسباب الإصابة بالزكام. سأقرأ الشرح.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FD721C-9905-BD6D-CA05-65F562A54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7C92F1-FA3A-EDFB-7A15-1B4A17DEDB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D244D-9E50-5DB8-D331-931211E4C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261EF9-937E-9DFC-361E-548F986AE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2FF2D7-AB5C-8424-B386-129E1D356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5877CB-3D3A-CF30-5DD3-610E923A0D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EA501-B5D6-089A-31F1-70E0DACEF0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55F767-5709-BE78-1E90-5CB0D06EAD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C23B571-7BE8-2BAC-2F45-E7F51A2EA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3956808-232E-BAB9-1C6B-2AF9ADF8271A}"/>
              </a:ext>
            </a:extLst>
          </p:cNvPr>
          <p:cNvSpPr txBox="1"/>
          <p:nvPr/>
        </p:nvSpPr>
        <p:spPr>
          <a:xfrm>
            <a:off x="435581" y="2799737"/>
            <a:ext cx="7970937" cy="2077164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لْإِصابَةُ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بِٱلزُّكامِ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مَرَضٌ يُصيبُ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ٱلتَّعَرُّضِ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لِلْهَواءِ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مُخالَطَةِ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ٱلْأَشْخاصِ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ٱلْمُصابينَ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وَلَمْسِ أَشْياءَ مُلَوَّثَةٍ.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وَتَظْهَرُ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عَلاماتٌ مِثْلَ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سَيَلانِ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وَٱلسُّعالِ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ٱلْمُزْعِجِ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وَأَلَمٍ في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ٱلْحَلْقِ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513058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571F-0ECF-2BE2-89EE-DB8A8ECD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8BD2-5080-E228-45BE-BF0256D8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العياء داخل القسم ناتج عن أسباب. سنقوم جماعيا بشرح سبب هذه النتيجة.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9F713-B8CC-44DB-716E-74BBF716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AEACD6-A846-D333-E4A3-59D4109476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1C6C0A-61BC-049B-43E5-A0E69DA19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F57028-8B66-728E-CEA5-181576C27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91D8C7-F7D9-26A4-2B65-F590C0DBB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85DA2-FA89-9B4A-3F69-F6030CC48F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A473D-D7BC-973E-7EAF-D4E7B66EA8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3C3AB-F81C-F335-E326-79D3A97942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476480-2BA4-4828-DE02-7DB7742B9661}"/>
              </a:ext>
            </a:extLst>
          </p:cNvPr>
          <p:cNvSpPr txBox="1"/>
          <p:nvPr/>
        </p:nvSpPr>
        <p:spPr>
          <a:xfrm>
            <a:off x="2870775" y="2849448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اَلْعياءُ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D6E8FA4-2FFE-C646-7108-DACBD5D5E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6516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1AAC-4C81-98B6-4D6F-2DFF4BAB7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7A55E-1973-EF36-81EF-B115FD2F6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نبدأ. نشرح النتيجة "العياءُ في القسم". ماذا نفعل أولا؟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10D4C6-5E9C-FCCE-8593-68FD4C737F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2786EF-60A1-B199-2DEB-AE5AC0EFB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7DD5AE-E76E-DF5E-E6F6-8AAA11C39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728680-FB3C-5B36-68C6-607FFBEE3F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440688-C124-A146-0EAA-44805BE15B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D63814-F26B-9530-76A1-2D0CA82DEB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76749D-5929-283E-1D6B-B32D3C8975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086D2D-C886-4F1E-1D80-09C8319CE2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3DC4607-95C8-F559-1CF6-EA3F3503C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DAB54C-ED29-D7FA-64C7-5A3F4534A001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236A9D-36E8-FCC2-9C4D-B86C4A67D95B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اَلْأَسْبابُ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8E57E3B-2EC1-3A0C-A09B-87BB8403931A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B0E0F679-5370-3FFB-0F87-F4A38712661C}"/>
              </a:ext>
            </a:extLst>
          </p:cNvPr>
          <p:cNvSpPr/>
          <p:nvPr/>
        </p:nvSpPr>
        <p:spPr>
          <a:xfrm rot="5400000">
            <a:off x="5252468" y="2638288"/>
            <a:ext cx="397876" cy="7671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6C5190-BA09-CA18-BEE7-ABE388F563ED}"/>
              </a:ext>
            </a:extLst>
          </p:cNvPr>
          <p:cNvSpPr txBox="1"/>
          <p:nvPr/>
        </p:nvSpPr>
        <p:spPr>
          <a:xfrm>
            <a:off x="447869" y="2698374"/>
            <a:ext cx="463841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اَلْعَياءُ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297163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AF05-0B70-81AC-1663-8256CF7F1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29A1F-11D4-72AB-DD27-12288059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تحديد النتيجة التي نريد شرحها، ماذا سنفعل؟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9F0942-1946-60BF-74E8-FF3CA898B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2EF014-BD80-46A1-10E7-C2E4F1792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BD748E-3E46-BFF3-FED7-8EB93D437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FDC948-6CE0-0F4C-D83C-95C94686D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27733F-4ECB-FC7E-EB11-D814D93A4D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FDD3E9-BC7F-38C6-8BB5-E3D12E5C11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37CD0-1F4D-4CBC-B0FB-C3AF1D9B33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D4E442-8B09-A222-2DD8-1ED894F4F3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D87368F-59A5-32B5-8325-DF981CB595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20A2A0A-F15F-C4A3-4060-B9039FBEC00C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63B8D0-9B89-6A28-A624-D5F75BAA1E34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45F0B5-DC60-1747-652C-EE479080D68D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16612F28-5676-2B0C-77A1-2D80706BC796}"/>
              </a:ext>
            </a:extLst>
          </p:cNvPr>
          <p:cNvSpPr/>
          <p:nvPr/>
        </p:nvSpPr>
        <p:spPr>
          <a:xfrm rot="5400000">
            <a:off x="5270924" y="2619553"/>
            <a:ext cx="397876" cy="767158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988874E-C726-3589-727A-B365C3C56988}"/>
              </a:ext>
            </a:extLst>
          </p:cNvPr>
          <p:cNvSpPr txBox="1"/>
          <p:nvPr/>
        </p:nvSpPr>
        <p:spPr>
          <a:xfrm>
            <a:off x="447869" y="2698374"/>
            <a:ext cx="463841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اَلْعَياءُ في الْقِسْمِ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90CE214B-5095-5773-FDBE-70BF58F1898B}"/>
              </a:ext>
            </a:extLst>
          </p:cNvPr>
          <p:cNvSpPr/>
          <p:nvPr/>
        </p:nvSpPr>
        <p:spPr>
          <a:xfrm rot="5400000">
            <a:off x="5233091" y="3844271"/>
            <a:ext cx="397876" cy="6914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460664-7F07-5E99-9D5A-9C65EBD1A82E}"/>
              </a:ext>
            </a:extLst>
          </p:cNvPr>
          <p:cNvSpPr txBox="1"/>
          <p:nvPr/>
        </p:nvSpPr>
        <p:spPr>
          <a:xfrm>
            <a:off x="447869" y="3543422"/>
            <a:ext cx="4638414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46125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323E-E543-E387-FCBD-5A0222E1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6878B-FE28-63B5-FD82-03709B18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نعم. نبحث عن الأسباب.  من يذكر أسبابا تؤدي إلى العياء داخل القسم؟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C4762B-0F5A-2B08-85DD-621187E04B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B57B38-7B28-B06F-34A5-D32261D7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5DCFB5-3223-5A66-45F2-24004FB51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7A2E4B-0AAB-20A1-3D1C-F1EDC15CBE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11E77-EA86-749F-3292-D71FD18567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EC31C-C1A5-725F-4EFB-354D8107F3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C75A77-36C6-CFA0-0ED4-C25A341F07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7DA272-53AB-853A-98D6-31E40DB089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2DBD457-A36C-40EA-E388-8B9A893053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AFFD27AB-9130-A313-3BD8-42CC0C91976A}"/>
              </a:ext>
            </a:extLst>
          </p:cNvPr>
          <p:cNvSpPr/>
          <p:nvPr/>
        </p:nvSpPr>
        <p:spPr>
          <a:xfrm rot="5400000">
            <a:off x="5233091" y="3844271"/>
            <a:ext cx="397876" cy="6914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ABC30C1-690F-99E2-FEEC-176863580477}"/>
              </a:ext>
            </a:extLst>
          </p:cNvPr>
          <p:cNvSpPr txBox="1"/>
          <p:nvPr/>
        </p:nvSpPr>
        <p:spPr>
          <a:xfrm>
            <a:off x="447869" y="3543422"/>
            <a:ext cx="4638414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3200" b="1" dirty="0">
              <a:solidFill>
                <a:srgbClr val="4472C4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237E86-AD55-2020-327A-03FCD3727C66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623DF9E-24EE-15F8-F2CC-12F63C3722F6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A4CE2A-BFC0-A44B-9BAA-F74CFE820985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63AC335B-13C0-3CDA-F1BA-3A2A5CDD5BD6}"/>
              </a:ext>
            </a:extLst>
          </p:cNvPr>
          <p:cNvSpPr/>
          <p:nvPr/>
        </p:nvSpPr>
        <p:spPr>
          <a:xfrm rot="5400000">
            <a:off x="5270925" y="2638288"/>
            <a:ext cx="397876" cy="767158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3D39873-3F32-CECF-9608-E62EFE78CD5C}"/>
              </a:ext>
            </a:extLst>
          </p:cNvPr>
          <p:cNvSpPr txBox="1"/>
          <p:nvPr/>
        </p:nvSpPr>
        <p:spPr>
          <a:xfrm>
            <a:off x="447870" y="2698374"/>
            <a:ext cx="463841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اَلْعياءُ في الْقِسْمِ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023E7A0-7592-961C-B2FF-DEFE2A666FB6}"/>
              </a:ext>
            </a:extLst>
          </p:cNvPr>
          <p:cNvSpPr txBox="1"/>
          <p:nvPr/>
        </p:nvSpPr>
        <p:spPr>
          <a:xfrm>
            <a:off x="447868" y="3543422"/>
            <a:ext cx="4638414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اَلْإِكْثارُ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الْهاتِفِ، نَقْصٌ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99424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480F6-8B03-6B00-3BEF-15BB7356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8FA068-9414-3DD3-E96E-08240C99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حددنا الأسباب. ماذا نفعل بعد ذلك؟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BD9445-AB95-0012-9E3E-DB313E3135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F1620D-50B0-ED7A-C9AF-9CAA28B1DC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A7732A-0F33-ED62-EBF4-D7A40CF3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9B0B20-56F8-054A-B7CB-1C257D2959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7187B3-CEFA-169B-CCEF-E597207A1E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93ED8-6C77-00E2-42C7-43F4E75B10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B76EE9-E717-021E-DAD2-11F054A359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2283BA-6DE8-7E2C-BF2D-C6D4E367EE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0D35580-95C8-DA73-81A0-C90EE47B5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4A147A9-7FB8-F96A-D545-85ABAB27F223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2F33656-B24D-07C7-DF8E-9C93A7FC316C}"/>
              </a:ext>
            </a:extLst>
          </p:cNvPr>
          <p:cNvSpPr/>
          <p:nvPr/>
        </p:nvSpPr>
        <p:spPr>
          <a:xfrm rot="5400000">
            <a:off x="5233091" y="3844271"/>
            <a:ext cx="397876" cy="691489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B8ABED-1D22-B480-560F-5AF41C4855D0}"/>
              </a:ext>
            </a:extLst>
          </p:cNvPr>
          <p:cNvSpPr txBox="1"/>
          <p:nvPr/>
        </p:nvSpPr>
        <p:spPr>
          <a:xfrm>
            <a:off x="447869" y="3543422"/>
            <a:ext cx="4638414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اَلْإِكْثارُ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الْهاتِفِ، نَقْصٌ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109CD77-F614-B839-1156-8E37AFE9F2BC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249FE03-0E3B-26C2-D089-255959101146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DCBFB2DE-F28F-F8FE-3453-7428EE141650}"/>
              </a:ext>
            </a:extLst>
          </p:cNvPr>
          <p:cNvSpPr/>
          <p:nvPr/>
        </p:nvSpPr>
        <p:spPr>
          <a:xfrm rot="5400000">
            <a:off x="5270925" y="2638288"/>
            <a:ext cx="397876" cy="767158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8C069C0-790A-54EE-C754-BCAEB81B0AA9}"/>
              </a:ext>
            </a:extLst>
          </p:cNvPr>
          <p:cNvSpPr txBox="1"/>
          <p:nvPr/>
        </p:nvSpPr>
        <p:spPr>
          <a:xfrm>
            <a:off x="447870" y="2698374"/>
            <a:ext cx="463841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اَلْعياءُ في الْقِسْمِ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B6EB71E6-3E3B-D789-0781-3905D5AB0EC6}"/>
              </a:ext>
            </a:extLst>
          </p:cNvPr>
          <p:cNvSpPr/>
          <p:nvPr/>
        </p:nvSpPr>
        <p:spPr>
          <a:xfrm rot="5400000">
            <a:off x="5233090" y="5557317"/>
            <a:ext cx="397876" cy="691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2794353-E5BB-B9E8-0296-7EF4CF5E12E5}"/>
              </a:ext>
            </a:extLst>
          </p:cNvPr>
          <p:cNvSpPr txBox="1"/>
          <p:nvPr/>
        </p:nvSpPr>
        <p:spPr>
          <a:xfrm>
            <a:off x="447870" y="5329877"/>
            <a:ext cx="4638414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6058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B05B3-C487-5BBE-D759-A5065BE87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ACDF7-F48B-5C03-4074-F59E598E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نبحث عن العلامات أو المؤشرات. من يقدم بعض علامات العياء داخل القسم؟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3EED70-55FE-BEEA-E398-3B0AA734F2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D2CC98-1CC5-7820-C36A-8FA4DB8DC8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0DD5DE-D846-CE12-654F-7DE653819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3CE3FA-8DE2-6C7D-3A52-6339091E9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09B886-F34F-0645-AF4B-9695B5F8EC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B483C-1042-A308-8586-B62E208092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3D33A1-27EC-5F09-5F09-E5FBBC8859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5A1601-86FF-56F7-EE5A-566E96420C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9F8459-37A7-7E4F-2BD9-8C9DB8FEB4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8B9AB6E-ACD3-02A8-C239-B2B7254F81DE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A11B165-72A9-89FA-C7DF-231C7849A5C2}"/>
              </a:ext>
            </a:extLst>
          </p:cNvPr>
          <p:cNvSpPr/>
          <p:nvPr/>
        </p:nvSpPr>
        <p:spPr>
          <a:xfrm rot="5400000">
            <a:off x="5233091" y="3844271"/>
            <a:ext cx="397876" cy="691489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E86770-9BA8-8767-5E1E-30EE77FE8283}"/>
              </a:ext>
            </a:extLst>
          </p:cNvPr>
          <p:cNvSpPr txBox="1"/>
          <p:nvPr/>
        </p:nvSpPr>
        <p:spPr>
          <a:xfrm>
            <a:off x="447869" y="3543422"/>
            <a:ext cx="4638414" cy="1736646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اَلْإِكْثارُ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الْهاتِفِ، نَقْصٌ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8739A35-8FCA-BAAD-A874-196442B9AFD6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CEFD8A9-ABD4-8C02-C538-6F233752CF8A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FF0562A0-3E0F-905A-A527-0A5A663FA247}"/>
              </a:ext>
            </a:extLst>
          </p:cNvPr>
          <p:cNvSpPr/>
          <p:nvPr/>
        </p:nvSpPr>
        <p:spPr>
          <a:xfrm rot="5400000">
            <a:off x="5270925" y="2638288"/>
            <a:ext cx="397876" cy="767158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DA153FF-4BE7-C45F-9E20-A0D6C4AB2543}"/>
              </a:ext>
            </a:extLst>
          </p:cNvPr>
          <p:cNvSpPr txBox="1"/>
          <p:nvPr/>
        </p:nvSpPr>
        <p:spPr>
          <a:xfrm>
            <a:off x="447870" y="2698374"/>
            <a:ext cx="4638414" cy="646986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اَلْعياءُ في الْقِسْمِ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67B029C-E4AF-497E-BCFB-C1B604ECA854}"/>
              </a:ext>
            </a:extLst>
          </p:cNvPr>
          <p:cNvSpPr txBox="1"/>
          <p:nvPr/>
        </p:nvSpPr>
        <p:spPr>
          <a:xfrm>
            <a:off x="447868" y="5341745"/>
            <a:ext cx="4638414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12688E6-1C9D-5F24-FC56-4E1EBC09A0DA}"/>
              </a:ext>
            </a:extLst>
          </p:cNvPr>
          <p:cNvSpPr/>
          <p:nvPr/>
        </p:nvSpPr>
        <p:spPr>
          <a:xfrm rot="5400000">
            <a:off x="5233090" y="5557317"/>
            <a:ext cx="397876" cy="691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2037A69-C16F-51BE-A958-77FA8DDC3A5B}"/>
              </a:ext>
            </a:extLst>
          </p:cNvPr>
          <p:cNvSpPr txBox="1"/>
          <p:nvPr/>
        </p:nvSpPr>
        <p:spPr>
          <a:xfrm>
            <a:off x="447868" y="5329877"/>
            <a:ext cx="4638414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رَغْبَةٌ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وَٱلنُّعاسِ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عَدَمُ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ٱلْقُدْرَةِ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ٱلتَّرْكيزِ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وٱلِانْتِباهِ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167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8B4C-3231-A658-65CD-C0006E7A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0BE91-0331-C713-3AF2-5FC79EC9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نفعل الآن؟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978273-7ED7-38F0-95EE-9AB01A7E2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811B0B-D23F-DA0E-6BDF-FFACCAD708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02D7AD-4361-20EB-07D0-35C7CADF2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61A1EB-4622-5400-CE7F-4042F4103C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94A33-318B-B80C-46C7-3D66E350FD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F164F3-6BEF-36DD-C420-03584572DA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48BC51-C51E-9643-0A18-5E7F16A6F3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D33AE6-9DCE-29B0-F5BB-E85E4558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2E651EE-ADBE-B7D5-6B0C-979EF1F877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FFF04A-D3D4-D316-EDA3-E60C5EA6BCB7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9CE867D-516D-530E-64D3-20EE6809F879}"/>
              </a:ext>
            </a:extLst>
          </p:cNvPr>
          <p:cNvSpPr/>
          <p:nvPr/>
        </p:nvSpPr>
        <p:spPr>
          <a:xfrm rot="5400000">
            <a:off x="5233091" y="3844271"/>
            <a:ext cx="397876" cy="691489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69CD92-6991-F0D6-8EC9-DB6512C4E0AE}"/>
              </a:ext>
            </a:extLst>
          </p:cNvPr>
          <p:cNvSpPr txBox="1"/>
          <p:nvPr/>
        </p:nvSpPr>
        <p:spPr>
          <a:xfrm>
            <a:off x="447869" y="3543422"/>
            <a:ext cx="4638414" cy="173664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اَلْإِكْثارُ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الْهاتِفِ، نَقْصٌ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...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637ACA2-8826-32EC-040D-EAC82CAF60AA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22D9CAE-FFAA-684E-E1D0-E75862221921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45096C-68B8-B2B6-0463-3BD1BB6E5A45}"/>
              </a:ext>
            </a:extLst>
          </p:cNvPr>
          <p:cNvSpPr txBox="1"/>
          <p:nvPr/>
        </p:nvSpPr>
        <p:spPr>
          <a:xfrm>
            <a:off x="447868" y="5329877"/>
            <a:ext cx="4638414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FA83398C-4669-36C8-6D58-8A41BB0652EC}"/>
              </a:ext>
            </a:extLst>
          </p:cNvPr>
          <p:cNvSpPr/>
          <p:nvPr/>
        </p:nvSpPr>
        <p:spPr>
          <a:xfrm rot="5400000">
            <a:off x="5270925" y="2638288"/>
            <a:ext cx="397876" cy="767158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FFC0F94-3108-2188-21A1-BE8348221725}"/>
              </a:ext>
            </a:extLst>
          </p:cNvPr>
          <p:cNvSpPr txBox="1"/>
          <p:nvPr/>
        </p:nvSpPr>
        <p:spPr>
          <a:xfrm>
            <a:off x="447870" y="2698374"/>
            <a:ext cx="4638414" cy="64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اَلْعياءُ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326CF4C6-2EBF-B879-077D-D153BE599C1A}"/>
              </a:ext>
            </a:extLst>
          </p:cNvPr>
          <p:cNvSpPr/>
          <p:nvPr/>
        </p:nvSpPr>
        <p:spPr>
          <a:xfrm rot="5400000">
            <a:off x="5233090" y="5557317"/>
            <a:ext cx="397876" cy="691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06F1BE-2345-051A-34E6-061BB3EA5080}"/>
              </a:ext>
            </a:extLst>
          </p:cNvPr>
          <p:cNvSpPr txBox="1"/>
          <p:nvPr/>
        </p:nvSpPr>
        <p:spPr>
          <a:xfrm>
            <a:off x="447868" y="5329877"/>
            <a:ext cx="4638414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رَغْبَةٌ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وَٱلنُّعاسِ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عَدَمُ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ٱلْقُدْرَةِ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ٱلتَّرْكيزِ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وٱلِانْتِباهِ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04367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51BB1-F034-471A-C601-DA5709F79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A9928-572F-8C4E-CAB5-BF067F4C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نجمع العناصر باستعمال روابط مثل بسبب، لأن. من يركب العناصر؟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EC9C1F-CCC5-628F-4A42-DA9EFAD056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C7F2B2-DBCE-0468-92A4-CF0B9588D5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9249E8-8AF3-6064-54A6-11648C239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6A54FB-B3CD-8020-8BE5-B8273EA875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45111F-D017-2CBD-FEE6-63ED9A2142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0D15BC-B666-DB3A-5464-F6539232D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E1216-AF20-89B4-89BF-D042090762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6FEAB-DA40-EC70-343F-1748CB46C2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CBC0986-D2BA-E462-F60E-683B4C75EF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284EF89-C56E-3390-3B6B-61FF306628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905" y="1566911"/>
            <a:ext cx="7114809" cy="25711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545E7E4-17AB-2205-CF50-42ED6A26E537}"/>
              </a:ext>
            </a:extLst>
          </p:cNvPr>
          <p:cNvSpPr txBox="1"/>
          <p:nvPr/>
        </p:nvSpPr>
        <p:spPr>
          <a:xfrm>
            <a:off x="616744" y="4259730"/>
            <a:ext cx="775750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يَحْدُثُ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ٱلْعَياءُ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غالِباً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اَلْإِكْثارِ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ٱلْهاتِفِ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نَقْصٍ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وَتَظْهَرُ عَلى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ٱلْمُصابِ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بِٱلْعَياءِ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رَغْبَةٌ في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وَٱلنُّعاسِ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وَعَدَمُ الْقُدْرَةِ عَلى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ٱلتَّرْكيزِ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وٱلِانْتِباهِ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16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B8A8A-C602-33FF-E17B-A36172AF5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FDF9E-C3D2-E555-FE85-31B6C05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شرحنا لأسباب "العياء داخل القسم" وعلاماته.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A14776-065D-452E-7AE3-8D4B3E570A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292584-E5B3-5F5B-06AB-2259E34AF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7AE181-694F-7625-AD0D-E717EA153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C2AF7-FFA9-3765-6CE7-CDA60432BE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10A229-7BD9-8BDC-6127-3C884B9C0D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B5DED6-0825-6F19-D4D6-36D4948A0D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2C95A-DE61-36FF-F288-C99A316DA2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F54A54-6519-DFF6-162D-DBD5B803E3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15ED0B-8E19-65F0-7E59-752D31DDDD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FC7FA3C-4FA3-7CDA-0AA4-9BE83984676C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اَلْعَلاماتُ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3BAC4E-94E5-D77C-65F1-8CD9269B88AE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اَلْأَسبابُ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26763D-ED9E-306B-DCCF-33C1B09D8B4D}"/>
              </a:ext>
            </a:extLst>
          </p:cNvPr>
          <p:cNvSpPr txBox="1"/>
          <p:nvPr/>
        </p:nvSpPr>
        <p:spPr>
          <a:xfrm>
            <a:off x="6189203" y="1578125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ٱلنَّتيجَةُ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6E81A35-4F26-88F3-6E29-9BD785C445D2}"/>
              </a:ext>
            </a:extLst>
          </p:cNvPr>
          <p:cNvSpPr txBox="1"/>
          <p:nvPr/>
        </p:nvSpPr>
        <p:spPr>
          <a:xfrm>
            <a:off x="783722" y="3051132"/>
            <a:ext cx="775750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يَحْدُثُ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ٱلْعَياءُ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غالِباً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قِلَّةِ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اَلْإِكْثارِ مِنِ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الْهاتِفِ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نَقْصٍ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ٱلتَّغْذِيَةِ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كَعَدَمِ تَناوُلِ وَجْبَةِ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ٱلْفُطورِ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وَتَظْهَرُ عَلى 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الْمُصابِ بِالْعَياءِ رَغْبَةٌ في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ٱلنَّوْمِ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وَٱلنُّعاسِ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وَعَدَمُ الْقُدْرَةِ عَلى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ٱلتَّرْكيزِ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وٱلِانْتِباهِ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30970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 خطوات تساعد على شرح سبب نتيجة معينة. من يقرأ الخطوات على الكراسة؟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FEF365-6373-86E0-0BFF-B6C67A7C1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295" y="1916262"/>
            <a:ext cx="2319772" cy="355820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688D31-97C1-7BE9-1F9B-69079D894C1F}"/>
              </a:ext>
            </a:extLst>
          </p:cNvPr>
          <p:cNvSpPr/>
          <p:nvPr/>
        </p:nvSpPr>
        <p:spPr>
          <a:xfrm>
            <a:off x="3339295" y="2266121"/>
            <a:ext cx="2242521" cy="11072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71AA1-1A9E-7BA2-DCB5-295306FBA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F15B8-C240-BA42-8220-9AC76F1C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الأول. من يقرأ التعليمة؟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2AF729-15DF-7440-6CC3-292B2EBE6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30E5AE-3D5D-BC78-07EF-D2890C180F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FE07E5-4E9C-CF8B-5977-97287BF33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65755C-237A-3868-DC16-2A859AE737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18037F-70EC-DA8A-7FCF-A23F9AE1BF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440960-32F0-78A7-4AB9-FE9346F10B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D510CB-67AD-DA0D-9EC7-7B478B679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42E337-C9F7-AD29-77FB-ADEC27A47B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8620" y="2027581"/>
            <a:ext cx="2319772" cy="35582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A33658-5769-EDDD-AE0E-41B4361339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20138E7-7C03-EC54-94D0-A917AD52C5BC}"/>
              </a:ext>
            </a:extLst>
          </p:cNvPr>
          <p:cNvSpPr/>
          <p:nvPr/>
        </p:nvSpPr>
        <p:spPr>
          <a:xfrm>
            <a:off x="3324867" y="3490623"/>
            <a:ext cx="2258423" cy="9223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F7D88DF-0D75-ACAA-06E9-A2FE8687B5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7106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4700B-1ED6-07F7-D8E2-107EC623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D2DD1-540C-C74F-EB0B-4AEA5651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السؤال جيدا ثم ضعوا علامة أمام السبب المناسب.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94965C-6B52-37BC-110D-5174748988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A1543E-CADB-62F9-F37E-793E18AB1F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B78942-7668-689B-8FED-11BA827D4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8CA52F-649C-1A6A-6658-0C18F77F60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55B492-9A90-26D0-D138-675650A43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A28944-6C25-EDAF-FD14-F593C34AF3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5A1763-3AF8-EDC2-A1CF-0CCBF1BC6F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0CEAAE-2855-F270-40B9-5175523127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63AC966-C43D-8CAF-B7A8-0BCB3D08DD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BFFB4C-2292-2B9D-2F94-568A8AF9F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87" y="2158144"/>
            <a:ext cx="7902625" cy="317781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463392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FFF7B-1646-CF1F-3E0C-2C202314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37F47-9E28-FF9E-E372-638A9E6AD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سؤالا بسؤال. من يقرأ السؤال الأول؟ ما السبب المناسب؟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9B14F3-D51C-5CCD-54B0-B3CD7B43F8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C3D6CD-3E3F-23C7-1F87-38ECABAA3C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005267-D124-612A-AAF7-72C845161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84EB9B-242D-57B7-8CEF-5B51EDAA7E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D196B7-4491-FC78-76BA-8AE914642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0C0D23-F89F-2CF0-BDCF-D84D8768CF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E26AA-7A3D-04F7-CEE3-CC86E5EB7E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DD86C7-E06C-D081-B0BB-FB76A23C5C1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F24DADF-7B11-06FB-9242-F6DB9DDE62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FE02FD-6EDE-2C31-FDA1-F1EB5BADD3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87" y="2339037"/>
            <a:ext cx="7902625" cy="317781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20A05AA8-676E-880B-5CE5-003B857CCB93}"/>
              </a:ext>
            </a:extLst>
          </p:cNvPr>
          <p:cNvSpPr/>
          <p:nvPr/>
        </p:nvSpPr>
        <p:spPr>
          <a:xfrm>
            <a:off x="4847160" y="3816627"/>
            <a:ext cx="588396" cy="588396"/>
          </a:xfrm>
          <a:prstGeom prst="mathMultiply">
            <a:avLst>
              <a:gd name="adj1" fmla="val 11358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24C315AE-17C0-0535-36A4-C690D22AC85A}"/>
              </a:ext>
            </a:extLst>
          </p:cNvPr>
          <p:cNvSpPr/>
          <p:nvPr/>
        </p:nvSpPr>
        <p:spPr>
          <a:xfrm>
            <a:off x="505225" y="4334787"/>
            <a:ext cx="588396" cy="588396"/>
          </a:xfrm>
          <a:prstGeom prst="mathMultiply">
            <a:avLst>
              <a:gd name="adj1" fmla="val 11358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385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B417-7387-D00B-2CA0-7FC4CCC7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8FC9D-1031-0852-8589-C75CF9C2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التمرين الثاني. من يقرأ التعليمة الثانية؟ ما المطلوب؟ من يقرأ المثال الأول؟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143242-4138-39AE-AD5D-B2B2C83DF9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AE277-9382-C92D-64CA-8F3B59DF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53A461-5DEE-5CD1-7599-7F3F0E117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710E26-C609-CC30-C194-A4CA0F0C4A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17F1AF-3D72-6199-ACED-708F4D56AA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9FE1C-38D1-1DF3-3BBE-E331FCBCE9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E3DFC0-40E8-0FC6-AE6F-98E561D0AB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00F993-4758-0EA0-0763-FF02DDECE1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37BDA09-6722-1E37-E761-E57E2F81B6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012156-A812-6D62-B4C7-92A4940806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620" y="2027581"/>
            <a:ext cx="2319772" cy="355820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43301E9-43DF-DE49-6BC2-D961CE150501}"/>
              </a:ext>
            </a:extLst>
          </p:cNvPr>
          <p:cNvSpPr/>
          <p:nvPr/>
        </p:nvSpPr>
        <p:spPr>
          <a:xfrm>
            <a:off x="3308620" y="4412975"/>
            <a:ext cx="2258423" cy="7792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55309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09950-9DBA-A996-8958-E7FD5C2B8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8F834-85B8-2C40-EB08-49A9D993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فرديا. دقيقتان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6CF695-72A7-7853-E7EC-B48F4CDF61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B69AE3-B375-071E-7884-19614CEB1B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279E82-4D51-AF18-BF08-2DCA9204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993657-09BF-E25A-788E-9BF70B14C9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22DF00-7397-DFCA-EA07-C1160D1EF6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C1CF4C-5E19-19BF-CA83-B41D399885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A38DA6-BA9D-22D4-37FE-94989D25D0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8E39EF-9BD1-D99A-7AB5-961605C0E7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5F5CF61-8388-B68D-76D4-E26F2EC3C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0FE59F-5AF9-1BB8-464D-CECAE732D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620" y="2027581"/>
            <a:ext cx="2319772" cy="355820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DE4D130-E320-5BFF-7FA6-F56B148532D1}"/>
              </a:ext>
            </a:extLst>
          </p:cNvPr>
          <p:cNvSpPr/>
          <p:nvPr/>
        </p:nvSpPr>
        <p:spPr>
          <a:xfrm>
            <a:off x="3369969" y="4412975"/>
            <a:ext cx="2258423" cy="7951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40353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AD5C-25E1-828A-CAED-B961BE97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76E4D-0844-D031-6717-187AF3A0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ناقش مع زميلك الإجابات. دقيقة واحدة.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A72FD9-2F8C-1342-9A21-DFBEB277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63297C-AC22-079F-1D96-2FFE236E8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254911-DF0F-15D2-93A4-BF7195A24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AF4C27-E5B0-2BF5-2016-B8A658200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DCF1AE-705D-8427-EE54-035D2C9762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2E71DA-0DEF-28EC-47EF-9F46E670B2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BCE1F3-2748-529A-1787-F9245D10B6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AE381D-22F6-2A5D-2070-6C69E35838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4AC32FA-0ADF-F797-7160-516D5E33B9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CAD113-464D-C080-1C92-B1FB002D3A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42" y="2193933"/>
            <a:ext cx="7788315" cy="299492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764651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6C4C9-0BB2-4E41-8B35-3620E8B9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0F52F-CC53-B1C6-711F-7BD1FEFF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نتيجة إهمال إنجاز الواجبات؟ ...                   -صححوا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43BA51-EB7F-B54D-01C9-EBCF071734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7F697E-3B9C-AD52-D28A-A9AAEBB394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C5409F-7F48-9630-BFE8-ACAB9B79F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A427F0-3FF6-4D70-C74D-498CF5F65C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F259B5-08E2-FCDB-5E57-CCAC902C6C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7E9999-8C3C-5680-2466-75BB7489E5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C22290-3272-1495-FCFC-F0A4C5A331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1B2A9A-A90D-2887-3F30-D1B43DADE8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5AC4E4C-607E-35CC-4EC9-127FF89736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E33907-77F3-8567-EBE1-34AB444D63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42" y="2193933"/>
            <a:ext cx="7788315" cy="299492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801A0D-5B74-039F-BA50-D8E51C1CFD9C}"/>
              </a:ext>
            </a:extLst>
          </p:cNvPr>
          <p:cNvSpPr txBox="1"/>
          <p:nvPr/>
        </p:nvSpPr>
        <p:spPr>
          <a:xfrm>
            <a:off x="1415713" y="3824577"/>
            <a:ext cx="343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ضُعْفُ فَهْمِ الدُّروسِ</a:t>
            </a:r>
            <a:endParaRPr lang="fr-FR" sz="3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48489A-DC87-3D2B-091D-A900C92BDCC2}"/>
              </a:ext>
            </a:extLst>
          </p:cNvPr>
          <p:cNvSpPr txBox="1"/>
          <p:nvPr/>
        </p:nvSpPr>
        <p:spPr>
          <a:xfrm>
            <a:off x="5524193" y="4470908"/>
            <a:ext cx="343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اَلتَّطَوُّرُ التِّكْنولوجِيُّ</a:t>
            </a:r>
            <a:endParaRPr lang="fr-FR" sz="3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10805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1453804" y="3140685"/>
            <a:ext cx="6018569" cy="811763"/>
          </a:xfrm>
          <a:prstGeom prst="roundRect">
            <a:avLst/>
          </a:prstGeom>
          <a:noFill/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يُصَرِّفُ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(جَلَسَ)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249" y="1965151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6B2F1D-4FB4-1F16-1CDC-48FA5BDD6027}"/>
              </a:ext>
            </a:extLst>
          </p:cNvPr>
          <p:cNvSpPr txBox="1"/>
          <p:nvPr/>
        </p:nvSpPr>
        <p:spPr>
          <a:xfrm>
            <a:off x="1072282" y="3140765"/>
            <a:ext cx="5891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أَشَرَحُ سَبَبَ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ٱلنَّتيجَةِ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اَلـنَّجاحُ في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ٱلدِّراسَةِ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17311</TotalTime>
  <Words>2111</Words>
  <Application>Microsoft Office PowerPoint</Application>
  <PresentationFormat>Affichage à l'écran (4:3)</PresentationFormat>
  <Paragraphs>519</Paragraphs>
  <Slides>73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73</vt:i4>
      </vt:variant>
    </vt:vector>
  </HeadingPairs>
  <TitlesOfParts>
    <vt:vector size="91" baseType="lpstr">
      <vt:lpstr>Microsoft Uighur</vt:lpstr>
      <vt:lpstr>Arial</vt:lpstr>
      <vt:lpstr>Dosis ExtraBold</vt:lpstr>
      <vt:lpstr>Calibri</vt:lpstr>
      <vt:lpstr>Modern Love</vt:lpstr>
      <vt:lpstr>Wingdings</vt:lpstr>
      <vt:lpstr>Dosis SemiBold</vt:lpstr>
      <vt:lpstr>Dosis</vt:lpstr>
      <vt:lpstr>Dosis Medium</vt:lpstr>
      <vt:lpstr>Calibri Light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بتصحيح الواجب المنزلي. سأتحقق من إنجازكم له.</vt:lpstr>
      <vt:lpstr>تحققوا من إجاباتكم.</vt:lpstr>
      <vt:lpstr>خذوا ألواحكم.</vt:lpstr>
      <vt:lpstr>اكتبوا الكلمة مع رسم الألف بشكل صحيح. بعد 30 ثانية ترفعون ألواحكم وتعللون جوابكم.</vt:lpstr>
      <vt:lpstr>تأكدوا من إجابتكم وصححوا</vt:lpstr>
      <vt:lpstr>اكتبوا الكلمة مع رسم الهمزة المتوسطة بشكل صحيح. بعد 30 ثانية ترفعون ألواحكم وتعللون جوابكم.</vt:lpstr>
      <vt:lpstr>تأكدوا من إجابتكم وصححوا</vt:lpstr>
      <vt:lpstr>اكتبوا الكلمة مع رسم الهمزة المتوسطة بشكل صحيح. بعد 30 ثانية ترفعون ألواحكم وتعللون جوابكم.</vt:lpstr>
      <vt:lpstr>تأكدوا من إجابتكم وصححوا</vt:lpstr>
      <vt:lpstr>اكتبوا الكلمة مع رسم الهمزة المتوسطة بشكل صحيح. بعد 30 ثانية ترفعون ألواحكم وتعللون جوابكم.</vt:lpstr>
      <vt:lpstr>تأكدوا من إجابتكم وصححوا</vt:lpstr>
      <vt:lpstr>قراءة</vt:lpstr>
      <vt:lpstr>اليوم ستتدربون على توظيف الفعل في الماضي.</vt:lpstr>
      <vt:lpstr>هذا سؤال، من يقرؤه؟ من يجيب عنه؟ </vt:lpstr>
      <vt:lpstr>نتذكر جميعا</vt:lpstr>
      <vt:lpstr>  شفهيا، نحول الجملة "أراجع دروسي" حسب ضمائر المخاطب في صيغة الأمر. أنتَ ...؟</vt:lpstr>
      <vt:lpstr>الآن نكتب الأجوبة على السبورة. ماذا نقول مع الضمير (أنا)؟ أنتَ؟ ...</vt:lpstr>
      <vt:lpstr>من يقرأ؟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سنلعب لعبة تحدي الشرح. من يختار مهنة ويشرحها أمام زملائه؟</vt:lpstr>
      <vt:lpstr>إنتاج كتابي</vt:lpstr>
      <vt:lpstr>في حصة الإنتاج الكتابي سنواصل استعمال مهارة الشرح لتوضيح أسباب نتيجة معينة.</vt:lpstr>
      <vt:lpstr>من يذكرنا بالمقصود بمهارة الشرح؟</vt:lpstr>
      <vt:lpstr>ماذا نقصد بشرح فكرة أو موضوع؟  </vt:lpstr>
      <vt:lpstr>اليوم ستتدربون على شرح سبب وقوع نتيجة معينة.</vt:lpstr>
      <vt:lpstr>قبل ذلك. سأقدم لكم نتيجة وأنتم تحددون سببها من بين الاختيارات أمامكم.</vt:lpstr>
      <vt:lpstr>انتبهوا، يحدث أن نصاب بالزكام. "الإصابة بالزكام" نتيجة لها أسباب. </vt:lpstr>
      <vt:lpstr>تابعوا معي كيف سأستعمل مهارة الشرح لتوضيح أسباب "الإصابة بالزكام". </vt:lpstr>
      <vt:lpstr>أولا أحدد النتيجة التي أريد شرح أسبابها. النتيجة هي "الإصابة بالزكام". </vt:lpstr>
      <vt:lpstr>ثانيا أحدد أسبابها. أي أجيب عن أسئلة: ما أسباب الإصابة بالزكام؟ </vt:lpstr>
      <vt:lpstr>ثالثا. أُحَدِّدُ علاماتٍ أو مؤشرات تدل على النتيجة. أي تدل على الزكامِ.</vt:lpstr>
      <vt:lpstr>أجمع العناصر مستعملا روابط مثل: بِسَبَبِ، لأن، وأكتب فقرة أوضح فيها سبب الزكام.</vt:lpstr>
      <vt:lpstr>قمت بشرح أسباب الإصابة بالزكام. سأقرأ الشرح.</vt:lpstr>
      <vt:lpstr>العياء داخل القسم ناتج عن أسباب. سنقوم جماعيا بشرح سبب هذه النتيجة.</vt:lpstr>
      <vt:lpstr>نبدأ. نشرح النتيجة "العياءُ في القسم". ماذا نفعل أولا؟</vt:lpstr>
      <vt:lpstr>بعد تحديد النتيجة التي نريد شرحها، ماذا سنفعل؟ </vt:lpstr>
      <vt:lpstr>نعم. نبحث عن الأسباب.  من يذكر أسبابا تؤدي إلى العياء داخل القسم؟</vt:lpstr>
      <vt:lpstr>حددنا الأسباب. ماذا نفعل بعد ذلك؟ </vt:lpstr>
      <vt:lpstr>نبحث عن العلامات أو المؤشرات. من يقدم بعض علامات العياء داخل القسم؟</vt:lpstr>
      <vt:lpstr>ماذا نفعل الآن؟</vt:lpstr>
      <vt:lpstr>نجمع العناصر باستعمال روابط مثل بسبب، لأن. من يركب العناصر؟</vt:lpstr>
      <vt:lpstr>من يقرأ شرحنا لأسباب "العياء داخل القسم" وعلاماته.</vt:lpstr>
      <vt:lpstr>نتذكر جميعا خطوات تساعد على شرح سبب نتيجة معينة. من يقرأ الخطوات على الكراسة؟</vt:lpstr>
      <vt:lpstr>خذوا النشاط الأول. من يقرأ التعليمة؟ ما المطلوب؟ </vt:lpstr>
      <vt:lpstr>اقرؤوا السؤال جيدا ثم ضعوا علامة أمام السبب المناسب.</vt:lpstr>
      <vt:lpstr> نصحح سؤالا بسؤال. من يقرأ السؤال الأول؟ ما السبب المناسب؟ ...</vt:lpstr>
      <vt:lpstr>خذوا التمرين الثاني. من يقرأ التعليمة الثانية؟ ما المطلوب؟ من يقرأ المثال الأول؟</vt:lpstr>
      <vt:lpstr>أنجزوا فرديا. دقيقتان</vt:lpstr>
      <vt:lpstr>في ثنائيات ناقش مع زميلك الإجابات. دقيقة واحدة.</vt:lpstr>
      <vt:lpstr>نصحح. ما نتيجة إهمال إنجاز الواجبات؟ ...                   -صححوا</vt:lpstr>
      <vt:lpstr>اختتام الحصة</vt:lpstr>
      <vt:lpstr>من يجيب عن السؤال التالي؟ </vt:lpstr>
      <vt:lpstr>سجلوا الواجب المنزلي.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187</cp:revision>
  <dcterms:created xsi:type="dcterms:W3CDTF">2023-09-20T21:35:22Z</dcterms:created>
  <dcterms:modified xsi:type="dcterms:W3CDTF">2026-03-30T11:01:54Z</dcterms:modified>
</cp:coreProperties>
</file>