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68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47482632" r:id="rId18"/>
    <p:sldId id="2147482653" r:id="rId19"/>
    <p:sldId id="2147482755" r:id="rId20"/>
    <p:sldId id="2147482754" r:id="rId21"/>
    <p:sldId id="2147482756" r:id="rId22"/>
    <p:sldId id="2147482757" r:id="rId23"/>
    <p:sldId id="2147482758" r:id="rId24"/>
    <p:sldId id="2147482759" r:id="rId25"/>
    <p:sldId id="2147482760" r:id="rId26"/>
    <p:sldId id="2147482761" r:id="rId27"/>
    <p:sldId id="2147482728" r:id="rId28"/>
    <p:sldId id="2147482699" r:id="rId29"/>
    <p:sldId id="2147482348" r:id="rId30"/>
    <p:sldId id="2147482361" r:id="rId31"/>
    <p:sldId id="2147482749" r:id="rId32"/>
    <p:sldId id="2147482733" r:id="rId33"/>
    <p:sldId id="2147482362" r:id="rId34"/>
    <p:sldId id="2147482763" r:id="rId35"/>
    <p:sldId id="2147482764" r:id="rId36"/>
    <p:sldId id="2147482765" r:id="rId37"/>
    <p:sldId id="2147482738" r:id="rId38"/>
    <p:sldId id="2147482766" r:id="rId39"/>
    <p:sldId id="2147482762" r:id="rId40"/>
    <p:sldId id="2147482741" r:id="rId41"/>
    <p:sldId id="2147482767" r:id="rId42"/>
    <p:sldId id="2147482768" r:id="rId43"/>
    <p:sldId id="2147482664" r:id="rId44"/>
    <p:sldId id="2147482493" r:id="rId45"/>
    <p:sldId id="2147482769" r:id="rId46"/>
    <p:sldId id="2147482730" r:id="rId47"/>
    <p:sldId id="2147482666" r:id="rId48"/>
    <p:sldId id="2147482667" r:id="rId49"/>
    <p:sldId id="2147482669" r:id="rId50"/>
    <p:sldId id="2147482773" r:id="rId51"/>
    <p:sldId id="2147482774" r:id="rId52"/>
    <p:sldId id="2147482775" r:id="rId53"/>
    <p:sldId id="2147482776" r:id="rId54"/>
    <p:sldId id="2147482777" r:id="rId55"/>
    <p:sldId id="2147482778" r:id="rId56"/>
    <p:sldId id="2147482779" r:id="rId57"/>
    <p:sldId id="2134806792" r:id="rId58"/>
    <p:sldId id="2147482771" r:id="rId59"/>
    <p:sldId id="2147482746" r:id="rId60"/>
    <p:sldId id="2147482707" r:id="rId61"/>
    <p:sldId id="2147482772" r:id="rId62"/>
    <p:sldId id="2147482731" r:id="rId63"/>
    <p:sldId id="2134806936" r:id="rId64"/>
    <p:sldId id="2134806939" r:id="rId65"/>
    <p:sldId id="2147482629" r:id="rId66"/>
    <p:sldId id="2147482628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regular r:id="rId73"/>
      <p:bold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E7FBD"/>
    <a:srgbClr val="00ACA4"/>
    <a:srgbClr val="DEEBF7"/>
    <a:srgbClr val="424D7C"/>
    <a:srgbClr val="424D7B"/>
    <a:srgbClr val="936D93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5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78" y="2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8133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6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67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2.png"/><Relationship Id="rId7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2.png"/><Relationship Id="rId7" Type="http://schemas.openxmlformats.org/officeDocument/2006/relationships/image" Target="../media/image7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7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69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6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92255B1-FF84-B2B1-FB27-E7E3553B4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254328" y="3380220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هيا نعمل 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الجزء 2 ص 83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79433" y="50310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الألف اللينة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تَرْكيب جُمَلٍ؛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"هيا نعمل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الجزء 2"؛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95287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الألف اللينة في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A69B97C1-3A18-64C4-2548-6C2DE431D234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2D3B89-0B8B-FC10-DA38-08EDC39202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668465-E106-B1F5-4341-C0E03E30E7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ستتدربون اليوم على تركيب جمل.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تَرْكيبُ جُمَلٍ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D1760C-3309-DA61-B354-B692908068A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D64F31-C606-D76A-1E4C-01D454DFEA83}"/>
              </a:ext>
            </a:extLst>
          </p:cNvPr>
          <p:cNvGrpSpPr/>
          <p:nvPr/>
        </p:nvGrpSpPr>
        <p:grpSpPr>
          <a:xfrm>
            <a:off x="595477" y="2332778"/>
            <a:ext cx="8109320" cy="859954"/>
            <a:chOff x="595477" y="2332778"/>
            <a:chExt cx="8109320" cy="85995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B71800-71CC-7CA8-2E74-9085C63D85CD}"/>
                </a:ext>
              </a:extLst>
            </p:cNvPr>
            <p:cNvGrpSpPr/>
            <p:nvPr/>
          </p:nvGrpSpPr>
          <p:grpSpPr>
            <a:xfrm>
              <a:off x="595477" y="2332778"/>
              <a:ext cx="8109320" cy="859954"/>
              <a:chOff x="547601" y="2600651"/>
              <a:chExt cx="8109320" cy="859954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D6110E8-2CB4-4FD7-9846-85DEB2E28593}"/>
                  </a:ext>
                </a:extLst>
              </p:cNvPr>
              <p:cNvGrpSpPr/>
              <p:nvPr/>
            </p:nvGrpSpPr>
            <p:grpSpPr>
              <a:xfrm>
                <a:off x="547601" y="2600654"/>
                <a:ext cx="4716577" cy="859951"/>
                <a:chOff x="30625" y="2511969"/>
                <a:chExt cx="4716577" cy="859951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C5E92058-B941-57B3-252E-99D85803FBEA}"/>
                    </a:ext>
                  </a:extLst>
                </p:cNvPr>
                <p:cNvGrpSpPr/>
                <p:nvPr/>
              </p:nvGrpSpPr>
              <p:grpSpPr>
                <a:xfrm>
                  <a:off x="30625" y="2511969"/>
                  <a:ext cx="4716577" cy="859951"/>
                  <a:chOff x="1535988" y="2534618"/>
                  <a:chExt cx="3807970" cy="859951"/>
                </a:xfrm>
              </p:grpSpPr>
              <p:sp>
                <p:nvSpPr>
                  <p:cNvPr id="25" name="ZoneTexte 33">
                    <a:extLst>
                      <a:ext uri="{FF2B5EF4-FFF2-40B4-BE49-F238E27FC236}">
                        <a16:creationId xmlns:a16="http://schemas.microsoft.com/office/drawing/2014/main" id="{BACD684C-6777-8059-C01C-345152D9BC83}"/>
                      </a:ext>
                    </a:extLst>
                  </p:cNvPr>
                  <p:cNvSpPr txBox="1"/>
                  <p:nvPr/>
                </p:nvSpPr>
                <p:spPr>
                  <a:xfrm>
                    <a:off x="4661564" y="2543272"/>
                    <a:ext cx="682394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عَلى</a:t>
                    </a:r>
                  </a:p>
                </p:txBody>
              </p:sp>
              <p:sp>
                <p:nvSpPr>
                  <p:cNvPr id="27" name="ZoneTexte 34">
                    <a:extLst>
                      <a:ext uri="{FF2B5EF4-FFF2-40B4-BE49-F238E27FC236}">
                        <a16:creationId xmlns:a16="http://schemas.microsoft.com/office/drawing/2014/main" id="{6756B215-E429-45C3-BD11-73928C5B4253}"/>
                      </a:ext>
                    </a:extLst>
                  </p:cNvPr>
                  <p:cNvSpPr txBox="1"/>
                  <p:nvPr/>
                </p:nvSpPr>
                <p:spPr>
                  <a:xfrm>
                    <a:off x="1535988" y="2534618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أَداءِ</a:t>
                    </a:r>
                  </a:p>
                </p:txBody>
              </p:sp>
            </p:grp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8DDF978E-5A91-73A6-C26E-4538596B7ACF}"/>
                    </a:ext>
                  </a:extLst>
                </p:cNvPr>
                <p:cNvSpPr txBox="1"/>
                <p:nvPr/>
              </p:nvSpPr>
              <p:spPr>
                <a:xfrm>
                  <a:off x="2469817" y="2520623"/>
                  <a:ext cx="1386413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اِحْرِصوا</a:t>
                  </a: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195770FA-CE67-39CF-1235-AA7B0A81237D}"/>
                  </a:ext>
                </a:extLst>
              </p:cNvPr>
              <p:cNvSpPr txBox="1"/>
              <p:nvPr/>
            </p:nvSpPr>
            <p:spPr>
              <a:xfrm>
                <a:off x="5311059" y="2600654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واجِباتِكُمْ</a:t>
                </a:r>
              </a:p>
            </p:txBody>
          </p: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52182BD6-2B0E-D119-9644-9A7226B866E8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ٱلْمَدْرَسِيَّةِ</a:t>
                </a:r>
                <a:r>
                  <a:rPr lang="fr-FR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!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7E61DBC4-3B0E-7592-41D1-732714A0727E}"/>
                </a:ext>
              </a:extLst>
            </p:cNvPr>
            <p:cNvSpPr txBox="1"/>
            <p:nvPr/>
          </p:nvSpPr>
          <p:spPr>
            <a:xfrm>
              <a:off x="1724988" y="233277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اِحْرِصْ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418EAE-9AC2-8949-DE3C-AFA0858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E5222-1C50-2081-4590-98F10C989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B9F96-BC36-C7DD-38F8-0A51EFD238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8C29EF5D-0E91-E02D-14E5-DCA5AC363F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04E41A-6DCB-575C-5EFC-B4ACDD7EDC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40BED1-DBC1-2B94-8BA1-650347A889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9A01BA-7F46-7286-B00D-CB4E7BE247C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9ACEF1-2C12-39AC-5B8E-0E038DEB194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1708-3F80-40BA-C823-5ADA5380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85970-9BF9-8D4A-584C-62705D9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0CBCFE-7575-88C3-FD93-242EBA2F1B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B397A5-A104-A02B-B071-56F5B68B5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6A0D44-88E6-13E8-3677-19D49E4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A5857C-27DF-0818-2CC3-E1D09F2F5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9C23E-C672-18E1-27C8-D6D0A9B7CB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BCB0DF-F8B9-F0EC-1BF4-0628321D7B0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06AF54-8945-C283-65C3-DC30E89479E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F2083D-1066-DAC1-FE22-1F6BE2A662A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9914B35-85F5-77A9-40D7-143ADC9A9932}"/>
              </a:ext>
            </a:extLst>
          </p:cNvPr>
          <p:cNvGrpSpPr/>
          <p:nvPr/>
        </p:nvGrpSpPr>
        <p:grpSpPr>
          <a:xfrm>
            <a:off x="595477" y="2332778"/>
            <a:ext cx="8109320" cy="859954"/>
            <a:chOff x="595477" y="2332778"/>
            <a:chExt cx="8109320" cy="85995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268F0EA-1EB4-A93B-0A3F-7C6EAC05AF85}"/>
                </a:ext>
              </a:extLst>
            </p:cNvPr>
            <p:cNvGrpSpPr/>
            <p:nvPr/>
          </p:nvGrpSpPr>
          <p:grpSpPr>
            <a:xfrm>
              <a:off x="595477" y="2332778"/>
              <a:ext cx="8109320" cy="859954"/>
              <a:chOff x="547601" y="2600651"/>
              <a:chExt cx="8109320" cy="859954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51724F91-7534-C884-CE72-6E0CCF34C618}"/>
                  </a:ext>
                </a:extLst>
              </p:cNvPr>
              <p:cNvGrpSpPr/>
              <p:nvPr/>
            </p:nvGrpSpPr>
            <p:grpSpPr>
              <a:xfrm>
                <a:off x="547601" y="2600654"/>
                <a:ext cx="4716577" cy="859951"/>
                <a:chOff x="30625" y="2511969"/>
                <a:chExt cx="4716577" cy="859951"/>
              </a:xfrm>
            </p:grpSpPr>
            <p:grpSp>
              <p:nvGrpSpPr>
                <p:cNvPr id="31" name="Groupe 30">
                  <a:extLst>
                    <a:ext uri="{FF2B5EF4-FFF2-40B4-BE49-F238E27FC236}">
                      <a16:creationId xmlns:a16="http://schemas.microsoft.com/office/drawing/2014/main" id="{F885B801-ED71-E6E6-2753-5A225B32447D}"/>
                    </a:ext>
                  </a:extLst>
                </p:cNvPr>
                <p:cNvGrpSpPr/>
                <p:nvPr/>
              </p:nvGrpSpPr>
              <p:grpSpPr>
                <a:xfrm>
                  <a:off x="30625" y="2511969"/>
                  <a:ext cx="4716577" cy="859951"/>
                  <a:chOff x="1535988" y="2534618"/>
                  <a:chExt cx="3807970" cy="859951"/>
                </a:xfrm>
              </p:grpSpPr>
              <p:sp>
                <p:nvSpPr>
                  <p:cNvPr id="33" name="ZoneTexte 33">
                    <a:extLst>
                      <a:ext uri="{FF2B5EF4-FFF2-40B4-BE49-F238E27FC236}">
                        <a16:creationId xmlns:a16="http://schemas.microsoft.com/office/drawing/2014/main" id="{A4E67029-FD94-467D-018E-707B1E8F5714}"/>
                      </a:ext>
                    </a:extLst>
                  </p:cNvPr>
                  <p:cNvSpPr txBox="1"/>
                  <p:nvPr/>
                </p:nvSpPr>
                <p:spPr>
                  <a:xfrm>
                    <a:off x="4661564" y="2543272"/>
                    <a:ext cx="682394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عَلى</a:t>
                    </a:r>
                  </a:p>
                </p:txBody>
              </p:sp>
              <p:sp>
                <p:nvSpPr>
                  <p:cNvPr id="34" name="ZoneTexte 34">
                    <a:extLst>
                      <a:ext uri="{FF2B5EF4-FFF2-40B4-BE49-F238E27FC236}">
                        <a16:creationId xmlns:a16="http://schemas.microsoft.com/office/drawing/2014/main" id="{E8D9E3A7-0E15-84AD-5996-F5102BADE7B7}"/>
                      </a:ext>
                    </a:extLst>
                  </p:cNvPr>
                  <p:cNvSpPr txBox="1"/>
                  <p:nvPr/>
                </p:nvSpPr>
                <p:spPr>
                  <a:xfrm>
                    <a:off x="1535988" y="2534618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أَداءِ</a:t>
                    </a:r>
                  </a:p>
                </p:txBody>
              </p:sp>
            </p:grpSp>
            <p:sp>
              <p:nvSpPr>
                <p:cNvPr id="32" name="ZoneTexte 32">
                  <a:extLst>
                    <a:ext uri="{FF2B5EF4-FFF2-40B4-BE49-F238E27FC236}">
                      <a16:creationId xmlns:a16="http://schemas.microsoft.com/office/drawing/2014/main" id="{79453B3A-3440-99F2-3E8D-D675205F1F73}"/>
                    </a:ext>
                  </a:extLst>
                </p:cNvPr>
                <p:cNvSpPr txBox="1"/>
                <p:nvPr/>
              </p:nvSpPr>
              <p:spPr>
                <a:xfrm>
                  <a:off x="2469817" y="2520623"/>
                  <a:ext cx="1386413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اِحْرِصوا</a:t>
                  </a:r>
                </a:p>
              </p:txBody>
            </p:sp>
          </p:grpSp>
          <p:sp>
            <p:nvSpPr>
              <p:cNvPr id="29" name="ZoneTexte 29">
                <a:extLst>
                  <a:ext uri="{FF2B5EF4-FFF2-40B4-BE49-F238E27FC236}">
                    <a16:creationId xmlns:a16="http://schemas.microsoft.com/office/drawing/2014/main" id="{B6B35661-58FB-B02D-E618-F38D0B19DEE9}"/>
                  </a:ext>
                </a:extLst>
              </p:cNvPr>
              <p:cNvSpPr txBox="1"/>
              <p:nvPr/>
            </p:nvSpPr>
            <p:spPr>
              <a:xfrm>
                <a:off x="5311059" y="2600654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واجِباتِكُمْ</a:t>
                </a:r>
              </a:p>
            </p:txBody>
          </p:sp>
          <p:sp>
            <p:nvSpPr>
              <p:cNvPr id="30" name="ZoneTexte 30">
                <a:extLst>
                  <a:ext uri="{FF2B5EF4-FFF2-40B4-BE49-F238E27FC236}">
                    <a16:creationId xmlns:a16="http://schemas.microsoft.com/office/drawing/2014/main" id="{819FEB0F-5EC6-1293-5358-5E52CC7357B3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ٱلْمَدْرَسِيَّةِ</a:t>
                </a:r>
                <a:r>
                  <a:rPr lang="fr-FR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!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8" name="ZoneTexte 32">
              <a:extLst>
                <a:ext uri="{FF2B5EF4-FFF2-40B4-BE49-F238E27FC236}">
                  <a16:creationId xmlns:a16="http://schemas.microsoft.com/office/drawing/2014/main" id="{1E7A1B8A-E082-921C-393A-92F824E08822}"/>
                </a:ext>
              </a:extLst>
            </p:cNvPr>
            <p:cNvSpPr txBox="1"/>
            <p:nvPr/>
          </p:nvSpPr>
          <p:spPr>
            <a:xfrm>
              <a:off x="1724988" y="233277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اِحْرِصْ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C86138C-5CE9-E69F-0E14-D74E105B52F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8DBAC2-3555-829A-B5B3-C59FDA39F5E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E65B18-7B9B-DEC1-4345-502DFC02119F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اِحْرِصوا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عَلى أَداءِ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واجِباتِكُمُ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ٱلْمَدْرَسِيَّةِ</a:t>
            </a:r>
            <a:r>
              <a:rPr lang="fr-FR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D5E054-D437-FC02-CBDA-A36B22164A0B}"/>
              </a:ext>
            </a:extLst>
          </p:cNvPr>
          <p:cNvGrpSpPr/>
          <p:nvPr/>
        </p:nvGrpSpPr>
        <p:grpSpPr>
          <a:xfrm>
            <a:off x="1945049" y="2463779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3E09885-B7E9-82FF-9C9D-42A8CEBEE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6FBD2B9-B853-1A2D-215D-688C11E2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750792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A5A4-C94D-3222-018E-B6D7921D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5F1C2-6DE9-AC12-FDAF-BB7F28BF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AC0F8-419B-7205-AE8A-50C193CD1D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BA44BA-FA80-90BC-F67C-2E8692BD68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A1E1F-5C4B-EC92-2779-A9459DCEC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DDB4AC-5849-A97B-75EC-7B5BB069A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41965-6F52-5F16-93A7-D3EAC5C59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D0C517-A779-7808-6AE8-4143191E30F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9C59DE-AE6C-2F75-881E-F49C9C0627F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EFF894-8CDA-928D-93C6-089E42E979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4EB0B0-69A4-0458-525B-D87F83BB73E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02856D-7968-94C0-0796-EBB26D5AA01F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5DBA59F-33D8-00E6-A356-6619B19A8D31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784AE9C5-E496-74F9-55F7-11607B8ED5A8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E0C25B8-7E2C-99A1-7E48-EBFCFD5DA4AA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8" name="ZoneTexte 32">
                  <a:extLst>
                    <a:ext uri="{FF2B5EF4-FFF2-40B4-BE49-F238E27FC236}">
                      <a16:creationId xmlns:a16="http://schemas.microsoft.com/office/drawing/2014/main" id="{5123E926-E512-A219-EB38-CFB8E816C74C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1257063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تُضَيِّعْ</a:t>
                  </a:r>
                </a:p>
              </p:txBody>
            </p:sp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1FFF4CDA-3CAE-357A-68F5-7BA12BBFF804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9" name="Groupe 8">
                    <a:extLst>
                      <a:ext uri="{FF2B5EF4-FFF2-40B4-BE49-F238E27FC236}">
                        <a16:creationId xmlns:a16="http://schemas.microsoft.com/office/drawing/2014/main" id="{5871E514-B90E-2563-44D9-4FD0C01AC5F3}"/>
                      </a:ext>
                    </a:extLst>
                  </p:cNvPr>
                  <p:cNvGrpSpPr/>
                  <p:nvPr/>
                </p:nvGrpSpPr>
                <p:grpSpPr>
                  <a:xfrm>
                    <a:off x="2424780" y="2332776"/>
                    <a:ext cx="5569989" cy="715089"/>
                    <a:chOff x="2172627" y="2609306"/>
                    <a:chExt cx="5569989" cy="715089"/>
                  </a:xfrm>
                </p:grpSpPr>
                <p:grpSp>
                  <p:nvGrpSpPr>
                    <p:cNvPr id="12" name="Groupe 11">
                      <a:extLst>
                        <a:ext uri="{FF2B5EF4-FFF2-40B4-BE49-F238E27FC236}">
                          <a16:creationId xmlns:a16="http://schemas.microsoft.com/office/drawing/2014/main" id="{F95AFA55-E3EE-2898-D1B8-0EA3334383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72627" y="2609306"/>
                      <a:ext cx="3038414" cy="715089"/>
                      <a:chOff x="1655651" y="2520621"/>
                      <a:chExt cx="3038414" cy="715089"/>
                    </a:xfrm>
                  </p:grpSpPr>
                  <p:sp>
                    <p:nvSpPr>
                      <p:cNvPr id="27" name="ZoneTexte 34">
                        <a:extLst>
                          <a:ext uri="{FF2B5EF4-FFF2-40B4-BE49-F238E27FC236}">
                            <a16:creationId xmlns:a16="http://schemas.microsoft.com/office/drawing/2014/main" id="{939FD1FD-11DD-98F7-A163-D467609E89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5651" y="2520621"/>
                        <a:ext cx="737601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وَلا</a:t>
                        </a:r>
                      </a:p>
                    </p:txBody>
                  </p:sp>
                  <p:sp>
                    <p:nvSpPr>
                      <p:cNvPr id="24" name="ZoneTexte 32">
                        <a:extLst>
                          <a:ext uri="{FF2B5EF4-FFF2-40B4-BE49-F238E27FC236}">
                            <a16:creationId xmlns:a16="http://schemas.microsoft.com/office/drawing/2014/main" id="{4BB8ECF2-23EF-DDD0-C271-9B3831E66B0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9600" y="2520621"/>
                        <a:ext cx="914465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بُنَيَّ</a:t>
                        </a:r>
                        <a:r>
                          <a:rPr lang="fr-FR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!</a:t>
                        </a:r>
                        <a:endPara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21" name="ZoneTexte 29">
                      <a:extLst>
                        <a:ext uri="{FF2B5EF4-FFF2-40B4-BE49-F238E27FC236}">
                          <a16:creationId xmlns:a16="http://schemas.microsoft.com/office/drawing/2014/main" id="{495300A5-B777-377B-7822-92094C7881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وَقْتَكَ.</a:t>
                      </a:r>
                    </a:p>
                  </p:txBody>
                </p:sp>
              </p:grpSp>
              <p:sp>
                <p:nvSpPr>
                  <p:cNvPr id="10" name="ZoneTexte 34">
                    <a:extLst>
                      <a:ext uri="{FF2B5EF4-FFF2-40B4-BE49-F238E27FC236}">
                        <a16:creationId xmlns:a16="http://schemas.microsoft.com/office/drawing/2014/main" id="{466BABF6-BD1E-5D92-BE7C-27D772F7F523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25706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وَٱدْرُسْ</a:t>
                    </a:r>
                    <a:endPara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</p:grpSp>
          <p:sp>
            <p:nvSpPr>
              <p:cNvPr id="14" name="ZoneTexte 29">
                <a:extLst>
                  <a:ext uri="{FF2B5EF4-FFF2-40B4-BE49-F238E27FC236}">
                    <a16:creationId xmlns:a16="http://schemas.microsoft.com/office/drawing/2014/main" id="{AB9EBC2A-6500-BB72-6225-51AFC691191B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اِجْتَهِدْ</a:t>
                </a:r>
              </a:p>
            </p:txBody>
          </p:sp>
        </p:grpSp>
        <p:sp>
          <p:nvSpPr>
            <p:cNvPr id="17" name="ZoneTexte 29">
              <a:extLst>
                <a:ext uri="{FF2B5EF4-FFF2-40B4-BE49-F238E27FC236}">
                  <a16:creationId xmlns:a16="http://schemas.microsoft.com/office/drawing/2014/main" id="{C59A0BE4-6125-1ACB-8CE0-49967AE7F056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تُضَيِّعي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9223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3669F-5E0B-AA8D-9001-61AE8003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636802-BA70-98BF-FED7-69530586F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D6085-8176-AE33-2D83-3F5F4CFDA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79F65E-5C8E-C078-182E-2B01AE75044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057EAA-6436-0778-C220-236283E788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2D482E0-14BE-D2D6-9A3C-8A7A288DB4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44BFFBD-E184-7A93-4FC8-B268BE73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6B2C65D-DED2-2FEF-82A5-97AACE13CC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9DBC2-CD07-C847-4675-D56B56EA67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2C6A5-6FCB-D1B5-018E-479A13DD2A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B8B3C6-EC73-B71E-ED19-903106799B0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E74419-76D0-2CAA-2423-A1207128E27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8381795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0F2A-8A24-2CD8-CB6B-863EB52B4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6F4F1-FDED-7AA1-4C99-8A5979CF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5B7AB8-C2CE-3CA7-CD73-E203280C8A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0E85E2-AF05-E31F-6E79-30EA0EFE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08B6-51E1-3880-BF4E-8DDDB15C6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EB36E-EA28-200E-0200-05FD5B7731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0B543E-C5FE-8ACD-CE0E-DB01E4989B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39830-4317-E96F-8FAA-E18EF38C989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D97BE-F40C-B8CA-31E0-7285380A968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46AA3-C04E-26F7-A06B-3F0C5108807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E1E06-2AF2-C8FD-9C6B-C00BDC9E8EB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576EC3B-F04C-7680-8818-31F5E8A09FC5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A9097BA-CC5D-7D99-8E77-ED5C936572D1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2C0F780A-B203-5CAD-D206-EF61F5FBD60D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3EC0CCA3-2314-ED33-AE38-493504C7192B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1257063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تُضَيِّعْ</a:t>
                  </a:r>
                </a:p>
              </p:txBody>
            </p:sp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BB1F44FF-31D0-0A0F-6776-7F77C66CBF80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27" name="Groupe 26">
                    <a:extLst>
                      <a:ext uri="{FF2B5EF4-FFF2-40B4-BE49-F238E27FC236}">
                        <a16:creationId xmlns:a16="http://schemas.microsoft.com/office/drawing/2014/main" id="{54845ED8-363C-639C-7FA0-424432E6FBAB}"/>
                      </a:ext>
                    </a:extLst>
                  </p:cNvPr>
                  <p:cNvGrpSpPr/>
                  <p:nvPr/>
                </p:nvGrpSpPr>
                <p:grpSpPr>
                  <a:xfrm>
                    <a:off x="2424780" y="2332776"/>
                    <a:ext cx="5569989" cy="715089"/>
                    <a:chOff x="2172627" y="2609306"/>
                    <a:chExt cx="5569989" cy="715089"/>
                  </a:xfrm>
                </p:grpSpPr>
                <p:grpSp>
                  <p:nvGrpSpPr>
                    <p:cNvPr id="37" name="Groupe 36">
                      <a:extLst>
                        <a:ext uri="{FF2B5EF4-FFF2-40B4-BE49-F238E27FC236}">
                          <a16:creationId xmlns:a16="http://schemas.microsoft.com/office/drawing/2014/main" id="{EF1B15F2-0B16-CDDC-FDEA-4E46A6DA1B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72627" y="2609306"/>
                      <a:ext cx="3038414" cy="715089"/>
                      <a:chOff x="1655651" y="2520621"/>
                      <a:chExt cx="3038414" cy="715089"/>
                    </a:xfrm>
                  </p:grpSpPr>
                  <p:sp>
                    <p:nvSpPr>
                      <p:cNvPr id="39" name="ZoneTexte 34">
                        <a:extLst>
                          <a:ext uri="{FF2B5EF4-FFF2-40B4-BE49-F238E27FC236}">
                            <a16:creationId xmlns:a16="http://schemas.microsoft.com/office/drawing/2014/main" id="{6CC7334C-299D-5012-7A67-B7BE13743EF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5651" y="2520621"/>
                        <a:ext cx="737601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وَلا</a:t>
                        </a:r>
                      </a:p>
                    </p:txBody>
                  </p:sp>
                  <p:sp>
                    <p:nvSpPr>
                      <p:cNvPr id="40" name="ZoneTexte 32">
                        <a:extLst>
                          <a:ext uri="{FF2B5EF4-FFF2-40B4-BE49-F238E27FC236}">
                            <a16:creationId xmlns:a16="http://schemas.microsoft.com/office/drawing/2014/main" id="{882469EB-FA94-A64C-FA33-187CF288873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9600" y="2520621"/>
                        <a:ext cx="914465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بُنَيَّ</a:t>
                        </a:r>
                        <a:r>
                          <a:rPr lang="fr-FR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!</a:t>
                        </a:r>
                        <a:endPara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38" name="ZoneTexte 29">
                      <a:extLst>
                        <a:ext uri="{FF2B5EF4-FFF2-40B4-BE49-F238E27FC236}">
                          <a16:creationId xmlns:a16="http://schemas.microsoft.com/office/drawing/2014/main" id="{0615957F-8CAC-1AFC-7DA8-B71A034EC3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وَقْتَكَ.</a:t>
                      </a:r>
                    </a:p>
                  </p:txBody>
                </p:sp>
              </p:grpSp>
              <p:sp>
                <p:nvSpPr>
                  <p:cNvPr id="28" name="ZoneTexte 34">
                    <a:extLst>
                      <a:ext uri="{FF2B5EF4-FFF2-40B4-BE49-F238E27FC236}">
                        <a16:creationId xmlns:a16="http://schemas.microsoft.com/office/drawing/2014/main" id="{9A0BB865-6170-B184-E6BB-32F6EEE5F9B2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25706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وَٱدْرُسْ</a:t>
                    </a:r>
                    <a:endPara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</p:grpSp>
          <p:sp>
            <p:nvSpPr>
              <p:cNvPr id="23" name="ZoneTexte 29">
                <a:extLst>
                  <a:ext uri="{FF2B5EF4-FFF2-40B4-BE49-F238E27FC236}">
                    <a16:creationId xmlns:a16="http://schemas.microsoft.com/office/drawing/2014/main" id="{42FD4133-2084-97B5-DBA8-802293CAC7AC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اِجْتَهِدْ</a:t>
                </a:r>
              </a:p>
            </p:txBody>
          </p:sp>
        </p:grpSp>
        <p:sp>
          <p:nvSpPr>
            <p:cNvPr id="21" name="ZoneTexte 29">
              <a:extLst>
                <a:ext uri="{FF2B5EF4-FFF2-40B4-BE49-F238E27FC236}">
                  <a16:creationId xmlns:a16="http://schemas.microsoft.com/office/drawing/2014/main" id="{0B1FF449-42A5-B2CA-777A-DC715BC9C4D7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تُضَيِّعي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B39C82-E773-334D-C0DC-E5BAABA0EB1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FEE42F-5AFD-B368-BD0F-4C1B11A991D8}"/>
              </a:ext>
            </a:extLst>
          </p:cNvPr>
          <p:cNvSpPr txBox="1"/>
          <p:nvPr/>
        </p:nvSpPr>
        <p:spPr>
          <a:xfrm>
            <a:off x="869274" y="3984734"/>
            <a:ext cx="73260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بُنَيَّ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اِجْتَهِدْ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وَٱدْرُسْ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وَلا تُضَيِّعْ وَقْتَكَ.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4453DF-ADE9-1942-C8AF-CC4B54C2B210}"/>
              </a:ext>
            </a:extLst>
          </p:cNvPr>
          <p:cNvGrpSpPr/>
          <p:nvPr/>
        </p:nvGrpSpPr>
        <p:grpSpPr>
          <a:xfrm>
            <a:off x="7544539" y="2469296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3AF99244-D2E0-219D-1B10-590E989E7DE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50521E9-6549-668D-F0F0-83A03B484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10243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124D-A783-412F-0994-60402EC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35778-2D7C-AD96-BD0D-4517422B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DA56FE-6937-79E6-0571-B6537AA1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78518B-3903-D7AE-05DE-5B04AAF513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B9B902-48AB-0068-3A33-E741BFB1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16350-A4E5-A8E6-6247-9B0DB855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0D0925-2527-3067-198C-D2C7BD82C8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9FEF09-81A8-9BB7-17EC-28C87914F9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E6D09-6EF5-1F6E-45A3-6FEDA0BBD07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D52FD7-1B82-BCDC-C548-A24048AADB2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08E4B-C463-40E4-DB0D-F3A4578801A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B613F9-E3F6-4C31-2B23-93030FD8463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519EBA-081D-64DB-2A1B-177A40B73E40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65A3C7-E0E3-4836-D6D6-5620028F2EEE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F476A20-C784-0725-B5A6-8A8D160E612C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1" name="ZoneTexte 32">
                  <a:extLst>
                    <a:ext uri="{FF2B5EF4-FFF2-40B4-BE49-F238E27FC236}">
                      <a16:creationId xmlns:a16="http://schemas.microsoft.com/office/drawing/2014/main" id="{F2B2C5C5-8AD7-DD5D-D397-92F8D9AB5C2C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91446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عَنْ</a:t>
                  </a:r>
                </a:p>
              </p:txBody>
            </p:sp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68DA2C15-E0D2-9E71-7A7B-8ABB5B97978E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23" name="Groupe 22">
                    <a:extLst>
                      <a:ext uri="{FF2B5EF4-FFF2-40B4-BE49-F238E27FC236}">
                        <a16:creationId xmlns:a16="http://schemas.microsoft.com/office/drawing/2014/main" id="{4424A552-CB2F-8E29-6C50-BA1B44E6A109}"/>
                      </a:ext>
                    </a:extLst>
                  </p:cNvPr>
                  <p:cNvGrpSpPr/>
                  <p:nvPr/>
                </p:nvGrpSpPr>
                <p:grpSpPr>
                  <a:xfrm>
                    <a:off x="2424780" y="2332776"/>
                    <a:ext cx="5569989" cy="715089"/>
                    <a:chOff x="2172627" y="2609306"/>
                    <a:chExt cx="5569989" cy="715089"/>
                  </a:xfrm>
                </p:grpSpPr>
                <p:grpSp>
                  <p:nvGrpSpPr>
                    <p:cNvPr id="25" name="Groupe 24">
                      <a:extLst>
                        <a:ext uri="{FF2B5EF4-FFF2-40B4-BE49-F238E27FC236}">
                          <a16:creationId xmlns:a16="http://schemas.microsoft.com/office/drawing/2014/main" id="{84AD9D5D-2A10-5717-F52F-41B746E6C8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72627" y="2609306"/>
                      <a:ext cx="3038414" cy="715089"/>
                      <a:chOff x="1655651" y="2520621"/>
                      <a:chExt cx="3038414" cy="715089"/>
                    </a:xfrm>
                  </p:grpSpPr>
                  <p:sp>
                    <p:nvSpPr>
                      <p:cNvPr id="28" name="ZoneTexte 34">
                        <a:extLst>
                          <a:ext uri="{FF2B5EF4-FFF2-40B4-BE49-F238E27FC236}">
                            <a16:creationId xmlns:a16="http://schemas.microsoft.com/office/drawing/2014/main" id="{FFC476F4-D79D-2D7A-4621-3D6AEB4982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5651" y="2520621"/>
                        <a:ext cx="737601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كُلِّ</a:t>
                        </a:r>
                      </a:p>
                    </p:txBody>
                  </p:sp>
                  <p:sp>
                    <p:nvSpPr>
                      <p:cNvPr id="29" name="ZoneTexte 32">
                        <a:extLst>
                          <a:ext uri="{FF2B5EF4-FFF2-40B4-BE49-F238E27FC236}">
                            <a16:creationId xmlns:a16="http://schemas.microsoft.com/office/drawing/2014/main" id="{6D4C4E7A-615A-6061-51C3-70E40A84FC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28315" y="2520621"/>
                        <a:ext cx="1265750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سُؤالٍ</a:t>
                        </a:r>
                      </a:p>
                    </p:txBody>
                  </p:sp>
                </p:grpSp>
                <p:sp>
                  <p:nvSpPr>
                    <p:cNvPr id="27" name="ZoneTexte 29">
                      <a:extLst>
                        <a:ext uri="{FF2B5EF4-FFF2-40B4-BE49-F238E27FC236}">
                          <a16:creationId xmlns:a16="http://schemas.microsoft.com/office/drawing/2014/main" id="{CF64C8C5-A251-6523-E631-338D8341F3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فَهْمِ</a:t>
                      </a:r>
                    </a:p>
                  </p:txBody>
                </p:sp>
              </p:grpSp>
              <p:sp>
                <p:nvSpPr>
                  <p:cNvPr id="24" name="ZoneTexte 34">
                    <a:extLst>
                      <a:ext uri="{FF2B5EF4-FFF2-40B4-BE49-F238E27FC236}">
                        <a16:creationId xmlns:a16="http://schemas.microsoft.com/office/drawing/2014/main" id="{FD1C83CC-0988-E10F-7225-C288B8C2325F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25706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ٱبْحَثا</a:t>
                    </a:r>
                    <a:endPara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</p:grpSp>
          <p:sp>
            <p:nvSpPr>
              <p:cNvPr id="18" name="ZoneTexte 29">
                <a:extLst>
                  <a:ext uri="{FF2B5EF4-FFF2-40B4-BE49-F238E27FC236}">
                    <a16:creationId xmlns:a16="http://schemas.microsoft.com/office/drawing/2014/main" id="{1908D044-8801-8F6F-A6A1-1226206BAC16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أَنْتُما</a:t>
                </a:r>
              </a:p>
            </p:txBody>
          </p:sp>
        </p:grpSp>
        <p:sp>
          <p:nvSpPr>
            <p:cNvPr id="12" name="ZoneTexte 29">
              <a:extLst>
                <a:ext uri="{FF2B5EF4-FFF2-40B4-BE49-F238E27FC236}">
                  <a16:creationId xmlns:a16="http://schemas.microsoft.com/office/drawing/2014/main" id="{1B4BF48F-08AA-3E50-3F3C-A3BEB87928FA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ٱبْحَثوا</a:t>
              </a:r>
              <a:endPara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748959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DC52-2961-E67E-E5E3-F95410A9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1E2D8B-0016-08C2-78CA-3A454E7D9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FA95E-D068-7E94-A71A-0057036C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11F2E2-2805-9514-5B5B-38C745F1087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D4F9E-632C-069B-E74E-FC3EDB9E7B7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7B1CC6D-1ECD-713C-610F-B05682875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9069D54F-5DD7-829C-8E3A-A5CC3BF5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9B5E1BF-65CB-F99C-BCE4-BC2581E1C1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91B0D4-BBA5-E383-08EA-2CF32DDF39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73042F-3202-5267-08E0-C4A31DC456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0B592F-9CC3-BC68-D538-78FC1965A5E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1C9CF5-962E-D574-18DE-EA441F1B3E2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47485066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AD377-8266-BA09-88E2-3AAD85A3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5DDD5-14FF-E2DF-70E9-79C0CBB5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CAA24-5791-ABB2-99E8-F170C2BB73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DE818-3F43-BCFD-A9B9-39A1663021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8108B-7DD6-E0B8-0408-CAEE4EEE99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05B0A-7807-15F6-B8FF-0F5653A0D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41B3B-7F90-6C2F-B794-B4BF4B987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B9F32E-2E11-965E-670C-85095DC824F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1D82CD-2D23-01A2-73EB-C9EC208B1E7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EEFB51-17AF-6F33-7C81-8133A60078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1C4703-8A11-002A-D4BA-F2B868A171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9616DB-07D1-55D3-D1B9-D083CCAC582C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814E33-0D91-1F72-1D39-F1A9A48CEA3F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78FCD0E-BEF8-8FAF-B2BA-9CE0B1D28479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F0E460FB-5887-D0E9-43C8-8A1C2C698CD1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9" name="ZoneTexte 32">
                  <a:extLst>
                    <a:ext uri="{FF2B5EF4-FFF2-40B4-BE49-F238E27FC236}">
                      <a16:creationId xmlns:a16="http://schemas.microsoft.com/office/drawing/2014/main" id="{B214B488-3313-0471-6386-35B4D35DF948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91446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عَنْ</a:t>
                  </a:r>
                </a:p>
              </p:txBody>
            </p:sp>
            <p:grpSp>
              <p:nvGrpSpPr>
                <p:cNvPr id="30" name="Groupe 29">
                  <a:extLst>
                    <a:ext uri="{FF2B5EF4-FFF2-40B4-BE49-F238E27FC236}">
                      <a16:creationId xmlns:a16="http://schemas.microsoft.com/office/drawing/2014/main" id="{4C6F4BBB-D39D-F26B-8AF9-3579BAA4DBA4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D0423662-CEF7-BF68-36C3-144C630E61D9}"/>
                      </a:ext>
                    </a:extLst>
                  </p:cNvPr>
                  <p:cNvGrpSpPr/>
                  <p:nvPr/>
                </p:nvGrpSpPr>
                <p:grpSpPr>
                  <a:xfrm>
                    <a:off x="2424780" y="2332776"/>
                    <a:ext cx="5569989" cy="715089"/>
                    <a:chOff x="2172627" y="2609306"/>
                    <a:chExt cx="5569989" cy="715089"/>
                  </a:xfrm>
                </p:grpSpPr>
                <p:grpSp>
                  <p:nvGrpSpPr>
                    <p:cNvPr id="33" name="Groupe 32">
                      <a:extLst>
                        <a:ext uri="{FF2B5EF4-FFF2-40B4-BE49-F238E27FC236}">
                          <a16:creationId xmlns:a16="http://schemas.microsoft.com/office/drawing/2014/main" id="{B33CED4B-A940-8CB3-B0AB-5ACB5B552F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72627" y="2609306"/>
                      <a:ext cx="3038414" cy="715089"/>
                      <a:chOff x="1655651" y="2520621"/>
                      <a:chExt cx="3038414" cy="715089"/>
                    </a:xfrm>
                  </p:grpSpPr>
                  <p:sp>
                    <p:nvSpPr>
                      <p:cNvPr id="35" name="ZoneTexte 34">
                        <a:extLst>
                          <a:ext uri="{FF2B5EF4-FFF2-40B4-BE49-F238E27FC236}">
                            <a16:creationId xmlns:a16="http://schemas.microsoft.com/office/drawing/2014/main" id="{D3AF6A28-AFA4-AA4A-9AA3-3B00288636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5651" y="2520621"/>
                        <a:ext cx="737601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كُلِّ</a:t>
                        </a:r>
                      </a:p>
                    </p:txBody>
                  </p:sp>
                  <p:sp>
                    <p:nvSpPr>
                      <p:cNvPr id="36" name="ZoneTexte 32">
                        <a:extLst>
                          <a:ext uri="{FF2B5EF4-FFF2-40B4-BE49-F238E27FC236}">
                            <a16:creationId xmlns:a16="http://schemas.microsoft.com/office/drawing/2014/main" id="{C2A2401B-66D4-4CFC-2AFF-EC7E04F2828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28315" y="2520621"/>
                        <a:ext cx="1265750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سُؤالٍ</a:t>
                        </a:r>
                      </a:p>
                    </p:txBody>
                  </p:sp>
                </p:grpSp>
                <p:sp>
                  <p:nvSpPr>
                    <p:cNvPr id="34" name="ZoneTexte 29">
                      <a:extLst>
                        <a:ext uri="{FF2B5EF4-FFF2-40B4-BE49-F238E27FC236}">
                          <a16:creationId xmlns:a16="http://schemas.microsoft.com/office/drawing/2014/main" id="{76B95B18-AB25-2860-A0B2-285924814C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فَهْمِ</a:t>
                      </a:r>
                    </a:p>
                  </p:txBody>
                </p:sp>
              </p:grpSp>
              <p:sp>
                <p:nvSpPr>
                  <p:cNvPr id="32" name="ZoneTexte 34">
                    <a:extLst>
                      <a:ext uri="{FF2B5EF4-FFF2-40B4-BE49-F238E27FC236}">
                        <a16:creationId xmlns:a16="http://schemas.microsoft.com/office/drawing/2014/main" id="{9076F6D2-E9D2-0B5B-403C-2A8F6C5EDBFE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25706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ٱبْحَثا</a:t>
                    </a:r>
                    <a:endPara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</p:grpSp>
          <p:sp>
            <p:nvSpPr>
              <p:cNvPr id="28" name="ZoneTexte 29">
                <a:extLst>
                  <a:ext uri="{FF2B5EF4-FFF2-40B4-BE49-F238E27FC236}">
                    <a16:creationId xmlns:a16="http://schemas.microsoft.com/office/drawing/2014/main" id="{26DF70B0-9B0F-C850-867A-E1F150F9FDB2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أَنْتُما</a:t>
                </a:r>
              </a:p>
            </p:txBody>
          </p:sp>
        </p:grpSp>
        <p:sp>
          <p:nvSpPr>
            <p:cNvPr id="18" name="ZoneTexte 29">
              <a:extLst>
                <a:ext uri="{FF2B5EF4-FFF2-40B4-BE49-F238E27FC236}">
                  <a16:creationId xmlns:a16="http://schemas.microsoft.com/office/drawing/2014/main" id="{B15A15BC-8EFB-0167-C034-B1140C596065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ٱبْحَثوا</a:t>
              </a:r>
              <a:endPara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5BA994D-24E8-A121-1E6A-0774E606EC41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أَنْتُما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ٱبْحَثا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عَنْ فَهْمِ كُلِّ سُؤالٍ.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A17B3F-358B-4BB0-9950-2EFEDCFE8371}"/>
              </a:ext>
            </a:extLst>
          </p:cNvPr>
          <p:cNvGrpSpPr/>
          <p:nvPr/>
        </p:nvGrpSpPr>
        <p:grpSpPr>
          <a:xfrm>
            <a:off x="7491750" y="2423712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8CA2509-4C88-5DE9-8325-140FD3B727A5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8108DC-B49F-0600-C056-53B41846D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45647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"هيا نعمل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الجزء 2 ص 83"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النص. سأعين من يقرأ. تابعوا وكلما ذكر كلمة لا تفهمونها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E5CC57-0F1F-CBCA-7E86-49E6C7794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0586" y="1871512"/>
            <a:ext cx="2334970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ارفعوا أيديكم عند سماع كلمة لا تفهمونها.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3CD6B2-01F5-C437-E986-876BF810D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0586" y="1871512"/>
            <a:ext cx="2334970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85. من يقرأ السؤال الأول؟ الثاني؟  -ما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6F24D8-3EA7-47FD-3333-E6EC30D89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6529" y="1709193"/>
            <a:ext cx="2713639" cy="416234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336529" y="2225842"/>
            <a:ext cx="2644821" cy="12031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42D59-BB0B-245F-279E-21A7C8FE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B3C92B-2048-B504-BC5F-CA894212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الكلمات المفاتيح ثم عودوا إلى النص للبحث عن المعلومة المطلوبة في كل سؤال.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7303BB-9960-8B90-6F2D-0421DB393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7E555A-82BE-9776-FC53-33A483A3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342E3-E79D-B069-072C-E65801326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BED801-2592-42DB-B1D0-A95AB143C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30587F-E032-8BF8-A1A8-6B0B9A82F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40912-C21A-D8F0-42C7-962600074A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28C3C5-C304-69AF-0731-2F3EEEC45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46587A-3775-0DFE-D79E-5D738AB949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A4177B-1749-EE77-E8E9-CA82B3332D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6E638A-A142-8B4F-EE51-4AE9AF9DE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256013"/>
            <a:ext cx="7996246" cy="336461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560990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A4A-96BF-7BED-19C2-21665835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2A803-4D1F-384E-5A4C-F2476CD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السؤال؟ ما الكلمات المفاتيح فيه؟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8F2C08-2218-E0A0-4381-7D9B5C87B8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1D884F-639D-3D91-5622-82BC58C1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A9F18D-2A52-CD6D-4ACA-F4D371CC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F0763-8F45-13BA-6796-F9CE47F3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5E02D-5370-0516-30DA-8E32CC660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318D0D-5BBE-5EDD-3731-726BC526E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997" y="2139260"/>
            <a:ext cx="7910963" cy="33911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4A7B09-8EDE-27DA-AE95-2910EBC07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5D09F-5B3E-2F32-D70F-B975A5CED6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163C2C-42FC-BA3D-8DC0-CFBF18A00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4D9CA22-2A54-590E-6512-53E5DF935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B59EDF-F8B3-3848-C749-C268C1C016DA}"/>
              </a:ext>
            </a:extLst>
          </p:cNvPr>
          <p:cNvSpPr txBox="1"/>
          <p:nvPr/>
        </p:nvSpPr>
        <p:spPr>
          <a:xfrm>
            <a:off x="613997" y="2576131"/>
            <a:ext cx="769205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اَلْجُمْلَةُ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هِيَ: 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وَبِفَضْلِ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ٱلتَّطَوُّرِ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عَرَفَتْهُ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فقدْ بَرَزَتْ مِهَنٌ جَديدَةٌ.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E9C436-6C3B-566F-B889-83AD4CAEEC38}"/>
              </a:ext>
            </a:extLst>
          </p:cNvPr>
          <p:cNvSpPr txBox="1"/>
          <p:nvPr/>
        </p:nvSpPr>
        <p:spPr>
          <a:xfrm>
            <a:off x="613997" y="3597777"/>
            <a:ext cx="769205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اَلتَّحَلّي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بِٱلجِدِّ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اَلْإِخْلاصُ 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إِتْقانُ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5635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نقصد بالفكرة الرئيسة لفقرة؟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79606C-D55F-5158-DC8A-5D07B51EB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1009A7-D32A-142F-CB13-90315EFD47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AE392B4-ABE1-C092-6283-4E07CCF46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F001BA9-1D37-9381-1099-F83860ED6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8375" y="1709193"/>
            <a:ext cx="2851912" cy="28519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32E89B-6E96-FFB8-0526-9D3464C17E8B}"/>
              </a:ext>
            </a:extLst>
          </p:cNvPr>
          <p:cNvSpPr txBox="1"/>
          <p:nvPr/>
        </p:nvSpPr>
        <p:spPr>
          <a:xfrm>
            <a:off x="2870775" y="3269902"/>
            <a:ext cx="451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اَلْفِكْرَةُ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5F9DA4-4497-034F-D65F-904FDFCB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982E08-B3E8-6FE3-ADB9-3F841ED9E403}"/>
              </a:ext>
            </a:extLst>
          </p:cNvPr>
          <p:cNvSpPr txBox="1"/>
          <p:nvPr/>
        </p:nvSpPr>
        <p:spPr>
          <a:xfrm>
            <a:off x="555522" y="2301666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just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43C8D-0FEA-EEB2-05A6-6E3A8E2F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37CE896-559E-E434-B843-1637CF31A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نصوغ الفكرة الرئيسة لفقرة؟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E331A5-C7B5-55A6-5E28-AEACAF4680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59F9A8-D949-F951-18EA-7F39E5F9C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BB414D-FACB-EABE-6339-DE428FEE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86E38A-6635-DC74-578A-A1C289930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8000F07-975E-EAA0-9784-762CBA41AC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2EA837-F2DF-8B9B-C1FD-08B3B8F8D2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6D55E6-B893-AE95-BCCE-3364F74769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8393C0-D7E1-5583-C413-85B59310AB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3F6EE02-88C4-48C4-1438-1915D6CE0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AD2DB49-22A1-B7EA-470D-3A6E5B14A0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8375" y="1709193"/>
            <a:ext cx="2851912" cy="28519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5FAD0D-B179-39DC-0E40-5C4EE72BE7A4}"/>
              </a:ext>
            </a:extLst>
          </p:cNvPr>
          <p:cNvSpPr txBox="1"/>
          <p:nvPr/>
        </p:nvSpPr>
        <p:spPr>
          <a:xfrm>
            <a:off x="2870775" y="3269902"/>
            <a:ext cx="451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اَلْفِكْرَةُ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533163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96021-367E-6E6D-2D69-45C3655C8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FE1B5EA-2261-F1FA-840F-AAFBCB2CD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26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A146AC-311D-9AC3-97F1-42F2716F30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9FD43A-A322-0D78-46CD-78DADD4B8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5C4C2D-697A-289A-F2A6-1A17A99E51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9BB4BF-47BB-69B9-075E-BD91120E7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42074B-A7B6-1EF6-FD35-3607F34703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E7E1A1-B6E8-6F5E-AC93-B85983C46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EE798D-15E1-1ABA-3DA8-D78468C440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B2AF9-5025-3315-57F1-32F0D2A77C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027713A-AFA2-384A-17F3-7727686CBD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8D053B-BF7C-4478-250E-67893DE1B1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32" y="2162746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641610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 الموالي. من يقرأ؟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BA697-FE46-8691-D4DA-395BB02F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9D2BEFC-4049-F2A7-7363-DF02A3652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6529" y="1709193"/>
            <a:ext cx="2713639" cy="41623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1BD8145-C412-717D-64F7-A0E52038A6CE}"/>
              </a:ext>
            </a:extLst>
          </p:cNvPr>
          <p:cNvSpPr/>
          <p:nvPr/>
        </p:nvSpPr>
        <p:spPr>
          <a:xfrm>
            <a:off x="3405347" y="3366745"/>
            <a:ext cx="2644821" cy="15156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CB1A9-3DA8-76A8-0B45-558039412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7108F1-87D0-6A79-4A73-E924AB97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54B94C-9167-0407-CF05-FAB6280D98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5285EB-40F8-E141-F963-10DD9472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ED5BD-3EAE-3C3E-1503-C90B9888D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ADE6E2-A029-A839-A724-C767126247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64456A-5480-1B96-817A-B54DBFDB75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A382B-1ACA-6430-8B0F-3727BB1E2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05E3C4-5CF8-AB03-0538-D69AF169AE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FDB9C2-8172-BA40-2303-D76CC877A9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7B7F3CB-BCB2-CA21-7732-7BB7A37017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5B4773-A0E9-64F5-DEFE-42EAB4DF4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376" y="2244021"/>
            <a:ext cx="7853633" cy="385797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955FC89-FA65-B2B1-FF68-F3FECBF1A341}"/>
              </a:ext>
            </a:extLst>
          </p:cNvPr>
          <p:cNvSpPr txBox="1"/>
          <p:nvPr/>
        </p:nvSpPr>
        <p:spPr>
          <a:xfrm>
            <a:off x="5948671" y="2717046"/>
            <a:ext cx="2583024" cy="830997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عَرَفَتِ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ٱلْمِهَنُ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وَٱلْحِرَفُ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تَطَوُّرا بٍفَضْلِ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ٱلتَّطَوُّرِ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ٱلتِّكْنولوجِيِّ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FAB19A-B979-BAF4-40F6-69DABEEA25E2}"/>
              </a:ext>
            </a:extLst>
          </p:cNvPr>
          <p:cNvSpPr txBox="1"/>
          <p:nvPr/>
        </p:nvSpPr>
        <p:spPr>
          <a:xfrm>
            <a:off x="6006985" y="3978328"/>
            <a:ext cx="2583024" cy="461665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تَنَوُّعُ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مُهِمٌّ وَمُفيدٌ.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FB619A8-D208-EEEA-7676-E14A7D543FFA}"/>
              </a:ext>
            </a:extLst>
          </p:cNvPr>
          <p:cNvSpPr txBox="1"/>
          <p:nvPr/>
        </p:nvSpPr>
        <p:spPr>
          <a:xfrm>
            <a:off x="5948671" y="5201297"/>
            <a:ext cx="2684522" cy="461665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لِلنَّجاحِ في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شُروطٌ ضَرورِيَّةٌ.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53299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6B4DE-9063-3A93-F2CB-6315E3FD1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128EA71-1EAB-3020-6B70-8A7C47BA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الفكرة الأولى؟ ما الفقرة التي تناسبها؟ من يقرؤها؟ هل تتفقون؟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11749E-7F77-5378-026A-C7E87C733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1EB864-20F2-48B2-E05C-72DCE127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07B98E-FD45-02B4-8160-A17B693B4D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DAB2FA-B549-7BA5-5355-C7042653F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D17B11-6249-B098-C887-DB63E52FCB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E04CA-0BF4-60FF-0708-FD3A974BC1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85DC787-02FA-DA4C-AB92-13F4E2D246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B407C19-2B82-5A21-5D21-049E885A98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8339E-E7B7-AFC6-D2A4-92B5D00179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768AC6-E5F4-5589-5309-FA2EB8534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376" y="2244021"/>
            <a:ext cx="7853633" cy="385797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BC15D1C-DADD-BC22-E202-3A544F005573}"/>
              </a:ext>
            </a:extLst>
          </p:cNvPr>
          <p:cNvSpPr txBox="1"/>
          <p:nvPr/>
        </p:nvSpPr>
        <p:spPr>
          <a:xfrm>
            <a:off x="711526" y="5224837"/>
            <a:ext cx="45223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وَإِذا كُنْتَ تُفَكِّرُ 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544612-8AF6-5253-A2A2-5E78232CB82F}"/>
              </a:ext>
            </a:extLst>
          </p:cNvPr>
          <p:cNvSpPr txBox="1"/>
          <p:nvPr/>
        </p:nvSpPr>
        <p:spPr>
          <a:xfrm>
            <a:off x="417911" y="5593629"/>
            <a:ext cx="47240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نَبْني وَطَناً أَجْمَلَ.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2C2F2FA-2593-2E12-37D4-F5F89BB671A9}"/>
              </a:ext>
            </a:extLst>
          </p:cNvPr>
          <p:cNvSpPr txBox="1"/>
          <p:nvPr/>
        </p:nvSpPr>
        <p:spPr>
          <a:xfrm>
            <a:off x="4738383" y="4824458"/>
            <a:ext cx="403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B0A1106-24C8-229A-E832-D38FEB534F63}"/>
              </a:ext>
            </a:extLst>
          </p:cNvPr>
          <p:cNvSpPr txBox="1"/>
          <p:nvPr/>
        </p:nvSpPr>
        <p:spPr>
          <a:xfrm>
            <a:off x="4738383" y="3725455"/>
            <a:ext cx="403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1BDE61-8651-4C91-FACE-C525E0DFA34E}"/>
              </a:ext>
            </a:extLst>
          </p:cNvPr>
          <p:cNvSpPr txBox="1"/>
          <p:nvPr/>
        </p:nvSpPr>
        <p:spPr>
          <a:xfrm>
            <a:off x="4738383" y="2547770"/>
            <a:ext cx="403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96E5510-1F0F-33C5-E572-BAB84A3F40DF}"/>
              </a:ext>
            </a:extLst>
          </p:cNvPr>
          <p:cNvSpPr txBox="1"/>
          <p:nvPr/>
        </p:nvSpPr>
        <p:spPr>
          <a:xfrm>
            <a:off x="711526" y="4439872"/>
            <a:ext cx="4407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يُمْكِنُ أَنْ نَسْتَغْنِيَ عَنْ أَيٍّ مِنْها.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42684F-B4B7-CB96-2E3F-1365865EDD72}"/>
              </a:ext>
            </a:extLst>
          </p:cNvPr>
          <p:cNvSpPr txBox="1"/>
          <p:nvPr/>
        </p:nvSpPr>
        <p:spPr>
          <a:xfrm>
            <a:off x="947956" y="3315863"/>
            <a:ext cx="42109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وَمُهَنْدِسي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ٱلْأَنْظِمَةِ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ٱلرَّقْمِيَّةِ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A57959D-CC6A-7840-1EB8-0AD7844D57C9}"/>
              </a:ext>
            </a:extLst>
          </p:cNvPr>
          <p:cNvSpPr txBox="1"/>
          <p:nvPr/>
        </p:nvSpPr>
        <p:spPr>
          <a:xfrm>
            <a:off x="596988" y="4047152"/>
            <a:ext cx="45223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وَبِفَضْلِ تَنَوُّعِ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163C6E-8965-B9A4-A620-877ACA463BC5}"/>
              </a:ext>
            </a:extLst>
          </p:cNvPr>
          <p:cNvSpPr txBox="1"/>
          <p:nvPr/>
        </p:nvSpPr>
        <p:spPr>
          <a:xfrm>
            <a:off x="1853967" y="2900360"/>
            <a:ext cx="3277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بِمُرورِ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1CF0BC-3465-DE96-E9F8-6AFB5DA6E636}"/>
              </a:ext>
            </a:extLst>
          </p:cNvPr>
          <p:cNvSpPr txBox="1"/>
          <p:nvPr/>
        </p:nvSpPr>
        <p:spPr>
          <a:xfrm>
            <a:off x="5948671" y="2717046"/>
            <a:ext cx="2583024" cy="830997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عَرَفَتِ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ٱلْمِهَنُ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وَٱلْحِرَفُ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تَطَوُّرا بٍفَضْلِ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ٱلتَّطَوُّرِ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ٱلتِّكْنولوجِيِّ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4BA731E-F9BB-FAFF-8711-1855ACECD827}"/>
              </a:ext>
            </a:extLst>
          </p:cNvPr>
          <p:cNvSpPr txBox="1"/>
          <p:nvPr/>
        </p:nvSpPr>
        <p:spPr>
          <a:xfrm>
            <a:off x="6006985" y="3978328"/>
            <a:ext cx="2583024" cy="461665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تَنَوُّعُ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مُهِمٌّ وَمُفيدٌ.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814377-6B74-A668-FCF3-478DF4B098D3}"/>
              </a:ext>
            </a:extLst>
          </p:cNvPr>
          <p:cNvSpPr txBox="1"/>
          <p:nvPr/>
        </p:nvSpPr>
        <p:spPr>
          <a:xfrm>
            <a:off x="5948671" y="5201297"/>
            <a:ext cx="2684522" cy="461665"/>
          </a:xfrm>
          <a:prstGeom prst="rect">
            <a:avLst/>
          </a:prstGeom>
          <a:solidFill>
            <a:srgbClr val="ECF8FB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لِلنَّجاحِ في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شُروطٌ ضَرورِيَّةٌ.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2818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33C19-A97C-ABB0-DE9F-FB29A8C6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DC51617-54CD-DB5A-5E72-1EEE6D97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الرابع. من يقرأ السؤال؟ ما المطلوب؟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A15A93-FD0B-D780-86B2-8C25ABBC33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ABED4C-68DA-692D-3C6C-8F4D0DB6B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2B737-50CA-A31A-362F-467993D013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E8338C-F4B1-A660-D65E-BA8FB15B24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DFB927-8A9B-CEFE-6DD4-F987FC583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54F1B-27FA-F455-BF9C-8897BEB0D6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293FF3-2001-99C0-2585-AD8A5170E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A4AA6-7441-1C57-67BB-4DC4EA0E3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5D6B73-340D-8483-E87D-C28D2604E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6529" y="1709193"/>
            <a:ext cx="2713639" cy="41623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2180A3-B9BC-BFD8-57AA-71DF43027EA6}"/>
              </a:ext>
            </a:extLst>
          </p:cNvPr>
          <p:cNvSpPr/>
          <p:nvPr/>
        </p:nvSpPr>
        <p:spPr>
          <a:xfrm>
            <a:off x="3336529" y="4804858"/>
            <a:ext cx="2679229" cy="68789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7FD97F-79CB-53DF-6845-E08BCC6DA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8386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AC3FE-282C-78CF-D856-D2CE908C3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016CA24-35C7-0699-B739-B73B6A11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أجيبوا كتابيا.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بين الصفوف ويقدم تغذية راجعة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F4D548-D1CA-08BE-F8BB-CDC18D690D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167CE6-E4BC-542B-A51C-1B38702BD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CC32E-984C-EA4D-AABF-43EED9D6AF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F57856-A398-EFD8-C9E3-30ABBBBEB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A17F85-C774-93C3-0BDA-78030B52C2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E38917-5F7C-24E9-2BD4-0BE0EBC2B3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BD8252-E637-CAEF-D46D-C60310693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101EDA7-408C-6794-B3DE-892F81126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181769-ACD9-4646-DFFB-AE616C33DB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9DA54F-3364-9688-2A4A-001143F0A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983" y="2613557"/>
            <a:ext cx="7787722" cy="200877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60642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AE6FA-36F0-9C68-2911-B3691AD57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E7FACC-256C-1CE9-6375-34F5713D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أنصتوا.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CE5D1B-0C97-69E0-DF05-8D91AC80C8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36112B-56DE-C41D-4837-93F8F6FE5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AAEC6A-1AF1-5821-58FF-F7D8BD587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992139-7595-4A7E-5340-B2593CBAC1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FAFAEF-4697-1775-1463-35309C2E3C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C90F6D-95EE-03BB-672A-B50D07BB53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D01226-DEB7-F2D6-4FA4-B7966C1241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61C82C-3617-8640-1902-1A5C9A3C86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D13816-7F68-5B1B-852E-A47D97290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83" y="2613557"/>
            <a:ext cx="7787722" cy="200877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1FD159C-62A6-56E0-8AE2-1316F5E239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15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سأعرض عليكم صورا،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نتم تحددون أسماء المهن التي تعبر عنها. نبدأ بالصورة الأولى.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81835" y="2822193"/>
            <a:ext cx="498524" cy="498524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54F50B-A978-9398-17E2-728D4F2EB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046" y="2053556"/>
            <a:ext cx="2670493" cy="20151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A755F2-A897-545F-B0A5-B0D8B5941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443" y="2053556"/>
            <a:ext cx="2769416" cy="20151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6F6A8-9709-9B3D-C172-DA69E780C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1478" y="4202884"/>
            <a:ext cx="2037627" cy="22901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DE1DB4-E2E2-7E1C-C7D9-8281F3963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443" y="4343429"/>
            <a:ext cx="2779838" cy="1758571"/>
          </a:xfrm>
          <a:prstGeom prst="rect">
            <a:avLst/>
          </a:prstGeom>
        </p:spPr>
      </p:pic>
      <p:pic>
        <p:nvPicPr>
          <p:cNvPr id="15" name="Image 1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DA80B35-16EA-F0CC-E9F8-67B9A0F3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966" y="2811846"/>
            <a:ext cx="498524" cy="498524"/>
          </a:xfrm>
          <a:prstGeom prst="rect">
            <a:avLst/>
          </a:prstGeom>
        </p:spPr>
      </p:pic>
      <p:pic>
        <p:nvPicPr>
          <p:cNvPr id="17" name="Image 1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FC26CB8-98CD-1A69-C39F-E0C184EF6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217" y="4849457"/>
            <a:ext cx="498524" cy="498524"/>
          </a:xfrm>
          <a:prstGeom prst="rect">
            <a:avLst/>
          </a:prstGeom>
        </p:spPr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637BA0C1-D317-D62B-AD35-33F12180D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2954" y="4973452"/>
            <a:ext cx="498524" cy="49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80F05-E189-177F-4029-BD5703AA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7512C-7322-8B54-E1F2-CF252C61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                                                  - من يشرح الكلمة "إطفائي"؟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2779317F-9659-F35F-29CE-ED1F04B21B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41FC57F4-6EA3-459D-8ABC-FE6D9A899AC7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E2CCC-529B-F545-70A2-708B7D8B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046" y="2053556"/>
            <a:ext cx="2670493" cy="20151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B0695-0E90-B8AE-4EA2-21EF5F0C2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443" y="2053556"/>
            <a:ext cx="2769416" cy="20151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6DC1F4-0877-B5B8-F601-D12BB91ACC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478" y="4202884"/>
            <a:ext cx="2037627" cy="22901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0F335-9DC1-3C75-6C84-D930DCA1F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443" y="4343429"/>
            <a:ext cx="2779838" cy="175857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626A6E4-AF6B-B55B-EC0E-B1AD24ED17CC}"/>
              </a:ext>
            </a:extLst>
          </p:cNvPr>
          <p:cNvSpPr txBox="1"/>
          <p:nvPr/>
        </p:nvSpPr>
        <p:spPr>
          <a:xfrm>
            <a:off x="5268219" y="2713911"/>
            <a:ext cx="122428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خَيّاطٌ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01D385-C2DE-CF6D-CCBF-9D8CAE01F0A8}"/>
              </a:ext>
            </a:extLst>
          </p:cNvPr>
          <p:cNvSpPr txBox="1"/>
          <p:nvPr/>
        </p:nvSpPr>
        <p:spPr>
          <a:xfrm>
            <a:off x="5268219" y="4990436"/>
            <a:ext cx="122428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إِسْكافِيٌّ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9265F2-3575-D667-C9D2-90DA2C09463A}"/>
              </a:ext>
            </a:extLst>
          </p:cNvPr>
          <p:cNvSpPr txBox="1"/>
          <p:nvPr/>
        </p:nvSpPr>
        <p:spPr>
          <a:xfrm>
            <a:off x="442088" y="4948391"/>
            <a:ext cx="122428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870A57-C128-40CC-7232-CB50473F63D1}"/>
              </a:ext>
            </a:extLst>
          </p:cNvPr>
          <p:cNvSpPr txBox="1"/>
          <p:nvPr/>
        </p:nvSpPr>
        <p:spPr>
          <a:xfrm>
            <a:off x="442089" y="2713911"/>
            <a:ext cx="122428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شُرْطِيٌّ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876183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الألف اللينة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التدرب على كتابة كلمات تنتهي بألف لينة.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2709644" y="2886226"/>
            <a:ext cx="4001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ٱللَّيِّنَةُ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آخِرَ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D499-A18E-5FF9-18EC-6230DA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199CF06-B871-997C-0202-35207FF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نحدد شكل الألف اللينة آخر الأفعال التالية؟ سنناقش الإجابات.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A899E9-E890-3978-C891-1315A4155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1C965-4671-0E0B-76C3-13B674EB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883E2-88E0-1AC5-BA6B-F3145AD3B5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E1BFB-58C1-A2CA-1F82-30D937E212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7F032-60BA-8155-04A6-8BA361868F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90B978-03AB-2B8F-7946-115B06D0CE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EB9EEC-F72C-631C-34A3-B7715F5F0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B4C88A-79DF-1541-8A80-0D6321F6BB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A4F971-61A8-EAAB-B04D-46548921B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CFB3B5-BF61-AECE-2316-74B18BF64FEB}"/>
              </a:ext>
            </a:extLst>
          </p:cNvPr>
          <p:cNvSpPr txBox="1"/>
          <p:nvPr/>
        </p:nvSpPr>
        <p:spPr>
          <a:xfrm>
            <a:off x="6201986" y="2761831"/>
            <a:ext cx="1542969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دَعــ...</a:t>
            </a:r>
          </a:p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سَقــ...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28287B74-953D-5DAF-AB0C-99E7E15DA66B}"/>
              </a:ext>
            </a:extLst>
          </p:cNvPr>
          <p:cNvSpPr/>
          <p:nvPr/>
        </p:nvSpPr>
        <p:spPr>
          <a:xfrm>
            <a:off x="3783435" y="3429000"/>
            <a:ext cx="2292557" cy="43832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1FE3A5-3829-F3AC-CB3B-984405BA33AD}"/>
              </a:ext>
            </a:extLst>
          </p:cNvPr>
          <p:cNvSpPr txBox="1"/>
          <p:nvPr/>
        </p:nvSpPr>
        <p:spPr>
          <a:xfrm>
            <a:off x="2075208" y="2761831"/>
            <a:ext cx="1542969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55097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0A4F-A508-3137-D9F1-AA93D96C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6189C4-8598-9143-239E-17D44B24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تحديد رسم الألف في الأفعال التالية.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C104E0-F5A6-6BC2-1535-C02078200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F373B1-8606-0CE5-A12F-E2240D223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12A1AF-F5EE-0ABA-5327-4E9E4D0D9C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C0878-F5DE-6F17-36DC-71CB42F1F9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E3231-1209-F14D-F21A-25E406E4B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EF5A4-ECB6-DB3B-351F-130668E6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FEC71-96F0-68BF-D376-D2B7FF5F8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75EE11-E42D-FFF0-90AF-41E37FB11B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1D95EA3-2098-366C-AD0A-31CFBD470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C4C632-36C5-3988-3D24-C2C3280B14A4}"/>
              </a:ext>
            </a:extLst>
          </p:cNvPr>
          <p:cNvSpPr txBox="1"/>
          <p:nvPr/>
        </p:nvSpPr>
        <p:spPr>
          <a:xfrm>
            <a:off x="6042872" y="3419325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سَقـ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DF5DB6-0F73-87D4-49DB-EE383411D4F5}"/>
              </a:ext>
            </a:extLst>
          </p:cNvPr>
          <p:cNvSpPr txBox="1"/>
          <p:nvPr/>
        </p:nvSpPr>
        <p:spPr>
          <a:xfrm>
            <a:off x="6109672" y="2519868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 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1E8ADCF-3AFF-54F6-AFD8-94CBD63F6A19}"/>
              </a:ext>
            </a:extLst>
          </p:cNvPr>
          <p:cNvSpPr txBox="1"/>
          <p:nvPr/>
        </p:nvSpPr>
        <p:spPr>
          <a:xfrm>
            <a:off x="1770077" y="2463725"/>
            <a:ext cx="2415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يَدْعــ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8530CD-CF66-5017-1890-C8511A81FC2C}"/>
              </a:ext>
            </a:extLst>
          </p:cNvPr>
          <p:cNvSpPr txBox="1"/>
          <p:nvPr/>
        </p:nvSpPr>
        <p:spPr>
          <a:xfrm>
            <a:off x="2176034" y="3449115"/>
            <a:ext cx="18055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يَسْق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66EE135-3D8A-1F07-F4EE-0BB5A3216C88}"/>
              </a:ext>
            </a:extLst>
          </p:cNvPr>
          <p:cNvCxnSpPr>
            <a:cxnSpLocks/>
          </p:cNvCxnSpPr>
          <p:nvPr/>
        </p:nvCxnSpPr>
        <p:spPr>
          <a:xfrm flipH="1">
            <a:off x="4185952" y="3135169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4C87632-F475-F20B-3C98-EFFCB2ABBC60}"/>
              </a:ext>
            </a:extLst>
          </p:cNvPr>
          <p:cNvCxnSpPr>
            <a:cxnSpLocks/>
          </p:cNvCxnSpPr>
          <p:nvPr/>
        </p:nvCxnSpPr>
        <p:spPr>
          <a:xfrm flipH="1">
            <a:off x="4185952" y="4197338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A483B4F6-2A1A-0EFC-54DB-DFF410730FAE}"/>
              </a:ext>
            </a:extLst>
          </p:cNvPr>
          <p:cNvSpPr/>
          <p:nvPr/>
        </p:nvSpPr>
        <p:spPr>
          <a:xfrm>
            <a:off x="2508309" y="1749196"/>
            <a:ext cx="3842080" cy="949421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5E40D5CF-092E-3164-B4BF-FDF0BE3BFEAD}"/>
              </a:ext>
            </a:extLst>
          </p:cNvPr>
          <p:cNvSpPr/>
          <p:nvPr/>
        </p:nvSpPr>
        <p:spPr>
          <a:xfrm flipV="1">
            <a:off x="2441197" y="4601576"/>
            <a:ext cx="4032656" cy="103637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D37E77C-71F3-FADB-43DF-076299CD2FB3}"/>
              </a:ext>
            </a:extLst>
          </p:cNvPr>
          <p:cNvSpPr txBox="1"/>
          <p:nvPr/>
        </p:nvSpPr>
        <p:spPr>
          <a:xfrm>
            <a:off x="5931967" y="2241640"/>
            <a:ext cx="1224281" cy="155846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4D36E7-9AE0-6184-27AA-484F0E221EAD}"/>
              </a:ext>
            </a:extLst>
          </p:cNvPr>
          <p:cNvSpPr txBox="1"/>
          <p:nvPr/>
        </p:nvSpPr>
        <p:spPr>
          <a:xfrm>
            <a:off x="5612722" y="3252866"/>
            <a:ext cx="1224281" cy="155846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6524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9" grpId="0" animBg="1"/>
      <p:bldP spid="20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A96A5-BCA6-7F1F-0DFD-CD647A89A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0CC5DF4-51C9-98C4-FF64-72959A8F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انتبهوا، هذه كلمات عدد حروفها أكبر من ثلاثة حروف. من يقرؤها؟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56097F-962F-2337-4F74-E00B7FBAE9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09EE1C-EEDC-79DD-1F62-2D154A7D4B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0DA302-A843-F2B0-ECFB-F1D834AE6B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AB579-D352-6A92-8C7C-474C02816D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516A1A-3701-1091-12C6-7B7831D27A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04837E-56C8-9343-E9D3-16D0BE7A40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AEACA7-584F-01BF-48C2-5762F2AB3A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CF7CB3-3434-DBB7-73A3-F192925F19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F86C3-7A38-FA62-C6C2-4B52B046B6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F03001-B8A9-4491-B782-B67769B2BF8F}"/>
              </a:ext>
            </a:extLst>
          </p:cNvPr>
          <p:cNvSpPr txBox="1"/>
          <p:nvPr/>
        </p:nvSpPr>
        <p:spPr>
          <a:xfrm>
            <a:off x="5896062" y="2214694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4B3067-9230-4D20-91D4-73537D74AD91}"/>
              </a:ext>
            </a:extLst>
          </p:cNvPr>
          <p:cNvSpPr txBox="1"/>
          <p:nvPr/>
        </p:nvSpPr>
        <p:spPr>
          <a:xfrm>
            <a:off x="1516304" y="2214694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دُنْيــ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29843E-28CE-1455-7E7E-2EB1260ACC49}"/>
              </a:ext>
            </a:extLst>
          </p:cNvPr>
          <p:cNvSpPr txBox="1"/>
          <p:nvPr/>
        </p:nvSpPr>
        <p:spPr>
          <a:xfrm>
            <a:off x="1574965" y="3383560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اِسْتَلْقـــ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2FFE08-521A-D0D0-599F-9F8BD40C322A}"/>
              </a:ext>
            </a:extLst>
          </p:cNvPr>
          <p:cNvSpPr txBox="1"/>
          <p:nvPr/>
        </p:nvSpPr>
        <p:spPr>
          <a:xfrm>
            <a:off x="5854091" y="3383560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مُسْتَشْف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AD1EAD9-28D2-A6A9-531D-40493094FB05}"/>
              </a:ext>
            </a:extLst>
          </p:cNvPr>
          <p:cNvSpPr txBox="1"/>
          <p:nvPr/>
        </p:nvSpPr>
        <p:spPr>
          <a:xfrm>
            <a:off x="3665222" y="4223858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تِكْنولوجِيـــ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13014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BF338-A795-5E58-A67C-22862B34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3E7044D-F313-5431-24DE-D256BE99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كلمات يفوق عدد حروفها ثلاثة. تابعوا كيف أحدد نوع الألف اللينة في آخرها.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133AA5-4267-86A3-BF02-DBC8C7A961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34B27C-FA44-95FA-F75A-BFFC028437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A5346E-25FA-884E-399E-0C3F7B975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3E8B0-DB79-EFBD-8E4E-D4CF4B50C3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A8C1BF-BBC5-8ED9-CFB2-0096CFD09B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7B9C75-6C96-F441-C9F7-B60AA2212F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D85187-3DEA-0FCB-2132-B30AA388C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11555A-CDBD-4964-52E5-EBD5B2F0A5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3B0BD1-6991-0CAC-E8BF-9F16056001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1A8CB2-CD1A-5959-60DA-1003DC9145E6}"/>
              </a:ext>
            </a:extLst>
          </p:cNvPr>
          <p:cNvSpPr txBox="1"/>
          <p:nvPr/>
        </p:nvSpPr>
        <p:spPr>
          <a:xfrm>
            <a:off x="5896062" y="2214694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ـ...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10650E-91C0-784D-E90F-0AE586B668B6}"/>
              </a:ext>
            </a:extLst>
          </p:cNvPr>
          <p:cNvSpPr txBox="1"/>
          <p:nvPr/>
        </p:nvSpPr>
        <p:spPr>
          <a:xfrm>
            <a:off x="5410900" y="3275902"/>
            <a:ext cx="1829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تِكْنولوجِيــ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610225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67E3-91DE-2CF2-E74A-297AC5E77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F5D743C-3CEB-0523-E29B-9068A77E6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أحدد الحرف الذي يسبق الألف.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C1D354-5D29-F2F6-466F-D1DB333D3F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33E12E-B092-17AE-79A8-653152C28F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ADA00A-D42F-9ABB-A2CC-E4157ECB28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44F8CB-0FEB-1528-1D0B-F11CA41237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491B5C-4A59-1D52-1C18-E93E4BBD98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A9513D-BB36-CA2E-D8F1-CA45023BA4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98F5C8-D073-FABC-F840-6240D2A410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775FB6A-CC5E-1045-62DE-86FB9BB99A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EA1B05-1394-3170-DF44-2EBB00DFD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83651E-2C87-60E9-6783-3DF6A5E58104}"/>
              </a:ext>
            </a:extLst>
          </p:cNvPr>
          <p:cNvSpPr txBox="1"/>
          <p:nvPr/>
        </p:nvSpPr>
        <p:spPr>
          <a:xfrm>
            <a:off x="5896062" y="2214694"/>
            <a:ext cx="17281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أَعْـــ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ـلـ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FCE679-1478-74BD-57BB-06E88F5D2A2C}"/>
              </a:ext>
            </a:extLst>
          </p:cNvPr>
          <p:cNvSpPr txBox="1"/>
          <p:nvPr/>
        </p:nvSpPr>
        <p:spPr>
          <a:xfrm>
            <a:off x="5327008" y="3252584"/>
            <a:ext cx="2022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تِكْنولوجِ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ــيــ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7DD6FB3E-D8A3-652E-8A19-694FFA3BE5CF}"/>
              </a:ext>
            </a:extLst>
          </p:cNvPr>
          <p:cNvCxnSpPr>
            <a:cxnSpLocks/>
          </p:cNvCxnSpPr>
          <p:nvPr/>
        </p:nvCxnSpPr>
        <p:spPr>
          <a:xfrm rot="10800000">
            <a:off x="2102302" y="1899608"/>
            <a:ext cx="4555876" cy="447702"/>
          </a:xfrm>
          <a:prstGeom prst="bentConnector3">
            <a:avLst>
              <a:gd name="adj1" fmla="val 468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136053AE-B4BB-F45F-D7EC-D797BC50AC2A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24331" y="3926048"/>
            <a:ext cx="3812626" cy="411062"/>
          </a:xfrm>
          <a:prstGeom prst="bentConnector3">
            <a:avLst>
              <a:gd name="adj1" fmla="val -607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19525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055B8-6847-F0DE-8C3F-A49B80460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9B28469-A35D-6E21-12AC-4A331FD1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كان الحرف الذي يسبق الألف ياء ترسم الألف ممدودة. إذا لم يكن ياء ترسم مقصورة.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342113-653F-1F1F-70E5-7154ED3B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405AE3-3A72-3AF5-0346-882E05AF76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FACCC5-39FF-9B4F-9BB4-FB5CD0F392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DF9CEF-253D-AB4A-5A3D-043A4D5ECE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07EEBC-88EC-11AE-DD13-9D780EBD30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32980A-69FE-A7BD-B9E0-DC38F07CC8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45DBC2-4189-BE6E-583D-38E248F2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E4ADC9-C2C1-6DAE-429C-CBB2093AB7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CAD0B4D-0AF4-9468-198A-53EE6651D6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B9DF781-A94C-E644-EE6E-A02EAFB0BCDE}"/>
              </a:ext>
            </a:extLst>
          </p:cNvPr>
          <p:cNvSpPr txBox="1"/>
          <p:nvPr/>
        </p:nvSpPr>
        <p:spPr>
          <a:xfrm>
            <a:off x="5327008" y="3252584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تِكْنولوجِ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ــيــ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6698515B-5259-E1CA-8C36-460A7EE5BCE6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36815" y="3926048"/>
            <a:ext cx="2900142" cy="205530"/>
          </a:xfrm>
          <a:prstGeom prst="bentConnector3">
            <a:avLst>
              <a:gd name="adj1" fmla="val -621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9486425-DBC3-B0A7-2698-BC94976DFD0C}"/>
              </a:ext>
            </a:extLst>
          </p:cNvPr>
          <p:cNvSpPr txBox="1"/>
          <p:nvPr/>
        </p:nvSpPr>
        <p:spPr>
          <a:xfrm>
            <a:off x="5896062" y="2214694"/>
            <a:ext cx="1728133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أَعْـــ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ـلـ 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A74CE457-0559-F654-535A-8E91F20BBD85}"/>
              </a:ext>
            </a:extLst>
          </p:cNvPr>
          <p:cNvCxnSpPr>
            <a:cxnSpLocks/>
          </p:cNvCxnSpPr>
          <p:nvPr/>
        </p:nvCxnSpPr>
        <p:spPr>
          <a:xfrm rot="10800000">
            <a:off x="3113419" y="2204502"/>
            <a:ext cx="3496765" cy="214691"/>
          </a:xfrm>
          <a:prstGeom prst="bentConnector3">
            <a:avLst>
              <a:gd name="adj1" fmla="val 339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56F40E02-601E-519A-4010-E5A66173A887}"/>
              </a:ext>
            </a:extLst>
          </p:cNvPr>
          <p:cNvSpPr txBox="1"/>
          <p:nvPr/>
        </p:nvSpPr>
        <p:spPr>
          <a:xfrm>
            <a:off x="864331" y="3705930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ياءٌ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EF277C6-46B2-F9EF-5DCF-D767F4C810F0}"/>
              </a:ext>
            </a:extLst>
          </p:cNvPr>
          <p:cNvSpPr txBox="1"/>
          <p:nvPr/>
        </p:nvSpPr>
        <p:spPr>
          <a:xfrm>
            <a:off x="1091186" y="1993544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ياءً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851CFE3-7F8D-D988-1026-5B14CE8E27E4}"/>
              </a:ext>
            </a:extLst>
          </p:cNvPr>
          <p:cNvSpPr txBox="1"/>
          <p:nvPr/>
        </p:nvSpPr>
        <p:spPr>
          <a:xfrm>
            <a:off x="5949787" y="1993544"/>
            <a:ext cx="810341" cy="1183005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ــى</a:t>
            </a:r>
            <a:endParaRPr lang="fr-FR" sz="44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4C63C8E-3158-11D6-1DA1-B714909B4F0C}"/>
              </a:ext>
            </a:extLst>
          </p:cNvPr>
          <p:cNvSpPr txBox="1"/>
          <p:nvPr/>
        </p:nvSpPr>
        <p:spPr>
          <a:xfrm>
            <a:off x="5230674" y="2834995"/>
            <a:ext cx="810341" cy="151649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</a:t>
            </a:r>
            <a:endParaRPr lang="fr-FR" sz="8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9180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50C7-747F-D49E-BACA-0FFEDC62A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C79B00-63F3-59C3-F284-504FF3AEE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نتدرب معا ونحدد رسم الألف في آخر الكلمتين.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569B66-6600-D411-696F-6A55079962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642F60-616E-C2CD-3D3C-643F6D8A46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D9A099-9319-4F06-ACA2-3A189CB365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33D0F4-7A1C-8590-38E6-FB45C0648E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2A4FD-DD8E-0263-E36F-C91D1A59CF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1A9F1DD-F532-5B3D-519B-59158A030B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3C6EF8-71E9-3FBB-7CC6-E0CFF23E08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B3D263-A326-6895-DD8A-B539812AF6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1753E7-B733-4FFC-C865-1BE97DE658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02D43D9-00E4-0BAB-CD72-BD26F5220DDC}"/>
              </a:ext>
            </a:extLst>
          </p:cNvPr>
          <p:cNvSpPr txBox="1"/>
          <p:nvPr/>
        </p:nvSpPr>
        <p:spPr>
          <a:xfrm>
            <a:off x="5847951" y="3227850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عُلْـ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ـيــ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E8D971-C746-1C3F-C87E-BBAF4212A16C}"/>
              </a:ext>
            </a:extLst>
          </p:cNvPr>
          <p:cNvSpPr txBox="1"/>
          <p:nvPr/>
        </p:nvSpPr>
        <p:spPr>
          <a:xfrm>
            <a:off x="5896062" y="2214694"/>
            <a:ext cx="1728133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أُخْ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595669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34EB0-64D8-6AC1-4DDF-29F648FC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EB1FA12-EC7D-6D4F-7891-09B1C96C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هما كلمتان تتكونان من أكثر من ثلاثة أحرف.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DC1B5B-5148-925F-8086-A819F73F34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792EA85-53B3-8BAB-EB93-DCF451DB49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E62B9D-DBEC-7A52-CD3F-C12AC9C9EE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666F00-A8B3-6224-5F62-01DCD9805F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9D3DF7-1315-A005-18F1-AE1617D42B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BBBE05B-1361-EC6E-50F3-589F9FBD85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023D9F-CEEA-032B-27FF-2AA8B1C80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2DDBB3-AD49-4B7A-8417-AE21A1848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89291C-0D3A-FDA7-FE29-0A1FA1038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2D6C609-7245-898C-DB43-ABEFC898E445}"/>
              </a:ext>
            </a:extLst>
          </p:cNvPr>
          <p:cNvSpPr txBox="1"/>
          <p:nvPr/>
        </p:nvSpPr>
        <p:spPr>
          <a:xfrm>
            <a:off x="2024686" y="1742817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ياءٌ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F77B27-6E10-B47F-4285-4B1B360FF475}"/>
              </a:ext>
            </a:extLst>
          </p:cNvPr>
          <p:cNvSpPr txBox="1"/>
          <p:nvPr/>
        </p:nvSpPr>
        <p:spPr>
          <a:xfrm>
            <a:off x="1746506" y="4206205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ياءً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C697D684-C6A4-E917-3BB0-F96F862A056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00778" y="4206205"/>
            <a:ext cx="3358291" cy="497320"/>
          </a:xfrm>
          <a:prstGeom prst="bentConnector3">
            <a:avLst>
              <a:gd name="adj1" fmla="val 4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9C69415A-562D-E126-0A17-693DC57AD768}"/>
              </a:ext>
            </a:extLst>
          </p:cNvPr>
          <p:cNvCxnSpPr/>
          <p:nvPr/>
        </p:nvCxnSpPr>
        <p:spPr>
          <a:xfrm rot="10800000">
            <a:off x="3439487" y="2209728"/>
            <a:ext cx="3419581" cy="209464"/>
          </a:xfrm>
          <a:prstGeom prst="bentConnector3">
            <a:avLst>
              <a:gd name="adj1" fmla="val -5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B680EF08-7E79-E05A-22BE-825DEAD6B00C}"/>
              </a:ext>
            </a:extLst>
          </p:cNvPr>
          <p:cNvSpPr txBox="1"/>
          <p:nvPr/>
        </p:nvSpPr>
        <p:spPr>
          <a:xfrm>
            <a:off x="5847951" y="3227850"/>
            <a:ext cx="2022232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عُلْـ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ـيــ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FDE1B1F-E312-F437-01AA-4B9602E14ABB}"/>
              </a:ext>
            </a:extLst>
          </p:cNvPr>
          <p:cNvSpPr txBox="1"/>
          <p:nvPr/>
        </p:nvSpPr>
        <p:spPr>
          <a:xfrm>
            <a:off x="5896062" y="2214694"/>
            <a:ext cx="1728133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أُخْ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21104-1ED8-104D-3CEC-9D03B9360E67}"/>
              </a:ext>
            </a:extLst>
          </p:cNvPr>
          <p:cNvSpPr txBox="1"/>
          <p:nvPr/>
        </p:nvSpPr>
        <p:spPr>
          <a:xfrm>
            <a:off x="6273939" y="2026193"/>
            <a:ext cx="645128" cy="107459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FB04C57-CFC4-F107-562C-C669DD0E3EB4}"/>
              </a:ext>
            </a:extLst>
          </p:cNvPr>
          <p:cNvSpPr txBox="1"/>
          <p:nvPr/>
        </p:nvSpPr>
        <p:spPr>
          <a:xfrm>
            <a:off x="6377137" y="3044631"/>
            <a:ext cx="596329" cy="11615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</a:t>
            </a:r>
            <a:endParaRPr lang="fr-FR" sz="66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1040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  <p:bldP spid="2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5E176-5FA2-7955-8DFC-55AB178A5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24F862A-48CF-77E0-A593-9EB01DDF9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هما كلمتان تتكونان من أكثر من ثلاثة أحرف.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11EF9-89CB-9CE3-41FE-51201E753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B86116-746F-CFD1-1EE0-DC17D52F01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9D8C3A-9BAE-04EF-8A77-B1D996AF11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238680-94E7-6588-4E72-5997334B83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8D9C0-F3A6-C2B5-84CA-E56578EA5F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408599-4E98-EC15-368A-6D1068374D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CD5EFF-9E89-1479-1321-2F46E94FD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D20D87-300E-AD27-AF98-A72C4F315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032E509-865E-76C4-7F53-12B1E67F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B82E0D-A092-2B89-9248-F0400CE68536}"/>
              </a:ext>
            </a:extLst>
          </p:cNvPr>
          <p:cNvSpPr txBox="1"/>
          <p:nvPr/>
        </p:nvSpPr>
        <p:spPr>
          <a:xfrm>
            <a:off x="800452" y="2223267"/>
            <a:ext cx="7722763" cy="309872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مَمْدودَةً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في آخِرِ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تَتَكَوَّنُ مِنْ أَكْثَرَ مِنْ ثَلاثَةِ حُروفٍ، إِذا كانَ ما قَبْلَها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ياء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ٌ.</a:t>
            </a:r>
            <a:endParaRPr lang="a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مِثْلَ: </a:t>
            </a:r>
          </a:p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عُلْ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دُنْ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هَدا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يــ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44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67553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87. من يقرأ التعليمة الأولى؟ ما المطلوب؟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629444-F812-6D5C-267C-72C1F8787F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34" y="1725968"/>
            <a:ext cx="2832858" cy="434521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243134" y="2187362"/>
            <a:ext cx="2754143" cy="10843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0A2C4D-9076-53CF-D287-58C256A78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773C-1206-78FE-6761-CD52176B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49AA7-D571-B2F1-CFC8-B049BE98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(ثلاث دقائق).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D2DD5B-FCB6-1BE5-0E69-369AD9C3C0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CADE36-91D9-226C-105D-AA6DBC954B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9867AA-F02E-4398-66DC-95033C8B43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1AA05F-EF1F-0760-78E8-4F7339CB4F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7D48C1-91DF-F781-FF40-9E11168EF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5D6043-B17E-C2A8-0108-BF9B486DE2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56FAB7-D35A-69A4-EB7B-0A19995223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495EB1-008F-804B-E555-AC55A55C4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B996CE-33CB-8B08-5CF5-075E5BDF7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354172-4E26-10B0-9251-EED83EB89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113329-8348-1421-F379-378635449E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643" y="2481858"/>
            <a:ext cx="8042713" cy="243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780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شكل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لألف في الكلمات.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9F2040-C7C3-0390-BC8F-DBDF7E6AA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643" y="2481858"/>
            <a:ext cx="8042713" cy="243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جملة جملة. من يتقاسم جوابه؟ من يمر لرسم الألف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C0EEF3-A35B-7AD3-3A1F-27ABCD785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55" y="2498636"/>
            <a:ext cx="8042713" cy="2434091"/>
          </a:xfrm>
          <a:prstGeom prst="rect">
            <a:avLst/>
          </a:prstGeom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E44150-AB35-DFB2-22CA-343C09CA9A86}"/>
              </a:ext>
            </a:extLst>
          </p:cNvPr>
          <p:cNvSpPr txBox="1"/>
          <p:nvPr/>
        </p:nvSpPr>
        <p:spPr>
          <a:xfrm>
            <a:off x="5074535" y="2951817"/>
            <a:ext cx="651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ــــى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BEE1DA-B092-C916-317F-F57C360821FE}"/>
              </a:ext>
            </a:extLst>
          </p:cNvPr>
          <p:cNvSpPr txBox="1"/>
          <p:nvPr/>
        </p:nvSpPr>
        <p:spPr>
          <a:xfrm>
            <a:off x="7686384" y="3551982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507450-F960-5E42-8986-42FC58D12AB4}"/>
              </a:ext>
            </a:extLst>
          </p:cNvPr>
          <p:cNvSpPr txBox="1"/>
          <p:nvPr/>
        </p:nvSpPr>
        <p:spPr>
          <a:xfrm>
            <a:off x="2788618" y="2942765"/>
            <a:ext cx="651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ــــى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370A45-74E1-91F6-F3B0-26EBE8572E02}"/>
              </a:ext>
            </a:extLst>
          </p:cNvPr>
          <p:cNvSpPr txBox="1"/>
          <p:nvPr/>
        </p:nvSpPr>
        <p:spPr>
          <a:xfrm>
            <a:off x="4824425" y="3551982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143F808-2A39-BE15-E24B-31043003C9FA}"/>
              </a:ext>
            </a:extLst>
          </p:cNvPr>
          <p:cNvSpPr txBox="1"/>
          <p:nvPr/>
        </p:nvSpPr>
        <p:spPr>
          <a:xfrm>
            <a:off x="2665632" y="3396747"/>
            <a:ext cx="6518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2FD6AC-F085-EC94-65CB-745BC533416B}"/>
              </a:ext>
            </a:extLst>
          </p:cNvPr>
          <p:cNvSpPr txBox="1"/>
          <p:nvPr/>
        </p:nvSpPr>
        <p:spPr>
          <a:xfrm>
            <a:off x="4092760" y="4140610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ــا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16D91-7B42-A708-0362-FC0BEA57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3F9F0-6D89-797E-2F15-A070106D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6BEEB-AA6E-326B-D337-5C31058C69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1F8BA1-B14B-5A9B-62B0-C9D3996EE1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FB2DA8-E849-A321-3927-6B60A34960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53100-50B9-156C-5471-B97555ABC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4DCDBD-5F70-29F7-5781-6F677B23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238A04-AF46-E3FC-E954-A8CA5BC24B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5979FD-D4F6-8467-47ED-B61EBFF8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AED6C2-4C03-5943-E99B-E503D735E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22" y="2563543"/>
            <a:ext cx="8042713" cy="24340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2E8ADD-D81D-4831-41C8-78D57217D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905581C8-144C-EBD9-DEFC-ECA0A78E8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4F801D6-7103-F34C-7EE3-4D74015C9B55}"/>
              </a:ext>
            </a:extLst>
          </p:cNvPr>
          <p:cNvSpPr txBox="1"/>
          <p:nvPr/>
        </p:nvSpPr>
        <p:spPr>
          <a:xfrm>
            <a:off x="5059259" y="3013501"/>
            <a:ext cx="651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ــــى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3A7809-D2B4-5929-7C94-B4E65FD85769}"/>
              </a:ext>
            </a:extLst>
          </p:cNvPr>
          <p:cNvSpPr txBox="1"/>
          <p:nvPr/>
        </p:nvSpPr>
        <p:spPr>
          <a:xfrm>
            <a:off x="7741346" y="3581413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B1F433-6E91-7410-1621-92C3FE2D584C}"/>
              </a:ext>
            </a:extLst>
          </p:cNvPr>
          <p:cNvSpPr txBox="1"/>
          <p:nvPr/>
        </p:nvSpPr>
        <p:spPr>
          <a:xfrm>
            <a:off x="2794184" y="2981248"/>
            <a:ext cx="651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ــــى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7522A6-8A7D-21D9-913E-1F1434B92545}"/>
              </a:ext>
            </a:extLst>
          </p:cNvPr>
          <p:cNvSpPr txBox="1"/>
          <p:nvPr/>
        </p:nvSpPr>
        <p:spPr>
          <a:xfrm>
            <a:off x="4854116" y="3581413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EAE248-E802-178D-26FC-FB2424008062}"/>
              </a:ext>
            </a:extLst>
          </p:cNvPr>
          <p:cNvSpPr txBox="1"/>
          <p:nvPr/>
        </p:nvSpPr>
        <p:spPr>
          <a:xfrm>
            <a:off x="2659020" y="3428999"/>
            <a:ext cx="6518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FC7559-794E-97BC-94C1-5A7E7C07FE02}"/>
              </a:ext>
            </a:extLst>
          </p:cNvPr>
          <p:cNvSpPr txBox="1"/>
          <p:nvPr/>
        </p:nvSpPr>
        <p:spPr>
          <a:xfrm>
            <a:off x="4067087" y="4199333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ــا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588493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431545" y="2767548"/>
            <a:ext cx="6840000" cy="132290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مَنْ يُحَدِّدُ نَوْعَ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(تَلـ...)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وَٱلْكَلِمَةِ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(اِسْتَدْعــ...)؟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سؤالين، أنتم تجيبون بأهم العناصر التي تعلمتموها اليوم.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المنزلي. أنجزوه فرديا.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71F628-D17B-BC38-7450-125DB0FC2D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34" y="1725968"/>
            <a:ext cx="2832858" cy="4345213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179BE7-5C75-DE6B-3647-9470D4CBD3CD}"/>
              </a:ext>
            </a:extLst>
          </p:cNvPr>
          <p:cNvSpPr/>
          <p:nvPr/>
        </p:nvSpPr>
        <p:spPr>
          <a:xfrm>
            <a:off x="3243134" y="3349087"/>
            <a:ext cx="2754143" cy="9439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F983EC-AE8A-A348-F0F4-CFC9E918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51" y="1030016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20912</TotalTime>
  <Words>1486</Words>
  <Application>Microsoft Office PowerPoint</Application>
  <PresentationFormat>Affichage à l'écran (4:3)</PresentationFormat>
  <Paragraphs>427</Paragraphs>
  <Slides>60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60</vt:i4>
      </vt:variant>
    </vt:vector>
  </HeadingPairs>
  <TitlesOfParts>
    <vt:vector size="77" baseType="lpstr">
      <vt:lpstr>Microsoft Uighur</vt:lpstr>
      <vt:lpstr>Arial</vt:lpstr>
      <vt:lpstr>Dosis ExtraBold</vt:lpstr>
      <vt:lpstr>Calibri</vt:lpstr>
      <vt:lpstr>Modern Love</vt:lpstr>
      <vt:lpstr>Wingdings</vt:lpstr>
      <vt:lpstr>Dosis SemiBold</vt:lpstr>
      <vt:lpstr>Dosis Medium</vt:lpstr>
      <vt:lpstr>Dosis</vt:lpstr>
      <vt:lpstr>Calibri Light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ستتدربون اليوم على تركيب جمل. </vt:lpstr>
      <vt:lpstr>خذوا ألواحكم.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Présentation PowerPoint</vt:lpstr>
      <vt:lpstr>نمر إلى استثمار النص. سأعين من يقرأ. تابعوا وكلما ذكر كلمة لا تفهمونها ارفعوا أيديكم.</vt:lpstr>
      <vt:lpstr>ستعيدون قراءة النص؛ ارفعوا أيديكم عند سماع كلمة لا تفهمونها.</vt:lpstr>
      <vt:lpstr>الآن، خذوا الصفحة 85. من يقرأ السؤال الأول؟ الثاني؟  -ما المطلوب؟ </vt:lpstr>
      <vt:lpstr>حددوا الكلمات المفاتيح ثم عودوا إلى النص للبحث عن المعلومة المطلوبة في كل سؤال.</vt:lpstr>
      <vt:lpstr> نصحح. من يقرأ السؤال؟ ما الكلمات المفاتيح فيه؟ من يجيب؟ - صححوا</vt:lpstr>
      <vt:lpstr>ماذا نقصد بالفكرة الرئيسة لفقرة؟</vt:lpstr>
      <vt:lpstr>نتذكر. من يقرأ؟</vt:lpstr>
      <vt:lpstr>كيف نصوغ الفكرة الرئيسة لفقرة؟</vt:lpstr>
      <vt:lpstr>نتذكر. من يقرأ؟</vt:lpstr>
      <vt:lpstr>نمر إلى السؤال الموالي. من يقرأ؟ ما المطلوب؟  </vt:lpstr>
      <vt:lpstr>أنجزوا. </vt:lpstr>
      <vt:lpstr>نصحح. من يقرأ الفكرة الأولى؟ ما الفقرة التي تناسبها؟ من يقرؤها؟ هل تتفقون؟</vt:lpstr>
      <vt:lpstr>نمر إلى التمرين الرابع. من يقرأ السؤال؟ ما المطلوب؟</vt:lpstr>
      <vt:lpstr>أجيبوا كتابيا. يتنقل الأستاذ بين الصفوف ويقدم تغذية راجعة.</vt:lpstr>
      <vt:lpstr>من يتقاسم إجابته؟ أنصتوا.</vt:lpstr>
      <vt:lpstr>Présentation PowerPoint</vt:lpstr>
      <vt:lpstr>سأعرض عليكم صورا، أنتم تحددون أسماء المهن التي تعبر عنها. نبدأ بالصورة الأولى.</vt:lpstr>
      <vt:lpstr>نصحح.                                                   - من يشرح الكلمة "إطفائي"؟</vt:lpstr>
      <vt:lpstr>إملاء</vt:lpstr>
      <vt:lpstr>في هذه الحصة سنواصل التدرب على كتابة كلمات تنتهي بألف لينة. </vt:lpstr>
      <vt:lpstr>من يذكرنا كيف نحدد شكل الألف اللينة آخر الأفعال التالية؟ سنناقش الإجابات.</vt:lpstr>
      <vt:lpstr>نتذكر خطوات تحديد رسم الألف في الأفعال التالية.</vt:lpstr>
      <vt:lpstr>انتبهوا، هذه كلمات عدد حروفها أكبر من ثلاثة حروف. من يقرؤها؟ </vt:lpstr>
      <vt:lpstr>هذه كلمات يفوق عدد حروفها ثلاثة. تابعوا كيف أحدد نوع الألف اللينة في آخرها.</vt:lpstr>
      <vt:lpstr>أحدد الحرف الذي يسبق الألف.</vt:lpstr>
      <vt:lpstr>إذا كان الحرف الذي يسبق الألف ياء ترسم الألف ممدودة. إذا لم يكن ياء ترسم مقصورة.</vt:lpstr>
      <vt:lpstr>نتدرب معا ونحدد رسم الألف في آخر الكلمتين. </vt:lpstr>
      <vt:lpstr>نصحح. هما كلمتان تتكونان من أكثر من ثلاثة أحرف. </vt:lpstr>
      <vt:lpstr>نصحح. هما كلمتان تتكونان من أكثر من ثلاثة أحرف. </vt:lpstr>
      <vt:lpstr>خذوا كراساتكم على الصفحة 87. من يقرأ التعليمة الأولى؟ ما المطلوب؟ </vt:lpstr>
      <vt:lpstr>أنجزوا بشكل فردي (ثلاث دقائق).</vt:lpstr>
      <vt:lpstr>في ثنائيات وضح لزميلك كيف حددت شكل الألف في الكلمات. (دقيقة واحدة)</vt:lpstr>
      <vt:lpstr>نصحح جملة جملة. من يتقاسم جوابه؟ من يمر لرسم الألف على السبورة؟  ـــ هل أنتم متفقون؟</vt:lpstr>
      <vt:lpstr>انتبهوا للتصحيح.</vt:lpstr>
      <vt:lpstr>اختتام الحصة</vt:lpstr>
      <vt:lpstr>سأطرح عليكم سؤالين، أنتم تجيبون بأهم العناصر التي تعلمتموها اليوم.</vt:lpstr>
      <vt:lpstr>ضعوا علامة أمام الواجب المنزلي. أنجزوه فرديا.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74</cp:revision>
  <dcterms:created xsi:type="dcterms:W3CDTF">2023-09-20T21:35:22Z</dcterms:created>
  <dcterms:modified xsi:type="dcterms:W3CDTF">2026-03-30T10:59:48Z</dcterms:modified>
</cp:coreProperties>
</file>