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4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5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6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2" r:id="rId4"/>
    <p:sldMasterId id="2147483730" r:id="rId5"/>
    <p:sldMasterId id="2147483753" r:id="rId6"/>
    <p:sldMasterId id="2147483779" r:id="rId7"/>
  </p:sldMasterIdLst>
  <p:notesMasterIdLst>
    <p:notesMasterId r:id="rId66"/>
  </p:notesMasterIdLst>
  <p:sldIdLst>
    <p:sldId id="2147482743" r:id="rId8"/>
    <p:sldId id="2147482608" r:id="rId9"/>
    <p:sldId id="2147482463" r:id="rId10"/>
    <p:sldId id="2147482697" r:id="rId11"/>
    <p:sldId id="2147482693" r:id="rId12"/>
    <p:sldId id="2147482691" r:id="rId13"/>
    <p:sldId id="2134806141" r:id="rId14"/>
    <p:sldId id="2147482704" r:id="rId15"/>
    <p:sldId id="2134806601" r:id="rId16"/>
    <p:sldId id="2147482514" r:id="rId17"/>
    <p:sldId id="2147482717" r:id="rId18"/>
    <p:sldId id="2147482644" r:id="rId19"/>
    <p:sldId id="2147482528" r:id="rId20"/>
    <p:sldId id="2147482762" r:id="rId21"/>
    <p:sldId id="2147482789" r:id="rId22"/>
    <p:sldId id="2147482788" r:id="rId23"/>
    <p:sldId id="2147482705" r:id="rId24"/>
    <p:sldId id="2134806145" r:id="rId25"/>
    <p:sldId id="2147482487" r:id="rId26"/>
    <p:sldId id="2147482490" r:id="rId27"/>
    <p:sldId id="2147482711" r:id="rId28"/>
    <p:sldId id="2147482712" r:id="rId29"/>
    <p:sldId id="2147482509" r:id="rId30"/>
    <p:sldId id="2147482510" r:id="rId31"/>
    <p:sldId id="2147482491" r:id="rId32"/>
    <p:sldId id="2147482499" r:id="rId33"/>
    <p:sldId id="2147482747" r:id="rId34"/>
    <p:sldId id="2147482758" r:id="rId35"/>
    <p:sldId id="2147482664" r:id="rId36"/>
    <p:sldId id="2147482741" r:id="rId37"/>
    <p:sldId id="2147482794" r:id="rId38"/>
    <p:sldId id="2147482702" r:id="rId39"/>
    <p:sldId id="2134806730" r:id="rId40"/>
    <p:sldId id="2147482759" r:id="rId41"/>
    <p:sldId id="2147482790" r:id="rId42"/>
    <p:sldId id="2134806538" r:id="rId43"/>
    <p:sldId id="2134806905" r:id="rId44"/>
    <p:sldId id="2134806886" r:id="rId45"/>
    <p:sldId id="2134806907" r:id="rId46"/>
    <p:sldId id="2147482791" r:id="rId47"/>
    <p:sldId id="2147482749" r:id="rId48"/>
    <p:sldId id="2147482752" r:id="rId49"/>
    <p:sldId id="2147482750" r:id="rId50"/>
    <p:sldId id="2147482753" r:id="rId51"/>
    <p:sldId id="2147482714" r:id="rId52"/>
    <p:sldId id="2147482756" r:id="rId53"/>
    <p:sldId id="2147482483" r:id="rId54"/>
    <p:sldId id="2147482760" r:id="rId55"/>
    <p:sldId id="2147482757" r:id="rId56"/>
    <p:sldId id="2147482484" r:id="rId57"/>
    <p:sldId id="2147482792" r:id="rId58"/>
    <p:sldId id="2147482761" r:id="rId59"/>
    <p:sldId id="2147482793" r:id="rId60"/>
    <p:sldId id="2147482703" r:id="rId61"/>
    <p:sldId id="2134806712" r:id="rId62"/>
    <p:sldId id="2134806809" r:id="rId63"/>
    <p:sldId id="2134806149" r:id="rId64"/>
    <p:sldId id="2147482522" r:id="rId65"/>
  </p:sldIdLst>
  <p:sldSz cx="9144000" cy="6858000" type="screen4x3"/>
  <p:notesSz cx="6858000" cy="9144000"/>
  <p:embeddedFontLst>
    <p:embeddedFont>
      <p:font typeface="Dosis" pitchFamily="2" charset="0"/>
      <p:regular r:id="rId67"/>
      <p:bold r:id="rId68"/>
    </p:embeddedFont>
    <p:embeddedFont>
      <p:font typeface="Dosis ExtraBold" pitchFamily="2" charset="0"/>
      <p:bold r:id="rId69"/>
    </p:embeddedFont>
    <p:embeddedFont>
      <p:font typeface="Dosis Medium" pitchFamily="2" charset="0"/>
      <p:regular r:id="rId70"/>
    </p:embeddedFont>
    <p:embeddedFont>
      <p:font typeface="Dosis SemiBold" pitchFamily="2" charset="0"/>
      <p:regular r:id="rId71"/>
      <p:bold r:id="rId72"/>
    </p:embeddedFont>
    <p:embeddedFont>
      <p:font typeface="Microsoft Uighur" panose="02000000000000000000" pitchFamily="2" charset="-78"/>
      <p:regular r:id="rId73"/>
      <p:bold r:id="rId74"/>
    </p:embeddedFont>
    <p:embeddedFont>
      <p:font typeface="Modern Love" panose="04090805081005020601" pitchFamily="82" charset="0"/>
      <p:regular r:id="rId7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876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591" userDrawn="1">
          <p15:clr>
            <a:srgbClr val="A4A3A4"/>
          </p15:clr>
        </p15:guide>
        <p15:guide id="4" pos="5035" userDrawn="1">
          <p15:clr>
            <a:srgbClr val="A4A3A4"/>
          </p15:clr>
        </p15:guide>
        <p15:guide id="5" pos="748" userDrawn="1">
          <p15:clr>
            <a:srgbClr val="A4A3A4"/>
          </p15:clr>
        </p15:guide>
        <p15:guide id="6" orient="horz" pos="1230" userDrawn="1">
          <p15:clr>
            <a:srgbClr val="A4A3A4"/>
          </p15:clr>
        </p15:guide>
        <p15:guide id="7" pos="46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946D93"/>
    <a:srgbClr val="507FBD"/>
    <a:srgbClr val="0097B2"/>
    <a:srgbClr val="203864"/>
    <a:srgbClr val="424D7B"/>
    <a:srgbClr val="000000"/>
    <a:srgbClr val="257390"/>
    <a:srgbClr val="565F88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2" autoAdjust="0"/>
    <p:restoredTop sz="94663" autoAdjust="0"/>
  </p:normalViewPr>
  <p:slideViewPr>
    <p:cSldViewPr snapToGrid="0">
      <p:cViewPr varScale="1">
        <p:scale>
          <a:sx n="71" d="100"/>
          <a:sy n="71" d="100"/>
        </p:scale>
        <p:origin x="1304" y="28"/>
      </p:cViewPr>
      <p:guideLst>
        <p:guide pos="4876"/>
        <p:guide orient="horz" pos="709"/>
        <p:guide orient="horz" pos="2591"/>
        <p:guide pos="5035"/>
        <p:guide pos="748"/>
        <p:guide orient="horz" pos="1230"/>
        <p:guide pos="462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font" Target="fonts/font2.fntdata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8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font" Target="fonts/font3.fntdata"/><Relationship Id="rId77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font" Target="fonts/font1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font" Target="fonts/font7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513753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20570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95463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00974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44904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11976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6856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78123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8630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6694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70725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06860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38579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9128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52503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06706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46231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6768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2903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134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2728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12775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64548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19875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1546049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14919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78636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96281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61616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04364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850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9865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77214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98402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514774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99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57697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72206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98641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894933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6070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03739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2222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75691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5004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35494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01306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81939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87159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0828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47650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83905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51430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0399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79446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88617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16121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52679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664270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3820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4895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5695102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55104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45787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63998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21758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4253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8813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66583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9348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68970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921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70824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88275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468731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7423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78872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45512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73957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28512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8442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27323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43305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6071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9544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29509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98599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3159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664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25518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42161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83452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89353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125009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826189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17010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3369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29285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0311515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1136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7631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6621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7777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289235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9785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087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39848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9510939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26132634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491819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684358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0511190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290808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198383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957871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546525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90961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39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image" Target="../media/image10.png"/><Relationship Id="rId10" Type="http://schemas.openxmlformats.org/officeDocument/2006/relationships/slideLayout" Target="../slideLayouts/slideLayout4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image" Target="../media/image2.bin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1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95.xml"/><Relationship Id="rId21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17" Type="http://schemas.openxmlformats.org/officeDocument/2006/relationships/slideLayout" Target="../slideLayouts/slideLayout109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108.xml"/><Relationship Id="rId20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23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02.xml"/><Relationship Id="rId19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Relationship Id="rId22" Type="http://schemas.openxmlformats.org/officeDocument/2006/relationships/slideLayout" Target="../slideLayouts/slideLayout11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5" Type="http://schemas.openxmlformats.org/officeDocument/2006/relationships/image" Target="../media/image16.jpg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76" r:id="rId12"/>
    <p:sldLayoutId id="214748379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88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7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52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0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78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4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53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9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02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7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11" Type="http://schemas.openxmlformats.org/officeDocument/2006/relationships/image" Target="../media/image24.gif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34.png"/><Relationship Id="rId4" Type="http://schemas.openxmlformats.org/officeDocument/2006/relationships/video" Target="../media/media2.mp4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.png"/><Relationship Id="rId7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24.gif"/><Relationship Id="rId4" Type="http://schemas.openxmlformats.org/officeDocument/2006/relationships/image" Target="../media/image6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.png"/><Relationship Id="rId5" Type="http://schemas.openxmlformats.org/officeDocument/2006/relationships/image" Target="../media/image43.png"/><Relationship Id="rId4" Type="http://schemas.openxmlformats.org/officeDocument/2006/relationships/image" Target="../media/image20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7.png"/><Relationship Id="rId7" Type="http://schemas.openxmlformats.org/officeDocument/2006/relationships/image" Target="../media/image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7.png"/><Relationship Id="rId7" Type="http://schemas.openxmlformats.org/officeDocument/2006/relationships/image" Target="../media/image4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7.png"/><Relationship Id="rId7" Type="http://schemas.openxmlformats.org/officeDocument/2006/relationships/image" Target="../media/image4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6.png"/><Relationship Id="rId7" Type="http://schemas.openxmlformats.org/officeDocument/2006/relationships/image" Target="../media/image4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6.png"/><Relationship Id="rId7" Type="http://schemas.openxmlformats.org/officeDocument/2006/relationships/image" Target="../media/image5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6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9.png"/><Relationship Id="rId11" Type="http://schemas.openxmlformats.org/officeDocument/2006/relationships/image" Target="../media/image55.png"/><Relationship Id="rId5" Type="http://schemas.openxmlformats.org/officeDocument/2006/relationships/image" Target="../media/image8.png"/><Relationship Id="rId10" Type="http://schemas.openxmlformats.org/officeDocument/2006/relationships/image" Target="../media/image54.png"/><Relationship Id="rId4" Type="http://schemas.openxmlformats.org/officeDocument/2006/relationships/image" Target="../media/image7.png"/><Relationship Id="rId9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67.xml"/><Relationship Id="rId7" Type="http://schemas.openxmlformats.org/officeDocument/2006/relationships/image" Target="../media/image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0.png"/><Relationship Id="rId9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67.xml"/><Relationship Id="rId7" Type="http://schemas.openxmlformats.org/officeDocument/2006/relationships/image" Target="../media/image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0.png"/><Relationship Id="rId9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28.pn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7.png"/><Relationship Id="rId7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6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6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7.png"/><Relationship Id="rId7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1069085-0416-52A3-4EB7-6722E448D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71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83546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r-MA" b="1" dirty="0"/>
              <a:t>المرور بين الصفوف للمساعدة </a:t>
            </a:r>
            <a:endParaRPr lang="fr-FR" b="1" dirty="0"/>
          </a:p>
          <a:p>
            <a:pPr>
              <a:spcBef>
                <a:spcPts val="0"/>
              </a:spcBef>
            </a:pPr>
            <a:r>
              <a:rPr lang="ar-MA" b="1" dirty="0"/>
              <a:t>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تنظيم حصص الأسبوع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50د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 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 (40د)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 (35د)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التعبير الكتابي: (30د)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  <a:r>
              <a:rPr lang="fr-FR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والتحدث 30د)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 (45د)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24D7B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7C7B-9C9C-C699-A54F-7855EA5B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5B8846B-83EA-E264-E37E-D695E825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867755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هيكلة حصة اليوم</a:t>
            </a:r>
            <a:endParaRPr lang="fr-MA" sz="40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1FA64D6-2488-E89C-59ED-6D02585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033E18-0BF8-0A23-3475-6EDAB678A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B81E251-DEE6-2737-C7C1-6AEADF15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8F49AE-464A-582F-C030-A17BF030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27705E2-A70D-8FDD-59FC-42FB5B08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099"/>
            <a:ext cx="5525521" cy="171838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8769DA5-9161-657A-8DF2-D8FC7CE195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01677" y="4737196"/>
            <a:ext cx="424748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DBCAC5-6D37-4CBB-45D2-BE1E17BC01EA}"/>
              </a:ext>
            </a:extLst>
          </p:cNvPr>
          <p:cNvSpPr txBox="1"/>
          <p:nvPr/>
        </p:nvSpPr>
        <p:spPr>
          <a:xfrm>
            <a:off x="5079201" y="3391584"/>
            <a:ext cx="1560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الاستماع والتحدث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F29EF486-9CB3-9E5A-AAD3-C6195DAA4D27}"/>
              </a:ext>
            </a:extLst>
          </p:cNvPr>
          <p:cNvSpPr txBox="1">
            <a:spLocks/>
          </p:cNvSpPr>
          <p:nvPr/>
        </p:nvSpPr>
        <p:spPr>
          <a:xfrm>
            <a:off x="2122822" y="371554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SzPct val="70000"/>
              <a:buNone/>
            </a:pPr>
            <a:r>
              <a:rPr lang="ar-MA" sz="1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مهن المستقبل: توظيف الفعل الكلام «أعبر عن حلمي» وتشخيص الحكاية.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72E1F37-853B-83AE-DE1B-7A61D9B06ABA}"/>
              </a:ext>
            </a:extLst>
          </p:cNvPr>
          <p:cNvSpPr txBox="1"/>
          <p:nvPr/>
        </p:nvSpPr>
        <p:spPr>
          <a:xfrm>
            <a:off x="4232832" y="4687686"/>
            <a:ext cx="270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rtl="1"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هيا نعمل </a:t>
            </a:r>
            <a:r>
              <a:rPr lang="fr-FR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ج2: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5060E457-E9C3-9578-5958-3A19017FB5E5}"/>
              </a:ext>
            </a:extLst>
          </p:cNvPr>
          <p:cNvSpPr txBox="1">
            <a:spLocks/>
          </p:cNvSpPr>
          <p:nvPr/>
        </p:nvSpPr>
        <p:spPr>
          <a:xfrm>
            <a:off x="2169207" y="50958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Tx/>
              <a:buSzPct val="70000"/>
              <a:buFont typeface="Wingdings" panose="05000000000000000000" pitchFamily="2" charset="2"/>
              <a:buChar char="m"/>
              <a:defRPr sz="16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marL="685800" indent="-228600" algn="r" defTabSz="914400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التوقع والتحقق.</a:t>
            </a:r>
          </a:p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القراءات الفردية.</a:t>
            </a:r>
          </a:p>
          <a:p>
            <a:pPr lvl="1">
              <a:buSzPct val="70000"/>
            </a:pPr>
            <a:r>
              <a:rPr lang="ar-MA" dirty="0">
                <a:solidFill>
                  <a:srgbClr val="424D7C"/>
                </a:solidFill>
              </a:rPr>
              <a:t>الفهم العام.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5EF16B1-371D-AEC5-E8E9-0C55079F8FDF}"/>
              </a:ext>
            </a:extLst>
          </p:cNvPr>
          <p:cNvSpPr txBox="1">
            <a:spLocks/>
          </p:cNvSpPr>
          <p:nvPr/>
        </p:nvSpPr>
        <p:spPr>
          <a:xfrm>
            <a:off x="2122822" y="244579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  <a:r>
              <a:rPr lang="fr-FR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C2974B8-E75B-2B2C-D601-80288F7121F3}"/>
              </a:ext>
            </a:extLst>
          </p:cNvPr>
          <p:cNvSpPr txBox="1"/>
          <p:nvPr/>
        </p:nvSpPr>
        <p:spPr>
          <a:xfrm>
            <a:off x="5080804" y="2116537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3EB5064F-FD7F-6BBE-0338-6FDDAAD496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01207" y="1987484"/>
            <a:ext cx="468000" cy="468000"/>
          </a:xfrm>
          <a:prstGeom prst="rect">
            <a:avLst/>
          </a:prstGeom>
        </p:spPr>
      </p:pic>
      <p:pic>
        <p:nvPicPr>
          <p:cNvPr id="19" name="Espace réservé pour une image  20">
            <a:extLst>
              <a:ext uri="{FF2B5EF4-FFF2-40B4-BE49-F238E27FC236}">
                <a16:creationId xmlns:a16="http://schemas.microsoft.com/office/drawing/2014/main" id="{52453ECE-BA5B-411E-A903-2ED54C83F19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1204" y="3266686"/>
            <a:ext cx="468000" cy="468000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9E6086D5-55FF-8E6B-04B8-A8AB7639FE1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5990" y="4576652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>
                <a:solidFill>
                  <a:srgbClr val="424D7B"/>
                </a:solidFill>
              </a:rPr>
              <a:t>عند نهاية الحصة</a:t>
            </a:r>
            <a:endParaRPr lang="fr-MA" sz="54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145060" y="2807138"/>
            <a:ext cx="6774940" cy="1136172"/>
            <a:chOff x="1252605" y="2851205"/>
            <a:chExt cx="6774940" cy="113617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252605" y="3156380"/>
              <a:ext cx="506634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الفعل الكلامي « أعبر عن حلمي» و تشخيص مقاطع من الحكاية؛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947016"/>
            <a:chOff x="1331545" y="2851205"/>
            <a:chExt cx="6696000" cy="94701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434894" y="2967224"/>
              <a:ext cx="50182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توقع مضمون النص «هيا نعمل</a:t>
              </a:r>
              <a:r>
                <a:rPr lang="fr-FR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!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ج 2» والتحقق منه، قراءة بطلاقة وبشكل معبر.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224000" y="4588700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489008" y="3189357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 العام من خلال الإجابة عن أسئلة الفهم العام.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468000" cy="468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ترحيب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2591" y="1990416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7915" y="1775248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4F784B5-C76A-9345-98F0-A84BC72C6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 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16">
            <a:extLst>
              <a:ext uri="{FF2B5EF4-FFF2-40B4-BE49-F238E27FC236}">
                <a16:creationId xmlns:a16="http://schemas.microsoft.com/office/drawing/2014/main" id="{5376EEF8-CAD6-BF4A-7998-43851C3C55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52242" y="693331"/>
            <a:ext cx="828000" cy="82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77F447-E93A-B5CC-3E6D-9B18DAAC3F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5" name="Nada-Wave">
            <a:hlinkClick r:id="" action="ppaction://media"/>
            <a:extLst>
              <a:ext uri="{FF2B5EF4-FFF2-40B4-BE49-F238E27FC236}">
                <a16:creationId xmlns:a16="http://schemas.microsoft.com/office/drawing/2014/main" id="{8535C884-8970-E923-9A4B-D957A75448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b="2330"/>
          <a:stretch>
            <a:fillRect/>
          </a:stretch>
        </p:blipFill>
        <p:spPr>
          <a:xfrm>
            <a:off x="4572000" y="2051155"/>
            <a:ext cx="2307982" cy="3600000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63584DCE-BB19-BB4D-51F9-8ED811F0E31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rcRect b="2166"/>
          <a:stretch>
            <a:fillRect/>
          </a:stretch>
        </p:blipFill>
        <p:spPr>
          <a:xfrm>
            <a:off x="2351137" y="2051155"/>
            <a:ext cx="2069827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41" y="756000"/>
            <a:ext cx="6840000" cy="612000"/>
          </a:xfrm>
        </p:spPr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نتذكر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شروط الحصول على نجمة التميز.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114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250" y="126807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55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/>
        </p:nvSpPr>
        <p:spPr>
          <a:xfrm>
            <a:off x="6492973" y="12184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/>
        </p:nvSpPr>
        <p:spPr>
          <a:xfrm>
            <a:off x="218530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/>
        </p:nvSpPr>
        <p:spPr>
          <a:xfrm>
            <a:off x="4417409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186FD6D3-6C2A-B3E7-EE84-945EBAA388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890DD66-DA20-5418-3837-69974270E61C}"/>
              </a:ext>
            </a:extLst>
          </p:cNvPr>
          <p:cNvSpPr txBox="1">
            <a:spLocks/>
          </p:cNvSpPr>
          <p:nvPr/>
        </p:nvSpPr>
        <p:spPr>
          <a:xfrm>
            <a:off x="1472813" y="5089673"/>
            <a:ext cx="3361493" cy="658010"/>
          </a:xfrm>
          <a:prstGeom prst="roundRect">
            <a:avLst>
              <a:gd name="adj" fmla="val 16667"/>
            </a:avLst>
          </a:prstGeom>
          <a:ln w="28575">
            <a:solidFill>
              <a:srgbClr val="0097B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أَطْلُبُ تَوْضيحاً إِذا لَمْ أَفْهَمْ.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253D0FA-B803-359B-41D3-5A2A3FDAF5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7128" y="1969132"/>
            <a:ext cx="5085117" cy="291973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0E0F87-56CF-E862-C2FA-F1379D021A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27" y="4897525"/>
            <a:ext cx="1042306" cy="10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956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D2A4DD-25EC-8F40-8F2D-C8F2E31E2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45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67D358-53C3-740B-BBD3-923D02834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BD0072-253C-E0D8-37BA-831DF90A20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F217F0-CBAC-4FD6-21C0-76429B7EF2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6F2937-E19C-D2B6-ABBF-2C5FECBA4E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3B1D00-4A2D-0784-7E2E-EC050BCA1AF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6E1457-DD6F-FEFF-FF80-0BDC82F628F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BEFFCC-FE7C-E119-859A-F22C72EEAEC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F8DC07-DB63-428D-9341-2F2693FD91F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F4277EBA-C69A-9F16-0C08-6D016C3DBD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94" b="-7494"/>
          <a:stretch>
            <a:fillRect/>
          </a:stretch>
        </p:blipFill>
        <p:spPr>
          <a:xfrm>
            <a:off x="7952793" y="721538"/>
            <a:ext cx="828000" cy="827999"/>
          </a:xfrm>
          <a:prstGeom prst="rect">
            <a:avLst/>
          </a:prstGeom>
          <a:noFill/>
        </p:spPr>
      </p:pic>
      <p:pic>
        <p:nvPicPr>
          <p:cNvPr id="3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1266EA37-3DF8-D7B2-61CC-CFDAF20F8B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9257" y="1693526"/>
            <a:ext cx="6910635" cy="38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135FF9E-2874-AA4D-13D4-376D6F9618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49357-59F8-166C-4FBB-194C43958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433DF97-99C7-448C-B3CE-D736F369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45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بالواجب المنزلي. سأعين من يقرأ الجمل التي وجدها؟ نبدأ بالكلمة (بفضل).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بالنسبة للنص، يدعو  التلاميذ لمواصلة التدرب في المنزل.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04800AA-2B22-4FC4-8D74-CABF1EE7A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1C2C2F-1D8B-2161-D2A1-0C87512B18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F9968E7-FDBA-A803-8242-0B4FBA946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50525DD-DCCE-4400-8D5C-E341FA1E6E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401022-0665-87E9-62AF-488348E662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39C000-EA2C-B15B-C5F3-93D57CBADBC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1AD71-B060-7DBB-8F80-37DD59F655C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9B6775-1B2C-8E18-A76A-5CC13D2B439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8F9D420B-2DDE-21B1-DC5C-8CD9BF84BC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4969" y="2088542"/>
            <a:ext cx="1517110" cy="151711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EE5BB4-67BA-719C-1ED0-CFA7B4A45F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0734" y="1807076"/>
            <a:ext cx="2882531" cy="423502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DE2E720-79F7-01C8-BC8E-C147E1D7A264}"/>
              </a:ext>
            </a:extLst>
          </p:cNvPr>
          <p:cNvSpPr/>
          <p:nvPr/>
        </p:nvSpPr>
        <p:spPr>
          <a:xfrm>
            <a:off x="3196206" y="4966283"/>
            <a:ext cx="2738063" cy="914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43431505-7DBF-27DB-2DF1-600A207DCE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6075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F4C5D-1C7F-1334-071B-DDF87E9F7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DB3AC-E535-FDC1-D440-9D5F2B5C8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05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التدرب على قراءة فقرة بدقة وسرعة. نتذكر شروط القراءة بطلاقة.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065875-B6B3-46F5-C06E-AA41AFE7C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FD0A715-88BB-A48E-9FC8-A5E2147771D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9F52CF9-D03C-8619-9041-15E555CA7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CE57E78-4A2F-1EB1-1AB4-8A781D3D02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34BA84E-057F-2A46-3FE4-61266D54E5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25E8C69-9CD2-2FCF-5957-8C4A2C43FB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DA6BCCE-BE5B-07C2-3B7F-EF115D9B9F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B75CAEF-1704-ED2F-D505-F0844D51BC7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3378FB-CFFC-F2FB-F685-99937CF74C7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D6A6DF-3572-6FD6-2236-07C1904CF86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862ABE-DF4D-0D3F-6BFB-F8A2280E3CB1}"/>
              </a:ext>
            </a:extLst>
          </p:cNvPr>
          <p:cNvSpPr txBox="1"/>
          <p:nvPr/>
        </p:nvSpPr>
        <p:spPr>
          <a:xfrm>
            <a:off x="2974790" y="3155466"/>
            <a:ext cx="351431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ضَوابِطُ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بِطَلاقَةٍ</a:t>
            </a:r>
          </a:p>
        </p:txBody>
      </p:sp>
    </p:spTree>
    <p:extLst>
      <p:ext uri="{BB962C8B-B14F-4D97-AF65-F5344CB8AC3E}">
        <p14:creationId xmlns:p14="http://schemas.microsoft.com/office/powerpoint/2010/main" val="356778569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77643-221E-4C7D-00C7-FFBC597EC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09C933-DC91-DCE0-219A-A240385BF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89919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التدرب على قراءة فقرة بدقة وسرعة. سأسحب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5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أسماء. أنادي على التلميذ الأول.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AB0903E-0759-23C8-D32B-C653DC5AD1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232882-7FB9-FC87-576A-83A1A44D1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A0E35D7-78DE-26A8-AF31-094FD3DEA5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01EBB5-E529-A383-DFB3-5B60D34C0A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60D788-12B1-5AC2-185E-5A364A5457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914FCE-B609-54DB-0E24-DB725E0DDB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C3E6A5-C6DC-9082-3CED-B0501082616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1BD22E-2085-FCF2-D374-891BDFDF502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2B47CF-DC69-FD93-B4AE-C07B329D47B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F5CA2A1-5EED-A337-87A1-18A3DDDF2B2D}"/>
              </a:ext>
            </a:extLst>
          </p:cNvPr>
          <p:cNvSpPr/>
          <p:nvPr/>
        </p:nvSpPr>
        <p:spPr>
          <a:xfrm>
            <a:off x="448314" y="1597960"/>
            <a:ext cx="8247372" cy="4652467"/>
          </a:xfrm>
          <a:custGeom>
            <a:avLst/>
            <a:gdLst>
              <a:gd name="csX0" fmla="*/ 0 w 8247372"/>
              <a:gd name="csY0" fmla="*/ 241696 h 4652467"/>
              <a:gd name="csX1" fmla="*/ 241696 w 8247372"/>
              <a:gd name="csY1" fmla="*/ 0 h 4652467"/>
              <a:gd name="csX2" fmla="*/ 811055 w 8247372"/>
              <a:gd name="csY2" fmla="*/ 0 h 4652467"/>
              <a:gd name="csX3" fmla="*/ 1225133 w 8247372"/>
              <a:gd name="csY3" fmla="*/ 0 h 4652467"/>
              <a:gd name="csX4" fmla="*/ 1872132 w 8247372"/>
              <a:gd name="csY4" fmla="*/ 0 h 4652467"/>
              <a:gd name="csX5" fmla="*/ 2596770 w 8247372"/>
              <a:gd name="csY5" fmla="*/ 0 h 4652467"/>
              <a:gd name="csX6" fmla="*/ 3088489 w 8247372"/>
              <a:gd name="csY6" fmla="*/ 0 h 4652467"/>
              <a:gd name="csX7" fmla="*/ 3890767 w 8247372"/>
              <a:gd name="csY7" fmla="*/ 0 h 4652467"/>
              <a:gd name="csX8" fmla="*/ 4615405 w 8247372"/>
              <a:gd name="csY8" fmla="*/ 0 h 4652467"/>
              <a:gd name="csX9" fmla="*/ 5107123 w 8247372"/>
              <a:gd name="csY9" fmla="*/ 0 h 4652467"/>
              <a:gd name="csX10" fmla="*/ 5598842 w 8247372"/>
              <a:gd name="csY10" fmla="*/ 0 h 4652467"/>
              <a:gd name="csX11" fmla="*/ 6401120 w 8247372"/>
              <a:gd name="csY11" fmla="*/ 0 h 4652467"/>
              <a:gd name="csX12" fmla="*/ 6815199 w 8247372"/>
              <a:gd name="csY12" fmla="*/ 0 h 4652467"/>
              <a:gd name="csX13" fmla="*/ 8005676 w 8247372"/>
              <a:gd name="csY13" fmla="*/ 0 h 4652467"/>
              <a:gd name="csX14" fmla="*/ 8247372 w 8247372"/>
              <a:gd name="csY14" fmla="*/ 241696 h 4652467"/>
              <a:gd name="csX15" fmla="*/ 8247372 w 8247372"/>
              <a:gd name="csY15" fmla="*/ 811470 h 4652467"/>
              <a:gd name="csX16" fmla="*/ 8247372 w 8247372"/>
              <a:gd name="csY16" fmla="*/ 1548006 h 4652467"/>
              <a:gd name="csX17" fmla="*/ 8247372 w 8247372"/>
              <a:gd name="csY17" fmla="*/ 2242852 h 4652467"/>
              <a:gd name="csX18" fmla="*/ 8247372 w 8247372"/>
              <a:gd name="csY18" fmla="*/ 2854316 h 4652467"/>
              <a:gd name="csX19" fmla="*/ 8247372 w 8247372"/>
              <a:gd name="csY19" fmla="*/ 3465781 h 4652467"/>
              <a:gd name="csX20" fmla="*/ 8247372 w 8247372"/>
              <a:gd name="csY20" fmla="*/ 4410771 h 4652467"/>
              <a:gd name="csX21" fmla="*/ 8005676 w 8247372"/>
              <a:gd name="csY21" fmla="*/ 4652467 h 4652467"/>
              <a:gd name="csX22" fmla="*/ 7436317 w 8247372"/>
              <a:gd name="csY22" fmla="*/ 4652467 h 4652467"/>
              <a:gd name="csX23" fmla="*/ 6944599 w 8247372"/>
              <a:gd name="csY23" fmla="*/ 4652467 h 4652467"/>
              <a:gd name="csX24" fmla="*/ 6142321 w 8247372"/>
              <a:gd name="csY24" fmla="*/ 4652467 h 4652467"/>
              <a:gd name="csX25" fmla="*/ 5417683 w 8247372"/>
              <a:gd name="csY25" fmla="*/ 4652467 h 4652467"/>
              <a:gd name="csX26" fmla="*/ 4693045 w 8247372"/>
              <a:gd name="csY26" fmla="*/ 4652467 h 4652467"/>
              <a:gd name="csX27" fmla="*/ 4046046 w 8247372"/>
              <a:gd name="csY27" fmla="*/ 4652467 h 4652467"/>
              <a:gd name="csX28" fmla="*/ 3243768 w 8247372"/>
              <a:gd name="csY28" fmla="*/ 4652467 h 4652467"/>
              <a:gd name="csX29" fmla="*/ 2441490 w 8247372"/>
              <a:gd name="csY29" fmla="*/ 4652467 h 4652467"/>
              <a:gd name="csX30" fmla="*/ 1716852 w 8247372"/>
              <a:gd name="csY30" fmla="*/ 4652467 h 4652467"/>
              <a:gd name="csX31" fmla="*/ 1069854 w 8247372"/>
              <a:gd name="csY31" fmla="*/ 4652467 h 4652467"/>
              <a:gd name="csX32" fmla="*/ 241696 w 8247372"/>
              <a:gd name="csY32" fmla="*/ 4652467 h 4652467"/>
              <a:gd name="csX33" fmla="*/ 0 w 8247372"/>
              <a:gd name="csY33" fmla="*/ 4410771 h 4652467"/>
              <a:gd name="csX34" fmla="*/ 0 w 8247372"/>
              <a:gd name="csY34" fmla="*/ 3632544 h 4652467"/>
              <a:gd name="csX35" fmla="*/ 0 w 8247372"/>
              <a:gd name="csY35" fmla="*/ 2979389 h 4652467"/>
              <a:gd name="csX36" fmla="*/ 0 w 8247372"/>
              <a:gd name="csY36" fmla="*/ 2326234 h 4652467"/>
              <a:gd name="csX37" fmla="*/ 0 w 8247372"/>
              <a:gd name="csY37" fmla="*/ 1673078 h 4652467"/>
              <a:gd name="csX38" fmla="*/ 0 w 8247372"/>
              <a:gd name="csY38" fmla="*/ 1103305 h 4652467"/>
              <a:gd name="csX39" fmla="*/ 0 w 8247372"/>
              <a:gd name="csY39" fmla="*/ 241696 h 4652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247372" h="4652467" extrusionOk="0">
                <a:moveTo>
                  <a:pt x="0" y="241696"/>
                </a:moveTo>
                <a:cubicBezTo>
                  <a:pt x="3100" y="105405"/>
                  <a:pt x="136462" y="11975"/>
                  <a:pt x="241696" y="0"/>
                </a:cubicBezTo>
                <a:cubicBezTo>
                  <a:pt x="492069" y="-22873"/>
                  <a:pt x="580183" y="-872"/>
                  <a:pt x="811055" y="0"/>
                </a:cubicBezTo>
                <a:cubicBezTo>
                  <a:pt x="1041927" y="872"/>
                  <a:pt x="1134850" y="14348"/>
                  <a:pt x="1225133" y="0"/>
                </a:cubicBezTo>
                <a:cubicBezTo>
                  <a:pt x="1315416" y="-14348"/>
                  <a:pt x="1568511" y="-30272"/>
                  <a:pt x="1872132" y="0"/>
                </a:cubicBezTo>
                <a:cubicBezTo>
                  <a:pt x="2175753" y="30272"/>
                  <a:pt x="2389182" y="-32086"/>
                  <a:pt x="2596770" y="0"/>
                </a:cubicBezTo>
                <a:cubicBezTo>
                  <a:pt x="2804358" y="32086"/>
                  <a:pt x="2946714" y="19445"/>
                  <a:pt x="3088489" y="0"/>
                </a:cubicBezTo>
                <a:cubicBezTo>
                  <a:pt x="3230264" y="-19445"/>
                  <a:pt x="3714344" y="-26339"/>
                  <a:pt x="3890767" y="0"/>
                </a:cubicBezTo>
                <a:cubicBezTo>
                  <a:pt x="4067190" y="26339"/>
                  <a:pt x="4317982" y="-27943"/>
                  <a:pt x="4615405" y="0"/>
                </a:cubicBezTo>
                <a:cubicBezTo>
                  <a:pt x="4912828" y="27943"/>
                  <a:pt x="4962068" y="-1716"/>
                  <a:pt x="5107123" y="0"/>
                </a:cubicBezTo>
                <a:cubicBezTo>
                  <a:pt x="5252178" y="1716"/>
                  <a:pt x="5489571" y="21583"/>
                  <a:pt x="5598842" y="0"/>
                </a:cubicBezTo>
                <a:cubicBezTo>
                  <a:pt x="5708113" y="-21583"/>
                  <a:pt x="6120263" y="31527"/>
                  <a:pt x="6401120" y="0"/>
                </a:cubicBezTo>
                <a:cubicBezTo>
                  <a:pt x="6681977" y="-31527"/>
                  <a:pt x="6670830" y="-5095"/>
                  <a:pt x="6815199" y="0"/>
                </a:cubicBezTo>
                <a:cubicBezTo>
                  <a:pt x="6959568" y="5095"/>
                  <a:pt x="7620586" y="-23585"/>
                  <a:pt x="8005676" y="0"/>
                </a:cubicBezTo>
                <a:cubicBezTo>
                  <a:pt x="8106147" y="2698"/>
                  <a:pt x="8267411" y="122068"/>
                  <a:pt x="8247372" y="241696"/>
                </a:cubicBezTo>
                <a:cubicBezTo>
                  <a:pt x="8241081" y="356982"/>
                  <a:pt x="8237294" y="574647"/>
                  <a:pt x="8247372" y="811470"/>
                </a:cubicBezTo>
                <a:cubicBezTo>
                  <a:pt x="8257450" y="1048293"/>
                  <a:pt x="8210851" y="1202765"/>
                  <a:pt x="8247372" y="1548006"/>
                </a:cubicBezTo>
                <a:cubicBezTo>
                  <a:pt x="8283893" y="1893247"/>
                  <a:pt x="8264775" y="1955416"/>
                  <a:pt x="8247372" y="2242852"/>
                </a:cubicBezTo>
                <a:cubicBezTo>
                  <a:pt x="8229969" y="2530288"/>
                  <a:pt x="8271131" y="2647006"/>
                  <a:pt x="8247372" y="2854316"/>
                </a:cubicBezTo>
                <a:cubicBezTo>
                  <a:pt x="8223613" y="3061626"/>
                  <a:pt x="8242137" y="3189847"/>
                  <a:pt x="8247372" y="3465781"/>
                </a:cubicBezTo>
                <a:cubicBezTo>
                  <a:pt x="8252607" y="3741715"/>
                  <a:pt x="8237435" y="4220119"/>
                  <a:pt x="8247372" y="4410771"/>
                </a:cubicBezTo>
                <a:cubicBezTo>
                  <a:pt x="8248294" y="4556936"/>
                  <a:pt x="8134012" y="4648313"/>
                  <a:pt x="8005676" y="4652467"/>
                </a:cubicBezTo>
                <a:cubicBezTo>
                  <a:pt x="7831466" y="4654209"/>
                  <a:pt x="7560062" y="4669786"/>
                  <a:pt x="7436317" y="4652467"/>
                </a:cubicBezTo>
                <a:cubicBezTo>
                  <a:pt x="7312572" y="4635148"/>
                  <a:pt x="7063742" y="4661804"/>
                  <a:pt x="6944599" y="4652467"/>
                </a:cubicBezTo>
                <a:cubicBezTo>
                  <a:pt x="6825456" y="4643130"/>
                  <a:pt x="6321482" y="4661182"/>
                  <a:pt x="6142321" y="4652467"/>
                </a:cubicBezTo>
                <a:cubicBezTo>
                  <a:pt x="5963160" y="4643752"/>
                  <a:pt x="5705805" y="4651986"/>
                  <a:pt x="5417683" y="4652467"/>
                </a:cubicBezTo>
                <a:cubicBezTo>
                  <a:pt x="5129561" y="4652948"/>
                  <a:pt x="4971635" y="4656683"/>
                  <a:pt x="4693045" y="4652467"/>
                </a:cubicBezTo>
                <a:cubicBezTo>
                  <a:pt x="4414455" y="4648251"/>
                  <a:pt x="4289905" y="4633268"/>
                  <a:pt x="4046046" y="4652467"/>
                </a:cubicBezTo>
                <a:cubicBezTo>
                  <a:pt x="3802187" y="4671666"/>
                  <a:pt x="3455908" y="4669788"/>
                  <a:pt x="3243768" y="4652467"/>
                </a:cubicBezTo>
                <a:cubicBezTo>
                  <a:pt x="3031628" y="4635146"/>
                  <a:pt x="2799925" y="4636350"/>
                  <a:pt x="2441490" y="4652467"/>
                </a:cubicBezTo>
                <a:cubicBezTo>
                  <a:pt x="2083055" y="4668584"/>
                  <a:pt x="2043845" y="4644231"/>
                  <a:pt x="1716852" y="4652467"/>
                </a:cubicBezTo>
                <a:cubicBezTo>
                  <a:pt x="1389859" y="4660703"/>
                  <a:pt x="1290500" y="4630668"/>
                  <a:pt x="1069854" y="4652467"/>
                </a:cubicBezTo>
                <a:cubicBezTo>
                  <a:pt x="849208" y="4674266"/>
                  <a:pt x="634757" y="4678917"/>
                  <a:pt x="241696" y="4652467"/>
                </a:cubicBezTo>
                <a:cubicBezTo>
                  <a:pt x="127879" y="4653268"/>
                  <a:pt x="-19012" y="4541263"/>
                  <a:pt x="0" y="4410771"/>
                </a:cubicBezTo>
                <a:cubicBezTo>
                  <a:pt x="-36996" y="4091961"/>
                  <a:pt x="21696" y="3829010"/>
                  <a:pt x="0" y="3632544"/>
                </a:cubicBezTo>
                <a:cubicBezTo>
                  <a:pt x="-21696" y="3436078"/>
                  <a:pt x="5869" y="3151575"/>
                  <a:pt x="0" y="2979389"/>
                </a:cubicBezTo>
                <a:cubicBezTo>
                  <a:pt x="-5869" y="2807203"/>
                  <a:pt x="-29857" y="2581570"/>
                  <a:pt x="0" y="2326234"/>
                </a:cubicBezTo>
                <a:cubicBezTo>
                  <a:pt x="29857" y="2070899"/>
                  <a:pt x="7165" y="1978167"/>
                  <a:pt x="0" y="1673078"/>
                </a:cubicBezTo>
                <a:cubicBezTo>
                  <a:pt x="-7165" y="1367989"/>
                  <a:pt x="22684" y="1316880"/>
                  <a:pt x="0" y="1103305"/>
                </a:cubicBezTo>
                <a:cubicBezTo>
                  <a:pt x="-22684" y="889730"/>
                  <a:pt x="16353" y="500896"/>
                  <a:pt x="0" y="24169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إِنَّنا لا نَعْمَلُ فَقَطْ لِنَكْسِبَ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ٱلْما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لَ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بَلْ نَعْمَلُ لِنَعيشَ بِكَرامَةٍ وَنَخْدِمَ أَنْفُسَنا وَأُسْرَتَنا وَمُجْتَمَعَن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ا.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just" defTabSz="457200" rtl="1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لا تَكْمُنُ قيمَةُ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ٱلْعَمَلِ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نَوْعِ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ٱلْمِهْنَةِ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أَوِ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ٱلْحِرْفَةِ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ٱلَّتي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نُزاوِلُ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ها، 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بَلْ في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ٱلْإِخْلاصِ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وَٱلْإِتْقا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نِ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؛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فَكُلُّ مِهْنَةٍ تَحُلُّ مُشْكِلَةً وَتَدْعَمُ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ٱلْأُخْر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ى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تَكامُلٍ جَميلٍ يُحافِظُ عَلى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ٱلْحَيا</a:t>
            </a:r>
            <a:r>
              <a:rPr lang="ar-MA" sz="40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ةِ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.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وَٱلْأَهَمُّ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مِنْ هذا وَذا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كَ، 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أَنَّ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ٱلْإِخْلاصَ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لِلَّهِ يَجْعَلُ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ٱلْعَمَلَ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عِبادَةً تُقَرِّبُ </a:t>
            </a:r>
            <a:r>
              <a:rPr lang="ar-MA" sz="40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ٱلْعَبْدَ</a:t>
            </a:r>
            <a:r>
              <a:rPr lang="ar-MA" sz="40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مِنْ رَبِّ</a:t>
            </a:r>
            <a:r>
              <a:rPr lang="ar-MA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هِ. </a:t>
            </a:r>
          </a:p>
        </p:txBody>
      </p:sp>
    </p:spTree>
    <p:extLst>
      <p:ext uri="{BB962C8B-B14F-4D97-AF65-F5344CB8AC3E}">
        <p14:creationId xmlns:p14="http://schemas.microsoft.com/office/powerpoint/2010/main" val="272559644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DBBC2-7CAC-D331-2C84-EFC45B7B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36CF-FAE7-5AB0-F832-85437788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الطلاقة اليوم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515056-3790-CF0E-19C4-0E69108D0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AFB4A7C-DDD5-D266-2B85-E437944D88C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1AA8EE-18E2-4F04-C7FA-9D41BDB5F2A4}"/>
              </a:ext>
            </a:extLst>
          </p:cNvPr>
          <p:cNvSpPr txBox="1"/>
          <p:nvPr/>
        </p:nvSpPr>
        <p:spPr>
          <a:xfrm>
            <a:off x="2940599" y="1368000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buClr>
                <a:srgbClr val="000000"/>
              </a:buClr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lang="f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CAB80D3B-5378-ECFA-AFF4-5D3251DBF2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2027" r="21803"/>
          <a:stretch>
            <a:fillRect/>
          </a:stretch>
        </p:blipFill>
        <p:spPr>
          <a:xfrm>
            <a:off x="2835613" y="2275983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69DDBFB-C67B-32BB-DE31-800E11D949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041A11-9BEF-B73A-AA88-729B9C0EAE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EFAB468-1AC4-7105-B3F9-987E100AB8C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2B93B8-96EF-EE2D-B773-D439C5C4E67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9A83D11-6D82-A487-AEFF-D521BB1473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FA9515-6C50-B4D7-5BE3-74916C58220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E53C68-7357-0D32-BCEC-058379A888F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6581CD-365B-ABA8-99E5-039BC6D30A7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6959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52F7B-AEB7-D4F0-6322-B55506CA6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B4DCD0-8857-E2E4-F0AB-7CB64FAF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سأتحقق من فهمكم للفقرة. من يقرأ السؤال؟ فكروا.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CC8B8F-B405-9539-79F0-EBE6C508C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A539CA3-FD74-5460-4A5B-4897941F3F1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AF27F2-6ADD-2018-2645-5A984C5614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535A81-BD2A-36D5-51C5-7F8B030D28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B509CF-6D2C-EFE0-E261-8D863EB5AD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0570368-01BA-94BC-84B0-1A3ADC7598E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F81E27-64F9-0C00-E67E-0D9B1A25EA0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108E06-90D2-AE63-C5D3-5E0BDA68D0C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5FD188-085E-7CEA-CAC7-81F6BFBA433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66D655-3968-09F4-B6D8-3E8620AFF42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FCD69F-661B-E351-FCEF-E3146C23BE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E920BE-E691-CCD2-D44B-98FA8D6DF043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3180B871-6D8C-A05C-77A7-D77D8DA3773D}"/>
              </a:ext>
            </a:extLst>
          </p:cNvPr>
          <p:cNvSpPr/>
          <p:nvPr/>
        </p:nvSpPr>
        <p:spPr>
          <a:xfrm>
            <a:off x="2008895" y="1565145"/>
            <a:ext cx="5126208" cy="763639"/>
          </a:xfrm>
          <a:custGeom>
            <a:avLst/>
            <a:gdLst>
              <a:gd name="csX0" fmla="*/ 0 w 5126208"/>
              <a:gd name="csY0" fmla="*/ 127276 h 763639"/>
              <a:gd name="csX1" fmla="*/ 127276 w 5126208"/>
              <a:gd name="csY1" fmla="*/ 0 h 763639"/>
              <a:gd name="csX2" fmla="*/ 774510 w 5126208"/>
              <a:gd name="csY2" fmla="*/ 0 h 763639"/>
              <a:gd name="csX3" fmla="*/ 1324311 w 5126208"/>
              <a:gd name="csY3" fmla="*/ 0 h 763639"/>
              <a:gd name="csX4" fmla="*/ 2020262 w 5126208"/>
              <a:gd name="csY4" fmla="*/ 0 h 763639"/>
              <a:gd name="csX5" fmla="*/ 2764930 w 5126208"/>
              <a:gd name="csY5" fmla="*/ 0 h 763639"/>
              <a:gd name="csX6" fmla="*/ 3363447 w 5126208"/>
              <a:gd name="csY6" fmla="*/ 0 h 763639"/>
              <a:gd name="csX7" fmla="*/ 4156831 w 5126208"/>
              <a:gd name="csY7" fmla="*/ 0 h 763639"/>
              <a:gd name="csX8" fmla="*/ 4998932 w 5126208"/>
              <a:gd name="csY8" fmla="*/ 0 h 763639"/>
              <a:gd name="csX9" fmla="*/ 5126208 w 5126208"/>
              <a:gd name="csY9" fmla="*/ 127276 h 763639"/>
              <a:gd name="csX10" fmla="*/ 5126208 w 5126208"/>
              <a:gd name="csY10" fmla="*/ 636363 h 763639"/>
              <a:gd name="csX11" fmla="*/ 4998932 w 5126208"/>
              <a:gd name="csY11" fmla="*/ 763639 h 763639"/>
              <a:gd name="csX12" fmla="*/ 4205548 w 5126208"/>
              <a:gd name="csY12" fmla="*/ 763639 h 763639"/>
              <a:gd name="csX13" fmla="*/ 3412164 w 5126208"/>
              <a:gd name="csY13" fmla="*/ 763639 h 763639"/>
              <a:gd name="csX14" fmla="*/ 2764930 w 5126208"/>
              <a:gd name="csY14" fmla="*/ 763639 h 763639"/>
              <a:gd name="csX15" fmla="*/ 2020262 w 5126208"/>
              <a:gd name="csY15" fmla="*/ 763639 h 763639"/>
              <a:gd name="csX16" fmla="*/ 1324311 w 5126208"/>
              <a:gd name="csY16" fmla="*/ 763639 h 763639"/>
              <a:gd name="csX17" fmla="*/ 725794 w 5126208"/>
              <a:gd name="csY17" fmla="*/ 763639 h 763639"/>
              <a:gd name="csX18" fmla="*/ 127276 w 5126208"/>
              <a:gd name="csY18" fmla="*/ 763639 h 763639"/>
              <a:gd name="csX19" fmla="*/ 0 w 5126208"/>
              <a:gd name="csY19" fmla="*/ 636363 h 763639"/>
              <a:gd name="csX20" fmla="*/ 0 w 5126208"/>
              <a:gd name="csY20" fmla="*/ 127276 h 763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126208" h="763639" extrusionOk="0">
                <a:moveTo>
                  <a:pt x="0" y="127276"/>
                </a:moveTo>
                <a:cubicBezTo>
                  <a:pt x="5681" y="51840"/>
                  <a:pt x="68161" y="4738"/>
                  <a:pt x="127276" y="0"/>
                </a:cubicBezTo>
                <a:cubicBezTo>
                  <a:pt x="367965" y="6248"/>
                  <a:pt x="518722" y="15464"/>
                  <a:pt x="774510" y="0"/>
                </a:cubicBezTo>
                <a:cubicBezTo>
                  <a:pt x="1030298" y="-15464"/>
                  <a:pt x="1165221" y="220"/>
                  <a:pt x="1324311" y="0"/>
                </a:cubicBezTo>
                <a:cubicBezTo>
                  <a:pt x="1483401" y="-220"/>
                  <a:pt x="1758579" y="28016"/>
                  <a:pt x="2020262" y="0"/>
                </a:cubicBezTo>
                <a:cubicBezTo>
                  <a:pt x="2281945" y="-28016"/>
                  <a:pt x="2612547" y="10293"/>
                  <a:pt x="2764930" y="0"/>
                </a:cubicBezTo>
                <a:cubicBezTo>
                  <a:pt x="2917313" y="-10293"/>
                  <a:pt x="3096004" y="-432"/>
                  <a:pt x="3363447" y="0"/>
                </a:cubicBezTo>
                <a:cubicBezTo>
                  <a:pt x="3630890" y="432"/>
                  <a:pt x="3841108" y="-23682"/>
                  <a:pt x="4156831" y="0"/>
                </a:cubicBezTo>
                <a:cubicBezTo>
                  <a:pt x="4472554" y="23682"/>
                  <a:pt x="4609256" y="21078"/>
                  <a:pt x="4998932" y="0"/>
                </a:cubicBezTo>
                <a:cubicBezTo>
                  <a:pt x="5060606" y="1959"/>
                  <a:pt x="5121518" y="69944"/>
                  <a:pt x="5126208" y="127276"/>
                </a:cubicBezTo>
                <a:cubicBezTo>
                  <a:pt x="5106533" y="345562"/>
                  <a:pt x="5130202" y="430806"/>
                  <a:pt x="5126208" y="636363"/>
                </a:cubicBezTo>
                <a:cubicBezTo>
                  <a:pt x="5136916" y="706250"/>
                  <a:pt x="5067211" y="767355"/>
                  <a:pt x="4998932" y="763639"/>
                </a:cubicBezTo>
                <a:cubicBezTo>
                  <a:pt x="4829781" y="798500"/>
                  <a:pt x="4477117" y="744655"/>
                  <a:pt x="4205548" y="763639"/>
                </a:cubicBezTo>
                <a:cubicBezTo>
                  <a:pt x="3933979" y="782623"/>
                  <a:pt x="3738032" y="736036"/>
                  <a:pt x="3412164" y="763639"/>
                </a:cubicBezTo>
                <a:cubicBezTo>
                  <a:pt x="3086296" y="791242"/>
                  <a:pt x="2993575" y="769846"/>
                  <a:pt x="2764930" y="763639"/>
                </a:cubicBezTo>
                <a:cubicBezTo>
                  <a:pt x="2536285" y="757432"/>
                  <a:pt x="2377615" y="751563"/>
                  <a:pt x="2020262" y="763639"/>
                </a:cubicBezTo>
                <a:cubicBezTo>
                  <a:pt x="1662909" y="775715"/>
                  <a:pt x="1643968" y="743625"/>
                  <a:pt x="1324311" y="763639"/>
                </a:cubicBezTo>
                <a:cubicBezTo>
                  <a:pt x="1004654" y="783653"/>
                  <a:pt x="955522" y="766433"/>
                  <a:pt x="725794" y="763639"/>
                </a:cubicBezTo>
                <a:cubicBezTo>
                  <a:pt x="496066" y="760845"/>
                  <a:pt x="363557" y="791512"/>
                  <a:pt x="127276" y="763639"/>
                </a:cubicBezTo>
                <a:cubicBezTo>
                  <a:pt x="60175" y="765995"/>
                  <a:pt x="3802" y="706683"/>
                  <a:pt x="0" y="636363"/>
                </a:cubicBezTo>
                <a:cubicBezTo>
                  <a:pt x="-11175" y="391700"/>
                  <a:pt x="7431" y="339122"/>
                  <a:pt x="0" y="12727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أَذْكُرُ فَوائِدَ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ٱلْعَمَلِ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ٱلْوارِدَةَ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ٱلنَّصِّ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؟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627634-3204-2003-2AEE-AFB539CAF5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609" y="2477857"/>
            <a:ext cx="8638781" cy="42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4760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6F41A-BDAE-7C0B-5DB6-A8F12AC4B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F09DDC-DFC3-679E-2FDC-A35B428CF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يجيب؟ آخر؟ ... هل تتفقون؟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2E53E1-FC73-CED9-0D61-74F12F21B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14F63D-160D-8D36-C707-47188DCE5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151400-0B0C-A27E-83C9-ADFD7FD467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A08AF32-28A6-C84B-7D3A-E415746CAD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2244E75-702C-5909-AC3C-68A1F21F04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56E012D-D876-3566-AC04-0E6E4852EF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99D7EB-02A3-BCE9-16E2-644B760C1AF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F3009B-55F4-AC91-FEEC-160AF802988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213B01-0374-AA0B-682B-4D2287D50D1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7726AB-9099-4803-0D31-EE58479B992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C4935B-85C9-EBCB-7D4E-834A452CFC50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A5FB9C4A-A03C-403F-A177-0DE185089D2B}"/>
              </a:ext>
            </a:extLst>
          </p:cNvPr>
          <p:cNvSpPr/>
          <p:nvPr/>
        </p:nvSpPr>
        <p:spPr>
          <a:xfrm>
            <a:off x="2008895" y="1565145"/>
            <a:ext cx="5126208" cy="763639"/>
          </a:xfrm>
          <a:custGeom>
            <a:avLst/>
            <a:gdLst>
              <a:gd name="csX0" fmla="*/ 0 w 5126208"/>
              <a:gd name="csY0" fmla="*/ 127276 h 763639"/>
              <a:gd name="csX1" fmla="*/ 127276 w 5126208"/>
              <a:gd name="csY1" fmla="*/ 0 h 763639"/>
              <a:gd name="csX2" fmla="*/ 774510 w 5126208"/>
              <a:gd name="csY2" fmla="*/ 0 h 763639"/>
              <a:gd name="csX3" fmla="*/ 1324311 w 5126208"/>
              <a:gd name="csY3" fmla="*/ 0 h 763639"/>
              <a:gd name="csX4" fmla="*/ 2020262 w 5126208"/>
              <a:gd name="csY4" fmla="*/ 0 h 763639"/>
              <a:gd name="csX5" fmla="*/ 2764930 w 5126208"/>
              <a:gd name="csY5" fmla="*/ 0 h 763639"/>
              <a:gd name="csX6" fmla="*/ 3363447 w 5126208"/>
              <a:gd name="csY6" fmla="*/ 0 h 763639"/>
              <a:gd name="csX7" fmla="*/ 4156831 w 5126208"/>
              <a:gd name="csY7" fmla="*/ 0 h 763639"/>
              <a:gd name="csX8" fmla="*/ 4998932 w 5126208"/>
              <a:gd name="csY8" fmla="*/ 0 h 763639"/>
              <a:gd name="csX9" fmla="*/ 5126208 w 5126208"/>
              <a:gd name="csY9" fmla="*/ 127276 h 763639"/>
              <a:gd name="csX10" fmla="*/ 5126208 w 5126208"/>
              <a:gd name="csY10" fmla="*/ 636363 h 763639"/>
              <a:gd name="csX11" fmla="*/ 4998932 w 5126208"/>
              <a:gd name="csY11" fmla="*/ 763639 h 763639"/>
              <a:gd name="csX12" fmla="*/ 4205548 w 5126208"/>
              <a:gd name="csY12" fmla="*/ 763639 h 763639"/>
              <a:gd name="csX13" fmla="*/ 3412164 w 5126208"/>
              <a:gd name="csY13" fmla="*/ 763639 h 763639"/>
              <a:gd name="csX14" fmla="*/ 2764930 w 5126208"/>
              <a:gd name="csY14" fmla="*/ 763639 h 763639"/>
              <a:gd name="csX15" fmla="*/ 2020262 w 5126208"/>
              <a:gd name="csY15" fmla="*/ 763639 h 763639"/>
              <a:gd name="csX16" fmla="*/ 1324311 w 5126208"/>
              <a:gd name="csY16" fmla="*/ 763639 h 763639"/>
              <a:gd name="csX17" fmla="*/ 725794 w 5126208"/>
              <a:gd name="csY17" fmla="*/ 763639 h 763639"/>
              <a:gd name="csX18" fmla="*/ 127276 w 5126208"/>
              <a:gd name="csY18" fmla="*/ 763639 h 763639"/>
              <a:gd name="csX19" fmla="*/ 0 w 5126208"/>
              <a:gd name="csY19" fmla="*/ 636363 h 763639"/>
              <a:gd name="csX20" fmla="*/ 0 w 5126208"/>
              <a:gd name="csY20" fmla="*/ 127276 h 763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126208" h="763639" extrusionOk="0">
                <a:moveTo>
                  <a:pt x="0" y="127276"/>
                </a:moveTo>
                <a:cubicBezTo>
                  <a:pt x="5681" y="51840"/>
                  <a:pt x="68161" y="4738"/>
                  <a:pt x="127276" y="0"/>
                </a:cubicBezTo>
                <a:cubicBezTo>
                  <a:pt x="367965" y="6248"/>
                  <a:pt x="518722" y="15464"/>
                  <a:pt x="774510" y="0"/>
                </a:cubicBezTo>
                <a:cubicBezTo>
                  <a:pt x="1030298" y="-15464"/>
                  <a:pt x="1165221" y="220"/>
                  <a:pt x="1324311" y="0"/>
                </a:cubicBezTo>
                <a:cubicBezTo>
                  <a:pt x="1483401" y="-220"/>
                  <a:pt x="1758579" y="28016"/>
                  <a:pt x="2020262" y="0"/>
                </a:cubicBezTo>
                <a:cubicBezTo>
                  <a:pt x="2281945" y="-28016"/>
                  <a:pt x="2612547" y="10293"/>
                  <a:pt x="2764930" y="0"/>
                </a:cubicBezTo>
                <a:cubicBezTo>
                  <a:pt x="2917313" y="-10293"/>
                  <a:pt x="3096004" y="-432"/>
                  <a:pt x="3363447" y="0"/>
                </a:cubicBezTo>
                <a:cubicBezTo>
                  <a:pt x="3630890" y="432"/>
                  <a:pt x="3841108" y="-23682"/>
                  <a:pt x="4156831" y="0"/>
                </a:cubicBezTo>
                <a:cubicBezTo>
                  <a:pt x="4472554" y="23682"/>
                  <a:pt x="4609256" y="21078"/>
                  <a:pt x="4998932" y="0"/>
                </a:cubicBezTo>
                <a:cubicBezTo>
                  <a:pt x="5060606" y="1959"/>
                  <a:pt x="5121518" y="69944"/>
                  <a:pt x="5126208" y="127276"/>
                </a:cubicBezTo>
                <a:cubicBezTo>
                  <a:pt x="5106533" y="345562"/>
                  <a:pt x="5130202" y="430806"/>
                  <a:pt x="5126208" y="636363"/>
                </a:cubicBezTo>
                <a:cubicBezTo>
                  <a:pt x="5136916" y="706250"/>
                  <a:pt x="5067211" y="767355"/>
                  <a:pt x="4998932" y="763639"/>
                </a:cubicBezTo>
                <a:cubicBezTo>
                  <a:pt x="4829781" y="798500"/>
                  <a:pt x="4477117" y="744655"/>
                  <a:pt x="4205548" y="763639"/>
                </a:cubicBezTo>
                <a:cubicBezTo>
                  <a:pt x="3933979" y="782623"/>
                  <a:pt x="3738032" y="736036"/>
                  <a:pt x="3412164" y="763639"/>
                </a:cubicBezTo>
                <a:cubicBezTo>
                  <a:pt x="3086296" y="791242"/>
                  <a:pt x="2993575" y="769846"/>
                  <a:pt x="2764930" y="763639"/>
                </a:cubicBezTo>
                <a:cubicBezTo>
                  <a:pt x="2536285" y="757432"/>
                  <a:pt x="2377615" y="751563"/>
                  <a:pt x="2020262" y="763639"/>
                </a:cubicBezTo>
                <a:cubicBezTo>
                  <a:pt x="1662909" y="775715"/>
                  <a:pt x="1643968" y="743625"/>
                  <a:pt x="1324311" y="763639"/>
                </a:cubicBezTo>
                <a:cubicBezTo>
                  <a:pt x="1004654" y="783653"/>
                  <a:pt x="955522" y="766433"/>
                  <a:pt x="725794" y="763639"/>
                </a:cubicBezTo>
                <a:cubicBezTo>
                  <a:pt x="496066" y="760845"/>
                  <a:pt x="363557" y="791512"/>
                  <a:pt x="127276" y="763639"/>
                </a:cubicBezTo>
                <a:cubicBezTo>
                  <a:pt x="60175" y="765995"/>
                  <a:pt x="3802" y="706683"/>
                  <a:pt x="0" y="636363"/>
                </a:cubicBezTo>
                <a:cubicBezTo>
                  <a:pt x="-11175" y="391700"/>
                  <a:pt x="7431" y="339122"/>
                  <a:pt x="0" y="12727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فَوائِدُ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ٱلْعَمَلِ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ٱلْوارِدَةُ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ٱلنَّصِّ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............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AE90EB-1C62-4450-BE30-B21DF62D26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609" y="2477857"/>
            <a:ext cx="8638781" cy="4224894"/>
          </a:xfrm>
          <a:prstGeom prst="rect">
            <a:avLst/>
          </a:prstGeo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42322239-5E70-0D2F-31C4-9BDD4AB381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0287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1BAC3-A45B-639A-E01D-EC6DB4F5E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AD16C-398C-85DA-1ACB-3577AA9B4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33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بسرعة أريد أن أتحقق من فهمكم لما قرأتموه. من يجيب عن السؤال التالي؟ 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12E9A1-5B2C-0877-23B3-F5423EC7E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EDB4DA-9223-0C63-7F6B-702E6E4B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0F602F-94ED-D0D2-E884-7D61EADEBE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C0C8B2F-F178-94C2-37A9-F89F2F2AAF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76CEFC0-43DD-A24A-7598-561D741783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8624BB0-9DF5-1709-CF61-E5F4049946A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56A637-6CE5-85D3-45D0-3EEF1400829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DE4754A-80B1-75B4-6111-DCD66BEB560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5351AD-C5B4-847A-1156-075FBE50FD7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FE96022-5D99-3683-0065-1E30C34507B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77AB08-85F3-24CC-26D2-2A9ED8028D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98E5E9B-7345-BB72-0709-3F5B9589F7D6}"/>
              </a:ext>
            </a:extLst>
          </p:cNvPr>
          <p:cNvSpPr/>
          <p:nvPr/>
        </p:nvSpPr>
        <p:spPr>
          <a:xfrm>
            <a:off x="498559" y="1853300"/>
            <a:ext cx="7510658" cy="4141789"/>
          </a:xfrm>
          <a:custGeom>
            <a:avLst/>
            <a:gdLst>
              <a:gd name="csX0" fmla="*/ 0 w 7510658"/>
              <a:gd name="csY0" fmla="*/ 215166 h 4141789"/>
              <a:gd name="csX1" fmla="*/ 215166 w 7510658"/>
              <a:gd name="csY1" fmla="*/ 0 h 4141789"/>
              <a:gd name="csX2" fmla="*/ 788029 w 7510658"/>
              <a:gd name="csY2" fmla="*/ 0 h 4141789"/>
              <a:gd name="csX3" fmla="*/ 1219285 w 7510658"/>
              <a:gd name="csY3" fmla="*/ 0 h 4141789"/>
              <a:gd name="csX4" fmla="*/ 1862951 w 7510658"/>
              <a:gd name="csY4" fmla="*/ 0 h 4141789"/>
              <a:gd name="csX5" fmla="*/ 2577420 w 7510658"/>
              <a:gd name="csY5" fmla="*/ 0 h 4141789"/>
              <a:gd name="csX6" fmla="*/ 3079480 w 7510658"/>
              <a:gd name="csY6" fmla="*/ 0 h 4141789"/>
              <a:gd name="csX7" fmla="*/ 3864752 w 7510658"/>
              <a:gd name="csY7" fmla="*/ 0 h 4141789"/>
              <a:gd name="csX8" fmla="*/ 4579221 w 7510658"/>
              <a:gd name="csY8" fmla="*/ 0 h 4141789"/>
              <a:gd name="csX9" fmla="*/ 5081281 w 7510658"/>
              <a:gd name="csY9" fmla="*/ 0 h 4141789"/>
              <a:gd name="csX10" fmla="*/ 5583340 w 7510658"/>
              <a:gd name="csY10" fmla="*/ 0 h 4141789"/>
              <a:gd name="csX11" fmla="*/ 6368613 w 7510658"/>
              <a:gd name="csY11" fmla="*/ 0 h 4141789"/>
              <a:gd name="csX12" fmla="*/ 7295492 w 7510658"/>
              <a:gd name="csY12" fmla="*/ 0 h 4141789"/>
              <a:gd name="csX13" fmla="*/ 7510658 w 7510658"/>
              <a:gd name="csY13" fmla="*/ 215166 h 4141789"/>
              <a:gd name="csX14" fmla="*/ 7510658 w 7510658"/>
              <a:gd name="csY14" fmla="*/ 870857 h 4141789"/>
              <a:gd name="csX15" fmla="*/ 7510658 w 7510658"/>
              <a:gd name="csY15" fmla="*/ 1452318 h 4141789"/>
              <a:gd name="csX16" fmla="*/ 7510658 w 7510658"/>
              <a:gd name="csY16" fmla="*/ 2108009 h 4141789"/>
              <a:gd name="csX17" fmla="*/ 7510658 w 7510658"/>
              <a:gd name="csY17" fmla="*/ 2726585 h 4141789"/>
              <a:gd name="csX18" fmla="*/ 7510658 w 7510658"/>
              <a:gd name="csY18" fmla="*/ 3270932 h 4141789"/>
              <a:gd name="csX19" fmla="*/ 7510658 w 7510658"/>
              <a:gd name="csY19" fmla="*/ 3926623 h 4141789"/>
              <a:gd name="csX20" fmla="*/ 7295492 w 7510658"/>
              <a:gd name="csY20" fmla="*/ 4141789 h 4141789"/>
              <a:gd name="csX21" fmla="*/ 6510219 w 7510658"/>
              <a:gd name="csY21" fmla="*/ 4141789 h 4141789"/>
              <a:gd name="csX22" fmla="*/ 6078963 w 7510658"/>
              <a:gd name="csY22" fmla="*/ 4141789 h 4141789"/>
              <a:gd name="csX23" fmla="*/ 5576904 w 7510658"/>
              <a:gd name="csY23" fmla="*/ 4141789 h 4141789"/>
              <a:gd name="csX24" fmla="*/ 4791631 w 7510658"/>
              <a:gd name="csY24" fmla="*/ 4141789 h 4141789"/>
              <a:gd name="csX25" fmla="*/ 4077162 w 7510658"/>
              <a:gd name="csY25" fmla="*/ 4141789 h 4141789"/>
              <a:gd name="csX26" fmla="*/ 3362693 w 7510658"/>
              <a:gd name="csY26" fmla="*/ 4141789 h 4141789"/>
              <a:gd name="csX27" fmla="*/ 2719027 w 7510658"/>
              <a:gd name="csY27" fmla="*/ 4141789 h 4141789"/>
              <a:gd name="csX28" fmla="*/ 1933754 w 7510658"/>
              <a:gd name="csY28" fmla="*/ 4141789 h 4141789"/>
              <a:gd name="csX29" fmla="*/ 1148482 w 7510658"/>
              <a:gd name="csY29" fmla="*/ 4141789 h 4141789"/>
              <a:gd name="csX30" fmla="*/ 215166 w 7510658"/>
              <a:gd name="csY30" fmla="*/ 4141789 h 4141789"/>
              <a:gd name="csX31" fmla="*/ 0 w 7510658"/>
              <a:gd name="csY31" fmla="*/ 3926623 h 4141789"/>
              <a:gd name="csX32" fmla="*/ 0 w 7510658"/>
              <a:gd name="csY32" fmla="*/ 3270932 h 4141789"/>
              <a:gd name="csX33" fmla="*/ 0 w 7510658"/>
              <a:gd name="csY33" fmla="*/ 2763700 h 4141789"/>
              <a:gd name="csX34" fmla="*/ 0 w 7510658"/>
              <a:gd name="csY34" fmla="*/ 2256467 h 4141789"/>
              <a:gd name="csX35" fmla="*/ 0 w 7510658"/>
              <a:gd name="csY35" fmla="*/ 1675006 h 4141789"/>
              <a:gd name="csX36" fmla="*/ 0 w 7510658"/>
              <a:gd name="csY36" fmla="*/ 1093544 h 4141789"/>
              <a:gd name="csX37" fmla="*/ 0 w 7510658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510658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349857" y="21639"/>
                  <a:pt x="560780" y="3755"/>
                  <a:pt x="788029" y="0"/>
                </a:cubicBezTo>
                <a:cubicBezTo>
                  <a:pt x="1015278" y="-3755"/>
                  <a:pt x="1036325" y="12477"/>
                  <a:pt x="1219285" y="0"/>
                </a:cubicBezTo>
                <a:cubicBezTo>
                  <a:pt x="1402245" y="-12477"/>
                  <a:pt x="1726774" y="7055"/>
                  <a:pt x="1862951" y="0"/>
                </a:cubicBezTo>
                <a:cubicBezTo>
                  <a:pt x="1999128" y="-7055"/>
                  <a:pt x="2292716" y="-99"/>
                  <a:pt x="2577420" y="0"/>
                </a:cubicBezTo>
                <a:cubicBezTo>
                  <a:pt x="2862124" y="99"/>
                  <a:pt x="2916575" y="-18799"/>
                  <a:pt x="3079480" y="0"/>
                </a:cubicBezTo>
                <a:cubicBezTo>
                  <a:pt x="3242385" y="18799"/>
                  <a:pt x="3513308" y="-10127"/>
                  <a:pt x="3864752" y="0"/>
                </a:cubicBezTo>
                <a:cubicBezTo>
                  <a:pt x="4216196" y="10127"/>
                  <a:pt x="4227574" y="16089"/>
                  <a:pt x="4579221" y="0"/>
                </a:cubicBezTo>
                <a:cubicBezTo>
                  <a:pt x="4930868" y="-16089"/>
                  <a:pt x="4942842" y="-17630"/>
                  <a:pt x="5081281" y="0"/>
                </a:cubicBezTo>
                <a:cubicBezTo>
                  <a:pt x="5219720" y="17630"/>
                  <a:pt x="5384225" y="13999"/>
                  <a:pt x="5583340" y="0"/>
                </a:cubicBezTo>
                <a:cubicBezTo>
                  <a:pt x="5782455" y="-13999"/>
                  <a:pt x="6121684" y="-3727"/>
                  <a:pt x="6368613" y="0"/>
                </a:cubicBezTo>
                <a:cubicBezTo>
                  <a:pt x="6615542" y="3727"/>
                  <a:pt x="6983298" y="-32307"/>
                  <a:pt x="7295492" y="0"/>
                </a:cubicBezTo>
                <a:cubicBezTo>
                  <a:pt x="7416237" y="28619"/>
                  <a:pt x="7500740" y="77693"/>
                  <a:pt x="7510658" y="215166"/>
                </a:cubicBezTo>
                <a:cubicBezTo>
                  <a:pt x="7542953" y="393992"/>
                  <a:pt x="7478244" y="686793"/>
                  <a:pt x="7510658" y="870857"/>
                </a:cubicBezTo>
                <a:cubicBezTo>
                  <a:pt x="7543072" y="1054921"/>
                  <a:pt x="7512160" y="1196666"/>
                  <a:pt x="7510658" y="1452318"/>
                </a:cubicBezTo>
                <a:cubicBezTo>
                  <a:pt x="7509156" y="1707970"/>
                  <a:pt x="7497461" y="1825227"/>
                  <a:pt x="7510658" y="2108009"/>
                </a:cubicBezTo>
                <a:cubicBezTo>
                  <a:pt x="7523855" y="2390791"/>
                  <a:pt x="7481642" y="2430488"/>
                  <a:pt x="7510658" y="2726585"/>
                </a:cubicBezTo>
                <a:cubicBezTo>
                  <a:pt x="7539674" y="3022682"/>
                  <a:pt x="7510205" y="3088531"/>
                  <a:pt x="7510658" y="3270932"/>
                </a:cubicBezTo>
                <a:cubicBezTo>
                  <a:pt x="7511111" y="3453333"/>
                  <a:pt x="7519436" y="3627333"/>
                  <a:pt x="7510658" y="3926623"/>
                </a:cubicBezTo>
                <a:cubicBezTo>
                  <a:pt x="7515810" y="4049258"/>
                  <a:pt x="7427889" y="4141884"/>
                  <a:pt x="7295492" y="4141789"/>
                </a:cubicBezTo>
                <a:cubicBezTo>
                  <a:pt x="7084824" y="4105599"/>
                  <a:pt x="6872857" y="4142216"/>
                  <a:pt x="6510219" y="4141789"/>
                </a:cubicBezTo>
                <a:cubicBezTo>
                  <a:pt x="6147581" y="4141362"/>
                  <a:pt x="6180991" y="4160954"/>
                  <a:pt x="6078963" y="4141789"/>
                </a:cubicBezTo>
                <a:cubicBezTo>
                  <a:pt x="5976935" y="4122624"/>
                  <a:pt x="5731275" y="4138688"/>
                  <a:pt x="5576904" y="4141789"/>
                </a:cubicBezTo>
                <a:cubicBezTo>
                  <a:pt x="5422533" y="4144890"/>
                  <a:pt x="5102006" y="4115465"/>
                  <a:pt x="4791631" y="4141789"/>
                </a:cubicBezTo>
                <a:cubicBezTo>
                  <a:pt x="4481256" y="4168113"/>
                  <a:pt x="4313357" y="4172576"/>
                  <a:pt x="4077162" y="4141789"/>
                </a:cubicBezTo>
                <a:cubicBezTo>
                  <a:pt x="3840967" y="4111002"/>
                  <a:pt x="3516115" y="4121375"/>
                  <a:pt x="3362693" y="4141789"/>
                </a:cubicBezTo>
                <a:cubicBezTo>
                  <a:pt x="3209271" y="4162203"/>
                  <a:pt x="2875600" y="4156837"/>
                  <a:pt x="2719027" y="4141789"/>
                </a:cubicBezTo>
                <a:cubicBezTo>
                  <a:pt x="2562454" y="4126741"/>
                  <a:pt x="2323772" y="4106189"/>
                  <a:pt x="1933754" y="4141789"/>
                </a:cubicBezTo>
                <a:cubicBezTo>
                  <a:pt x="1543736" y="4177389"/>
                  <a:pt x="1380425" y="4114651"/>
                  <a:pt x="1148482" y="4141789"/>
                </a:cubicBezTo>
                <a:cubicBezTo>
                  <a:pt x="916539" y="4168927"/>
                  <a:pt x="620908" y="4118770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13E8771-6B8F-39AD-B89C-7E5395F4EB8C}"/>
              </a:ext>
            </a:extLst>
          </p:cNvPr>
          <p:cNvSpPr/>
          <p:nvPr/>
        </p:nvSpPr>
        <p:spPr>
          <a:xfrm>
            <a:off x="655233" y="1565145"/>
            <a:ext cx="7789052" cy="1790064"/>
          </a:xfrm>
          <a:custGeom>
            <a:avLst/>
            <a:gdLst>
              <a:gd name="csX0" fmla="*/ 0 w 7789052"/>
              <a:gd name="csY0" fmla="*/ 298350 h 1790064"/>
              <a:gd name="csX1" fmla="*/ 298350 w 7789052"/>
              <a:gd name="csY1" fmla="*/ 0 h 1790064"/>
              <a:gd name="csX2" fmla="*/ 880277 w 7789052"/>
              <a:gd name="csY2" fmla="*/ 0 h 1790064"/>
              <a:gd name="csX3" fmla="*/ 1318356 w 7789052"/>
              <a:gd name="csY3" fmla="*/ 0 h 1790064"/>
              <a:gd name="csX4" fmla="*/ 1972206 w 7789052"/>
              <a:gd name="csY4" fmla="*/ 0 h 1790064"/>
              <a:gd name="csX5" fmla="*/ 2697980 w 7789052"/>
              <a:gd name="csY5" fmla="*/ 0 h 1790064"/>
              <a:gd name="csX6" fmla="*/ 3207983 w 7789052"/>
              <a:gd name="csY6" fmla="*/ 0 h 1790064"/>
              <a:gd name="csX7" fmla="*/ 4005681 w 7789052"/>
              <a:gd name="csY7" fmla="*/ 0 h 1790064"/>
              <a:gd name="csX8" fmla="*/ 4731454 w 7789052"/>
              <a:gd name="csY8" fmla="*/ 0 h 1790064"/>
              <a:gd name="csX9" fmla="*/ 5241457 w 7789052"/>
              <a:gd name="csY9" fmla="*/ 0 h 1790064"/>
              <a:gd name="csX10" fmla="*/ 5751461 w 7789052"/>
              <a:gd name="csY10" fmla="*/ 0 h 1790064"/>
              <a:gd name="csX11" fmla="*/ 6549158 w 7789052"/>
              <a:gd name="csY11" fmla="*/ 0 h 1790064"/>
              <a:gd name="csX12" fmla="*/ 7490702 w 7789052"/>
              <a:gd name="csY12" fmla="*/ 0 h 1790064"/>
              <a:gd name="csX13" fmla="*/ 7789052 w 7789052"/>
              <a:gd name="csY13" fmla="*/ 298350 h 1790064"/>
              <a:gd name="csX14" fmla="*/ 7789052 w 7789052"/>
              <a:gd name="csY14" fmla="*/ 906966 h 1790064"/>
              <a:gd name="csX15" fmla="*/ 7789052 w 7789052"/>
              <a:gd name="csY15" fmla="*/ 1491714 h 1790064"/>
              <a:gd name="csX16" fmla="*/ 7490702 w 7789052"/>
              <a:gd name="csY16" fmla="*/ 1790064 h 1790064"/>
              <a:gd name="csX17" fmla="*/ 6980699 w 7789052"/>
              <a:gd name="csY17" fmla="*/ 1790064 h 1790064"/>
              <a:gd name="csX18" fmla="*/ 6470696 w 7789052"/>
              <a:gd name="csY18" fmla="*/ 1790064 h 1790064"/>
              <a:gd name="csX19" fmla="*/ 6032616 w 7789052"/>
              <a:gd name="csY19" fmla="*/ 1790064 h 1790064"/>
              <a:gd name="csX20" fmla="*/ 5234919 w 7789052"/>
              <a:gd name="csY20" fmla="*/ 1790064 h 1790064"/>
              <a:gd name="csX21" fmla="*/ 4652992 w 7789052"/>
              <a:gd name="csY21" fmla="*/ 1790064 h 1790064"/>
              <a:gd name="csX22" fmla="*/ 4214913 w 7789052"/>
              <a:gd name="csY22" fmla="*/ 1790064 h 1790064"/>
              <a:gd name="csX23" fmla="*/ 3704909 w 7789052"/>
              <a:gd name="csY23" fmla="*/ 1790064 h 1790064"/>
              <a:gd name="csX24" fmla="*/ 2907212 w 7789052"/>
              <a:gd name="csY24" fmla="*/ 1790064 h 1790064"/>
              <a:gd name="csX25" fmla="*/ 2181439 w 7789052"/>
              <a:gd name="csY25" fmla="*/ 1790064 h 1790064"/>
              <a:gd name="csX26" fmla="*/ 1455665 w 7789052"/>
              <a:gd name="csY26" fmla="*/ 1790064 h 1790064"/>
              <a:gd name="csX27" fmla="*/ 298350 w 7789052"/>
              <a:gd name="csY27" fmla="*/ 1790064 h 1790064"/>
              <a:gd name="csX28" fmla="*/ 0 w 7789052"/>
              <a:gd name="csY28" fmla="*/ 1491714 h 1790064"/>
              <a:gd name="csX29" fmla="*/ 0 w 7789052"/>
              <a:gd name="csY29" fmla="*/ 930833 h 1790064"/>
              <a:gd name="csX30" fmla="*/ 0 w 7789052"/>
              <a:gd name="csY30" fmla="*/ 298350 h 1790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7789052" h="1790064" extrusionOk="0">
                <a:moveTo>
                  <a:pt x="0" y="298350"/>
                </a:moveTo>
                <a:cubicBezTo>
                  <a:pt x="18721" y="116631"/>
                  <a:pt x="149594" y="6790"/>
                  <a:pt x="298350" y="0"/>
                </a:cubicBezTo>
                <a:cubicBezTo>
                  <a:pt x="484572" y="6683"/>
                  <a:pt x="752307" y="22530"/>
                  <a:pt x="880277" y="0"/>
                </a:cubicBezTo>
                <a:cubicBezTo>
                  <a:pt x="1008247" y="-22530"/>
                  <a:pt x="1136032" y="16139"/>
                  <a:pt x="1318356" y="0"/>
                </a:cubicBezTo>
                <a:cubicBezTo>
                  <a:pt x="1500680" y="-16139"/>
                  <a:pt x="1832563" y="-6729"/>
                  <a:pt x="1972206" y="0"/>
                </a:cubicBezTo>
                <a:cubicBezTo>
                  <a:pt x="2111849" y="6729"/>
                  <a:pt x="2384968" y="7224"/>
                  <a:pt x="2697980" y="0"/>
                </a:cubicBezTo>
                <a:cubicBezTo>
                  <a:pt x="3010992" y="-7224"/>
                  <a:pt x="3003223" y="17797"/>
                  <a:pt x="3207983" y="0"/>
                </a:cubicBezTo>
                <a:cubicBezTo>
                  <a:pt x="3412743" y="-17797"/>
                  <a:pt x="3809176" y="-30050"/>
                  <a:pt x="4005681" y="0"/>
                </a:cubicBezTo>
                <a:cubicBezTo>
                  <a:pt x="4202186" y="30050"/>
                  <a:pt x="4375870" y="19514"/>
                  <a:pt x="4731454" y="0"/>
                </a:cubicBezTo>
                <a:cubicBezTo>
                  <a:pt x="5087038" y="-19514"/>
                  <a:pt x="5135030" y="-16624"/>
                  <a:pt x="5241457" y="0"/>
                </a:cubicBezTo>
                <a:cubicBezTo>
                  <a:pt x="5347884" y="16624"/>
                  <a:pt x="5574822" y="-15792"/>
                  <a:pt x="5751461" y="0"/>
                </a:cubicBezTo>
                <a:cubicBezTo>
                  <a:pt x="5928100" y="15792"/>
                  <a:pt x="6379262" y="17345"/>
                  <a:pt x="6549158" y="0"/>
                </a:cubicBezTo>
                <a:cubicBezTo>
                  <a:pt x="6719054" y="-17345"/>
                  <a:pt x="7121315" y="18098"/>
                  <a:pt x="7490702" y="0"/>
                </a:cubicBezTo>
                <a:cubicBezTo>
                  <a:pt x="7658220" y="41071"/>
                  <a:pt x="7778702" y="114123"/>
                  <a:pt x="7789052" y="298350"/>
                </a:cubicBezTo>
                <a:cubicBezTo>
                  <a:pt x="7799777" y="574299"/>
                  <a:pt x="7764255" y="616463"/>
                  <a:pt x="7789052" y="906966"/>
                </a:cubicBezTo>
                <a:cubicBezTo>
                  <a:pt x="7813849" y="1197469"/>
                  <a:pt x="7773968" y="1211337"/>
                  <a:pt x="7789052" y="1491714"/>
                </a:cubicBezTo>
                <a:cubicBezTo>
                  <a:pt x="7812737" y="1640248"/>
                  <a:pt x="7665880" y="1768120"/>
                  <a:pt x="7490702" y="1790064"/>
                </a:cubicBezTo>
                <a:cubicBezTo>
                  <a:pt x="7304729" y="1789576"/>
                  <a:pt x="7120150" y="1812275"/>
                  <a:pt x="6980699" y="1790064"/>
                </a:cubicBezTo>
                <a:cubicBezTo>
                  <a:pt x="6841248" y="1767853"/>
                  <a:pt x="6681249" y="1807545"/>
                  <a:pt x="6470696" y="1790064"/>
                </a:cubicBezTo>
                <a:cubicBezTo>
                  <a:pt x="6260143" y="1772583"/>
                  <a:pt x="6185839" y="1778314"/>
                  <a:pt x="6032616" y="1790064"/>
                </a:cubicBezTo>
                <a:cubicBezTo>
                  <a:pt x="5879393" y="1801814"/>
                  <a:pt x="5538369" y="1771638"/>
                  <a:pt x="5234919" y="1790064"/>
                </a:cubicBezTo>
                <a:cubicBezTo>
                  <a:pt x="4931469" y="1808490"/>
                  <a:pt x="4894257" y="1771576"/>
                  <a:pt x="4652992" y="1790064"/>
                </a:cubicBezTo>
                <a:cubicBezTo>
                  <a:pt x="4411727" y="1808552"/>
                  <a:pt x="4309925" y="1786029"/>
                  <a:pt x="4214913" y="1790064"/>
                </a:cubicBezTo>
                <a:cubicBezTo>
                  <a:pt x="4119901" y="1794099"/>
                  <a:pt x="3813330" y="1810372"/>
                  <a:pt x="3704909" y="1790064"/>
                </a:cubicBezTo>
                <a:cubicBezTo>
                  <a:pt x="3596488" y="1769756"/>
                  <a:pt x="3170442" y="1827664"/>
                  <a:pt x="2907212" y="1790064"/>
                </a:cubicBezTo>
                <a:cubicBezTo>
                  <a:pt x="2643982" y="1752464"/>
                  <a:pt x="2475064" y="1789348"/>
                  <a:pt x="2181439" y="1790064"/>
                </a:cubicBezTo>
                <a:cubicBezTo>
                  <a:pt x="1887814" y="1790780"/>
                  <a:pt x="1633382" y="1766659"/>
                  <a:pt x="1455665" y="1790064"/>
                </a:cubicBezTo>
                <a:cubicBezTo>
                  <a:pt x="1277948" y="1813469"/>
                  <a:pt x="727028" y="1847741"/>
                  <a:pt x="298350" y="1790064"/>
                </a:cubicBezTo>
                <a:cubicBezTo>
                  <a:pt x="137149" y="1811818"/>
                  <a:pt x="17310" y="1621066"/>
                  <a:pt x="0" y="1491714"/>
                </a:cubicBezTo>
                <a:cubicBezTo>
                  <a:pt x="1089" y="1228591"/>
                  <a:pt x="27490" y="1092043"/>
                  <a:pt x="0" y="930833"/>
                </a:cubicBezTo>
                <a:cubicBezTo>
                  <a:pt x="-27490" y="769623"/>
                  <a:pt x="3642" y="608139"/>
                  <a:pt x="0" y="29835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فَوائِدُ </a:t>
            </a:r>
            <a:r>
              <a:rPr kumimoji="0" lang="ar-MA" sz="4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ٱلْعَمَلِ</a:t>
            </a:r>
            <a:r>
              <a:rPr kumimoji="0" lang="ar-MA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ٱلْوارِدَةُ</a:t>
            </a:r>
            <a:r>
              <a:rPr kumimoji="0" lang="ar-MA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في </a:t>
            </a:r>
            <a:r>
              <a:rPr kumimoji="0" lang="ar-MA" sz="4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ٱلنَّصِّ</a:t>
            </a:r>
            <a:r>
              <a:rPr kumimoji="0" lang="ar-MA" sz="40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هِيَ: 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كَسْبُ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ٱلْمالِ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اَلْعَيْشُ بِكَرامَةٍ، خِدْمَةُ أَنْفَسِنا وَأُسْرَتِنا وَمُجْتَمَعِنا، اِسْتِمْرارُ </a:t>
            </a:r>
            <a:r>
              <a:rPr kumimoji="0" lang="ar-MA" sz="4000" b="1" i="0" u="none" strike="noStrike" kern="1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ٱلْحَياةِ</a:t>
            </a:r>
            <a:r>
              <a:rPr kumimoji="0" lang="ar-MA" sz="4000" b="1" i="0" u="none" strike="noStrike" kern="1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،  اَلتَّقَرُّبُ إِلى اللَّهِ.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B2DE42-032D-2C23-9484-FED53879CF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610" y="3429000"/>
            <a:ext cx="8310946" cy="3273750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A141729-AB33-C135-0976-0778BEF42721}"/>
              </a:ext>
            </a:extLst>
          </p:cNvPr>
          <p:cNvCxnSpPr>
            <a:cxnSpLocks/>
          </p:cNvCxnSpPr>
          <p:nvPr/>
        </p:nvCxnSpPr>
        <p:spPr>
          <a:xfrm>
            <a:off x="655233" y="3924194"/>
            <a:ext cx="256142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1B2A634-B2B3-CF9A-D2F7-0E8FDCE0043C}"/>
              </a:ext>
            </a:extLst>
          </p:cNvPr>
          <p:cNvCxnSpPr>
            <a:cxnSpLocks/>
          </p:cNvCxnSpPr>
          <p:nvPr/>
        </p:nvCxnSpPr>
        <p:spPr>
          <a:xfrm>
            <a:off x="4572000" y="3953574"/>
            <a:ext cx="163796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9FC5AAB-8FAC-13A5-BB15-31D5DDED049C}"/>
              </a:ext>
            </a:extLst>
          </p:cNvPr>
          <p:cNvCxnSpPr>
            <a:cxnSpLocks/>
          </p:cNvCxnSpPr>
          <p:nvPr/>
        </p:nvCxnSpPr>
        <p:spPr>
          <a:xfrm>
            <a:off x="5390984" y="4434403"/>
            <a:ext cx="287837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1763A86-7351-8A2C-C883-12DA778B4B1D}"/>
              </a:ext>
            </a:extLst>
          </p:cNvPr>
          <p:cNvCxnSpPr>
            <a:cxnSpLocks/>
          </p:cNvCxnSpPr>
          <p:nvPr/>
        </p:nvCxnSpPr>
        <p:spPr>
          <a:xfrm>
            <a:off x="4253888" y="5921297"/>
            <a:ext cx="221384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29C5B55F-0EAC-7488-91E6-B15439B871BB}"/>
              </a:ext>
            </a:extLst>
          </p:cNvPr>
          <p:cNvCxnSpPr>
            <a:cxnSpLocks/>
          </p:cNvCxnSpPr>
          <p:nvPr/>
        </p:nvCxnSpPr>
        <p:spPr>
          <a:xfrm>
            <a:off x="2123763" y="6422229"/>
            <a:ext cx="385561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79440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4000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1996752" y="3159000"/>
            <a:ext cx="5514392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مهن المستقبل: توظيف الفعل الكلامي </a:t>
            </a:r>
            <a:r>
              <a:rPr lang="ar-S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أعبر عن حلمي» وتشخيص الحكاية.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585" y="1756197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CA15C3-E62C-FB68-3F64-27F5702A22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5132" y="1001247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483AAA-1865-9F4E-862A-7DBD1098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الاستماع والتحدث، ستتدربون على «التعبير عن أحلامكم» ثم على تشخيص بعض مقاطع الحكاية.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3AF2EA6-7C88-FEF1-7C78-EE6D548E4F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C6F7C4-008D-6E11-5FD6-B5820B87D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D9078-2116-7FC8-AB2E-1418B92A2A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BD1EFC-A4B9-F583-5A50-6582DCE538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5533503-890C-D6F8-C32E-9594E72F29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8AF6E-170D-0BDB-C21D-4FFD1FCE64F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39ED24-8B0E-ECAD-5524-BCA05181468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61F154-56FA-6CD2-EC90-95DE88F7B94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A902500-4FF2-CDAA-C4D1-4F832B1D3943}"/>
              </a:ext>
            </a:extLst>
          </p:cNvPr>
          <p:cNvSpPr/>
          <p:nvPr/>
        </p:nvSpPr>
        <p:spPr>
          <a:xfrm>
            <a:off x="2217919" y="2821755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مِهَنُ </a:t>
            </a:r>
            <a:r>
              <a:rPr lang="ar-MA" sz="7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20B9AE6E-7FDF-18BF-6BB1-9CDCF61B94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16E15-FC87-7A8A-A420-F686E43AB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85C84D-6AE2-3EDF-893F-977A6D24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نعبر عن أحلامنا المستقبلية نستعمل عبارات مثل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DEABC61-4AF1-A0B7-06A1-491F95D36C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A212FC-D9FF-EE5A-3010-D8ECDB4F8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19CECB3-8FC4-DC0C-6015-4A2FE6045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232BD8F-2A0C-2047-B788-1771F98CD9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AA6B3CD-015A-FEBC-1695-F9493C4F4C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50C1EE-08A0-239D-30FC-DBF44B93C45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A98CEA-957F-C8EE-F0FB-985FE105AF0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334B7B-FB85-BBB7-FE71-686F4A9BE02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Image 4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B2C2E844-DF07-F6E4-C98E-5E108A4D88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07" y="1424579"/>
            <a:ext cx="782030" cy="90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34BE9D7-3CFE-A96A-1DA8-23266070ED39}"/>
              </a:ext>
            </a:extLst>
          </p:cNvPr>
          <p:cNvSpPr txBox="1"/>
          <p:nvPr/>
        </p:nvSpPr>
        <p:spPr>
          <a:xfrm>
            <a:off x="704165" y="2343456"/>
            <a:ext cx="7945312" cy="304698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أَحْلُمُ أَنْ أَكونَ ...............كَيْ .................................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أُمْنِيَّتي أَنْ أَصيرَ ...............كَيْ ...............................</a:t>
            </a:r>
          </a:p>
          <a:p>
            <a:pPr lvl="0" algn="just" rtl="1"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أُريدُ أَنْ أُصْبِحَ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....................لِأَنَّ.............................</a:t>
            </a: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MA" sz="4800" b="1" dirty="0">
                <a:solidFill>
                  <a:srgbClr val="4472C4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أَتَمَنّى أَنْ ...........................................................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7104DF9A-26B4-6791-A8A7-202252C69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5133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5924E-D6D7-28E1-3BB4-ED8FE093D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C571616-B813-8A75-9391-5F4E0B4E7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21" y="756000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التعبير عن أحلامكم في حوار. سأقدم حوارا رفقة التلميذ ...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EA9294D-7918-EB23-80DF-9DF24AA8F0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1D8357-1471-2425-EA9D-1338742B4B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F094E0-0D6C-E6F5-79DD-40C84CADE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1E8EC99-33A3-67C6-EAB9-BD72B33E60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5D46E7-6F9F-1F42-B3BE-C6C29FE0F8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C7850BD-D720-0352-804A-9EBBE1BDA20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315CDE-0C42-FBFE-8E5C-7478E31DD12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5C9A98-5800-6206-8014-75A7DA6D7CB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D944AB-17FA-E19C-ABFA-AE87E3B20F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9351C9-2995-4A05-77A3-4503B19B6669}"/>
              </a:ext>
            </a:extLst>
          </p:cNvPr>
          <p:cNvSpPr txBox="1"/>
          <p:nvPr/>
        </p:nvSpPr>
        <p:spPr>
          <a:xfrm>
            <a:off x="2974791" y="2713703"/>
            <a:ext cx="36353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600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لِلْحِوارِ</a:t>
            </a:r>
            <a:endParaRPr lang="fr-FR" sz="6600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12434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27E21-5FE5-76B9-D647-8A911D4A9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F9173CC-EBC9-2EA9-DA4E-900C0536B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652" y="2203845"/>
            <a:ext cx="559018" cy="1476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F4AFE2-1F5A-42DB-6AF4-9A258B74E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718" y="2018893"/>
            <a:ext cx="660257" cy="1389856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88E5A997-3B94-0972-018E-2CC684E9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52" y="747762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الحوار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99E66CD-46EE-642E-FD46-258B78BC6F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5076F7B-AFA7-E505-09A6-7D3EE24DBF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A78C8F-F715-FBC8-EB3A-45EE53A29E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A782BC-928A-5210-8840-282104B8CB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B767340-8CA1-E682-2093-605D6BF041E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14CD3C-AE94-0769-B346-C6E4918116E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E18BBC-09B1-815B-0B00-BEE6FE9C85E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629410-21E5-7135-AEB9-375D4FB902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DAD50457-9924-4876-86A4-70A05F56EA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2487" y="711538"/>
            <a:ext cx="828000" cy="828000"/>
          </a:xfrm>
        </p:spPr>
      </p:pic>
      <p:sp>
        <p:nvSpPr>
          <p:cNvPr id="14" name="Bulle narrative : rectangle à coins arrondis 3">
            <a:extLst>
              <a:ext uri="{FF2B5EF4-FFF2-40B4-BE49-F238E27FC236}">
                <a16:creationId xmlns:a16="http://schemas.microsoft.com/office/drawing/2014/main" id="{3A894411-3AF6-3E49-0759-02CE79CF63BF}"/>
              </a:ext>
            </a:extLst>
          </p:cNvPr>
          <p:cNvSpPr/>
          <p:nvPr/>
        </p:nvSpPr>
        <p:spPr>
          <a:xfrm>
            <a:off x="-3952664" y="2942201"/>
            <a:ext cx="2594919" cy="490713"/>
          </a:xfrm>
          <a:prstGeom prst="wedgeRoundRectCallout">
            <a:avLst>
              <a:gd name="adj1" fmla="val 58585"/>
              <a:gd name="adj2" fmla="val 2123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457200" rtl="0" eaLnBrk="1" latinLnBrk="0" hangingPunct="1">
              <a:defRPr/>
            </a:pPr>
            <a:endParaRPr lang="ar-MA" sz="2400" dirty="0">
              <a:solidFill>
                <a:srgbClr val="424D7B"/>
              </a:solidFill>
              <a:latin typeface="AXtDamourBold" pitchFamily="2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Bulle narrative : rectangle à coins arrondis 2">
            <a:extLst>
              <a:ext uri="{FF2B5EF4-FFF2-40B4-BE49-F238E27FC236}">
                <a16:creationId xmlns:a16="http://schemas.microsoft.com/office/drawing/2014/main" id="{61698F6A-BCD5-1A2C-FF34-F53870F3E3C4}"/>
              </a:ext>
            </a:extLst>
          </p:cNvPr>
          <p:cNvSpPr/>
          <p:nvPr/>
        </p:nvSpPr>
        <p:spPr>
          <a:xfrm>
            <a:off x="5706442" y="1604870"/>
            <a:ext cx="2582923" cy="1197950"/>
          </a:xfrm>
          <a:prstGeom prst="wedgeEllipseCallout">
            <a:avLst>
              <a:gd name="adj1" fmla="val -61653"/>
              <a:gd name="adj2" fmla="val 26385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مَرْحَباً يا سَعيدُ، ماذا تُريدُ أَنْ تُصْبِحَ عِنْدَما تَكْبَرُ؟</a:t>
            </a:r>
          </a:p>
        </p:txBody>
      </p:sp>
      <p:sp>
        <p:nvSpPr>
          <p:cNvPr id="21" name="Bulle narrative : rectangle à coins arrondis 3">
            <a:extLst>
              <a:ext uri="{FF2B5EF4-FFF2-40B4-BE49-F238E27FC236}">
                <a16:creationId xmlns:a16="http://schemas.microsoft.com/office/drawing/2014/main" id="{579FC9F5-4086-562F-1893-EBF4845AE57C}"/>
              </a:ext>
            </a:extLst>
          </p:cNvPr>
          <p:cNvSpPr/>
          <p:nvPr/>
        </p:nvSpPr>
        <p:spPr>
          <a:xfrm>
            <a:off x="444618" y="1893654"/>
            <a:ext cx="2952924" cy="1197950"/>
          </a:xfrm>
          <a:prstGeom prst="wedgeEllipseCallout">
            <a:avLst>
              <a:gd name="adj1" fmla="val 80215"/>
              <a:gd name="adj2" fmla="val 9991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أُريدُ أَنْ أُصْبِحَ فَلّاحاً في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ٱلْمُسْتَقْبَلِ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!</a:t>
            </a:r>
            <a:endParaRPr lang="ar-MA" sz="2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C872CBA-CE27-F951-1E1D-75D88B669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728" y="3771809"/>
            <a:ext cx="559018" cy="14767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F2F736-DAB8-58C4-D5F5-EA729767B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327" y="3534481"/>
            <a:ext cx="660257" cy="1389856"/>
          </a:xfrm>
          <a:prstGeom prst="rect">
            <a:avLst/>
          </a:prstGeom>
        </p:spPr>
      </p:pic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85F14943-C3AE-F36B-323D-5FFD0235841A}"/>
              </a:ext>
            </a:extLst>
          </p:cNvPr>
          <p:cNvSpPr/>
          <p:nvPr/>
        </p:nvSpPr>
        <p:spPr>
          <a:xfrm>
            <a:off x="6063521" y="3222471"/>
            <a:ext cx="2582923" cy="1197950"/>
          </a:xfrm>
          <a:prstGeom prst="wedgeEllipseCallout">
            <a:avLst>
              <a:gd name="adj1" fmla="val -73021"/>
              <a:gd name="adj2" fmla="val 3276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وَلِماذا تُريدُ أَنْ تُصْبِحَ فَلّاحاً؟</a:t>
            </a:r>
          </a:p>
        </p:txBody>
      </p:sp>
      <p:sp>
        <p:nvSpPr>
          <p:cNvPr id="16" name="Bulle narrative : rectangle à coins arrondis 3">
            <a:extLst>
              <a:ext uri="{FF2B5EF4-FFF2-40B4-BE49-F238E27FC236}">
                <a16:creationId xmlns:a16="http://schemas.microsoft.com/office/drawing/2014/main" id="{34379F3C-6CB5-D6F4-4812-EC8464918F9B}"/>
              </a:ext>
            </a:extLst>
          </p:cNvPr>
          <p:cNvSpPr/>
          <p:nvPr/>
        </p:nvSpPr>
        <p:spPr>
          <a:xfrm>
            <a:off x="393869" y="3534481"/>
            <a:ext cx="3100858" cy="1476712"/>
          </a:xfrm>
          <a:prstGeom prst="wedgeEllipseCallout">
            <a:avLst>
              <a:gd name="adj1" fmla="val 72992"/>
              <a:gd name="adj2" fmla="val -10063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لِكَيْ أَحْرُثَ أَرْضَ أَجْدادي وَأَجْنِيَ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ٱلثِّمارَ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وَأَنْفَعَ أُسْرَتي وَمُجْتَمَعي.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9E33E22-5CDA-ECC2-D529-BE02733F8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652" y="5228902"/>
            <a:ext cx="559018" cy="147671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861140-E95E-18C0-D013-A9944F39C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327" y="4746107"/>
            <a:ext cx="660257" cy="1389856"/>
          </a:xfrm>
          <a:prstGeom prst="rect">
            <a:avLst/>
          </a:prstGeom>
        </p:spPr>
      </p:pic>
      <p:sp>
        <p:nvSpPr>
          <p:cNvPr id="23" name="Bulle narrative : rectangle à coins arrondis 2">
            <a:extLst>
              <a:ext uri="{FF2B5EF4-FFF2-40B4-BE49-F238E27FC236}">
                <a16:creationId xmlns:a16="http://schemas.microsoft.com/office/drawing/2014/main" id="{A22FD1BA-0220-5E96-BC89-C6F4584E1301}"/>
              </a:ext>
            </a:extLst>
          </p:cNvPr>
          <p:cNvSpPr/>
          <p:nvPr/>
        </p:nvSpPr>
        <p:spPr>
          <a:xfrm>
            <a:off x="5981350" y="4585150"/>
            <a:ext cx="2779137" cy="1197950"/>
          </a:xfrm>
          <a:prstGeom prst="wedgeEllipseCallout">
            <a:avLst>
              <a:gd name="adj1" fmla="val -66189"/>
              <a:gd name="adj2" fmla="val -8629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وَماذا يَجِبُ أَنْ تَدْرُسَ لِتَكونَ فَلّاحاً؟</a:t>
            </a:r>
          </a:p>
        </p:txBody>
      </p:sp>
      <p:sp>
        <p:nvSpPr>
          <p:cNvPr id="24" name="Bulle narrative : rectangle à coins arrondis 3">
            <a:extLst>
              <a:ext uri="{FF2B5EF4-FFF2-40B4-BE49-F238E27FC236}">
                <a16:creationId xmlns:a16="http://schemas.microsoft.com/office/drawing/2014/main" id="{EA9A4549-6EBE-BC6B-F249-CCB6B3E6E23A}"/>
              </a:ext>
            </a:extLst>
          </p:cNvPr>
          <p:cNvSpPr/>
          <p:nvPr/>
        </p:nvSpPr>
        <p:spPr>
          <a:xfrm>
            <a:off x="503933" y="5170179"/>
            <a:ext cx="3100858" cy="1225842"/>
          </a:xfrm>
          <a:prstGeom prst="wedgeEllipseCallout">
            <a:avLst>
              <a:gd name="adj1" fmla="val 71124"/>
              <a:gd name="adj2" fmla="val -19491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يَجِبُ أَنْ أَدْرُسَ عِلْمَ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ٱلزِّراعَةِ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وَٱلتُّرْبَةِ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0733106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925D1-AECB-C906-B32A-93B4AFF5E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8F8B566-DB5D-708B-DA0B-5BB0BFC7F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دوركم؛ كل واحد يتحاور مع صديقه باستعمال هذه العبارات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289542-E4B6-AA28-21A5-774444783E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8F4A37-4F0F-3683-F8A4-A71986A71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E1A85D-6FC3-C569-3718-3CC1F3FD45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030B75-C876-4967-46D7-FF0BEB6CD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F1C611-65AB-C3FB-5299-48657A2131D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D8C6CF-AB5A-05DC-BEF9-E32F6CB4F48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85D6E1-C0C8-01AB-0555-B3C3298B530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1DD8E-93C4-0887-51C6-FC29B09491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4" name="Espace réservé pour une image  1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99BB6AA-F1DE-319B-BABD-E115818503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3409" y="674168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111932-2D6A-1B27-3C47-05DFA89998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4652" y="2203845"/>
            <a:ext cx="559018" cy="14767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22E3FF-AC08-9665-3A42-2E36234918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7718" y="2018893"/>
            <a:ext cx="660257" cy="1389856"/>
          </a:xfrm>
          <a:prstGeom prst="rect">
            <a:avLst/>
          </a:prstGeom>
        </p:spPr>
      </p:pic>
      <p:sp>
        <p:nvSpPr>
          <p:cNvPr id="16" name="Bulle narrative : rectangle à coins arrondis 2">
            <a:extLst>
              <a:ext uri="{FF2B5EF4-FFF2-40B4-BE49-F238E27FC236}">
                <a16:creationId xmlns:a16="http://schemas.microsoft.com/office/drawing/2014/main" id="{5BDE3E8F-28E5-16B0-DF4F-8753CCA3ECA2}"/>
              </a:ext>
            </a:extLst>
          </p:cNvPr>
          <p:cNvSpPr/>
          <p:nvPr/>
        </p:nvSpPr>
        <p:spPr>
          <a:xfrm>
            <a:off x="5706442" y="1604870"/>
            <a:ext cx="2582923" cy="1197950"/>
          </a:xfrm>
          <a:prstGeom prst="wedgeEllipseCallout">
            <a:avLst>
              <a:gd name="adj1" fmla="val -61653"/>
              <a:gd name="adj2" fmla="val 26385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مَرْحَباً يا سَعيدُ، 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تُريدُ أَنْ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تُصْبِحَ عِنْدَما تَكْبَرُ؟</a:t>
            </a:r>
          </a:p>
        </p:txBody>
      </p:sp>
      <p:sp>
        <p:nvSpPr>
          <p:cNvPr id="19" name="Bulle narrative : rectangle à coins arrondis 3">
            <a:extLst>
              <a:ext uri="{FF2B5EF4-FFF2-40B4-BE49-F238E27FC236}">
                <a16:creationId xmlns:a16="http://schemas.microsoft.com/office/drawing/2014/main" id="{8C2440AB-C4ED-1949-AFA3-70936393F68B}"/>
              </a:ext>
            </a:extLst>
          </p:cNvPr>
          <p:cNvSpPr/>
          <p:nvPr/>
        </p:nvSpPr>
        <p:spPr>
          <a:xfrm>
            <a:off x="444618" y="1893654"/>
            <a:ext cx="2952924" cy="1197950"/>
          </a:xfrm>
          <a:prstGeom prst="wedgeEllipseCallout">
            <a:avLst>
              <a:gd name="adj1" fmla="val 80215"/>
              <a:gd name="adj2" fmla="val 9991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أُريدُ أَنْ أُصْبِحَ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فَلّاحاً في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ٱلْمُسْتَقْبَلِ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!</a:t>
            </a:r>
            <a:endParaRPr lang="ar-MA" sz="2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791EC2E-6AF5-A901-BC36-45CF06F670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2728" y="3771809"/>
            <a:ext cx="559018" cy="147671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BD445A1-69BE-F06A-CF77-99508E3B71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5327" y="3534481"/>
            <a:ext cx="660257" cy="1389856"/>
          </a:xfrm>
          <a:prstGeom prst="rect">
            <a:avLst/>
          </a:prstGeom>
        </p:spPr>
      </p:pic>
      <p:sp>
        <p:nvSpPr>
          <p:cNvPr id="22" name="Bulle narrative : rectangle à coins arrondis 2">
            <a:extLst>
              <a:ext uri="{FF2B5EF4-FFF2-40B4-BE49-F238E27FC236}">
                <a16:creationId xmlns:a16="http://schemas.microsoft.com/office/drawing/2014/main" id="{A71FB72C-51FF-ACEB-4827-6A0D2B951AD8}"/>
              </a:ext>
            </a:extLst>
          </p:cNvPr>
          <p:cNvSpPr/>
          <p:nvPr/>
        </p:nvSpPr>
        <p:spPr>
          <a:xfrm>
            <a:off x="6063521" y="3222471"/>
            <a:ext cx="2582923" cy="1197950"/>
          </a:xfrm>
          <a:prstGeom prst="wedgeEllipseCallout">
            <a:avLst>
              <a:gd name="adj1" fmla="val -73021"/>
              <a:gd name="adj2" fmla="val 3276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وَلِماذا تُريدُ أَنْ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تُصْبِحَ فَلّاحاً؟</a:t>
            </a:r>
          </a:p>
        </p:txBody>
      </p:sp>
      <p:sp>
        <p:nvSpPr>
          <p:cNvPr id="23" name="Bulle narrative : rectangle à coins arrondis 3">
            <a:extLst>
              <a:ext uri="{FF2B5EF4-FFF2-40B4-BE49-F238E27FC236}">
                <a16:creationId xmlns:a16="http://schemas.microsoft.com/office/drawing/2014/main" id="{FD86F386-15DF-73FF-3C40-2E46D1BA55A0}"/>
              </a:ext>
            </a:extLst>
          </p:cNvPr>
          <p:cNvSpPr/>
          <p:nvPr/>
        </p:nvSpPr>
        <p:spPr>
          <a:xfrm>
            <a:off x="393869" y="3534481"/>
            <a:ext cx="3100858" cy="1476712"/>
          </a:xfrm>
          <a:prstGeom prst="wedgeEllipseCallout">
            <a:avLst>
              <a:gd name="adj1" fmla="val 72992"/>
              <a:gd name="adj2" fmla="val -10063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لِكَيْ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أَحْرُثَ أَرْضَ أَجْدادي وَأَجْنِيَ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ٱلثِّمارَ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وَأَنْفَعَ أُسْرَتي وَمُجْتَمَعي.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1F3834D-507E-9A1E-C7E6-3E93EDB6EF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4652" y="5228902"/>
            <a:ext cx="559018" cy="147671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ADF3605-DA9A-E3BE-8616-1353388BC1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5327" y="4746107"/>
            <a:ext cx="660257" cy="1389856"/>
          </a:xfrm>
          <a:prstGeom prst="rect">
            <a:avLst/>
          </a:prstGeom>
        </p:spPr>
      </p:pic>
      <p:sp>
        <p:nvSpPr>
          <p:cNvPr id="26" name="Bulle narrative : rectangle à coins arrondis 2">
            <a:extLst>
              <a:ext uri="{FF2B5EF4-FFF2-40B4-BE49-F238E27FC236}">
                <a16:creationId xmlns:a16="http://schemas.microsoft.com/office/drawing/2014/main" id="{A7104467-5D04-613A-FA0D-195A1C7C7046}"/>
              </a:ext>
            </a:extLst>
          </p:cNvPr>
          <p:cNvSpPr/>
          <p:nvPr/>
        </p:nvSpPr>
        <p:spPr>
          <a:xfrm>
            <a:off x="5981350" y="4585150"/>
            <a:ext cx="2779137" cy="1197950"/>
          </a:xfrm>
          <a:prstGeom prst="wedgeEllipseCallout">
            <a:avLst>
              <a:gd name="adj1" fmla="val -66189"/>
              <a:gd name="adj2" fmla="val -8629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وَماذا يَجِبُ أَنْ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تَدْرُسَ لِتَكونَ فَلّاحاً؟</a:t>
            </a:r>
          </a:p>
        </p:txBody>
      </p:sp>
      <p:sp>
        <p:nvSpPr>
          <p:cNvPr id="27" name="Bulle narrative : rectangle à coins arrondis 3">
            <a:extLst>
              <a:ext uri="{FF2B5EF4-FFF2-40B4-BE49-F238E27FC236}">
                <a16:creationId xmlns:a16="http://schemas.microsoft.com/office/drawing/2014/main" id="{7BB626F1-5390-5128-8035-56D885E10439}"/>
              </a:ext>
            </a:extLst>
          </p:cNvPr>
          <p:cNvSpPr/>
          <p:nvPr/>
        </p:nvSpPr>
        <p:spPr>
          <a:xfrm>
            <a:off x="503933" y="5170179"/>
            <a:ext cx="3100858" cy="1225842"/>
          </a:xfrm>
          <a:prstGeom prst="wedgeEllipseCallout">
            <a:avLst>
              <a:gd name="adj1" fmla="val 71124"/>
              <a:gd name="adj2" fmla="val -19491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يَجِبُ أَنْ 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أَدْرُسَ عِلْمَ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ٱلزِّراعَةِ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وَٱلتُّرْبَةِ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863034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69F3D-3AD1-D408-6859-8AFD4C3A3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A57D5AD-65DD-C7DD-3E94-008D4DB37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 81. من يقرأ التعليمة؟ ما المطلوب؟ أنجزوا بشكل ثنائي. (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دقيقتان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76F5FE0-2FC5-2B71-40B5-EB01A18E9E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920A86-C668-8630-9FCC-942F50A6F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EE6C09-B5C3-EA41-8D68-AFDE0ACC5A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89683D-59B9-8704-14F0-99FECF3966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11369E4-3B8E-DB22-7D3C-78A05B2B618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E69F48-9466-ABB9-A03D-AE3643AC9A0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77A8FF-7007-25BC-774A-2D6F01E5CCB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44F6FA4A-145F-AEA5-F43F-CF50021FE8E1}"/>
              </a:ext>
            </a:extLst>
          </p:cNvPr>
          <p:cNvSpPr/>
          <p:nvPr/>
        </p:nvSpPr>
        <p:spPr>
          <a:xfrm>
            <a:off x="6344004" y="4360036"/>
            <a:ext cx="717420" cy="1959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8BD2EA-C3C9-7662-37B0-868905F3DF2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Image 11" descr="Une image contenant horloge, Horloge murale, cercle&#10;&#10;Le contenu généré par l’IA peut être incorrect.">
            <a:extLst>
              <a:ext uri="{FF2B5EF4-FFF2-40B4-BE49-F238E27FC236}">
                <a16:creationId xmlns:a16="http://schemas.microsoft.com/office/drawing/2014/main" id="{4EFE9168-5EBB-D2FA-7673-1E2E90FA8D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51" y="1456642"/>
            <a:ext cx="782030" cy="900000"/>
          </a:xfrm>
          <a:prstGeom prst="rect">
            <a:avLst/>
          </a:prstGeom>
        </p:spPr>
      </p:pic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58E2099D-615D-0C24-06BD-BD18EAAF67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814963-BBAE-7E82-DF13-C0CA5F5468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1791" y="1855180"/>
            <a:ext cx="2847410" cy="39651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0D6B794-174A-E25E-0DA9-1C4C547C1E99}"/>
              </a:ext>
            </a:extLst>
          </p:cNvPr>
          <p:cNvSpPr/>
          <p:nvPr/>
        </p:nvSpPr>
        <p:spPr>
          <a:xfrm>
            <a:off x="3431097" y="4219572"/>
            <a:ext cx="2778104" cy="14560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90085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2F7EA-C296-A90C-391A-D357CA245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872C16F-7045-EC47-CC08-53A0CFBD9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لعرض الحوار. سيشارك الجميع. انتبهوا. (ثنائيان أو ثلاثة)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777AF91-E778-9824-8303-0F51EA39D6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0A99B4B-6982-5223-0261-5AFCC89347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2AC8EF-93C5-F955-ADD0-E6666A191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2312248-FAD3-71CA-356E-7CDC24DA5A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Bulle narrative : rectangle à coins arrondis 3">
            <a:extLst>
              <a:ext uri="{FF2B5EF4-FFF2-40B4-BE49-F238E27FC236}">
                <a16:creationId xmlns:a16="http://schemas.microsoft.com/office/drawing/2014/main" id="{EC54FFAE-1163-4C54-9E75-D2FF8302BA14}"/>
              </a:ext>
            </a:extLst>
          </p:cNvPr>
          <p:cNvSpPr/>
          <p:nvPr/>
        </p:nvSpPr>
        <p:spPr>
          <a:xfrm>
            <a:off x="393869" y="3534481"/>
            <a:ext cx="3100858" cy="1476712"/>
          </a:xfrm>
          <a:prstGeom prst="wedgeEllipseCallout">
            <a:avLst>
              <a:gd name="adj1" fmla="val 72992"/>
              <a:gd name="adj2" fmla="val -10063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لِأَنَّ                     </a:t>
            </a:r>
          </a:p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3375547-D53A-1432-28CE-71CA85182C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1AD9AEA-7672-4D82-07C8-BA706C1BF7F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69FF23-4EF3-341C-B409-90E3341F28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Bulle narrative : rectangle à coins arrondis 3">
            <a:extLst>
              <a:ext uri="{FF2B5EF4-FFF2-40B4-BE49-F238E27FC236}">
                <a16:creationId xmlns:a16="http://schemas.microsoft.com/office/drawing/2014/main" id="{C5687947-F171-8FBF-C3AE-7C4B374C1CB9}"/>
              </a:ext>
            </a:extLst>
          </p:cNvPr>
          <p:cNvSpPr/>
          <p:nvPr/>
        </p:nvSpPr>
        <p:spPr>
          <a:xfrm>
            <a:off x="444618" y="1893654"/>
            <a:ext cx="2952924" cy="1197950"/>
          </a:xfrm>
          <a:prstGeom prst="wedgeEllipseCallout">
            <a:avLst>
              <a:gd name="adj1" fmla="val 80215"/>
              <a:gd name="adj2" fmla="val 9991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أُريدُ أَنْ أُصْبِحَ             في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ٱلْمُسْتَقْبَلِ</a:t>
            </a:r>
            <a:r>
              <a: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!</a:t>
            </a:r>
            <a:endParaRPr lang="ar-MA" sz="2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363F0B-1210-5B08-7A07-7ABB21B3B12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FCAC38-240C-D86F-B242-32DB0FB1B9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9C4334C-2D5D-E83C-6EE1-FEB4A5FC1A53}"/>
              </a:ext>
            </a:extLst>
          </p:cNvPr>
          <p:cNvSpPr/>
          <p:nvPr/>
        </p:nvSpPr>
        <p:spPr>
          <a:xfrm>
            <a:off x="780176" y="3909656"/>
            <a:ext cx="1760406" cy="3197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18E99AE-7025-288E-0B6B-F70BC8776D86}"/>
              </a:ext>
            </a:extLst>
          </p:cNvPr>
          <p:cNvSpPr/>
          <p:nvPr/>
        </p:nvSpPr>
        <p:spPr>
          <a:xfrm>
            <a:off x="444618" y="2160986"/>
            <a:ext cx="875103" cy="3197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70C1BFF-27D7-1F13-7E58-3A0F746092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4652" y="2203845"/>
            <a:ext cx="559018" cy="14767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546B63-D5A8-7AC3-F373-A742FFCD24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7718" y="2018893"/>
            <a:ext cx="660257" cy="1389856"/>
          </a:xfrm>
          <a:prstGeom prst="rect">
            <a:avLst/>
          </a:prstGeom>
        </p:spPr>
      </p:pic>
      <p:sp>
        <p:nvSpPr>
          <p:cNvPr id="6" name="Bulle narrative : rectangle à coins arrondis 2">
            <a:extLst>
              <a:ext uri="{FF2B5EF4-FFF2-40B4-BE49-F238E27FC236}">
                <a16:creationId xmlns:a16="http://schemas.microsoft.com/office/drawing/2014/main" id="{C9754FF8-9221-DE49-E14A-215C7438C880}"/>
              </a:ext>
            </a:extLst>
          </p:cNvPr>
          <p:cNvSpPr/>
          <p:nvPr/>
        </p:nvSpPr>
        <p:spPr>
          <a:xfrm>
            <a:off x="5706442" y="1604870"/>
            <a:ext cx="2582923" cy="1197950"/>
          </a:xfrm>
          <a:prstGeom prst="wedgeEllipseCallout">
            <a:avLst>
              <a:gd name="adj1" fmla="val -61653"/>
              <a:gd name="adj2" fmla="val 26385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مَرْحَباً يا سَعيدُ، ماذا تُريدُ أَنْ تُصْبِحَ عِنْدَما تَكْبَرُ؟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FA26CF0-BB33-DE79-B2D3-AD85204CBA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2728" y="3771809"/>
            <a:ext cx="559018" cy="147671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806CC02-94B9-59BB-058C-096AE1C756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5327" y="3534481"/>
            <a:ext cx="660257" cy="1389856"/>
          </a:xfrm>
          <a:prstGeom prst="rect">
            <a:avLst/>
          </a:prstGeom>
        </p:spPr>
      </p:pic>
      <p:sp>
        <p:nvSpPr>
          <p:cNvPr id="21" name="Bulle narrative : rectangle à coins arrondis 2">
            <a:extLst>
              <a:ext uri="{FF2B5EF4-FFF2-40B4-BE49-F238E27FC236}">
                <a16:creationId xmlns:a16="http://schemas.microsoft.com/office/drawing/2014/main" id="{A45B2DBD-5E50-73BF-7DA5-77DDCE874B78}"/>
              </a:ext>
            </a:extLst>
          </p:cNvPr>
          <p:cNvSpPr/>
          <p:nvPr/>
        </p:nvSpPr>
        <p:spPr>
          <a:xfrm>
            <a:off x="6063521" y="3222471"/>
            <a:ext cx="2582923" cy="1197950"/>
          </a:xfrm>
          <a:prstGeom prst="wedgeEllipseCallout">
            <a:avLst>
              <a:gd name="adj1" fmla="val -73021"/>
              <a:gd name="adj2" fmla="val 3276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وَلِماذا تُريدُ أَنْ تُصْبِحَ                   ؟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8EAD0E3-2E17-3765-116D-F2E5181B80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4652" y="5228902"/>
            <a:ext cx="559018" cy="147671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63802F-9C6D-F51B-BECF-D92E84130F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5327" y="4746107"/>
            <a:ext cx="660257" cy="1389856"/>
          </a:xfrm>
          <a:prstGeom prst="rect">
            <a:avLst/>
          </a:prstGeom>
        </p:spPr>
      </p:pic>
      <p:sp>
        <p:nvSpPr>
          <p:cNvPr id="25" name="Bulle narrative : rectangle à coins arrondis 2">
            <a:extLst>
              <a:ext uri="{FF2B5EF4-FFF2-40B4-BE49-F238E27FC236}">
                <a16:creationId xmlns:a16="http://schemas.microsoft.com/office/drawing/2014/main" id="{EB85D950-F7F8-FA43-D879-C24537E08EEF}"/>
              </a:ext>
            </a:extLst>
          </p:cNvPr>
          <p:cNvSpPr/>
          <p:nvPr/>
        </p:nvSpPr>
        <p:spPr>
          <a:xfrm>
            <a:off x="5981350" y="4585150"/>
            <a:ext cx="2779137" cy="1197950"/>
          </a:xfrm>
          <a:prstGeom prst="wedgeEllipseCallout">
            <a:avLst>
              <a:gd name="adj1" fmla="val -66189"/>
              <a:gd name="adj2" fmla="val -8629"/>
            </a:avLst>
          </a:prstGeom>
          <a:noFill/>
          <a:ln w="38100">
            <a:solidFill>
              <a:srgbClr val="507FBD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وَماذا يَجِبُ أَنْ تَدْرُسَ لِتَكونَ        ؟</a:t>
            </a:r>
          </a:p>
        </p:txBody>
      </p:sp>
      <p:sp>
        <p:nvSpPr>
          <p:cNvPr id="26" name="Bulle narrative : rectangle à coins arrondis 3">
            <a:extLst>
              <a:ext uri="{FF2B5EF4-FFF2-40B4-BE49-F238E27FC236}">
                <a16:creationId xmlns:a16="http://schemas.microsoft.com/office/drawing/2014/main" id="{096AACCA-BF64-0B70-D4FE-852450F64FBC}"/>
              </a:ext>
            </a:extLst>
          </p:cNvPr>
          <p:cNvSpPr/>
          <p:nvPr/>
        </p:nvSpPr>
        <p:spPr>
          <a:xfrm>
            <a:off x="503933" y="5170179"/>
            <a:ext cx="3100858" cy="1225842"/>
          </a:xfrm>
          <a:prstGeom prst="wedgeEllipseCallout">
            <a:avLst>
              <a:gd name="adj1" fmla="val 71124"/>
              <a:gd name="adj2" fmla="val -19491"/>
            </a:avLst>
          </a:prstGeom>
          <a:noFill/>
          <a:ln w="38100">
            <a:solidFill>
              <a:srgbClr val="946D9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يَجِبُ أَنْ أَدْرُسَ 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D218D7E-E2C6-D721-31E7-77453AE4EBAB}"/>
              </a:ext>
            </a:extLst>
          </p:cNvPr>
          <p:cNvSpPr/>
          <p:nvPr/>
        </p:nvSpPr>
        <p:spPr>
          <a:xfrm>
            <a:off x="6695814" y="3909656"/>
            <a:ext cx="875103" cy="3197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E22A5D1C-EE16-252C-06A6-9D5F8D464D7D}"/>
              </a:ext>
            </a:extLst>
          </p:cNvPr>
          <p:cNvSpPr/>
          <p:nvPr/>
        </p:nvSpPr>
        <p:spPr>
          <a:xfrm>
            <a:off x="780176" y="4352533"/>
            <a:ext cx="2092281" cy="3197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DA63ED18-965A-1FC0-6CB7-E10CF0735470}"/>
              </a:ext>
            </a:extLst>
          </p:cNvPr>
          <p:cNvSpPr/>
          <p:nvPr/>
        </p:nvSpPr>
        <p:spPr>
          <a:xfrm>
            <a:off x="6769915" y="5281158"/>
            <a:ext cx="363449" cy="3197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981E144-48E7-EE55-5226-BF2AA7A8E05D}"/>
              </a:ext>
            </a:extLst>
          </p:cNvPr>
          <p:cNvSpPr/>
          <p:nvPr/>
        </p:nvSpPr>
        <p:spPr>
          <a:xfrm>
            <a:off x="780177" y="5669368"/>
            <a:ext cx="1046140" cy="3197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174479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DBA0E-8C17-64FF-3AA7-E2A6530F8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ADE93E6-F33B-0B19-170D-5CB672AE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7764"/>
            <a:ext cx="744301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3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نمر على تشخيص الحكاية.</a:t>
            </a:r>
            <a:endParaRPr lang="ar-MA" sz="23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7895F2-E1F1-2697-19C5-0AC906A646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336F1F-5395-751D-0DBD-C6ED87336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864C48-A330-5FA9-A8EE-A452AE8F30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F63275-2CEC-9F9C-C4B3-2B06470C0D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8F48EE-A1BC-B19F-729A-A9815ED2E79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032845-2EC3-6D31-E97D-D2E1A07E7FE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48EA65-666B-608A-28D1-35E20989DC6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2F4164-2BE6-5F00-4AA7-1C6521E5AA0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F7EDA024-F66C-B538-7733-A5D4A63739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C7B782-A74F-9DBE-6A9D-1DF347A0C0A2}"/>
              </a:ext>
            </a:extLst>
          </p:cNvPr>
          <p:cNvSpPr/>
          <p:nvPr/>
        </p:nvSpPr>
        <p:spPr>
          <a:xfrm>
            <a:off x="2114324" y="2971800"/>
            <a:ext cx="4915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7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تتَشْخيصُ</a:t>
            </a: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ٱلْحِكايَةِ</a:t>
            </a:r>
            <a:endParaRPr lang="fr-FR" sz="7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109467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9A133-5BFF-B943-9E48-F518EEA2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3D9CCB7-1C1F-FA25-BA53-77D05497E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يشخص دور: المعلمة، خالد، سيرين، يونس، سليمان، مروان.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97113086-1319-FAAC-7D1C-2933A32A76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715919-4045-24BF-A250-BD32F90CFC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188392-12CF-9425-47F3-A6575AA9A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4941A6-7BF6-0D12-90C8-F30E7EE80A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B23ACF3-6B0B-0AC2-9059-33C4A3C6E9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B87EDEF-8AF2-3ABB-1B00-D1F4BAF9864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3F4D79-8F86-BD45-11AE-09C4AF37805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D739CD-BF7B-8BDE-53D2-BCDF9C62C7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A29712-C5B3-F9AC-F213-CAEB79FF3E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15A89F9-FD1C-3425-7422-1AC3B80AC4B6}"/>
              </a:ext>
            </a:extLst>
          </p:cNvPr>
          <p:cNvSpPr txBox="1"/>
          <p:nvPr/>
        </p:nvSpPr>
        <p:spPr>
          <a:xfrm>
            <a:off x="3298722" y="3187026"/>
            <a:ext cx="2546555" cy="1081980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اَلْأَدْوارُ</a:t>
            </a:r>
            <a:endParaRPr lang="fr-FR" sz="3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BCEDF7-543E-881A-D44D-158A3701D09B}"/>
              </a:ext>
            </a:extLst>
          </p:cNvPr>
          <p:cNvSpPr txBox="1"/>
          <p:nvPr/>
        </p:nvSpPr>
        <p:spPr>
          <a:xfrm>
            <a:off x="1719646" y="2009476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خالِدٌ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469919-BF40-AB90-61F7-D8AFCA2F47B3}"/>
              </a:ext>
            </a:extLst>
          </p:cNvPr>
          <p:cNvSpPr txBox="1"/>
          <p:nvPr/>
        </p:nvSpPr>
        <p:spPr>
          <a:xfrm>
            <a:off x="5069752" y="4860917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سُلَيْمانُ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9C44904-38E7-59F7-15AE-EC1052E3E374}"/>
              </a:ext>
            </a:extLst>
          </p:cNvPr>
          <p:cNvSpPr txBox="1"/>
          <p:nvPr/>
        </p:nvSpPr>
        <p:spPr>
          <a:xfrm>
            <a:off x="4555292" y="1880026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اَلْمُعَلِّمَةُ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C3CEDC6-8B01-AE11-5499-D7FCB9907C49}"/>
              </a:ext>
            </a:extLst>
          </p:cNvPr>
          <p:cNvSpPr txBox="1"/>
          <p:nvPr/>
        </p:nvSpPr>
        <p:spPr>
          <a:xfrm>
            <a:off x="943304" y="3532054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سيرينُ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B8BAE9-1DAE-5D6C-F02C-960CB5D4980B}"/>
              </a:ext>
            </a:extLst>
          </p:cNvPr>
          <p:cNvSpPr txBox="1"/>
          <p:nvPr/>
        </p:nvSpPr>
        <p:spPr>
          <a:xfrm>
            <a:off x="6714713" y="3187026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مَرْوانُ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7EAD246-914E-CCD8-5F45-C36290C88FAE}"/>
              </a:ext>
            </a:extLst>
          </p:cNvPr>
          <p:cNvSpPr txBox="1"/>
          <p:nvPr/>
        </p:nvSpPr>
        <p:spPr>
          <a:xfrm>
            <a:off x="2828449" y="4860917"/>
            <a:ext cx="1552683" cy="71508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600" b="1" dirty="0">
                <a:solidFill>
                  <a:schemeClr val="accent1">
                    <a:lumMod val="50000"/>
                  </a:schemeClr>
                </a:solidFill>
              </a:rPr>
              <a:t>يونُسُ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9460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AFF5B-2D05-EE3F-9A6A-F2823A0FA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CF71083-94E9-1944-4247-748132685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سأعين من يشخص المشهد: خمسة تلاميذ والمعلمة.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يستعمل المتعلمون تعابير الوجه وحركات اليدين والجسد أثناء التشخيص ...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13AE8657-63B9-5B12-4A26-9BBFD1D501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AAC5EF-5991-88F3-77E0-A5767EE105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65D10B-A25F-C140-35CF-9B3E16FA6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C60124-B1AE-23CB-1623-6A8C5A0C51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A979DB9-59C0-C9DF-877F-766B4F164D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DB66B9F-67B2-6405-0D7C-37FBD527FA5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67DF42-58A7-D487-58C8-1C98E3CEB5E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199E1A-9974-A48D-F729-6DCEE4CD8F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D7E41A-5AA8-5302-39EE-546232B8A4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A29F8B-C997-2C19-252F-3A9A10EA69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6224" y="2661011"/>
            <a:ext cx="3774756" cy="223815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D54737-D565-0AAC-E565-E4D4950FF0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859" y="2661011"/>
            <a:ext cx="3616414" cy="223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9944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4B176-9190-A2E1-4CDD-A76491AE6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5B8D922-49C5-E765-9614-FCEA2A57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1" y="762876"/>
            <a:ext cx="673291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ستشخصون الحكاية كلها. من يريد لعب دور المعلمة؟ خالد؟ سيرين؟ سليمان؟ ...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18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يستعمل المتعلمون تعابير الوجه وحركات اليدين والجسد أثناء التشخيص ...</a:t>
            </a:r>
            <a:endParaRPr lang="ar-MA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FB9AACD3-05C0-59AB-5DDA-6DA6F3E0E8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4AD25A-B38A-A85F-CE92-C752972B06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B8DE8C-BBC2-679E-34F7-AF6C16B16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F8A5FA-B635-CC16-DFFA-61A586E205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1ADB7-C680-E49E-15FE-358A4191B2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8DE5CAD-9310-29A6-7E0F-097705489F4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BEDF12-A7D0-D669-0F05-B003B9F9D4F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E6EF83-0D3C-8691-EA58-655561267CE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8BAC25-0E44-27A3-86BE-9F1F6EA217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B332B8-4D64-D009-EBC4-49E0D5CF0C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3742" y="1512000"/>
            <a:ext cx="3774756" cy="223815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A813FA-87D2-DFB7-0E7A-C9402822F5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377" y="1512000"/>
            <a:ext cx="3616414" cy="223815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ED2C7E-F166-8CDA-F549-0817227F4B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0917" y="3887283"/>
            <a:ext cx="1747771" cy="15215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A72E77-0D78-0C54-FCD7-5624E353E1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5732" y="3886973"/>
            <a:ext cx="1440662" cy="15224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44230D1-613F-31DA-2088-D5C6F1FB9A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30029" y="3886973"/>
            <a:ext cx="1561180" cy="152364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533BDE9-77A2-966C-ADAB-AE660A9C200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7919" y="3886973"/>
            <a:ext cx="1396878" cy="152335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014FFE4-7D0D-069E-B28F-FDBE97B052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6876" y="3886973"/>
            <a:ext cx="1723445" cy="150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862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097658" y="2888453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F0973-0D72-AA3F-1695-774485E54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F286D9-BD24-9C23-1C66-8B50E3387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نستمع لقصيدة: هداياي.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D0450CA3-A05B-6F82-ADDB-D9786510A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043188-F1CF-B9D2-49EB-9867FE8E64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00CF9E-BF52-1D0B-753A-94B873C73D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0B9A03-75B2-CBC9-1AA4-C8707138B9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FCB896-E62A-5962-0ECA-77F2C3019FE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50C2B5D-E42F-4DCE-6EBB-3C3C42C5CB0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A5E58D-B2E3-E969-EB77-2AE5CE4A571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2630100-14AB-226A-2062-D837188F52A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27B16E-CE0B-C158-4D80-AF78D12417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FINALE NACHID HADAYAY DONE">
            <a:hlinkClick r:id="" action="ppaction://media"/>
            <a:extLst>
              <a:ext uri="{FF2B5EF4-FFF2-40B4-BE49-F238E27FC236}">
                <a16:creationId xmlns:a16="http://schemas.microsoft.com/office/drawing/2014/main" id="{9171718F-A888-4EB3-028B-29522998E5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0859" y="1671392"/>
            <a:ext cx="8004636" cy="450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472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A447A-9EC4-E568-8C8B-B8AAAE460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8BCD6E-AC0A-0984-3CD8-27D7AE4E8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ننشد القصيدة.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15EFD3AE-55C9-C01B-FFD3-CD5140A7C6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8852EA-AA05-E946-A9B7-BBB8E6AE2A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3D4F68-B19D-23AA-E193-BE220C1127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47BC11-8F07-5B53-2CCB-3ADD5EDC66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18A831-6618-248B-E72E-0BC3191C69C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CC0DD2B-9DFB-7A3A-B052-9EA19C33C24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955AD7-3D75-73CE-5340-326F3CC2C08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17149D4-6B2A-3A3B-EE43-BFD9B18ACD1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FFF562-F527-4240-28A8-643914C0532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4" name="FINALE NACHID HADAYAY DONE">
            <a:hlinkClick r:id="" action="ppaction://media"/>
            <a:extLst>
              <a:ext uri="{FF2B5EF4-FFF2-40B4-BE49-F238E27FC236}">
                <a16:creationId xmlns:a16="http://schemas.microsoft.com/office/drawing/2014/main" id="{07948165-E19F-FC92-0C31-F194E970A5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0859" y="1671392"/>
            <a:ext cx="8004636" cy="450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36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363420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321859" y="2675691"/>
            <a:ext cx="4806582" cy="192240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التوقع والتحقق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القراءات الفردية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الفهم العام</a:t>
            </a:r>
            <a:r>
              <a:rPr lang="fr-FR" sz="2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400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4788" y="166707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1631439" y="1685562"/>
            <a:ext cx="5457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النص (هيا نعمل</a:t>
            </a:r>
            <a:r>
              <a:rPr lang="fr-FR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الجزء 2 ص 83) 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FDCF56-C7B0-2084-B7D1-82376DEB8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43" y="99046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5F4300-FD4A-4ABD-A6AF-BA573239AE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420885" y="1960021"/>
            <a:ext cx="538016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3B83-2338-774C-08B2-B9BCE1343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46B82D46-E191-FA4E-B130-FE6FDA249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14" y="756000"/>
            <a:ext cx="71371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اليوم سنقرأ نصا جديدا (الجزء الثاني من النص (هَيّا نَعْمَلْ!)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4A3E618-B9D7-8BF7-B2AD-DD66E07B75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577890-5BA6-F39D-773C-74450B2F00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1D1B19-5531-FBE9-5942-F2FD7646A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02326F-32D1-0978-E5C8-9F574008C6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74C683D-1619-2FEE-3220-256C4A4CF0C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10697F-C855-7683-F4D0-03F2881EFFD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9D09A3-C400-EB96-C77B-28F65639394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A5196D-6E58-1161-DA79-2316CD6AEF4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D1185FB-DDFA-4E7F-4FE9-6B889FE1E1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EDA3CE-C30C-A3EB-AA6F-ADDE1E10984F}"/>
              </a:ext>
            </a:extLst>
          </p:cNvPr>
          <p:cNvSpPr txBox="1"/>
          <p:nvPr/>
        </p:nvSpPr>
        <p:spPr>
          <a:xfrm>
            <a:off x="2495988" y="2743199"/>
            <a:ext cx="45045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هَيّا نَعْمَلْ</a:t>
            </a:r>
            <a:r>
              <a:rPr lang="fr-FR" sz="6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5835669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7ED78-E8CD-8CA3-26D0-D27ABA06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AB8A017-C611-DD59-A91D-8C6C34C50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14" y="756000"/>
            <a:ext cx="71371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ذلك نتذكر مضامين الجزء الأول من النص. أساعدكم بأسئلة.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76BBD5B-ED80-1F19-9916-10840FA43E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B11BA8-EE23-0E60-4C86-CB309D45D9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064E0E5-7C57-A05F-1A67-60E1B94802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D3D3A64-ED67-99D7-890B-D52B8A76A4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A08AA8-67DD-4C17-10E1-29D1BEE5D2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49BBF6-6CDC-C72F-94E7-3A7B01C6C1E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783CFE-4FE0-3D70-77A7-4F41332C738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3F2640-0341-369F-9D94-C3FB5A6D171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7970F6F-FB1F-26D2-2C3E-3A5EFC34ABAB}"/>
              </a:ext>
            </a:extLst>
          </p:cNvPr>
          <p:cNvSpPr txBox="1"/>
          <p:nvPr/>
        </p:nvSpPr>
        <p:spPr>
          <a:xfrm>
            <a:off x="444617" y="2743199"/>
            <a:ext cx="804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1-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مَعْنى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اَلْقوتُ- يَسْتَدْعي؟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EBD4D34-9DBD-6283-3926-E335C537B331}"/>
              </a:ext>
            </a:extLst>
          </p:cNvPr>
          <p:cNvSpPr txBox="1"/>
          <p:nvPr/>
        </p:nvSpPr>
        <p:spPr>
          <a:xfrm>
            <a:off x="599767" y="3691426"/>
            <a:ext cx="7889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لِماذا نَعْمَلُ حَسَبَ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ٱلْجُزْءِ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ٱلْأَوَّلِ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5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5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B8F92208-EB8B-23D8-DDE2-2202AA3EF2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670248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33288-29FD-9432-2569-F128D8754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B62C7F5-00E7-32C9-FFD4-D8209D40E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14" y="756000"/>
            <a:ext cx="7137159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سؤال ثالث. من يجيب؟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9C0085B-C2BD-53D2-6838-EA6064E8BA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3A0095-FCE0-8D40-0AE5-7884130564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5B56FC1-9DC5-5D6D-D0CA-2321BC122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2F9C1B9-D795-CE0E-5662-D74EAA9748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773B076-6089-320F-76FA-E9A7457D8E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57FA80-76A9-6B44-96EB-BE376DE8A8F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2275CA-496D-6340-107A-8FB37D5AA71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429D3B-078C-5A8B-D3CD-E9270E10F8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284D7417-31B5-1AA1-67E4-3139544D52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A7CCF40-5160-6473-2B58-3E7C646550E3}"/>
              </a:ext>
            </a:extLst>
          </p:cNvPr>
          <p:cNvSpPr txBox="1"/>
          <p:nvPr/>
        </p:nvSpPr>
        <p:spPr>
          <a:xfrm>
            <a:off x="515923" y="1988732"/>
            <a:ext cx="81121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3-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ٱسْمُ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ٱلْمِهْنَةِ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ٱلَّتي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تُمَثِّلُها كُلُّ صورَةٍ مِنَ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ٱلصُّوَرِ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ٱلتّالِيَةِ</a:t>
            </a:r>
            <a:r>
              <a:rPr lang="ar-MA" sz="44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chemeClr val="accent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8386E1-FDC2-4777-1633-94ED4467F3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1397" y="3261855"/>
            <a:ext cx="2319823" cy="22249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8394C1-12A1-67B5-58AB-77744E7EA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8043" y="3179720"/>
            <a:ext cx="2000877" cy="240505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A5BDDCC-3AC3-2560-9C2B-54AC1F7DDA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240" y="3288533"/>
            <a:ext cx="2000877" cy="236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4135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2CC3A9D-7BF8-5042-9F4E-F24C71849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نقرأ الجزء الثاني من النص، سنتعلم كلمات تساعدنا على فهمه. من يقرأ؟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75EAA43-42FB-090C-95F1-4DCB7422A6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C90FED-2A1B-D70C-DBDD-B99AC26187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5FA91F-0FA7-BE3E-4AC1-97D59061CE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C8FB44-09EE-9B88-41E0-173B2DA224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1888F41-121C-C82A-35FB-C0B695CD12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B705BB-CF82-6D7E-FABE-19650E6005E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53266C-70A2-8153-190F-499DCA6E837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FF00DB-1192-EBE9-CBAD-BD4173C43C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27944D0-89A2-2DB9-4F1C-FA48E58CAD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6DDB653-B9BE-4751-ED89-74D1F4B381EB}"/>
              </a:ext>
            </a:extLst>
          </p:cNvPr>
          <p:cNvSpPr/>
          <p:nvPr/>
        </p:nvSpPr>
        <p:spPr>
          <a:xfrm>
            <a:off x="6812656" y="3429000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اِسْتَغْنى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D6B153E-7ED8-6252-3257-BE9E7AC95207}"/>
              </a:ext>
            </a:extLst>
          </p:cNvPr>
          <p:cNvSpPr/>
          <p:nvPr/>
        </p:nvSpPr>
        <p:spPr>
          <a:xfrm>
            <a:off x="5024562" y="3429000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تَتَحَلّى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25C39B5-CD9C-A46A-7636-7477D67161E3}"/>
              </a:ext>
            </a:extLst>
          </p:cNvPr>
          <p:cNvSpPr/>
          <p:nvPr/>
        </p:nvSpPr>
        <p:spPr>
          <a:xfrm>
            <a:off x="2974791" y="3429000"/>
            <a:ext cx="1873184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مُزاوَلَةٌ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88B1245-F15A-FD64-010F-AEC6EF7EC822}"/>
              </a:ext>
            </a:extLst>
          </p:cNvPr>
          <p:cNvSpPr/>
          <p:nvPr/>
        </p:nvSpPr>
        <p:spPr>
          <a:xfrm>
            <a:off x="925020" y="3429000"/>
            <a:ext cx="1873184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تِكْنولوجيا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745579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3794E-5DD6-6007-A276-ADDADB4D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7C32C9F-7173-304C-809E-8340D90A7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معنى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اِسْتَغْنى»؟ 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AD8BFA1-0321-9AE4-582C-2E7F8009E4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790A07-5467-C23F-CCF1-E067B5DC9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41DBAF-9A50-BE4D-66FD-3C070594A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873003-DEDE-C26A-C2BD-ADCF4856D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D7241D-250E-2FEE-C1A3-41B6B80D98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37A46A9-9EEA-BD16-854C-51C062BADE3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6B3BD-C69F-A25F-2FD4-390633C5B7C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EEC547-0BBB-181C-7EEC-03C22BF003FC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5D7867-456A-600B-F626-E41CF5A12D7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2953840-92F2-46E9-C518-700A9F5342C7}"/>
              </a:ext>
            </a:extLst>
          </p:cNvPr>
          <p:cNvSpPr/>
          <p:nvPr/>
        </p:nvSpPr>
        <p:spPr>
          <a:xfrm>
            <a:off x="819330" y="3065527"/>
            <a:ext cx="7685573" cy="10954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buClr>
                <a:srgbClr val="000000"/>
              </a:buClr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اِسْتَغْنى: </a:t>
            </a:r>
            <a:r>
              <a:rPr lang="ar-MA" sz="54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اِكْتَفي وَلَمْ يَعُدْ بِحاجَةٍ إِلى شَيْءٍ.</a:t>
            </a:r>
          </a:p>
        </p:txBody>
      </p:sp>
    </p:spTree>
    <p:extLst>
      <p:ext uri="{BB962C8B-B14F-4D97-AF65-F5344CB8AC3E}">
        <p14:creationId xmlns:p14="http://schemas.microsoft.com/office/powerpoint/2010/main" val="182398094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1A43-E363-9AB7-F219-9FE6AEA3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438AD65-A493-EBED-9F1D-E92D7A6AEF3E}"/>
              </a:ext>
            </a:extLst>
          </p:cNvPr>
          <p:cNvSpPr/>
          <p:nvPr/>
        </p:nvSpPr>
        <p:spPr>
          <a:xfrm>
            <a:off x="3426614" y="3045542"/>
            <a:ext cx="2290773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r" rtl="1">
              <a:defRPr/>
            </a:pP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3F926F6-2A15-D741-9735-B4C7574B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«تتحلى»؟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64BFC23A-C4A8-C208-D83B-2BF4368B73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8FE59E-20E7-5AFF-6820-5633B028AD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278D2F-2CBB-CA1F-863B-26A040F3B9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8DC09A-F701-8831-DDAC-99D49A90FB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DF83921-6BF6-4766-0319-7E8567D200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9AD8FE0-1EC1-0A4F-D019-0189B127307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C084F5-77F2-2B38-D65D-FA00EF086F9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B3CAA3-ECAC-EDE1-FA33-50EB0D87F3F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A19356-DDB7-ABFA-535D-BDFCBF713C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3B2DFBB-DEE1-89C0-B1DD-AB5DEECF2074}"/>
              </a:ext>
            </a:extLst>
          </p:cNvPr>
          <p:cNvSpPr/>
          <p:nvPr/>
        </p:nvSpPr>
        <p:spPr>
          <a:xfrm>
            <a:off x="1427975" y="2462596"/>
            <a:ext cx="6840000" cy="15587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تَتَحَلّى: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تَتَّصِفُ بِصِفاتٍ مُعَيَّنَةٍ.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128559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20C4-4A63-B480-9D49-86AB83FE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B5219A-A555-5F81-8135-CAA07195A483}"/>
              </a:ext>
            </a:extLst>
          </p:cNvPr>
          <p:cNvSpPr/>
          <p:nvPr/>
        </p:nvSpPr>
        <p:spPr>
          <a:xfrm>
            <a:off x="2183188" y="1696137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algn="ctr" defTabSz="914400" rtl="1" eaLnBrk="1" latinLnBrk="0" hangingPunct="1">
              <a:buClr>
                <a:srgbClr val="000000"/>
              </a:buClr>
              <a:defRPr/>
            </a:pP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2ED9809-AC4D-E84A-BFAE-7E2825C6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تكنولوجيا»؟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8FCAE8E5-A7B5-B2D5-A52B-4901AD1CEE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7B2BEF-4F63-BC16-CC31-30040CF4B6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F91639-6F21-9F99-BA42-7D937C53A9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20C4A5-E54D-07D9-F65E-E9FDC78AFE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E19F29-3341-2D55-7E75-3B06A20BC6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C133E2B-B67A-48BC-7111-4803E3CAD06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814D2-D48B-402A-59E5-B197A7FB5E72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8D62E2-B6F6-F203-A2A8-80E5BB1F978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092108-E390-66D2-4E0E-E7051BBB31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5FE1ED-0B79-5AA6-2181-E7CE5A218409}"/>
              </a:ext>
            </a:extLst>
          </p:cNvPr>
          <p:cNvSpPr txBox="1"/>
          <p:nvPr/>
        </p:nvSpPr>
        <p:spPr>
          <a:xfrm>
            <a:off x="1433947" y="4646540"/>
            <a:ext cx="6916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مثالٌ: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أَسْهَمَتِ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ٱلتِّكْنولوجيا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تَسْهيلِ حَياةِ </a:t>
            </a:r>
            <a:r>
              <a:rPr lang="ar-MA" sz="4000" b="1" dirty="0" err="1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ٱلْإِنْسانِ</a:t>
            </a:r>
            <a:r>
              <a:rPr lang="ar-MA" sz="4000" b="1" dirty="0">
                <a:solidFill>
                  <a:schemeClr val="accent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8B302DE-1B70-A55B-CBD7-24C9735671BC}"/>
              </a:ext>
            </a:extLst>
          </p:cNvPr>
          <p:cNvSpPr/>
          <p:nvPr/>
        </p:nvSpPr>
        <p:spPr>
          <a:xfrm>
            <a:off x="956366" y="2603260"/>
            <a:ext cx="7393858" cy="14181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تِكْنولوجِيا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اَلْأَدَواتُ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وَٱلتِّقْنِيّاتُ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ٱلَّتي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تُسَهِّلُ حَياةَ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ٱلْإِنْسانِ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 </a:t>
            </a:r>
            <a:endParaRPr lang="ar-MA" sz="54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77369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D7D28-E0DE-1A0C-7279-EF276A31E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18DD513-FF36-E24B-20E7-EE4CDBC61036}"/>
              </a:ext>
            </a:extLst>
          </p:cNvPr>
          <p:cNvSpPr/>
          <p:nvPr/>
        </p:nvSpPr>
        <p:spPr>
          <a:xfrm>
            <a:off x="2183188" y="1696137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algn="ctr" defTabSz="914400" rtl="1" eaLnBrk="1" latinLnBrk="0" hangingPunct="1">
              <a:buClr>
                <a:srgbClr val="000000"/>
              </a:buClr>
              <a:defRPr/>
            </a:pP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A04ADF90-D5F6-6D64-88C6-02C0B9985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مزاولة»؟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تلميذان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)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2E1EDC22-D090-8651-CD2E-0A3FADABF2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2FC54C-2CD1-80A3-7BF9-9741FE004C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43D097D-C51D-91F3-3317-B7E107E0DD1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8005782-DCE5-82A3-24CC-489FCCD79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BB3090C-622D-E186-A966-C0A1AA7F84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C850226-DB51-A2F4-13C7-C245A7B3AE9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948751-134A-B356-2018-D586AB8F812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EC7231-E0B8-8D2C-476D-747E3A17532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B6C19E-48D0-1370-B62D-3814E614AA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A51EBB-4B32-33B5-173F-842C1CB11A6F}"/>
              </a:ext>
            </a:extLst>
          </p:cNvPr>
          <p:cNvSpPr txBox="1"/>
          <p:nvPr/>
        </p:nvSpPr>
        <p:spPr>
          <a:xfrm>
            <a:off x="1433947" y="4646540"/>
            <a:ext cx="6916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مثالٌ: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يُزاوِلُ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ٱلطَّبيبُ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عَمَلَهُ في </a:t>
            </a:r>
            <a:r>
              <a:rPr lang="ar-MA" sz="4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ٱلْمُسْتَشْفي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FR" sz="4000" dirty="0">
              <a:solidFill>
                <a:srgbClr val="424D7C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726B11-7F70-FEA0-7A89-E58B18AE6FD0}"/>
              </a:ext>
            </a:extLst>
          </p:cNvPr>
          <p:cNvSpPr/>
          <p:nvPr/>
        </p:nvSpPr>
        <p:spPr>
          <a:xfrm>
            <a:off x="956366" y="2603260"/>
            <a:ext cx="7393858" cy="14181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مُزاوَلَةٌ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 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مُمارَسَةُ عَمَلٍ أَوْ مِهْنَةٍ. </a:t>
            </a:r>
            <a:endParaRPr lang="ar-MA" sz="54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63339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78564-8F9C-4DFE-8A44-66AB446D3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75AA7D6-C84C-F6DD-D7B3-0B9AB8F53FED}"/>
              </a:ext>
            </a:extLst>
          </p:cNvPr>
          <p:cNvSpPr/>
          <p:nvPr/>
        </p:nvSpPr>
        <p:spPr>
          <a:xfrm>
            <a:off x="2183188" y="1696137"/>
            <a:ext cx="5557462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algn="ctr" defTabSz="914400" rtl="1" eaLnBrk="1" latinLnBrk="0" hangingPunct="1">
              <a:buClr>
                <a:srgbClr val="000000"/>
              </a:buClr>
              <a:defRPr/>
            </a:pP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F715813-B012-32A1-5B61-74455BDC2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المفردات التي شرحناها؟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71205BA9-7732-D371-864F-4D66BF2DBE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D5E9C7-F45A-B99D-ABB7-DD880B01F6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3E1D52-CB27-BAFD-C5AC-A0EC1A4A25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9EC522-44C9-BD6D-5E3F-BB2224525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1C1A6A-0598-CC9B-B11D-3E9C7509A3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64A157-86A3-44AD-528D-8E63D17DBDE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4FB365-1B8C-978B-B2F7-DFC5D289D24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57C361-2D96-54C8-6AD1-EA7A4AC8426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66BA8F-329B-2946-FC71-20F1650F1E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919E179-0BC9-7CBB-AE01-08FC4E56432F}"/>
              </a:ext>
            </a:extLst>
          </p:cNvPr>
          <p:cNvSpPr/>
          <p:nvPr/>
        </p:nvSpPr>
        <p:spPr>
          <a:xfrm>
            <a:off x="6812656" y="3429000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اِسْتَغْنى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13839D4-B98C-8374-57A7-0FE87C576892}"/>
              </a:ext>
            </a:extLst>
          </p:cNvPr>
          <p:cNvSpPr/>
          <p:nvPr/>
        </p:nvSpPr>
        <p:spPr>
          <a:xfrm>
            <a:off x="5024562" y="3429000"/>
            <a:ext cx="1434920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تَتَحَلّى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28AAE0B-527C-4923-4FDC-9B2D8E361DC8}"/>
              </a:ext>
            </a:extLst>
          </p:cNvPr>
          <p:cNvSpPr/>
          <p:nvPr/>
        </p:nvSpPr>
        <p:spPr>
          <a:xfrm>
            <a:off x="2974791" y="3429000"/>
            <a:ext cx="1873184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مُزاوَلَةٌ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0E0459-1FB7-7106-888F-ABA6C2289C9F}"/>
              </a:ext>
            </a:extLst>
          </p:cNvPr>
          <p:cNvSpPr/>
          <p:nvPr/>
        </p:nvSpPr>
        <p:spPr>
          <a:xfrm>
            <a:off x="925020" y="3429000"/>
            <a:ext cx="1873184" cy="7269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تِكْنولوجيا</a:t>
            </a:r>
            <a:endParaRPr lang="fr-FR"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749454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ED254-2DB5-01E7-76E4-7E45C28FB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ED29565A-02E6-77AB-C96D-EFB5EBA05E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9D64C5-603E-99FB-F4F1-AAC87D1AE5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C394AD-83AE-BDEA-C107-312AE41C5B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AF0CCA-1459-6552-92B7-FA6E088D0D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8BD508C-6133-0E31-398F-EDD7F9FB441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4327FB-E7EE-7FEC-0A7F-CD942C2B011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14954D-A461-B2A6-DDFB-9B3CBB80547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CB4F166-4F66-00B2-5584-7573D50E9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83، سنقرأ الجزء الثاني من النص.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EB009C9D-9D12-293E-B4A1-FE4E690A89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672CF46-5F43-EB51-8841-E6513A26882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4AD3C9-78B6-39DE-CB3F-D68548D686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91" y="2272427"/>
            <a:ext cx="2336320" cy="358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7207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E108A-A7B5-31B5-FDB6-306B138D8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79A302D-7552-5DF7-CB60-64DAF100D4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CD715D-3928-413E-766C-A06D442F89D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20A273E-F5E5-D15A-9664-AE59511B1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FB9A4B-2B13-1505-2975-E8402C0C47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0776224-6F67-2346-F13A-24F62BB07F0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409E81-3A77-5351-A379-64243C1865B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5C564C-AF80-24B6-55B6-605CA269496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58D7EAB-C999-4454-611D-14A4BEF1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سأقرأ.  تابعوا معي.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D9E11E6-BE93-58E4-4F35-38E1776B49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48BFFA-817E-3DEF-0C5D-E72F86E94F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A80C752-4D3C-A366-4381-C401C6115E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972" y="1928478"/>
            <a:ext cx="2336320" cy="358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07696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7875D-27F9-FED1-BA0F-4356E0A9E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CF697DD-8B1D-73E8-B052-91B205CD55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FCBA75-D64D-5505-9840-6AE61AE719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B5B277D-175D-BBCC-C44E-6AD884AC08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0AD8EB-6A0A-9165-9391-A933A9E63E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1BFF3C4-E046-2BE1-C947-C588ABFE709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D39322-E033-2CD6-DE16-403DCF6FFD1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160C6A-612D-1642-EB19-278B1D1D05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45948AA-B271-A014-BC15-534B75D2C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يقرأ؟– تابع(ي). -ارفعوا أيديكم حين تسمعون كلمةً لا تفهمونها.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(15 دقيقة)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68580850-799D-4C38-67A0-69D7E98F9D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0EE09A-C78C-89B1-6EB4-06BC3B7723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A9953C-1DCB-B4B4-729E-9471858965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972" y="1928478"/>
            <a:ext cx="2336320" cy="358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5127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C9D50-F1AC-1223-FE7A-EFB28DA5B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E99FEE-6EE3-5B2C-D4FC-8B44C54D5949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8364B6E-45D6-8EC9-8504-C24198F1A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هذا المقطع بشكل معبر؟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7D437E8B-DB04-22DB-2FB3-7DAEF7771B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E229C7-3B5E-8F5D-A412-BC49D44EDD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D20BCFF-916C-33BF-5140-CAC14748B0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718095-4A7D-1D3D-9161-E2636CEBA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6EFE79-BD11-2EE2-B1F0-E2C0673073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99F452-C161-8890-A0F1-8E662690ED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C8FDAE-374C-0F5D-A156-A60A3D530FA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8A948E-4D35-1553-61DE-1904C66AD53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EDBAEE-52F0-3247-E13A-876D51D280E7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AB44D150-0B4E-2761-DCDF-C469E7E4B2CF}"/>
              </a:ext>
            </a:extLst>
          </p:cNvPr>
          <p:cNvSpPr txBox="1"/>
          <p:nvPr/>
        </p:nvSpPr>
        <p:spPr>
          <a:xfrm>
            <a:off x="520117" y="2330488"/>
            <a:ext cx="8095377" cy="255384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وَإِذا كُنْتَ تُفَكِّرُ في مُمارَسَةِ مِهْنَةٍ ما في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ٱلْمُسْتَقْبَلِ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فَعَلَيْكَ أَنْ تَتَحَلّى، مِنَ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ٱلْآنَ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بِٱلجِدِّ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وَٱلْمُثابَرَةِ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لِكَيْ تُحَقِّقَ حُلْمَكَ.</a:t>
            </a:r>
          </a:p>
        </p:txBody>
      </p:sp>
    </p:spTree>
    <p:extLst>
      <p:ext uri="{BB962C8B-B14F-4D97-AF65-F5344CB8AC3E}">
        <p14:creationId xmlns:p14="http://schemas.microsoft.com/office/powerpoint/2010/main" val="46684532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8CD3-B4FE-9F45-C286-E60AF0A64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89C9FA9-44B2-8E43-8E87-17662FCB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عودوا إلى النص وابحثوا عن الجواب. دقيقة للتفكير والبحث.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5F447B-1E19-0756-7C61-AC6B5135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03842-C33D-4B93-996A-FF5E1E58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7A23CC-2B0E-E89B-AE4E-AA419F22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1E673F-086D-6C12-E399-693A2FB22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775B52-9669-2013-5BB9-E4CE0C346D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D98CF6-1155-151E-4C52-7FC30BFFFE1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072736-471D-C592-B423-0F2988563A7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BFAB0A-9097-F94B-7DE8-3A4438725A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4542F79-B7EC-0A24-5E2C-F638A166B959}"/>
              </a:ext>
            </a:extLst>
          </p:cNvPr>
          <p:cNvSpPr txBox="1"/>
          <p:nvPr/>
        </p:nvSpPr>
        <p:spPr>
          <a:xfrm>
            <a:off x="998825" y="2796897"/>
            <a:ext cx="7339424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ٱلْمِهَنُ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ٱلْجَديدَةُ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تَحَدَّثَ عَنْها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ٱلنَّصُّ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393148B2-E596-A593-9FEF-97ED17E4F4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36528052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736C7-CD0D-CB10-D89F-22313680F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2ED1D96-AE96-CBF9-3C68-459759F0C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جوابه؟ ما المقطع من النص الذي يثبت ذلك؟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E01FC4-FDCD-DAA9-59D5-542FFDC8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A4231B-96D5-5D89-2322-5AE8E11B0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AF1CCE-0091-B310-E6FC-97812EDBE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36A464-B1E1-9BAE-912E-B8539FCFEE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53BF7-272F-8CF9-9B79-610E278DEC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AA55DA-1714-3F7A-297F-29BBD81574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6BC62B-D6C3-26B5-2B8A-FD6CC4B32BA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C926A9-75A0-6F3A-E5ED-E06234B9FCA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C614FA3A-2F33-2102-4A20-14EA9D0C95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2F3304F3-9319-3373-EAC3-57D606C7E871}"/>
              </a:ext>
            </a:extLst>
          </p:cNvPr>
          <p:cNvSpPr txBox="1"/>
          <p:nvPr/>
        </p:nvSpPr>
        <p:spPr>
          <a:xfrm>
            <a:off x="989947" y="2399637"/>
            <a:ext cx="7339424" cy="255384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اَلْمِهَنُ </a:t>
            </a:r>
            <a:r>
              <a:rPr lang="ar-MA" sz="48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ٱلْجَديدَةُ</a:t>
            </a:r>
            <a:r>
              <a:rPr lang="ar-MA" sz="48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ٱلَّتي</a:t>
            </a:r>
            <a:r>
              <a:rPr lang="ar-MA" sz="48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تَحَدَّثَ عَنْها </a:t>
            </a:r>
            <a:r>
              <a:rPr lang="ar-MA" sz="48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ٱلنَّصُّ</a:t>
            </a:r>
            <a:r>
              <a:rPr lang="ar-MA" sz="48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: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مُصَمِّمو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ٱلبَرامِجِ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تِقْنِيّو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ٱلْحَواسيبِ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، مُهَنْدِسو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ٱلأنْظِمَةِ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ٱلرَّقْمِيَّةِ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167099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60F46-C2AB-2BD9-F4EF-F1DDFF232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CA4E772-BF0E-8651-C499-CDBFF457E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BC5360E-7BE4-9910-E22E-C63C71FCDA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F713C5-E512-1B20-EBC9-5C07A8A041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DD5D90E-0D68-0016-3172-D6E3D54358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40DA25-D719-193C-4C78-ACFC69047F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0F1AD7-81AB-E241-51D2-4EC965BEC3C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680FE6-22F1-AFBE-856C-74C5C54B30E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3B0FB3-054E-D956-69E9-F267266F09C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E5791A-4529-94F7-96D0-6A8929A71F5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FA793D9-1234-5021-87EF-908D14450A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0BA205FE-A9D0-442A-D49C-607780EA7BE5}"/>
              </a:ext>
            </a:extLst>
          </p:cNvPr>
          <p:cNvSpPr txBox="1"/>
          <p:nvPr/>
        </p:nvSpPr>
        <p:spPr>
          <a:xfrm>
            <a:off x="907822" y="2708497"/>
            <a:ext cx="7339424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تتَطَلَّبُ ٱلْمِهَنُ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ٱلْجَديدَةُ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حَسَبَ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ٱلنَّصِّ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22121845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9E66-963C-1EFD-7305-081DE742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EE85035-074B-214D-8847-54451B3E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إجابته؟                             - صححوا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430C658-DF71-9516-6C05-D427C84D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F72F00-199F-D069-7165-B3DF77F3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E38D0-3D22-3B00-840E-85CEF982D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8CFE0A-379F-EFE9-2826-5F42DDA03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BEA6F5-125E-A8AD-34C6-B4940E66E4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C43504-2811-D903-814D-27E411B4CD5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0885C-5117-15A4-6826-B6D78AB3295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726-FB1A-FFB7-5BB8-48F4D1C3BE3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A970AA8-AC86-FC1D-B539-C15F3C9963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1A8686E0-25C3-1B3F-B035-F6C2389BBC88}"/>
              </a:ext>
            </a:extLst>
          </p:cNvPr>
          <p:cNvSpPr txBox="1"/>
          <p:nvPr/>
        </p:nvSpPr>
        <p:spPr>
          <a:xfrm>
            <a:off x="632373" y="2398870"/>
            <a:ext cx="8110998" cy="255384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تتَطَلَّبُ ٱلْمِهَنُ </a:t>
            </a:r>
            <a:r>
              <a:rPr lang="ar-MA" sz="48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ٱلْجَديدَةُ</a:t>
            </a:r>
            <a:r>
              <a:rPr lang="ar-MA" sz="48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حَسَبَ </a:t>
            </a:r>
            <a:r>
              <a:rPr lang="ar-MA" sz="4800" b="1" kern="0" dirty="0" err="1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ٱلنَّصِّ</a:t>
            </a:r>
            <a:r>
              <a:rPr lang="ar-MA" sz="4800" b="1" kern="0" dirty="0"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مَهاراتٍ وَقُدُراتٍ كَإِتْقانِ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ٱسْتِعْمالِ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ٱلْحاسوبِ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وَٱلْآلاتِ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وَٱلْأَجْهِزَةِ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ٱلإِلِكْترونِيَّةِ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6646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25B25-2E38-D221-1A35-60CC3A85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307D64-F67D-35A6-3FE1-F12BE791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84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التعليمة؟ ما المطلوب؟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0B6424-B764-58E9-FF5A-9AD4F873B0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C4D446-D5D7-A080-58F3-9F5315AE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15DCC76-2AA2-BE79-9300-88B28A4DB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034C3-1C1F-E63D-8163-E83BB6E5C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B56457-0ABA-3BEE-FD52-E2801FD839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D47A82-0146-05FC-D78A-32096D5FDFA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A52157-75A4-68F2-8690-CB3AE05B07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2F2AA-D45A-3B93-80FA-0BBCF1BCCE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7363EB-AE36-6E58-F45E-2785A766D3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257" y="2196925"/>
            <a:ext cx="2545911" cy="3905075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C9DFCA1A-788A-1700-24FD-49184FDB44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8882F48-DAE7-EC2D-5083-6B3F8DD97D6F}"/>
              </a:ext>
            </a:extLst>
          </p:cNvPr>
          <p:cNvSpPr/>
          <p:nvPr/>
        </p:nvSpPr>
        <p:spPr>
          <a:xfrm>
            <a:off x="3410257" y="2650921"/>
            <a:ext cx="2478815" cy="10402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19841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4B0B0-B978-D840-AA75-AA722D190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4D41F67-5CC7-BC7F-A040-49667F9A2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المطلوب إضافة صفات مناسبة لكلمة حاسوب لتوضيح الكلمة أكثر. أنجزوا (دقيقتان)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التوجيه إلى أن الصفة يجب أن تكون بدون "ال" لأن "حاسوب" بدون "ال".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1A3D411-B2EF-E218-3100-FC7C3509B6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F2287E-7955-B7B4-85DA-7BFF67E651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E7AFC5B-BE8D-CEFF-ECE9-90DCBDB6E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CE7EC7-7EA1-35CD-F717-BA0DF1B948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57AF13E-3397-3402-8575-B40805FA62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7C389F-9456-B6EE-2C66-0832A4D1C2BA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B85E79-467B-948E-1742-F4E98077A81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DB0AC7-24BD-2D90-1051-666DC67CDCF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6492C70-4E45-F14A-23F8-6276284A4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2B3721-D698-5722-2228-7CA0FF9300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646" y="2122463"/>
            <a:ext cx="7352707" cy="338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60172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E755-8C1F-23A1-7EE6-60018E3DD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C1A86AB-D2B7-8A77-8487-EB1140C51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إجابته؟ ما رأيكم؟                               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D8C6B88-6E6D-8578-6084-7587E87E06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ED7C18-9F56-29E1-970B-6A20DA58DA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853A2A6-1C76-53E9-44FC-3569C72106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A80293D-A552-9084-0677-9492F268CE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9E27E12-8839-A4CF-1C18-EBBEA7AB3F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F6158D-6185-7155-D8FB-35CBC155335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C02A89-CEF9-1640-FEFC-D35E64FDBE2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11F290-4EEA-A6F3-434A-ECA315BF3CC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F35D9B45-0BA5-80ED-C1D7-82171E51D2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E057EE-58D9-BA8B-A1AA-BEC609AB0D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646" y="2122463"/>
            <a:ext cx="7352707" cy="338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7436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0E265-40BF-7F72-D06D-75C2D0AEA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DDE5533-9221-254A-F78D-0DCB98870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إجابة أخرى. من يقرأ؟                                        -أكملوا التصحيح.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61D1B3F-C3EE-C734-6DBB-4D52C64B51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6CEEEFB-9E15-28FB-5CCA-4C8A85D474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C7F8F45-3BB3-A0E4-2243-FCD5E37F2B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81CB1FB-4E79-16D3-C9D4-9BAB638C4D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237DED9-C8B2-788F-9833-9E65DD1D9DF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A96184-CA3F-DF49-98A1-442F8EF547F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D68F57-235C-402B-21F1-C4F72FE388BD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C58FFA-A5E3-E9A0-3047-097EA076B27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E6FE61-2B22-E008-9BB3-A6A00045B1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646" y="2122463"/>
            <a:ext cx="7352707" cy="3380715"/>
          </a:xfrm>
          <a:prstGeom prst="rect">
            <a:avLst/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71AC9C9-B845-E028-6BC3-DDD35108AB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Google Shape;1508;p66">
            <a:extLst>
              <a:ext uri="{FF2B5EF4-FFF2-40B4-BE49-F238E27FC236}">
                <a16:creationId xmlns:a16="http://schemas.microsoft.com/office/drawing/2014/main" id="{CA8274EA-7200-9B65-6731-C96FE1FC8659}"/>
              </a:ext>
            </a:extLst>
          </p:cNvPr>
          <p:cNvSpPr txBox="1"/>
          <p:nvPr/>
        </p:nvSpPr>
        <p:spPr>
          <a:xfrm>
            <a:off x="1023457" y="3692785"/>
            <a:ext cx="1472531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قَديمٌ</a:t>
            </a:r>
          </a:p>
        </p:txBody>
      </p:sp>
      <p:sp>
        <p:nvSpPr>
          <p:cNvPr id="9" name="Google Shape;1508;p66">
            <a:extLst>
              <a:ext uri="{FF2B5EF4-FFF2-40B4-BE49-F238E27FC236}">
                <a16:creationId xmlns:a16="http://schemas.microsoft.com/office/drawing/2014/main" id="{CFFCA624-DD86-BA03-F474-199EB5D9D1A0}"/>
              </a:ext>
            </a:extLst>
          </p:cNvPr>
          <p:cNvSpPr txBox="1"/>
          <p:nvPr/>
        </p:nvSpPr>
        <p:spPr>
          <a:xfrm>
            <a:off x="1093485" y="4651926"/>
            <a:ext cx="1902908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مُعَطَّلٌ</a:t>
            </a:r>
          </a:p>
        </p:txBody>
      </p:sp>
      <p:sp>
        <p:nvSpPr>
          <p:cNvPr id="10" name="Google Shape;1508;p66">
            <a:extLst>
              <a:ext uri="{FF2B5EF4-FFF2-40B4-BE49-F238E27FC236}">
                <a16:creationId xmlns:a16="http://schemas.microsoft.com/office/drawing/2014/main" id="{16BAEAF0-99D3-6942-D737-906C37747419}"/>
              </a:ext>
            </a:extLst>
          </p:cNvPr>
          <p:cNvSpPr txBox="1"/>
          <p:nvPr/>
        </p:nvSpPr>
        <p:spPr>
          <a:xfrm>
            <a:off x="4441096" y="4651926"/>
            <a:ext cx="1902908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مُتَطَوِّرٌ</a:t>
            </a:r>
          </a:p>
        </p:txBody>
      </p:sp>
      <p:sp>
        <p:nvSpPr>
          <p:cNvPr id="11" name="Google Shape;1508;p66">
            <a:extLst>
              <a:ext uri="{FF2B5EF4-FFF2-40B4-BE49-F238E27FC236}">
                <a16:creationId xmlns:a16="http://schemas.microsoft.com/office/drawing/2014/main" id="{10CBBF31-28C3-CFCA-5F79-6E32FA715368}"/>
              </a:ext>
            </a:extLst>
          </p:cNvPr>
          <p:cNvSpPr txBox="1"/>
          <p:nvPr/>
        </p:nvSpPr>
        <p:spPr>
          <a:xfrm>
            <a:off x="5172708" y="3708166"/>
            <a:ext cx="1697875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مَحْمولٌ</a:t>
            </a:r>
          </a:p>
        </p:txBody>
      </p:sp>
      <p:sp>
        <p:nvSpPr>
          <p:cNvPr id="13" name="Google Shape;1508;p66">
            <a:extLst>
              <a:ext uri="{FF2B5EF4-FFF2-40B4-BE49-F238E27FC236}">
                <a16:creationId xmlns:a16="http://schemas.microsoft.com/office/drawing/2014/main" id="{DADBF733-FD0A-6A02-479D-E353D326ACE6}"/>
              </a:ext>
            </a:extLst>
          </p:cNvPr>
          <p:cNvSpPr txBox="1"/>
          <p:nvPr/>
        </p:nvSpPr>
        <p:spPr>
          <a:xfrm>
            <a:off x="3044087" y="2661236"/>
            <a:ext cx="1472531" cy="85125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4400" b="1" kern="0" dirty="0">
                <a:solidFill>
                  <a:srgbClr val="FF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جَديدٌ</a:t>
            </a:r>
          </a:p>
        </p:txBody>
      </p:sp>
    </p:spTree>
    <p:extLst>
      <p:ext uri="{BB962C8B-B14F-4D97-AF65-F5344CB8AC3E}">
        <p14:creationId xmlns:p14="http://schemas.microsoft.com/office/powerpoint/2010/main" val="585425769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اختتام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413C3D-8622-13FC-10AF-CF01CC57C05B}"/>
              </a:ext>
            </a:extLst>
          </p:cNvPr>
          <p:cNvSpPr txBox="1"/>
          <p:nvPr/>
        </p:nvSpPr>
        <p:spPr>
          <a:xfrm>
            <a:off x="3517132" y="2738130"/>
            <a:ext cx="3493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CF22B8-7EA3-8204-C131-5BEFF20AC041}"/>
              </a:ext>
            </a:extLst>
          </p:cNvPr>
          <p:cNvSpPr txBox="1"/>
          <p:nvPr/>
        </p:nvSpPr>
        <p:spPr>
          <a:xfrm>
            <a:off x="3612381" y="3274714"/>
            <a:ext cx="339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A49117B0-C090-C742-9057-3AA50297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خلال هذه الحصة؟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5BD5F2BD-4F0E-14AD-A5F7-220C382FE6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27370B-6333-28D4-42AA-248A126706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E3FC99-E5F2-4484-3EA5-0C83504B84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574F7A-3EF6-3718-6135-56D4CF9122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2B332-FACA-0907-6699-1F523DAD68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6BBF8FB-941A-B1AB-0625-4C44ABEFED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0BAB1A-F21A-4733-C59A-82F5E459742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021F96-8256-7388-4C87-2B005705162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0CBC31-1AF0-B8C7-51DB-5373C75719C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750CF81-E618-A7F9-04EC-F01CF4EA28E5}"/>
              </a:ext>
            </a:extLst>
          </p:cNvPr>
          <p:cNvSpPr/>
          <p:nvPr/>
        </p:nvSpPr>
        <p:spPr>
          <a:xfrm>
            <a:off x="5453555" y="1842579"/>
            <a:ext cx="2782623" cy="101109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أَساليبُ التَّعْبيرِ عَنْ حُلْمٍ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DD6CB70-B75A-3480-A3A8-6CD704F90613}"/>
              </a:ext>
            </a:extLst>
          </p:cNvPr>
          <p:cNvSpPr/>
          <p:nvPr/>
        </p:nvSpPr>
        <p:spPr>
          <a:xfrm>
            <a:off x="547822" y="2122692"/>
            <a:ext cx="3240000" cy="7062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قَرَأْنا نَصّاً بِعُنْوانِ ...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77F955A-10B9-473C-EE8F-2DA49BD843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3355" y="3493204"/>
            <a:ext cx="4018894" cy="1530129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276AE3C3-FC03-06DF-0A48-43003733A4F2}"/>
              </a:ext>
            </a:extLst>
          </p:cNvPr>
          <p:cNvSpPr/>
          <p:nvPr/>
        </p:nvSpPr>
        <p:spPr>
          <a:xfrm>
            <a:off x="6761527" y="2936147"/>
            <a:ext cx="352337" cy="41305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Google Shape;1508;p66">
            <a:extLst>
              <a:ext uri="{FF2B5EF4-FFF2-40B4-BE49-F238E27FC236}">
                <a16:creationId xmlns:a16="http://schemas.microsoft.com/office/drawing/2014/main" id="{65CAD798-5F00-22AC-29CD-CC24F7729EC5}"/>
              </a:ext>
            </a:extLst>
          </p:cNvPr>
          <p:cNvSpPr txBox="1"/>
          <p:nvPr/>
        </p:nvSpPr>
        <p:spPr>
          <a:xfrm>
            <a:off x="391751" y="3429000"/>
            <a:ext cx="3721082" cy="1055563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أَحْلامُ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ٱلْمُسْتَقْبَلِ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تَتَحَقَّقُ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بِٱلْجِدِّ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800" b="1" kern="0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وَٱلْمُثابَرَةِ</a:t>
            </a: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  <a:p>
            <a:pPr lvl="0" algn="r" defTabSz="914400" rtl="1">
              <a:buClr>
                <a:srgbClr val="A5A5A5"/>
              </a:buClr>
              <a:buSzPts val="1800"/>
              <a:defRPr/>
            </a:pP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.......................</a:t>
            </a: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27FABDC6-96EC-D71F-480D-FC1CEC5B60B4}"/>
              </a:ext>
            </a:extLst>
          </p:cNvPr>
          <p:cNvSpPr/>
          <p:nvPr/>
        </p:nvSpPr>
        <p:spPr>
          <a:xfrm>
            <a:off x="1815485" y="2936147"/>
            <a:ext cx="352337" cy="41305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A903-DF4C-2B17-41B7-0F0A94AC4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C3CB7A26-F202-1E45-BB77-4917A32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في بيوتكم مع وضع سطر تحت المهن المذكورة في النص.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90E9AA-1BF6-E436-C9C8-84260B9CD3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64DF25-A46D-1701-5B69-C735BC82FE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6A0188-17E8-BE0E-7E73-F045CA2527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107DA4-5E16-B28B-7968-A421A9A56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4859840-F81A-F688-1F58-0781AFDE1FC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75940B-0A25-2391-B6AC-5D230B7981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7236A-FC8D-89B6-9764-2B20FEB8573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D75FC8-75AC-CD28-AD42-7C9A252FF8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/>
        </p:blipFill>
        <p:spPr>
          <a:xfrm>
            <a:off x="7924800" y="684214"/>
            <a:ext cx="828000" cy="827999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997100-5E15-8C03-ED63-8367070DE73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4D170E78-2C3A-F592-C840-DCF0976A7654}"/>
              </a:ext>
            </a:extLst>
          </p:cNvPr>
          <p:cNvSpPr/>
          <p:nvPr/>
        </p:nvSpPr>
        <p:spPr>
          <a:xfrm>
            <a:off x="5985294" y="2449416"/>
            <a:ext cx="717420" cy="1959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5">
            <a:extLst>
              <a:ext uri="{FF2B5EF4-FFF2-40B4-BE49-F238E27FC236}">
                <a16:creationId xmlns:a16="http://schemas.microsoft.com/office/drawing/2014/main" id="{2593F111-7AE5-8552-A6BB-979360F675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2714" y="2231359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F3890E2-2228-BDB3-6006-50C25D56C0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074" y="2080787"/>
            <a:ext cx="2247759" cy="344775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D5FAF0-EE1D-B3CB-FFE8-0F97B5CF453C}"/>
              </a:ext>
            </a:extLst>
          </p:cNvPr>
          <p:cNvSpPr txBox="1"/>
          <p:nvPr/>
        </p:nvSpPr>
        <p:spPr>
          <a:xfrm>
            <a:off x="632373" y="2080786"/>
            <a:ext cx="28574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/>
              <a:t>- أَقْرَأُ النَّصَّ؛</a:t>
            </a:r>
          </a:p>
          <a:p>
            <a:pPr algn="r" rtl="1"/>
            <a:r>
              <a:rPr lang="ar-MA" sz="2400" dirty="0"/>
              <a:t>- أَضَعُ خَطّاً تَحْتَ أَسْماءِ الْمِهَنِ.</a:t>
            </a:r>
          </a:p>
          <a:p>
            <a:pPr algn="r" rtl="1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91188813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53E0CE3-3728-EA4A-8D76-10903EA38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210914B-510F-4702-7B0F-101EB002E2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905" y="684000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2841B99-4252-5CBF-0FF9-77FD4ECB92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465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029204-8DBF-B1D5-2FC9-5F9AD4566A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17B979-F35B-3B40-AF6E-1D8FD96D8C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EC7B73-7F6D-07EB-112D-1800E44F7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81B03D6-9DFF-A0FA-205B-B21AF61ED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0D14C7-6278-24E6-6ED9-5B2871EC059F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2255E4-410A-B607-91A7-A8D9ACAB881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38DD0A-FDAD-DA72-EBA6-87D9AF08CDE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8">
            <a:extLst>
              <a:ext uri="{FF2B5EF4-FFF2-40B4-BE49-F238E27FC236}">
                <a16:creationId xmlns:a16="http://schemas.microsoft.com/office/drawing/2014/main" id="{8421A108-C8E3-9B6D-CBE2-BBDD29435A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7" b="26427"/>
          <a:stretch>
            <a:fillRect/>
          </a:stretch>
        </p:blipFill>
        <p:spPr>
          <a:xfrm>
            <a:off x="721991" y="1584000"/>
            <a:ext cx="7202258" cy="4801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23430</TotalTime>
  <Words>1750</Words>
  <Application>Microsoft Office PowerPoint</Application>
  <PresentationFormat>Affichage à l'écran (4:3)</PresentationFormat>
  <Paragraphs>384</Paragraphs>
  <Slides>58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58</vt:i4>
      </vt:variant>
    </vt:vector>
  </HeadingPairs>
  <TitlesOfParts>
    <vt:vector size="77" baseType="lpstr">
      <vt:lpstr>Microsoft Uighur</vt:lpstr>
      <vt:lpstr>Arial</vt:lpstr>
      <vt:lpstr>Dosis Medium</vt:lpstr>
      <vt:lpstr>AXtDamourBold</vt:lpstr>
      <vt:lpstr>Calibri</vt:lpstr>
      <vt:lpstr>Dosis</vt:lpstr>
      <vt:lpstr>Modern Love</vt:lpstr>
      <vt:lpstr>Dosis SemiBold</vt:lpstr>
      <vt:lpstr>Wingdings</vt:lpstr>
      <vt:lpstr>Aptos</vt:lpstr>
      <vt:lpstr>Dosis ExtraBold</vt:lpstr>
      <vt:lpstr>Calibri Light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 مرحبا بكم. سننطلق في حصة اللغة العربية .</vt:lpstr>
      <vt:lpstr>قبل أن نبدأ حصة اليوم نتذكر شروط الحصول على نجمة التميز. </vt:lpstr>
      <vt:lpstr>ضعوا اللوحة والكراسة في القمطر.</vt:lpstr>
      <vt:lpstr>نبدأ بالواجب المنزلي. سأعين من يقرأ الجمل التي وجدها؟ نبدأ بالكلمة (بفضل).  بالنسبة للنص، يدعو  التلاميذ لمواصلة التدرب في المنزل.</vt:lpstr>
      <vt:lpstr>نواصل التدرب على قراءة فقرة بدقة وسرعة. نتذكر شروط القراءة بطلاقة.</vt:lpstr>
      <vt:lpstr>نواصل التدرب على قراءة فقرة بدقة وسرعة. سأسحب  5أسماء. أنادي على التلميذ الأول. </vt:lpstr>
      <vt:lpstr>أبطال الطلاقة اليوم هم ........................................................................... </vt:lpstr>
      <vt:lpstr>سأتحقق من فهمكم للفقرة. من يقرأ السؤال؟ فكروا. </vt:lpstr>
      <vt:lpstr>من يجيب؟ آخر؟ ... هل تتفقون؟</vt:lpstr>
      <vt:lpstr>بسرعة أريد أن أتحقق من فهمكم لما قرأتموه. من يجيب عن السؤال التالي؟ </vt:lpstr>
      <vt:lpstr>Présentation PowerPoint</vt:lpstr>
      <vt:lpstr>نمر إلى الاستماع والتحدث، ستتدربون على «التعبير عن أحلامكم» ثم على تشخيص بعض مقاطع الحكاية.</vt:lpstr>
      <vt:lpstr>عندما نعبر عن أحلامنا المستقبلية نستعمل عبارات مثل </vt:lpstr>
      <vt:lpstr>ستتدربون على التعبير عن أحلامكم في حوار. سأقدم حوارا رفقة التلميذ ...</vt:lpstr>
      <vt:lpstr>الحوار</vt:lpstr>
      <vt:lpstr>الآن دوركم؛ كل واحد يتحاور مع صديقه باستعمال هذه العبارات. </vt:lpstr>
      <vt:lpstr>خذوا الكراسة ص 81. من يقرأ التعليمة؟ ما المطلوب؟ أنجزوا بشكل ثنائي. (دقيقتان).</vt:lpstr>
      <vt:lpstr>سأعين ثنائيا لعرض الحوار. سيشارك الجميع. انتبهوا. (ثنائيان أو ثلاثة).</vt:lpstr>
      <vt:lpstr>أحسنتم. نمر على تشخيص الحكاية.</vt:lpstr>
      <vt:lpstr>سأعين من يشخص دور: المعلمة، خالد، سيرين، يونس، سليمان، مروان.</vt:lpstr>
      <vt:lpstr>أحسنتم، سأعين من يشخص المشهد: خمسة تلاميذ والمعلمة. يستعمل المتعلمون تعابير الوجه وحركات اليدين والجسد أثناء التشخيص ...</vt:lpstr>
      <vt:lpstr>الآن ستشخصون الحكاية كلها. من يريد لعب دور المعلمة؟ خالد؟ سيرين؟ سليمان؟ ... يستعمل المتعلمون تعابير الوجه وحركات اليدين والجسد أثناء التشخيص ...</vt:lpstr>
      <vt:lpstr>Présentation PowerPoint</vt:lpstr>
      <vt:lpstr>نستمع لقصيدة: هداياي.</vt:lpstr>
      <vt:lpstr>الآن ننشد القصيدة.</vt:lpstr>
      <vt:lpstr>قراءة</vt:lpstr>
      <vt:lpstr>اليوم سنقرأ نصا جديدا (الجزء الثاني من النص (هَيّا نَعْمَلْ!)(.</vt:lpstr>
      <vt:lpstr>قبل ذلك نتذكر مضامين الجزء الأول من النص. أساعدكم بأسئلة.</vt:lpstr>
      <vt:lpstr>هذا سؤال ثالث. من يجيب؟</vt:lpstr>
      <vt:lpstr>قبل أن نقرأ الجزء الثاني من النص، سنتعلم كلمات تساعدنا على فهمه. من يقرأ؟</vt:lpstr>
      <vt:lpstr>انتبهوا، من يقرأ معنى «اِسْتَغْنى»؟ (تلميذان).</vt:lpstr>
      <vt:lpstr>من يقرأ معنى «تتحلى»؟ (تلميذان)</vt:lpstr>
      <vt:lpstr>من يقرأ معنى «تكنولوجيا»؟ (تلميذان)</vt:lpstr>
      <vt:lpstr>من يقرأ معنى «مزاولة»؟ (تلميذان)</vt:lpstr>
      <vt:lpstr>من يقرأ المفردات التي شرحناها؟</vt:lpstr>
      <vt:lpstr>خذوا الصفحة 83، سنقرأ الجزء الثاني من النص. </vt:lpstr>
      <vt:lpstr>سأقرأ.  تابعوا معي. </vt:lpstr>
      <vt:lpstr>سأعين من يقرأ؟– تابع(ي). -ارفعوا أيديكم حين تسمعون كلمةً لا تفهمونها. (15 دقيقة)</vt:lpstr>
      <vt:lpstr>من يقرأ هذا المقطع بشكل معبر؟ </vt:lpstr>
      <vt:lpstr>من يقرأ السؤال الأول؟ عودوا إلى النص وابحثوا عن الجواب. دقيقة للتفكير والبحث.</vt:lpstr>
      <vt:lpstr>من يتقاسم جوابه؟ ما المقطع من النص الذي يثبت ذلك؟ </vt:lpstr>
      <vt:lpstr>من يقرأ السؤال الثاني؟ عودوا إلى النص وابحثوا عن الجواب.</vt:lpstr>
      <vt:lpstr>نصحح. من يتقاسم إجابته؟                             - صححوا</vt:lpstr>
      <vt:lpstr>خذوا الصفحة 84.  من يقرأ التعليمة؟ ما المطلوب؟ </vt:lpstr>
      <vt:lpstr>المطلوب إضافة صفات مناسبة لكلمة حاسوب لتوضيح الكلمة أكثر. أنجزوا (دقيقتان) التوجيه إلى أن الصفة يجب أن تكون بدون "ال" لأن "حاسوب" بدون "ال".</vt:lpstr>
      <vt:lpstr>نصحح. من يتقاسم إجابته؟ ما رأيكم؟                                 </vt:lpstr>
      <vt:lpstr>هذه إجابة أخرى. من يقرأ؟                                        -أكملوا التصحيح.</vt:lpstr>
      <vt:lpstr>اختتام الحصة</vt:lpstr>
      <vt:lpstr>ماذا تعلمتم خلال هذه الحصة؟</vt:lpstr>
      <vt:lpstr>اقرؤوا النص في بيوتكم مع وضع سطر تحت المهن المذكورة في النص.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 ELHAMDOUNI</dc:creator>
  <cp:lastModifiedBy>EL HAMDOUNI BTIHAJ</cp:lastModifiedBy>
  <cp:revision>193</cp:revision>
  <dcterms:created xsi:type="dcterms:W3CDTF">2023-09-20T21:35:22Z</dcterms:created>
  <dcterms:modified xsi:type="dcterms:W3CDTF">2026-03-29T21:46:14Z</dcterms:modified>
</cp:coreProperties>
</file>