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7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2" r:id="rId8"/>
  </p:sldMasterIdLst>
  <p:notesMasterIdLst>
    <p:notesMasterId r:id="rId73"/>
  </p:notesMasterIdLst>
  <p:sldIdLst>
    <p:sldId id="2147482727" r:id="rId9"/>
    <p:sldId id="2147482472" r:id="rId10"/>
    <p:sldId id="2147482473" r:id="rId11"/>
    <p:sldId id="2147482693" r:id="rId12"/>
    <p:sldId id="2134806141" r:id="rId13"/>
    <p:sldId id="2147482706" r:id="rId14"/>
    <p:sldId id="2134806601" r:id="rId15"/>
    <p:sldId id="2147482704" r:id="rId16"/>
    <p:sldId id="2147482351" r:id="rId17"/>
    <p:sldId id="2147482490" r:id="rId18"/>
    <p:sldId id="2147482488" r:id="rId19"/>
    <p:sldId id="2147482489" r:id="rId20"/>
    <p:sldId id="2147482367" r:id="rId21"/>
    <p:sldId id="2147482496" r:id="rId22"/>
    <p:sldId id="2147482482" r:id="rId23"/>
    <p:sldId id="2147482762" r:id="rId24"/>
    <p:sldId id="2147482763" r:id="rId25"/>
    <p:sldId id="2147482743" r:id="rId26"/>
    <p:sldId id="2147482738" r:id="rId27"/>
    <p:sldId id="2147482744" r:id="rId28"/>
    <p:sldId id="2147482764" r:id="rId29"/>
    <p:sldId id="2147482765" r:id="rId30"/>
    <p:sldId id="2147482370" r:id="rId31"/>
    <p:sldId id="2147482476" r:id="rId32"/>
    <p:sldId id="2134806689" r:id="rId33"/>
    <p:sldId id="2134806963" r:id="rId34"/>
    <p:sldId id="2147482371" r:id="rId35"/>
    <p:sldId id="2147482724" r:id="rId36"/>
    <p:sldId id="2147482739" r:id="rId37"/>
    <p:sldId id="2147482766" r:id="rId38"/>
    <p:sldId id="2147482767" r:id="rId39"/>
    <p:sldId id="2147482768" r:id="rId40"/>
    <p:sldId id="2147482769" r:id="rId41"/>
    <p:sldId id="2147482830" r:id="rId42"/>
    <p:sldId id="2147482815" r:id="rId43"/>
    <p:sldId id="2147482831" r:id="rId44"/>
    <p:sldId id="2147482832" r:id="rId45"/>
    <p:sldId id="2147482818" r:id="rId46"/>
    <p:sldId id="2147482817" r:id="rId47"/>
    <p:sldId id="2147482833" r:id="rId48"/>
    <p:sldId id="2147482820" r:id="rId49"/>
    <p:sldId id="2147482824" r:id="rId50"/>
    <p:sldId id="2147482825" r:id="rId51"/>
    <p:sldId id="2147482826" r:id="rId52"/>
    <p:sldId id="2147482827" r:id="rId53"/>
    <p:sldId id="2147482828" r:id="rId54"/>
    <p:sldId id="2147482829" r:id="rId55"/>
    <p:sldId id="2147482788" r:id="rId56"/>
    <p:sldId id="2147482749" r:id="rId57"/>
    <p:sldId id="2147482757" r:id="rId58"/>
    <p:sldId id="2147482750" r:id="rId59"/>
    <p:sldId id="2147482751" r:id="rId60"/>
    <p:sldId id="2147482752" r:id="rId61"/>
    <p:sldId id="2147482753" r:id="rId62"/>
    <p:sldId id="2147482754" r:id="rId63"/>
    <p:sldId id="2147482755" r:id="rId64"/>
    <p:sldId id="2147482758" r:id="rId65"/>
    <p:sldId id="2147482759" r:id="rId66"/>
    <p:sldId id="2147482760" r:id="rId67"/>
    <p:sldId id="2147482756" r:id="rId68"/>
    <p:sldId id="2147482761" r:id="rId69"/>
    <p:sldId id="2147482703" r:id="rId70"/>
    <p:sldId id="2134806712" r:id="rId71"/>
    <p:sldId id="2134806149" r:id="rId72"/>
  </p:sldIdLst>
  <p:sldSz cx="9144000" cy="6858000" type="screen4x3"/>
  <p:notesSz cx="6858000" cy="9144000"/>
  <p:embeddedFontLst>
    <p:embeddedFont>
      <p:font typeface="Dosis" pitchFamily="2" charset="0"/>
      <p:regular r:id="rId74"/>
      <p:bold r:id="rId75"/>
    </p:embeddedFont>
    <p:embeddedFont>
      <p:font typeface="Dosis ExtraBold" pitchFamily="2" charset="0"/>
      <p:bold r:id="rId76"/>
    </p:embeddedFont>
    <p:embeddedFont>
      <p:font typeface="Dosis Medium" pitchFamily="2" charset="0"/>
      <p:regular r:id="rId77"/>
    </p:embeddedFont>
    <p:embeddedFont>
      <p:font typeface="Dosis SemiBold" pitchFamily="2" charset="0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B2"/>
    <a:srgbClr val="106585"/>
    <a:srgbClr val="257390"/>
    <a:srgbClr val="0070C0"/>
    <a:srgbClr val="FCFDFD"/>
    <a:srgbClr val="F6F6F6"/>
    <a:srgbClr val="F9FCFC"/>
    <a:srgbClr val="498BA2"/>
    <a:srgbClr val="FFFFFF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1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2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theme" Target="theme/theme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7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2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3:58.0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0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4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06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10.2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25.9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27.5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1.6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4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6T15:54:37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816432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109391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374302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591907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973530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94376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328912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63026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20945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636709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891231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5932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47439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783214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93409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093956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8554690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2464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290792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483423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48822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228840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691212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121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5.png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11" Type="http://schemas.openxmlformats.org/officeDocument/2006/relationships/customXml" Target="../ink/ink5.xml"/><Relationship Id="rId5" Type="http://schemas.openxmlformats.org/officeDocument/2006/relationships/customXml" Target="../ink/ink1.xml"/><Relationship Id="rId15" Type="http://schemas.openxmlformats.org/officeDocument/2006/relationships/image" Target="../media/image36.png"/><Relationship Id="rId10" Type="http://schemas.openxmlformats.org/officeDocument/2006/relationships/customXml" Target="../ink/ink4.xml"/><Relationship Id="rId4" Type="http://schemas.openxmlformats.org/officeDocument/2006/relationships/image" Target="../media/image35.png"/><Relationship Id="rId9" Type="http://schemas.openxmlformats.org/officeDocument/2006/relationships/customXml" Target="../ink/ink3.xml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12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11" Type="http://schemas.openxmlformats.org/officeDocument/2006/relationships/customXml" Target="../ink/ink10.xml"/><Relationship Id="rId5" Type="http://schemas.openxmlformats.org/officeDocument/2006/relationships/customXml" Target="../ink/ink6.xml"/><Relationship Id="rId15" Type="http://schemas.openxmlformats.org/officeDocument/2006/relationships/image" Target="../media/image36.png"/><Relationship Id="rId10" Type="http://schemas.openxmlformats.org/officeDocument/2006/relationships/customXml" Target="../ink/ink9.xml"/><Relationship Id="rId4" Type="http://schemas.openxmlformats.org/officeDocument/2006/relationships/image" Target="../media/image35.png"/><Relationship Id="rId9" Type="http://schemas.openxmlformats.org/officeDocument/2006/relationships/customXml" Target="../ink/ink8.xml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9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6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2.png"/><Relationship Id="rId7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3.png"/><Relationship Id="rId7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23.png"/><Relationship Id="rId4" Type="http://schemas.openxmlformats.org/officeDocument/2006/relationships/image" Target="../media/image48.png"/><Relationship Id="rId9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12" Type="http://schemas.openxmlformats.org/officeDocument/2006/relationships/image" Target="../media/image5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11" Type="http://schemas.openxmlformats.org/officeDocument/2006/relationships/image" Target="../media/image54.png"/><Relationship Id="rId5" Type="http://schemas.openxmlformats.org/officeDocument/2006/relationships/image" Target="../media/image26.png"/><Relationship Id="rId10" Type="http://schemas.openxmlformats.org/officeDocument/2006/relationships/image" Target="../media/image53.png"/><Relationship Id="rId4" Type="http://schemas.openxmlformats.org/officeDocument/2006/relationships/image" Target="../media/image21.png"/><Relationship Id="rId9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2.png"/><Relationship Id="rId7" Type="http://schemas.openxmlformats.org/officeDocument/2006/relationships/image" Target="../media/image51.png"/><Relationship Id="rId12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11" Type="http://schemas.openxmlformats.org/officeDocument/2006/relationships/image" Target="../media/image55.png"/><Relationship Id="rId5" Type="http://schemas.openxmlformats.org/officeDocument/2006/relationships/image" Target="../media/image27.png"/><Relationship Id="rId10" Type="http://schemas.openxmlformats.org/officeDocument/2006/relationships/image" Target="../media/image54.png"/><Relationship Id="rId4" Type="http://schemas.openxmlformats.org/officeDocument/2006/relationships/image" Target="../media/image26.png"/><Relationship Id="rId9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8.png"/><Relationship Id="rId9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png"/><Relationship Id="rId7" Type="http://schemas.openxmlformats.org/officeDocument/2006/relationships/image" Target="../media/image5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png"/><Relationship Id="rId7" Type="http://schemas.openxmlformats.org/officeDocument/2006/relationships/image" Target="../media/image5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png"/><Relationship Id="rId7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33.xml"/><Relationship Id="rId7" Type="http://schemas.openxmlformats.org/officeDocument/2006/relationships/image" Target="../media/image2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png"/><Relationship Id="rId5" Type="http://schemas.openxmlformats.org/officeDocument/2006/relationships/image" Target="../media/image60.png"/><Relationship Id="rId10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3.png"/><Relationship Id="rId7" Type="http://schemas.openxmlformats.org/officeDocument/2006/relationships/image" Target="../media/image6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8.png"/><Relationship Id="rId9" Type="http://schemas.openxmlformats.org/officeDocument/2006/relationships/image" Target="../media/image7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B7D4D2-DC0B-442F-9C25-6BE039956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القراءة: استثمار النص (50د)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إملاء (25د)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الكلمات البصرية+ القراءة المشتركة(20د)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التعبير الكتابي (35د)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ورشة القراءة: الفهم (30د)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الكتابي: (30د)</a:t>
            </a:r>
            <a:endParaRPr lang="fr-FR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قراءة إثرائية 25 د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9D3F22-E806-3997-6F1F-1710B040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8752E-FC57-D355-6ED5-F7BCD7E3F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67340" y="331878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4005B5-89C0-2B87-6C93-260EF885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3341" y="3304180"/>
            <a:ext cx="540000" cy="41852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1BB5BF4-1CBD-78B1-A068-2E5DF274E729}"/>
              </a:ext>
            </a:extLst>
          </p:cNvPr>
          <p:cNvSpPr txBox="1"/>
          <p:nvPr/>
        </p:nvSpPr>
        <p:spPr>
          <a:xfrm>
            <a:off x="5478107" y="3318787"/>
            <a:ext cx="1273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إنتاج كتابي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5ED2A5C1-5F64-0EDA-0C20-2C98C154F4B7}"/>
              </a:ext>
            </a:extLst>
          </p:cNvPr>
          <p:cNvSpPr txBox="1">
            <a:spLocks/>
          </p:cNvSpPr>
          <p:nvPr/>
        </p:nvSpPr>
        <p:spPr>
          <a:xfrm>
            <a:off x="2234790" y="36573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الشرح (1)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30107E-A592-E35E-BA33-54752F0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2120414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740558-E699-43D3-EC5C-502BDFE3AE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57108" y="2100563"/>
            <a:ext cx="424748" cy="54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64BD859-3C67-E762-28E9-4D416A2AC900}"/>
              </a:ext>
            </a:extLst>
          </p:cNvPr>
          <p:cNvSpPr txBox="1"/>
          <p:nvPr/>
        </p:nvSpPr>
        <p:spPr>
          <a:xfrm>
            <a:off x="5734587" y="2149631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03- قراءة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2CC6D665-86B8-35D7-2668-7D5EFE5C7368}"/>
              </a:ext>
            </a:extLst>
          </p:cNvPr>
          <p:cNvSpPr txBox="1">
            <a:spLocks/>
          </p:cNvSpPr>
          <p:nvPr/>
        </p:nvSpPr>
        <p:spPr>
          <a:xfrm>
            <a:off x="2234790" y="24642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Tx/>
            </a:pPr>
            <a:r>
              <a:rPr lang="ar-MA" dirty="0"/>
              <a:t>قراءة: قراءات فردية وفهم.</a:t>
            </a: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5817A276-BD07-BCBE-8A74-6E4D1B2DCB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3150205"/>
            <a:ext cx="468000" cy="46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873B3D-699A-D78A-29FC-72FAC495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128" y="450782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B9C7962E-F2CE-8824-2416-C423926CE71F}"/>
              </a:ext>
            </a:extLst>
          </p:cNvPr>
          <p:cNvSpPr txBox="1"/>
          <p:nvPr/>
        </p:nvSpPr>
        <p:spPr>
          <a:xfrm>
            <a:off x="5209460" y="4520375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82648C5E-4FF1-261A-ADC4-ADCA2A4F59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831510" y="1993915"/>
            <a:ext cx="468000" cy="46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832A41-87B8-016E-12E9-BEDFD431FF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53" y="4436273"/>
            <a:ext cx="440457" cy="506757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B98E4205-8AEB-526D-793D-10A0FF63BBE7}"/>
              </a:ext>
            </a:extLst>
          </p:cNvPr>
          <p:cNvSpPr txBox="1">
            <a:spLocks/>
          </p:cNvSpPr>
          <p:nvPr/>
        </p:nvSpPr>
        <p:spPr>
          <a:xfrm>
            <a:off x="2234790" y="478207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/>
              <a:t>عنوان القصة: </a:t>
            </a:r>
            <a:r>
              <a:rPr lang="ar-MA" b="1" dirty="0">
                <a:solidFill>
                  <a:schemeClr val="accent1">
                    <a:lumMod val="50000"/>
                  </a:schemeClr>
                </a:solidFill>
              </a:rPr>
              <a:t>مغامرة قبعة</a:t>
            </a:r>
            <a:r>
              <a:rPr lang="ar-MA" dirty="0"/>
              <a:t> (ص 7 و8من كراسة "نصوصي القرائية للسنة الثالثة)</a:t>
            </a:r>
          </a:p>
        </p:txBody>
      </p:sp>
      <p:pic>
        <p:nvPicPr>
          <p:cNvPr id="21" name="Image 20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AF0953EE-94A2-8727-3FCA-B5D9FCBCAB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468731">
            <a:off x="1869949" y="5076034"/>
            <a:ext cx="859122" cy="12124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52709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950033" y="3063025"/>
            <a:ext cx="6969967" cy="2348205"/>
            <a:chOff x="1152574" y="1408797"/>
            <a:chExt cx="6969967" cy="2348205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6541" y="2866221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152574" y="1408797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endPara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29003" y="3038132"/>
            <a:ext cx="6790997" cy="2373097"/>
            <a:chOff x="1236548" y="3460262"/>
            <a:chExt cx="6790997" cy="156047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3460262"/>
              <a:ext cx="6696000" cy="46952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36548" y="4620629"/>
              <a:ext cx="5234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قصة والتحقق منه، قراءة القصة ومناقشة مضامينها؛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176500" y="3264536"/>
            <a:ext cx="6743500" cy="1324164"/>
            <a:chOff x="1284045" y="2417822"/>
            <a:chExt cx="6743500" cy="132416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284045" y="2417822"/>
              <a:ext cx="513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005664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الفهم؛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DF68E9B-7C18-80E1-EBDF-570CF3C8D338}"/>
              </a:ext>
            </a:extLst>
          </p:cNvPr>
          <p:cNvSpPr/>
          <p:nvPr/>
        </p:nvSpPr>
        <p:spPr>
          <a:xfrm>
            <a:off x="1129003" y="4079008"/>
            <a:ext cx="52344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توظيف مهارة الشرح لتوضيح موضوع فكرة معينة.</a:t>
            </a:r>
          </a:p>
        </p:txBody>
      </p: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0585A92D-D889-0485-2D64-5DDB53426D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34325" y="684213"/>
            <a:ext cx="898525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76C0845-77C4-3C72-689A-0EF8D1DAE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18D3497D-1E91-6A9C-F490-E5DE05D439C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92C5A2-5C3D-8666-0A8F-A771E4D02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F23B1-CC09-04B2-F1B7-674181FDE41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6A1FD1-6AE7-ED77-0EA3-B36ECE036A3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D63F6-7274-792E-39E8-6641B813BBB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AE726-1932-725E-902F-DC024A012CA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4C6BF7-61BB-4F59-E96F-519926D99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يذكر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7136" y="12680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776170" y="11243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974F1C-AB40-EC46-76A5-5BA1351B77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D58400-364C-6832-4084-117494FDE7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7EE7AD-4258-9397-CAEA-AFA778E5173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E64BA4-F2CE-FEC1-FCE4-607CCD4B5D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DC52D-6367-F287-0317-A08F4289334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83D55F5-0157-F83D-6F44-0B2CD67239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6C683AC-39EC-7E2B-6129-0E719828D3C8}"/>
              </a:ext>
            </a:extLst>
          </p:cNvPr>
          <p:cNvSpPr txBox="1">
            <a:spLocks/>
          </p:cNvSpPr>
          <p:nvPr/>
        </p:nvSpPr>
        <p:spPr>
          <a:xfrm>
            <a:off x="1774817" y="4824768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9479B1A-D7CC-D211-3D3F-8D00241613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9132" y="1704227"/>
            <a:ext cx="5085117" cy="29197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9AAC2C-9DBA-97E2-E9F1-0F660DF70A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31" y="4632620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BF7F166-5547-5A36-0006-943B0A84CE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rangement">
            <a:hlinkClick r:id="" action="ppaction://media"/>
            <a:extLst>
              <a:ext uri="{FF2B5EF4-FFF2-40B4-BE49-F238E27FC236}">
                <a16:creationId xmlns:a16="http://schemas.microsoft.com/office/drawing/2014/main" id="{ABE2125B-4632-D160-0769-CE7958182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0242" y="1732520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AFF19F-ED1E-0C7A-FEFF-C003A716AFD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6D68C9-1CE6-C619-1EB5-0331E0C6E7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C346AD-AE68-B982-6D1A-203D3DA2079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10427F-BEB1-A4A0-4B88-F8F8EE78CFD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2D7E02-C21B-1027-F056-0C30FFC3AAB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E7644BB-5CED-7A73-75AF-BCFF2CC0286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مراجعة وتوليف</a:t>
            </a:r>
            <a:endParaRPr lang="ar-MA" dirty="0">
              <a:solidFill>
                <a:srgbClr val="424D7B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03- 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قراءة</a:t>
            </a:r>
            <a:endParaRPr lang="ar-MA" sz="1600" b="1" dirty="0">
              <a:solidFill>
                <a:srgbClr val="424D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825CD0A6-FA26-CDD6-45F6-DB18A01A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E62B67-1634-3AE3-6B3C-25F4A2F0E8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20" y="1063718"/>
            <a:ext cx="392993" cy="392993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C366EE-12E0-4637-798C-0D6660245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35" y="2184885"/>
            <a:ext cx="6254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807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ستقرؤون نصا وتجيبون عن أسئلة. افتحوا كراساتكم على الصفحة 78.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2C6B8CE-6827-22C2-58DA-9C6FFF12A1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69BBDAE-7A3E-BDD8-7D4C-E1C3F40E8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E4B0CA1-E159-ED97-BEAD-4A8E68B312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D905180-7688-DEA2-E63A-716CA7ED0017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2BCC7A-A17F-A7C1-47A3-6E440BA607D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BFF79-C92A-F585-F48F-ED9C40E0647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3BC46CF-1332-E9DF-562B-B6C4BC1A3B5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489579-4876-7EE2-7D97-447D50391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05" y="2304338"/>
            <a:ext cx="2351878" cy="360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النص، ضعوا أصابعكم تحت كل كلمة أقرؤها.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F4A404-5E1A-9EB1-30EA-D7BA64C16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05" y="2304338"/>
            <a:ext cx="2351878" cy="36074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67C9CE09-DB68-FB36-F46A-70A669892F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34B716-C9B8-697D-1EEB-E96C105B005E}"/>
              </a:ext>
            </a:extLst>
          </p:cNvPr>
          <p:cNvSpPr/>
          <p:nvPr/>
        </p:nvSpPr>
        <p:spPr>
          <a:xfrm>
            <a:off x="3689405" y="2615436"/>
            <a:ext cx="2297108" cy="10416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AC62933A-F60B-08B6-BB42-E0D4F0B11225}"/>
              </a:ext>
            </a:extLst>
          </p:cNvPr>
          <p:cNvSpPr/>
          <p:nvPr/>
        </p:nvSpPr>
        <p:spPr>
          <a:xfrm>
            <a:off x="6114435" y="269026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BA4C17-01E4-F08D-19B7-4604B402DC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51DCCC4-8EBD-A9E8-6FD6-5742A54A6C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0F4B89-639B-28B5-7E4F-CB9CBF1F88A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D5A1B4-41E5-94E8-B0D7-75BE3311E7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7F2830-9D01-3D93-AE2F-CD52E6559CD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07FEBD-A009-1DD7-DC37-757285BA28B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74304" cy="612000"/>
          </a:xfrm>
        </p:spPr>
        <p:txBody>
          <a:bodyPr>
            <a:normAutofit fontScale="90000"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لقراءة النص تلميذة وتلميذ. الأولى دور فاطمة والثاني دور أحمد.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تمنح الفرصة للفئة المتعثرة.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26D90FB-E9BA-B66D-742A-AE9018EA8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14:cNvPr>
              <p14:cNvContentPartPr/>
              <p14:nvPr/>
            </p14:nvContentPartPr>
            <p14:xfrm>
              <a:off x="7688197" y="2164430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384445FC-2C7F-2F50-95CA-1E7CFADB42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2146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14:cNvPr>
              <p14:cNvContentPartPr/>
              <p14:nvPr/>
            </p14:nvContentPartPr>
            <p14:xfrm>
              <a:off x="7697917" y="2929790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27A53EEE-F701-5A21-6C58-2C185D5C19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2911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14:cNvPr>
              <p14:cNvContentPartPr/>
              <p14:nvPr/>
            </p14:nvContentPartPr>
            <p14:xfrm>
              <a:off x="7697917" y="370415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A141D88C-05A6-DB3A-42FA-B0561C0693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3686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14:cNvPr>
              <p14:cNvContentPartPr/>
              <p14:nvPr/>
            </p14:nvContentPartPr>
            <p14:xfrm>
              <a:off x="7688197" y="447887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FD6EEC74-8F54-75D4-BFD7-7F667D5A7D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0197" y="44608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14:cNvPr>
              <p14:cNvContentPartPr/>
              <p14:nvPr/>
            </p14:nvContentPartPr>
            <p14:xfrm>
              <a:off x="7697917" y="5234150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363CC082-5647-7986-B044-8EB19869A0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521651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46E1F22B-6177-28C0-E4C3-5D3F9CE949E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CC6AAB-CA78-DC81-D75F-E25A4D58021C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8E95F3B-6043-17B4-D61B-0E65CD39031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728D82-8C10-25A3-170B-133D748C02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D77D65-942E-C28D-FFF4-637EC33E9ED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203E567-0D59-8EC3-3FB2-71E941EEE4F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1DF81C-5856-617B-E08E-350AC0B504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942" y="2004414"/>
            <a:ext cx="7006307" cy="339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8519-087C-2483-9D41-A5B62C51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EDED6D-CCAD-B3EB-E5A3-2794AFBD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تلاميذ آخرين للقراءة.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B5B763-912F-46CB-F1D0-1E3F972B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48B6F2-0DE1-2AB2-3C29-6658C0C896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1C3E2-2A2B-6596-0C58-1F32351DD78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A8FFA-FEEF-CA91-0966-2F04FC87F8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FB696C0A-E89D-95DD-F424-22AFA1E069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D2FEBBAF-A896-3BBF-80C8-FF23FD819795}"/>
                  </a:ext>
                </a:extLst>
              </p14:cNvPr>
              <p14:cNvContentPartPr/>
              <p14:nvPr/>
            </p14:nvContentPartPr>
            <p14:xfrm>
              <a:off x="7716277" y="2173790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D2FEBBAF-A896-3BBF-80C8-FF23FD8197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98637" y="2155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7E1A8FD6-A574-928B-8379-E55CD2849C52}"/>
                  </a:ext>
                </a:extLst>
              </p14:cNvPr>
              <p14:cNvContentPartPr/>
              <p14:nvPr/>
            </p14:nvContentPartPr>
            <p14:xfrm>
              <a:off x="7706917" y="2948150"/>
              <a:ext cx="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7E1A8FD6-A574-928B-8379-E55CD2849C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9277" y="2930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30EE671-3E39-C9C5-16E2-8CDECB89F0D9}"/>
                  </a:ext>
                </a:extLst>
              </p14:cNvPr>
              <p14:cNvContentPartPr/>
              <p14:nvPr/>
            </p14:nvContentPartPr>
            <p14:xfrm>
              <a:off x="7697917" y="3713510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30EE671-3E39-C9C5-16E2-8CDECB89F0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79917" y="369551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8EF88B68-CED5-B78A-053F-E75600F2F4EE}"/>
                  </a:ext>
                </a:extLst>
              </p14:cNvPr>
              <p14:cNvContentPartPr/>
              <p14:nvPr/>
            </p14:nvContentPartPr>
            <p14:xfrm>
              <a:off x="7706917" y="4478870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8EF88B68-CED5-B78A-053F-E75600F2F4E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9277" y="44608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BF226843-8D9D-746D-FEB8-AAAAD21FC093}"/>
                  </a:ext>
                </a:extLst>
              </p14:cNvPr>
              <p14:cNvContentPartPr/>
              <p14:nvPr/>
            </p14:nvContentPartPr>
            <p14:xfrm>
              <a:off x="7706917" y="5225150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BF226843-8D9D-746D-FEB8-AAAAD21FC09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9277" y="520715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Image 22">
            <a:extLst>
              <a:ext uri="{FF2B5EF4-FFF2-40B4-BE49-F238E27FC236}">
                <a16:creationId xmlns:a16="http://schemas.microsoft.com/office/drawing/2014/main" id="{911A99EA-D771-94EA-100B-C0446ADCFE7C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FD50EF-AA80-6765-98FE-BF7B79A649D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B456813-7CB0-B8E5-56E4-B101B0190F4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43A2C2-60BC-67A4-86AB-C71A536D549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60D9F9-F487-79E3-FCA9-3AA3F8AAD41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63165ED-A0EE-080C-CDD9-0F04A83F515D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31BBC7-E227-9F7A-ABA2-98C5F26E24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942" y="2004414"/>
            <a:ext cx="7006307" cy="339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2441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على كراساتكم ص 78. أتمموا الجدول انطلاقا من النص. 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E47192-57D4-432F-4B1B-9AC9E0226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05" y="2304338"/>
            <a:ext cx="2351878" cy="36074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Flèche : gauche 19">
            <a:extLst>
              <a:ext uri="{FF2B5EF4-FFF2-40B4-BE49-F238E27FC236}">
                <a16:creationId xmlns:a16="http://schemas.microsoft.com/office/drawing/2014/main" id="{C4E1DA3E-9825-1AB8-8666-550EA1EF85CE}"/>
              </a:ext>
            </a:extLst>
          </p:cNvPr>
          <p:cNvSpPr/>
          <p:nvPr/>
        </p:nvSpPr>
        <p:spPr>
          <a:xfrm>
            <a:off x="6114435" y="3758999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BCE9887-5112-3F8A-7E0E-F714EE7BFE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88D0D2-6D76-693F-C5F3-087D23B8291F}"/>
              </a:ext>
            </a:extLst>
          </p:cNvPr>
          <p:cNvSpPr/>
          <p:nvPr/>
        </p:nvSpPr>
        <p:spPr>
          <a:xfrm>
            <a:off x="3732717" y="3786694"/>
            <a:ext cx="2242338" cy="5676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26F81D-AFE0-AB9A-6101-C915FEA857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1090C1-FAD2-C5DD-1DEC-1FC11312DF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B26999-870E-A526-35E4-A6638C17E88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FDBF58-57CB-5637-342B-C66136459FF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C98E4-787A-B42C-3E22-2CE76D8E9D7D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0F95138-9F82-DC9E-77B5-4F0B46B3F1C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F3C8A-F5BB-A89F-931B-62CD2420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F8183-4809-CEA2-0A7E-21154B9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ما ضد كلمة قبح؟ البطالة؟  ...  ما جمع مهنة؟ ...              هل أنتم متفقون؟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804157-40E1-8FE2-BF14-15DBC7566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0BDEE-3F73-7A9F-0EDB-45ACEFE762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7DF933B-3305-5A05-AF30-FA80DCF62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92" y="2720278"/>
            <a:ext cx="8009209" cy="176089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72A97D-59EE-B892-A7FB-DC15902E6F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F933F16-F45F-C40A-5262-0D2638C3C0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5223285-35B0-0F55-BB4A-C958B03B39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BF2F6C-AF50-4D7F-9B1E-F689297340A9}"/>
              </a:ext>
            </a:extLst>
          </p:cNvPr>
          <p:cNvSpPr txBox="1"/>
          <p:nvPr/>
        </p:nvSpPr>
        <p:spPr>
          <a:xfrm>
            <a:off x="4725429" y="3339113"/>
            <a:ext cx="1184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جَمالٌ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3DBE9A-0AD6-FC6E-DB66-2D04A0B7CA40}"/>
              </a:ext>
            </a:extLst>
          </p:cNvPr>
          <p:cNvSpPr txBox="1"/>
          <p:nvPr/>
        </p:nvSpPr>
        <p:spPr>
          <a:xfrm>
            <a:off x="2679590" y="3339113"/>
            <a:ext cx="92465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اَلْعَمَلُ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92537A-8443-DD8A-8B41-A81E1486BE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4721E7-6083-3FA6-DF05-8D0A4335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A4EB9D-CA6E-E63C-1EC8-28C8EC17980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2F457E-A080-8EDD-C93A-70D7D78901B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7E8D1-6526-F5E9-AE3D-9DDD01DADE1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4D3D80A-17BF-B0AD-45BF-6B32CDB622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B553069-E6FC-C019-89C5-82BCF69F2357}"/>
              </a:ext>
            </a:extLst>
          </p:cNvPr>
          <p:cNvSpPr txBox="1"/>
          <p:nvPr/>
        </p:nvSpPr>
        <p:spPr>
          <a:xfrm>
            <a:off x="877103" y="3339113"/>
            <a:ext cx="92465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مُثيرَةٌ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3D28ED-DBE3-71A1-457A-203577FED4E8}"/>
              </a:ext>
            </a:extLst>
          </p:cNvPr>
          <p:cNvSpPr txBox="1"/>
          <p:nvPr/>
        </p:nvSpPr>
        <p:spPr>
          <a:xfrm>
            <a:off x="4680395" y="3943279"/>
            <a:ext cx="1184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مِهَنٌ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78AD9E-8918-477E-5565-6A42C14F9B78}"/>
              </a:ext>
            </a:extLst>
          </p:cNvPr>
          <p:cNvSpPr txBox="1"/>
          <p:nvPr/>
        </p:nvSpPr>
        <p:spPr>
          <a:xfrm>
            <a:off x="632373" y="3957948"/>
            <a:ext cx="1184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أَفْكارٌ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C64CEA-AF24-0220-D607-46661BE2AD3E}"/>
              </a:ext>
            </a:extLst>
          </p:cNvPr>
          <p:cNvSpPr txBox="1"/>
          <p:nvPr/>
        </p:nvSpPr>
        <p:spPr>
          <a:xfrm>
            <a:off x="2679590" y="3932743"/>
            <a:ext cx="1184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فَنّانونَ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24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  <p:bldP spid="12" grpId="0" animBg="1"/>
      <p:bldP spid="15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1؟ السؤال الأول؟ السؤال الثاني؟ ما المطلوب؟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ADDB6A7D-0E3A-89F0-C1D0-E32D4C702E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CA7A20-FBB6-7241-58A4-80EB54FDC5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32E21B-F588-6875-C675-EB36EA0BB4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DBFF2-DD52-EBEE-1C17-282404EC9B0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8FEE94-B82C-0C09-7557-C3A2D3E3CA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43F4D-19D3-E0E6-3147-6009B5E5B90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9FF1212-35C1-9D74-64A5-584EBD07A7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6647B3-4010-E7AF-0251-8C45526B22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05" y="2304338"/>
            <a:ext cx="2351878" cy="3607456"/>
          </a:xfrm>
          <a:prstGeom prst="rect">
            <a:avLst/>
          </a:prstGeom>
        </p:spPr>
      </p:pic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13F86ACB-83BA-F7A0-B21D-84946A4C55DC}"/>
              </a:ext>
            </a:extLst>
          </p:cNvPr>
          <p:cNvSpPr/>
          <p:nvPr/>
        </p:nvSpPr>
        <p:spPr>
          <a:xfrm>
            <a:off x="6041283" y="4434860"/>
            <a:ext cx="706587" cy="31151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68BFF22-3F25-0DC7-1823-169FF1F7EE55}"/>
              </a:ext>
            </a:extLst>
          </p:cNvPr>
          <p:cNvSpPr/>
          <p:nvPr/>
        </p:nvSpPr>
        <p:spPr>
          <a:xfrm>
            <a:off x="3689405" y="4359187"/>
            <a:ext cx="2242338" cy="11828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1A7A6-8D7F-AD5B-7DB1-CC1CCC9F3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75B38-9B2D-5511-6290-6868BE34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ثلاث دقائق.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9DB3CD-A309-4EF3-96DE-1C872A4C70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EA7EB9-873A-F369-FB12-C8B9C724F3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4E23BF-AA9B-0237-C037-29198591C49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A8B2133-769F-C838-476C-848288C680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1288EB-5C75-4EF5-5BF4-92D8EA86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CE9683-9918-E657-4EF6-7833D6588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30BA0D3-DCE1-6786-56D1-97B6D128EF2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2D0631-E950-8A6B-55F4-16C2A37D2E3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9520FF-CBBD-09D4-BD7D-62487883597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89AB63B-A5C6-8F7C-548C-001A68D59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908550-7214-559D-1B3E-9B706D0372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661" y="2380434"/>
            <a:ext cx="6713802" cy="3528366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2479D5DE-A33F-18D0-18AF-771421B508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3073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5076D-4809-8977-393B-C1E894FF6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4E5C36-3A95-6CE2-A5FC-2C294309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يقرا السؤال؟ من يجيب؟ هل تتفقون؟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EFBD04-897B-E545-EA8C-ED76E2588F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125290-04B0-5874-291B-C5D30DCB17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486E3-D78A-0D54-8828-90074E2F5D0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A2FC095-5476-1CF8-5DD6-6D8B8DB5EB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F7D235-CCF3-7382-3656-752D28D9C8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6F5B6A-42A8-97E6-FE8E-DB324D8423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29AB31F-275D-7F62-7B58-B7D804D5B19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0708AB-1FA0-D8AD-71E5-F39EF7CDE90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06898E-D3BA-3AD4-8261-EB41C37F8B2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F5FCF3D-3A64-AD15-5FD5-2FC37A340F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50CECB-20C6-B815-EB08-1E71DA3E0A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661" y="2380434"/>
            <a:ext cx="6713802" cy="3528366"/>
          </a:xfrm>
          <a:prstGeom prst="rect">
            <a:avLst/>
          </a:prstGeo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4615EAAB-927D-5551-DA64-439CFCE410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3130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3D8F-E10C-9A0C-B8EB-CC75C03E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117F2-A206-919B-82FB-A10D9154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731748-0F9B-37EC-4250-B041F361D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C44837-68A6-0244-9C42-BDB33B0362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62980-B709-0174-50F4-8D5D6B08809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CF963E7-C2AF-806A-F0EB-AE01952211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DF22B59C-3D1F-7DD4-CB32-C36962F5FE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DF585D-A530-95F5-01CE-23E65514D3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646F1F-D0E3-9271-1D35-F493A0AE42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FBFFF2-7EA4-12D8-1C2B-A117E21D2FE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DB1DB-B8AB-AE70-7EC3-5E0ACF5ABF4C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C32F9B-0F40-62D9-4B21-F1984A8AA6B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009AE0A-499D-E716-DF1C-083436E260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4627397-7780-9BE8-4FF1-89AA351709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4661" y="2380434"/>
            <a:ext cx="6713802" cy="35283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D9E6933-73BD-8134-71B0-49E38D4877B7}"/>
              </a:ext>
            </a:extLst>
          </p:cNvPr>
          <p:cNvSpPr txBox="1"/>
          <p:nvPr/>
        </p:nvSpPr>
        <p:spPr>
          <a:xfrm>
            <a:off x="4354577" y="3980621"/>
            <a:ext cx="708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E814171D-0804-CF9B-76A0-B70A521F28E6}"/>
              </a:ext>
            </a:extLst>
          </p:cNvPr>
          <p:cNvSpPr txBox="1"/>
          <p:nvPr/>
        </p:nvSpPr>
        <p:spPr>
          <a:xfrm>
            <a:off x="1327868" y="5326246"/>
            <a:ext cx="7132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تَتَطَلَّبُ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ٱلْمِهَنُ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ٱلْإِبْداعِيَّةُ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ٱسْتِخْدامَ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ٱلْخَيالِ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وَٱلْإِبْداعِ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kern="0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591396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CAF7E-6F4A-E9D0-2F75-DAE9C6A0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FC4AB-9EC0-B3F3-ADF2-931543907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الخطوات المساعدة لتحديد الفكرة الرئيسة لفقرة. من يقرأ؟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2C1D8E-2564-3794-C8AB-1F831FFD65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A306FA-B28C-561A-F22B-63F3B22018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AE5632-826C-B954-172B-0650F9DC531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BA66C7E-D85D-4EEE-2D42-D61C9A0D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2FF5562B-5A38-FE37-25DC-E9F92A56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1DCF86-DE51-DF84-466A-E22E9B4829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182485-D0BB-1892-A4FF-590D99B6AC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6126859-6060-06FF-9F47-D46565B234EC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567B2E-2DB4-1D36-8C1D-060BADA24711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EA51F2-F6B6-DB43-6431-CED88ABB790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B21F95F-0095-DA93-5D71-822E5443B2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02ABEB-E9C2-FB29-9EBF-D65579FB0D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516032"/>
            <a:ext cx="7795936" cy="3337849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 3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1EF01CE2-C820-E2D4-6AA5-023F7A1EFB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6047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9F63F-649B-6CE9-9059-AF680B87E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E4A0A8-7F2E-1106-70D5-9062BA22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حددوا الفكرة الرئيسة للنص.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69008E-20AF-2BA7-541D-A090C57924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AA8523-43CA-F145-732C-878E098F66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A95315-49C8-CAAC-553A-A9660C8059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E6B5FA-EB86-95D8-48D4-E3A7F4BC4CB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A651D41-ED3F-36F4-CE3F-7E33A216D7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E3BFA194-9D25-568D-F8BE-EBE8181FA1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2FE0E0-DE08-F8D6-E101-F4BCC2E372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703795-546D-7AC3-D790-00B93A6E351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7DD6EA-5DF4-B2E9-64B0-BFEECDBC409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F94710-AB78-FEBC-3F4E-AA482B68F18F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C5D5122-9477-E4A9-0478-BD57006FB1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14C81D-3536-4462-5219-3DD8FED947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942" y="2004414"/>
            <a:ext cx="7006307" cy="339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1656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B8D-AC72-3011-79D4-2E16FC5B9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7268D-D1A7-4CA3-9B87-3255DB0F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17A09B-B257-E7BB-A0E4-720B5358BA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D1F24F-EE8A-B1F7-CF88-79DA82FA78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856499-E9B5-EB26-2E29-96E262F6C0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E0D69E-AA2A-4435-694B-E163E43C1BD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96CE240-132E-3B74-541F-0E342561D5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1B5E8FFA-7D99-0EAF-F7D5-04D26BD9E5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B583BF-8E65-6139-3B3B-89E50FFEEA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2D4A80-D6F5-B97C-C5D2-DB9F52934A51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2AA1C7-8581-B2E9-C27F-58E31AD6699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34AC51-CB01-605E-C222-4CACFF7F950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9A8E5B6-79F9-9932-4EDF-D4C0C3F195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7723FF-B67B-15DD-0CD5-0B7409CB0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429" y="1704227"/>
            <a:ext cx="7366218" cy="27473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2C096C-FD04-4F90-D058-8565268CB097}"/>
              </a:ext>
            </a:extLst>
          </p:cNvPr>
          <p:cNvSpPr txBox="1"/>
          <p:nvPr/>
        </p:nvSpPr>
        <p:spPr>
          <a:xfrm>
            <a:off x="691763" y="4953663"/>
            <a:ext cx="745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..........................................................................................................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015892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076E5-F450-4D4B-BE09-A30259F68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F1133-51A7-0933-9266-F1AC2FF61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الرئيسة للنص.</a:t>
            </a:r>
            <a:endParaRPr lang="fr-FR" sz="2400" i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A70480-3210-B4D3-EC33-C169F3E97D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A27200-1BA6-815C-E4C3-C9FCE991F2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B6532C-ADDD-8888-B9F4-E322AA06CA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528D7-FBC1-80A8-2CE6-D37165043F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EDA2C7C-B0E2-2AB2-4260-57BCBA8559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24BFDA9E-B113-F9CF-4BFF-D91C72C55A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C82DEB-F973-F79C-AE48-793712FF8D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B1509E-6177-991B-E0A2-157FC5124D0E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F0581B-D9D5-9B3D-EDEA-D3FAF5196E0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EFB7BF-53EF-0DC9-B04C-2F2A5D40611E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1DA5926-9D7F-5B23-A838-8B99AFEB1A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ADAEB6-AE05-474A-CC74-1B564D0858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429" y="1704227"/>
            <a:ext cx="7366218" cy="27473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E0B822B-135E-FB9E-A6E5-F2CA96D57648}"/>
              </a:ext>
            </a:extLst>
          </p:cNvPr>
          <p:cNvSpPr txBox="1"/>
          <p:nvPr/>
        </p:nvSpPr>
        <p:spPr>
          <a:xfrm>
            <a:off x="691763" y="4953663"/>
            <a:ext cx="74564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تَجْعَلُ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ٱلْمِهَنُ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ٱلْإِبْداعِيَّةُ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ٱلْحَياةَ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أَجْمَلَ مِنْ خِلالِ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ٱلتَّعْبيرِ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عَنِ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ٱلْأَفكارِ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وَٱلْمَشاعِرِ</a:t>
            </a:r>
            <a:r>
              <a:rPr lang="ar-MA" sz="32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1EABB48-E6AD-835D-0B08-1BBA52CFFA17}"/>
              </a:ext>
            </a:extLst>
          </p:cNvPr>
          <p:cNvCxnSpPr/>
          <p:nvPr/>
        </p:nvCxnSpPr>
        <p:spPr>
          <a:xfrm>
            <a:off x="5063566" y="2091193"/>
            <a:ext cx="112254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F9F0202-A6DD-407E-3534-E32995937706}"/>
              </a:ext>
            </a:extLst>
          </p:cNvPr>
          <p:cNvCxnSpPr/>
          <p:nvPr/>
        </p:nvCxnSpPr>
        <p:spPr>
          <a:xfrm flipH="1">
            <a:off x="5120640" y="3927944"/>
            <a:ext cx="120805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DC429CB-A0A5-8325-06AC-6EB3401B6B46}"/>
              </a:ext>
            </a:extLst>
          </p:cNvPr>
          <p:cNvCxnSpPr/>
          <p:nvPr/>
        </p:nvCxnSpPr>
        <p:spPr>
          <a:xfrm flipH="1">
            <a:off x="2472856" y="3935896"/>
            <a:ext cx="46912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ADE4BB6-EC52-C331-968A-4A1DEF45BA9E}"/>
              </a:ext>
            </a:extLst>
          </p:cNvPr>
          <p:cNvCxnSpPr/>
          <p:nvPr/>
        </p:nvCxnSpPr>
        <p:spPr>
          <a:xfrm>
            <a:off x="3093057" y="4341412"/>
            <a:ext cx="124040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092EF86-FD96-E600-235F-A46D80CE5A9F}"/>
              </a:ext>
            </a:extLst>
          </p:cNvPr>
          <p:cNvCxnSpPr/>
          <p:nvPr/>
        </p:nvCxnSpPr>
        <p:spPr>
          <a:xfrm>
            <a:off x="6265538" y="2839940"/>
            <a:ext cx="112254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94728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جماعة.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8441525-1406-26A0-B079-229994CB14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76A84-8F80-1FBD-563B-7B3F8EE9C577}"/>
              </a:ext>
            </a:extLst>
          </p:cNvPr>
          <p:cNvSpPr txBox="1"/>
          <p:nvPr/>
        </p:nvSpPr>
        <p:spPr>
          <a:xfrm>
            <a:off x="3266640" y="2761862"/>
            <a:ext cx="3610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4800" dirty="0">
                <a:solidFill>
                  <a:schemeClr val="accent1">
                    <a:lumMod val="50000"/>
                  </a:schemeClr>
                </a:solidFill>
              </a:rPr>
              <a:t>قَصيدَةُ "اَلْحَفْلَةُ"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F0918B-720A-0BDC-93BE-2201765C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DF444-A9FD-6999-876F-B1979D7976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0401264-6DC0-4F45-09B1-7A0D8B6FB2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B0526B-0EF1-68FD-ADB2-C4BDA59BEEE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F72B87-C477-FB58-83DA-949987F96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E14C2B-2ECE-F015-1067-DF40919B29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992670-815A-6EA3-2879-92BF4E60AAC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7BD70-3EDB-B39F-1CD3-398C04EB55C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4807E2-6B72-B11D-51DB-47D4976892C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8D9515E-5A3D-1CD4-F009-6EBAF278374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إنتاج كتابي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8" y="2071159"/>
            <a:ext cx="6354147" cy="2024979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079738" y="284728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b="1" dirty="0"/>
              <a:t>الشرح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216274" y="2394660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fr-MA" sz="1600" b="1" dirty="0">
                <a:solidFill>
                  <a:srgbClr val="424D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Arial" panose="020B0604020202020204" pitchFamily="34" charset="0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886C1CE-726D-E6BD-CDDD-D48A7557D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1522" y="2265214"/>
            <a:ext cx="536339" cy="540000"/>
          </a:xfrm>
          <a:prstGeom prst="rect">
            <a:avLst/>
          </a:prstGeom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D7BED264-B628-E58A-0A62-5168EEABA2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492898" y="2193215"/>
            <a:ext cx="539999" cy="5399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D18D1D-C7E3-FC95-1DC8-8EFD7FB37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1614" y="1015545"/>
            <a:ext cx="479081" cy="47908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507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اليوم التدرب على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توظيف مهارة الشرح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C17099C-842C-4E56-FD65-437E1418AC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3511120-8242-9E98-3771-2FE462D679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B59B7D-EEA0-CD23-3E1C-722D1B9D7940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0D4724-8212-3373-C5D3-3E1F16B7E19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8CC39-C7CD-DFCC-6BCE-527A9558FC4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EF22CEC-12F6-F07D-9941-B4571704E4F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12AD747-C779-8FFA-1AF2-0DAD38E3BF47}"/>
              </a:ext>
            </a:extLst>
          </p:cNvPr>
          <p:cNvSpPr txBox="1"/>
          <p:nvPr/>
        </p:nvSpPr>
        <p:spPr>
          <a:xfrm>
            <a:off x="2566466" y="3183453"/>
            <a:ext cx="3761772" cy="10215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مَهارَةُ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ٱلشَّرْحِ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9DC0-D221-B586-D087-1E743562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EE06BCC-CF3C-704C-8D3E-5151EDE6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نتذكر. من يقرأ؟</a:t>
            </a:r>
            <a:endParaRPr lang="fr-FR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F48AD3F-A1EA-C981-D830-314738BA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D1A91B-B90E-0947-3852-132924651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1B97F-93D1-C7B7-BC1C-0D7F3B5E5A5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E5378-A8C0-61EB-118F-0C1CA426E6C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332533-B91A-873E-08C8-1598DBC20A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6BDBFFA-7201-FA53-3CC5-0AD96946E1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ED85FF2F-A41B-C430-C536-2013AC9CB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239" y="1481631"/>
            <a:ext cx="630000" cy="9207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6A3E890-58A8-67D9-5519-259BF932FA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A75304-909E-D4BE-2A4A-4FDE01FD604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69E5D3-4D3B-7FC6-2662-29D196ECED90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0C8A9E-07F4-6C93-7F5F-8B6D8CEBA7F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D81488-5A0C-10E9-328B-D015AE6FA4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64F8C9-A5B9-EBE1-14DE-13001E0532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109" y="2271815"/>
            <a:ext cx="6934755" cy="4214568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634943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افتحوا كراساتكم ص 77. نبدأ بالتمرين الثالث. من يقرأ التعليمة؟ ما المطلوب؟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397C2E-2CA1-630F-80BC-861EB2BFF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847906"/>
            <a:ext cx="2792125" cy="42827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9DAC1F4-A1B6-E574-BD15-AA48C0427060}"/>
              </a:ext>
            </a:extLst>
          </p:cNvPr>
          <p:cNvSpPr/>
          <p:nvPr/>
        </p:nvSpPr>
        <p:spPr>
          <a:xfrm>
            <a:off x="3226912" y="2234317"/>
            <a:ext cx="2728615" cy="105752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99AEE2F-FE79-D68A-7689-A50D72037D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71A2E27-CDCB-04D3-3683-73FA2FB7D4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4137C-1811-9B44-E2F8-138ED09A9DBE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9A41BB-CB3D-E677-9250-808EC202375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7036D69-20AF-8F79-6E03-F7EC410C5E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4AD8129-C01B-7E5A-5101-876ABDA285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5C6-B83B-D53B-850C-10B0FD2F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363973B-55B4-EA6B-5356-14022879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بشكل فردي. ثلاث دقائق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69AE5-D0E7-8957-AEE4-64A661E5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3836D6-7016-EFEA-1C4E-267313BB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05CE9B-624E-E301-9C74-6D44C9FE6F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C680A-9AA8-ABEA-B528-DFED6A5D967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8A827F3-FA24-4C25-06AD-16F39C71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D0813F3-6A3B-C502-BF24-868C28FE5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0070F-EEA1-A840-5D51-DFB1283970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628713-CE13-38C7-B7E5-F9C5BCCD39BD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91888-16E3-39C2-709B-AB21299FEBF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7CD34D-49C8-107B-948A-D67E2AF2D70A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5FC1F-AA5C-6152-8E17-7353EF3A7C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225D61-1FA9-C691-C22B-3D9B80C0F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262" y="2202073"/>
            <a:ext cx="7394990" cy="30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8653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0530-4283-927C-909F-FFF6D6486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1A570A1-8ECD-D19A-E555-E2ECAE8C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ما الشرح المناسب لكلمة "الطبيب"؟              -صححوا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44FD76CF-24EC-C2B7-719E-1B731A19AF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8FA31BD-744F-6FF4-5C00-33BC54572694}"/>
              </a:ext>
            </a:extLst>
          </p:cNvPr>
          <p:cNvGrpSpPr/>
          <p:nvPr/>
        </p:nvGrpSpPr>
        <p:grpSpPr>
          <a:xfrm>
            <a:off x="398069" y="126808"/>
            <a:ext cx="7750183" cy="292965"/>
            <a:chOff x="398069" y="126808"/>
            <a:chExt cx="7750183" cy="29296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EC6647C-EECA-6987-B12D-878CBD3F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28695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BF3AEBB-DC6E-46EC-171B-EB3A98E3C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549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4E8B57D-A105-83D0-F5B0-9376868B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8327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6B6459C-E47C-FFE4-8C89-B510532B5EE5}"/>
                </a:ext>
              </a:extLst>
            </p:cNvPr>
            <p:cNvSpPr>
              <a:spLocks/>
            </p:cNvSpPr>
            <p:nvPr/>
          </p:nvSpPr>
          <p:spPr>
            <a:xfrm>
              <a:off x="6610183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ED137C-9FCA-4E50-AE36-4EA40E495022}"/>
                </a:ext>
              </a:extLst>
            </p:cNvPr>
            <p:cNvSpPr>
              <a:spLocks/>
            </p:cNvSpPr>
            <p:nvPr/>
          </p:nvSpPr>
          <p:spPr>
            <a:xfrm>
              <a:off x="398069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1B770B-441D-CD3C-076A-FE78203ACAA4}"/>
                </a:ext>
              </a:extLst>
            </p:cNvPr>
            <p:cNvSpPr>
              <a:spLocks/>
            </p:cNvSpPr>
            <p:nvPr/>
          </p:nvSpPr>
          <p:spPr>
            <a:xfrm>
              <a:off x="1939558" y="126808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قراءة إثرائية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18C1593-39C4-DAFD-A522-BCE5B45AB08D}"/>
                </a:ext>
              </a:extLst>
            </p:cNvPr>
            <p:cNvSpPr>
              <a:spLocks/>
            </p:cNvSpPr>
            <p:nvPr/>
          </p:nvSpPr>
          <p:spPr>
            <a:xfrm>
              <a:off x="5345055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قــــراءة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A78FC88-0020-68D0-EACB-9BBA168D66BC}"/>
                </a:ext>
              </a:extLst>
            </p:cNvPr>
            <p:cNvSpPr>
              <a:spLocks/>
            </p:cNvSpPr>
            <p:nvPr/>
          </p:nvSpPr>
          <p:spPr>
            <a:xfrm>
              <a:off x="3501562" y="131773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إنتاج كتابي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6774895-C50B-DB8B-36B7-47CDD9C14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0183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A0696A3-4425-21B0-4D57-7C8893902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6912" y="136739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E0BB189-5FFD-1E3E-35D8-6167463E14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262" y="2202073"/>
            <a:ext cx="7394990" cy="302950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DC7EF26-A4F8-39E1-3FCF-9432078A7DCC}"/>
              </a:ext>
            </a:extLst>
          </p:cNvPr>
          <p:cNvCxnSpPr/>
          <p:nvPr/>
        </p:nvCxnSpPr>
        <p:spPr>
          <a:xfrm flipH="1">
            <a:off x="5581816" y="3156668"/>
            <a:ext cx="1089328" cy="172543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53C805F-897B-3505-E7D3-6375D34E5FBD}"/>
              </a:ext>
            </a:extLst>
          </p:cNvPr>
          <p:cNvCxnSpPr>
            <a:cxnSpLocks/>
          </p:cNvCxnSpPr>
          <p:nvPr/>
        </p:nvCxnSpPr>
        <p:spPr>
          <a:xfrm flipH="1" flipV="1">
            <a:off x="5581816" y="3156668"/>
            <a:ext cx="1078294" cy="167872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A51677A-4071-DEB3-B0B3-8A372C4F5BFA}"/>
              </a:ext>
            </a:extLst>
          </p:cNvPr>
          <p:cNvCxnSpPr>
            <a:cxnSpLocks/>
          </p:cNvCxnSpPr>
          <p:nvPr/>
        </p:nvCxnSpPr>
        <p:spPr>
          <a:xfrm flipH="1" flipV="1">
            <a:off x="5581816" y="3716823"/>
            <a:ext cx="1100362" cy="5710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8D6A002-92E2-8C97-807A-CC2C085F1464}"/>
              </a:ext>
            </a:extLst>
          </p:cNvPr>
          <p:cNvCxnSpPr>
            <a:cxnSpLocks/>
          </p:cNvCxnSpPr>
          <p:nvPr/>
        </p:nvCxnSpPr>
        <p:spPr>
          <a:xfrm flipH="1">
            <a:off x="5625198" y="3716823"/>
            <a:ext cx="1056980" cy="58167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31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207F1-7614-B9F3-1AC1-F83A765D7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E6E8F1F-8651-928A-F100-0ECFAD974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على النشاط الموالي. من يقرأ التعليمة؟ ما المطلوب؟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182DD2-036B-7A19-4639-2BDEF881C9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2C6BF2-CF05-F54C-891D-226A183218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C86898-3383-21C2-A352-95447A796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847906"/>
            <a:ext cx="2792125" cy="42827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858D39-67E2-6210-C520-0D8EECDE4E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22C83B-5305-BAE0-1AC1-0BE088AAF88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241E314-BEB9-F0FB-EC9A-8AF6C5AFADB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618880-4C7E-BE07-43B6-2079DA8A0922}"/>
              </a:ext>
            </a:extLst>
          </p:cNvPr>
          <p:cNvSpPr/>
          <p:nvPr/>
        </p:nvSpPr>
        <p:spPr>
          <a:xfrm>
            <a:off x="3226912" y="3260036"/>
            <a:ext cx="2728615" cy="7951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10509A9-A10E-56D2-A8D8-60E8E803B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41758C-B87F-5C00-B9FB-C5B3B4AA714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D19AD9-DFDB-0770-A5DB-69169A4BD23A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3EE661-DBB9-0A94-ECA1-46489DC4F5CF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B261A3-A46C-2ACE-1034-B82C56F1B4F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1C57EC4-4A6B-440A-9DFB-E841CCB41B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784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F720C-7536-9C17-F6F8-B9C0C8BFD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0740927-42FD-499B-0A14-1E0C47FAE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شرح "فصل الصيف" بشكل فردي. أربع دقائق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التنقل إلى الفئة المتعثرة.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C5CAED-98AE-9FCB-084F-63B9433D54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C0BBFD-A9DF-1DDE-E44B-F82773CFCD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C5FFA8-6D92-DF11-A184-671D62A7DC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A51ED9-B804-0898-43B0-087FCDD768E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9612936-2CD3-3D8E-C88C-FA6C493D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854C42FF-A4E9-95D4-80C8-B6747DEFC0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C8811E5-3B34-B472-F96A-16681AC02F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62EECB-4E43-2B56-2EF9-3EFF543A09A9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6213EA-BBDE-47F3-C933-022210F8576D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5F9AF8-12E4-96A3-0F0E-C33F7BF10AC1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1E16D41-6C96-0F08-9EB2-F638FC6996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98D0E4-8FE0-F71B-0EDA-3CC3ACE40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037" y="2649866"/>
            <a:ext cx="7596162" cy="211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756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D9EC5-9C32-23E2-B363-E337E4D84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B56729E-2D37-DDB0-CA15-80A31243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من يقرأ؟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2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يصحح الأستاذ الأخطاء مع المتعلمين.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E0C1BC-A6D4-6439-4883-391091A111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EE8C28-1BD5-2376-BD33-EACCC2B59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39EB5D-6C6C-184C-D2A7-C451B1C0E6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5C853C-5B15-95CC-0962-FC719BC5D3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9A9B8AA-271D-F5EF-E594-03A17A4224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8FB591-ADD0-EB97-B0CA-1804454365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757709-E85E-14D2-B108-5F02DF51C4B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9FDA12-84FC-9708-AED3-3025F6FAB8D5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78A1D0-2BBC-B2F3-E4CB-42E40D324B60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AEE1BF-4110-018E-1ADE-CDE0672E35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03BBAA-1522-C4B7-96F3-BE4013EDA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037" y="2649866"/>
            <a:ext cx="7596162" cy="2112965"/>
          </a:xfrm>
          <a:prstGeom prst="rect">
            <a:avLst/>
          </a:prstGeo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A1FB4B40-3500-642D-0EEF-A9700830DF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9806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54BD2-BECD-2731-BF67-46D6A5A84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51D245-CAD0-69F4-C831-BA30B026D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شرح لفصل الصيف. انتبهوا للتصحيح.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7D5ADD-24E1-461D-7532-914B228451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331658-00AC-CBC7-40DB-A1939282B1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66CAB4-AFF0-C933-DC2F-8104C238E92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AACFAC-A28E-28CF-8D18-8266AC81904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5535AE-4983-57CE-CDB6-8E4F51766C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784D20A3-EB8D-89D4-46C4-91875627B0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42BB39-38F1-5223-5C43-7E95DB94DE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8857A3-1B0A-99F2-19D6-1B2A269452F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 إثرائية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0DE3E6-79D3-A2A4-3830-FA360FB09E1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A7990C-F8FB-5729-497F-F85368F3ED4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020C3CB-16C6-D49D-5BE2-CE3F3845FC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8001D6-4E09-5A89-71D0-FB196CB45D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037" y="2649866"/>
            <a:ext cx="7596162" cy="21129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82CFB49-9052-857D-73C8-61B8C848E731}"/>
              </a:ext>
            </a:extLst>
          </p:cNvPr>
          <p:cNvSpPr txBox="1"/>
          <p:nvPr/>
        </p:nvSpPr>
        <p:spPr>
          <a:xfrm>
            <a:off x="5497651" y="3157234"/>
            <a:ext cx="8310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حارٌّ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09BA7B-3902-9E36-F388-3ACF432E4D63}"/>
              </a:ext>
            </a:extLst>
          </p:cNvPr>
          <p:cNvSpPr txBox="1"/>
          <p:nvPr/>
        </p:nvSpPr>
        <p:spPr>
          <a:xfrm>
            <a:off x="1765190" y="3165971"/>
            <a:ext cx="1129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شُتَنْبِرَ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C9757B-5914-BE4A-E9D0-42136A0145EB}"/>
              </a:ext>
            </a:extLst>
          </p:cNvPr>
          <p:cNvSpPr txBox="1"/>
          <p:nvPr/>
        </p:nvSpPr>
        <p:spPr>
          <a:xfrm>
            <a:off x="3066486" y="3598093"/>
            <a:ext cx="1129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ٱللَّيْلُ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D45C5A-5736-6BD5-D8BD-6F40E8808034}"/>
              </a:ext>
            </a:extLst>
          </p:cNvPr>
          <p:cNvSpPr txBox="1"/>
          <p:nvPr/>
        </p:nvSpPr>
        <p:spPr>
          <a:xfrm>
            <a:off x="6579328" y="3661706"/>
            <a:ext cx="1129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ٱلْحَرارَةِ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8306DB-DDDF-A838-ED6C-234741F2E02E}"/>
              </a:ext>
            </a:extLst>
          </p:cNvPr>
          <p:cNvSpPr txBox="1"/>
          <p:nvPr/>
        </p:nvSpPr>
        <p:spPr>
          <a:xfrm>
            <a:off x="1507859" y="3692484"/>
            <a:ext cx="1129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ٱلْفَواكِهُ</a:t>
            </a:r>
            <a:endParaRPr lang="ar-MA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228AEE-86AF-77BF-A914-85DB91313D38}"/>
              </a:ext>
            </a:extLst>
          </p:cNvPr>
          <p:cNvSpPr txBox="1"/>
          <p:nvPr/>
        </p:nvSpPr>
        <p:spPr>
          <a:xfrm>
            <a:off x="6497652" y="4104436"/>
            <a:ext cx="1129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ٱلْعِنَبِ</a:t>
            </a:r>
            <a:endParaRPr lang="ar-MA" sz="32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D33DB7B-9BE9-1444-F3CF-AE5DF1A03A15}"/>
              </a:ext>
            </a:extLst>
          </p:cNvPr>
          <p:cNvSpPr txBox="1"/>
          <p:nvPr/>
        </p:nvSpPr>
        <p:spPr>
          <a:xfrm>
            <a:off x="2846867" y="4202801"/>
            <a:ext cx="1129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ٱلشّاطِئِ</a:t>
            </a:r>
            <a:endParaRPr lang="ar-MA" sz="24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0D9823-516E-5C4B-57DD-7D1AA1FCD701}"/>
              </a:ext>
            </a:extLst>
          </p:cNvPr>
          <p:cNvSpPr txBox="1"/>
          <p:nvPr/>
        </p:nvSpPr>
        <p:spPr>
          <a:xfrm>
            <a:off x="855037" y="4123040"/>
            <a:ext cx="1317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ٱلْأَصْدِقاءِ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4577630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C8D-B176-2089-66CD-A9598F73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EE5FDB-651E-388F-D6F0-C784D8E6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47" y="2004657"/>
            <a:ext cx="5436000" cy="251078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79AF126-D1DD-B464-68CE-5A760FF9EE50}"/>
              </a:ext>
            </a:extLst>
          </p:cNvPr>
          <p:cNvSpPr txBox="1">
            <a:spLocks/>
          </p:cNvSpPr>
          <p:nvPr/>
        </p:nvSpPr>
        <p:spPr>
          <a:xfrm>
            <a:off x="1855803" y="3087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عنوان القصة: مغامرة قبعة</a:t>
            </a:r>
            <a:endParaRPr kumimoji="0" lang="ar-MA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5D0662-12CD-C8B0-8EAA-4E3CE44891F5}"/>
              </a:ext>
            </a:extLst>
          </p:cNvPr>
          <p:cNvSpPr txBox="1"/>
          <p:nvPr/>
        </p:nvSpPr>
        <p:spPr>
          <a:xfrm>
            <a:off x="5230014" y="244918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04-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261ACEE-004F-ECFE-E482-3B426C0F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9677" y="2247734"/>
            <a:ext cx="536339" cy="540000"/>
          </a:xfrm>
          <a:prstGeom prst="rect">
            <a:avLst/>
          </a:prstGeom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692474C8-DB5A-533D-6260-FC83E801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/>
              <a:t>قــــراءة إثرائية</a:t>
            </a:r>
            <a:endParaRPr lang="fr-FR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F7B4A95-8510-F0CC-6FCB-87AC24FDB821}"/>
              </a:ext>
            </a:extLst>
          </p:cNvPr>
          <p:cNvSpPr txBox="1"/>
          <p:nvPr/>
        </p:nvSpPr>
        <p:spPr>
          <a:xfrm>
            <a:off x="1464906" y="4353018"/>
            <a:ext cx="6578007" cy="1326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المتعلمون القصة على "نصوصي القرائية" بالنسبة للمؤسسات التي توصلت بها.</a:t>
            </a:r>
          </a:p>
          <a:p>
            <a:pPr marL="457200" marR="0" lvl="0" indent="-457200" algn="ctr" defTabSz="4572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بالنسبة لمن لم يتوصلوا بها بعد، يتم عرض القصص مقطعا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مقطعا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الشرائح.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73A293-2B75-6F2F-F362-901ED91CC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9441">
            <a:off x="6768826" y="1987707"/>
            <a:ext cx="1731458" cy="2404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E5E538-E9AC-46DA-38F3-83223D2D53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430" y="994660"/>
            <a:ext cx="513373" cy="513373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F06563-8826-B798-F4D5-F17B5EEDE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23" y="2103325"/>
            <a:ext cx="943458" cy="10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2862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D5DF0-78B4-D8BB-F4C4-61BB88FBD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59C9F4-9965-A283-0C41-380D2680A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164832-6B7C-BB83-020F-18242691025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6D8D08-5E63-ABC8-A4A8-0CFBA7F157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AFD62F-A0C4-8FAB-6822-FAFC40711A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3B5D2C35-A511-9D1F-4178-E4D42847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ستقرؤون اليوم قصة شيقة بعنوان (مغامرة قبعة) وتناقشون مضمونها.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4549F8F-32A3-C509-B19D-28A8C9E96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715" y="2452117"/>
            <a:ext cx="2047216" cy="291763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6399263-7BE9-A449-AF29-1681B6A19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2845">
            <a:off x="3917444" y="2348406"/>
            <a:ext cx="1917930" cy="287011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EF55040-D70D-CF75-77D4-D0701FD218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09118">
            <a:off x="1657550" y="2574905"/>
            <a:ext cx="1922129" cy="287628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BFD3EC0-5F01-D27D-3457-6016DD4F3447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BC50747-AF81-D93F-4B42-C089664F5B20}"/>
                </a:ext>
              </a:extLst>
            </p:cNvPr>
            <p:cNvSpPr>
              <a:spLocks/>
            </p:cNvSpPr>
            <p:nvPr/>
          </p:nvSpPr>
          <p:spPr>
            <a:xfrm>
              <a:off x="4781298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770B0496-4C0C-C428-7365-B63971BFE748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D33D02EE-EAB0-4CDB-2A2A-76C665F9C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32E9F5E-30FA-CC50-4881-8C81C86B3707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99D4EF85-31E2-652D-BED8-3EC13D411E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AF87C5C6-0499-A211-8B39-DC05A54658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56D7D44-A4B4-A9C0-1A67-77464C5DBD9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6ED8E28-40E6-45AB-AD0E-D06E7284707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26F39E-6E34-C256-E5D7-654A5432F079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</p:spTree>
    <p:extLst>
      <p:ext uri="{BB962C8B-B14F-4D97-AF65-F5344CB8AC3E}">
        <p14:creationId xmlns:p14="http://schemas.microsoft.com/office/powerpoint/2010/main" val="119765591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BC8D4-9327-59C2-C21D-7575C38A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2A898D8-9D73-4B76-00F4-71926379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 نصوصي القرائية ص 7. حددوا عدد صفحات هذه القصة.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2A2C6F-4364-955C-A1E2-158B8C12E0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EF069C-83B9-5D25-6B67-73E4B03C1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AEF2B-9DF9-FAFC-4F10-2F6E841675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F4A37-92A8-FFED-58D0-38ED8C74F7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F0B9434-4B67-3305-61AB-43D0FB6F3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6B2E25-E8B7-8F5B-D203-B9E379EE1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995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CB6FCE-7420-B485-256E-088E3D883E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687" y="14192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F04618-3BE0-BF9A-5CC3-D4C52C5ABE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D633B-8970-6D2E-DA5A-5330AAFEFC55}"/>
              </a:ext>
            </a:extLst>
          </p:cNvPr>
          <p:cNvSpPr>
            <a:spLocks/>
          </p:cNvSpPr>
          <p:nvPr/>
        </p:nvSpPr>
        <p:spPr>
          <a:xfrm>
            <a:off x="4872110" y="131773"/>
            <a:ext cx="173294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تقويم التحدث والطلاقة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4AE578-E5CF-850E-E776-0CC4E690BB77}"/>
              </a:ext>
            </a:extLst>
          </p:cNvPr>
          <p:cNvSpPr>
            <a:spLocks/>
          </p:cNvSpPr>
          <p:nvPr/>
        </p:nvSpPr>
        <p:spPr>
          <a:xfrm>
            <a:off x="33197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تصحيح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9A97886-DCAF-3F4F-8FCF-629953CD64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6C45677-6644-8290-D265-0176C5228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2845">
            <a:off x="5139754" y="2357737"/>
            <a:ext cx="1917930" cy="287011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348296C-B907-2AE9-BBD1-B37CB28020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09118">
            <a:off x="2879860" y="2584236"/>
            <a:ext cx="1922129" cy="287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1307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ABED-1178-13B4-E0ED-F4EE830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D043C3A-427A-B7DE-997B-D6FFA8BC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الصور والعنوان ثم اكتبوا توقعاتكم حول مضمون القصة.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89403A-8424-5374-ECBF-409C22D0BE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27CE9E8-5DA7-B463-F897-DBFDD4A219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7486E3-45F6-1C7F-7C79-C4379A021B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D379A6-33BE-2997-8052-20B1309C08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EF53DB6-BF36-DEE4-832A-3FD181D6B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86DFE-F667-CBA0-D279-0A44C4D17936}"/>
              </a:ext>
            </a:extLst>
          </p:cNvPr>
          <p:cNvSpPr txBox="1"/>
          <p:nvPr/>
        </p:nvSpPr>
        <p:spPr>
          <a:xfrm>
            <a:off x="3083258" y="1303265"/>
            <a:ext cx="261359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مُغامَرَةُ قُبَّعَةٍ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D0A5C2-E4AE-0758-990A-8A4CA4EF3B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995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579CB5-6466-E7A0-412E-8020A0ED9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687" y="14192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6CF960-F516-F528-6C85-7700C7CF284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1D7DB0-080F-1ED9-1DFE-CCE4678D593C}"/>
              </a:ext>
            </a:extLst>
          </p:cNvPr>
          <p:cNvSpPr>
            <a:spLocks/>
          </p:cNvSpPr>
          <p:nvPr/>
        </p:nvSpPr>
        <p:spPr>
          <a:xfrm>
            <a:off x="4872110" y="131773"/>
            <a:ext cx="173294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تقويم التحدث والطلاقة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D04E16-5D0A-B203-04D7-E0C02F7E9F35}"/>
              </a:ext>
            </a:extLst>
          </p:cNvPr>
          <p:cNvSpPr>
            <a:spLocks/>
          </p:cNvSpPr>
          <p:nvPr/>
        </p:nvSpPr>
        <p:spPr>
          <a:xfrm>
            <a:off x="33197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تصحيح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EAEC545-0485-EB0D-4D8E-4D51257F74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F393474-B9AE-99FF-9D74-402FD6B09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0086" y="1760022"/>
            <a:ext cx="2587075" cy="247852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6D4260D-4F3F-2D2A-3116-9EA3E45F37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1998" y="2054313"/>
            <a:ext cx="2335073" cy="193523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2005A0E-D43B-7389-5D4D-E391A2149E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669" y="1760022"/>
            <a:ext cx="2335072" cy="231862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DC4F0AF-D55D-EF30-DD3D-F51DDAF03C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2418" y="4289550"/>
            <a:ext cx="2335073" cy="220735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17DE162-3057-D9C3-8B96-AD8E2676E6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1219" y="4425609"/>
            <a:ext cx="3844078" cy="193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305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A419-9399-AEBB-D3E9-9A50D04D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F2DAC4E-B789-41C9-CAF7-9B235336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يتقاسم توقعه؟ ما الذي جعلك تتوقع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4024632-43DE-F4AB-E9F0-BB2C5EDCB4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0421AC5-4BC3-E1C3-75B1-0E73D053DF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21D8F-C806-188E-38C7-D4C221FAFB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1FAA33-4A48-DD7B-6E08-DF9BD813D2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09DA5E3-E1A4-E259-D97B-EFD8972FBF75}"/>
              </a:ext>
            </a:extLst>
          </p:cNvPr>
          <p:cNvSpPr txBox="1"/>
          <p:nvPr/>
        </p:nvSpPr>
        <p:spPr>
          <a:xfrm>
            <a:off x="3083258" y="1303265"/>
            <a:ext cx="2613591" cy="71508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مُغامَرَةُ قُبَّعَةٍ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44D2AD1-415C-2E31-2630-C3F82DD4EA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995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CD6CB1-9BA1-501E-7FD8-401B1F1DB6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687" y="141923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33BF02-A451-8F6F-D771-C7CB53B9674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422366-4D7E-E620-6914-73768FF37359}"/>
              </a:ext>
            </a:extLst>
          </p:cNvPr>
          <p:cNvSpPr>
            <a:spLocks/>
          </p:cNvSpPr>
          <p:nvPr/>
        </p:nvSpPr>
        <p:spPr>
          <a:xfrm>
            <a:off x="4872110" y="131773"/>
            <a:ext cx="1732945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تقويم التحدث والطلاقة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099085-A9BA-1689-7C5C-13CA7751438C}"/>
              </a:ext>
            </a:extLst>
          </p:cNvPr>
          <p:cNvSpPr>
            <a:spLocks/>
          </p:cNvSpPr>
          <p:nvPr/>
        </p:nvSpPr>
        <p:spPr>
          <a:xfrm>
            <a:off x="33197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تصحيح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DCD4F9A-353C-3A5F-17BA-1CFCB390A4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2E99892-86F0-72F8-E7E7-8ADCC01AA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0086" y="1760022"/>
            <a:ext cx="2587075" cy="247852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AD30F6-EB75-2EC9-C366-3EFED1AF66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1998" y="2054313"/>
            <a:ext cx="2335073" cy="193523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0EEFCED-DD8B-7BEF-DCEA-FED70E330F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669" y="1760022"/>
            <a:ext cx="2335072" cy="231862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FF6D395-A138-65E3-D572-3DD2640A34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2418" y="4289550"/>
            <a:ext cx="2335073" cy="220735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24DF5505-692E-9162-0F05-F7C62BBED4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1219" y="4425609"/>
            <a:ext cx="3844078" cy="1935233"/>
          </a:xfrm>
          <a:prstGeom prst="rect">
            <a:avLst/>
          </a:prstGeom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EFE2A66-93E2-3A84-C383-D40AD101F4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8629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4B492-DAA9-6185-C7A5-403CA334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68D8A1-7D50-8CC7-A41A-FA0B769C8B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0A95FA-284C-C340-AB86-A65A5044953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8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764160-A3B0-E246-8905-F00A96BB5C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15469" y="702876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6353183-F88D-7268-6AE8-9E1351BF4128}"/>
              </a:ext>
            </a:extLst>
          </p:cNvPr>
          <p:cNvSpPr>
            <a:spLocks/>
          </p:cNvSpPr>
          <p:nvPr/>
        </p:nvSpPr>
        <p:spPr>
          <a:xfrm>
            <a:off x="6749217" y="1410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D5B59411-3A59-70D8-B363-912F417C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على الصفحتين 7 و8،  اقرؤا القصة قراءة هامسة وتحققوا من توقعاتكم. 5 دقائق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C0E857-7E88-70B5-3489-F3409CEDAC6E}"/>
              </a:ext>
            </a:extLst>
          </p:cNvPr>
          <p:cNvGrpSpPr/>
          <p:nvPr/>
        </p:nvGrpSpPr>
        <p:grpSpPr>
          <a:xfrm>
            <a:off x="1903818" y="126807"/>
            <a:ext cx="4712493" cy="297273"/>
            <a:chOff x="1903818" y="126807"/>
            <a:chExt cx="4712493" cy="29727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79D9B73-9F03-B881-7041-4DE525E00306}"/>
                </a:ext>
              </a:extLst>
            </p:cNvPr>
            <p:cNvSpPr>
              <a:spLocks/>
            </p:cNvSpPr>
            <p:nvPr/>
          </p:nvSpPr>
          <p:spPr>
            <a:xfrm>
              <a:off x="4712467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7FE657E-E300-F102-1177-CEE4C7C038F9}"/>
                </a:ext>
              </a:extLst>
            </p:cNvPr>
            <p:cNvGrpSpPr/>
            <p:nvPr/>
          </p:nvGrpSpPr>
          <p:grpSpPr>
            <a:xfrm>
              <a:off x="1903818" y="126807"/>
              <a:ext cx="4712493" cy="297273"/>
              <a:chOff x="1903818" y="126807"/>
              <a:chExt cx="4712493" cy="29727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96988F7D-47A7-8741-0874-25472EDD8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4DB21B6-B466-E4F3-90E5-D7EE18145675}"/>
                  </a:ext>
                </a:extLst>
              </p:cNvPr>
              <p:cNvGrpSpPr/>
              <p:nvPr/>
            </p:nvGrpSpPr>
            <p:grpSpPr>
              <a:xfrm>
                <a:off x="1903818" y="126807"/>
                <a:ext cx="4712493" cy="297273"/>
                <a:chOff x="1903818" y="126807"/>
                <a:chExt cx="4712493" cy="29727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D01F3102-694C-6675-BCC4-25E254A21F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38242" y="146011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0CA027E2-9B49-1B80-B6DA-88BC2A6695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310832" y="131772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76C3A39-5E7F-D26E-C831-AB8F92F44C8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6088579C-EB9D-8CB4-271C-8A0B59FBC0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45FDC57-400C-E684-D563-0822EEC60BDA}"/>
              </a:ext>
            </a:extLst>
          </p:cNvPr>
          <p:cNvSpPr>
            <a:spLocks/>
          </p:cNvSpPr>
          <p:nvPr/>
        </p:nvSpPr>
        <p:spPr>
          <a:xfrm>
            <a:off x="3295101" y="122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4303AC5-0B0C-B7C9-DF73-BDFAAACAAF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2845">
            <a:off x="4822512" y="2124472"/>
            <a:ext cx="1917930" cy="287011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1D915A-0282-7F21-8576-2899A0AA3C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09118">
            <a:off x="2562618" y="2350971"/>
            <a:ext cx="1922129" cy="287628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32712286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119EC-BE84-23ED-3202-EEB8AA919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BA5327-F4BD-4CFC-C0DC-438AA813B2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36DC006-2E9C-74A2-DE7A-E3EDBFE9F3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023514-14AA-AB34-B5FF-79AE824AEB4F}"/>
              </a:ext>
            </a:extLst>
          </p:cNvPr>
          <p:cNvSpPr>
            <a:spLocks/>
          </p:cNvSpPr>
          <p:nvPr/>
        </p:nvSpPr>
        <p:spPr>
          <a:xfrm>
            <a:off x="6749217" y="14104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4EF7848E-349D-6191-087E-2AB81639F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FFF6430-F7EE-0E61-D0A6-CD204A94B381}"/>
              </a:ext>
            </a:extLst>
          </p:cNvPr>
          <p:cNvGrpSpPr/>
          <p:nvPr/>
        </p:nvGrpSpPr>
        <p:grpSpPr>
          <a:xfrm>
            <a:off x="1903818" y="126807"/>
            <a:ext cx="4712493" cy="297273"/>
            <a:chOff x="1903818" y="126807"/>
            <a:chExt cx="4712493" cy="29727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85E826-8922-DEA6-AA88-8BAB979BB71E}"/>
                </a:ext>
              </a:extLst>
            </p:cNvPr>
            <p:cNvSpPr>
              <a:spLocks/>
            </p:cNvSpPr>
            <p:nvPr/>
          </p:nvSpPr>
          <p:spPr>
            <a:xfrm>
              <a:off x="4712467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8CA0B68-59F5-5ADB-37C5-82BA80F6CFCA}"/>
                </a:ext>
              </a:extLst>
            </p:cNvPr>
            <p:cNvGrpSpPr/>
            <p:nvPr/>
          </p:nvGrpSpPr>
          <p:grpSpPr>
            <a:xfrm>
              <a:off x="1903818" y="126807"/>
              <a:ext cx="4712493" cy="297273"/>
              <a:chOff x="1903818" y="126807"/>
              <a:chExt cx="4712493" cy="29727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436AFECC-20BE-EFAD-FB93-ADB143AE7B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634CCBFA-C8F9-6903-CBBC-18C05A779128}"/>
                  </a:ext>
                </a:extLst>
              </p:cNvPr>
              <p:cNvGrpSpPr/>
              <p:nvPr/>
            </p:nvGrpSpPr>
            <p:grpSpPr>
              <a:xfrm>
                <a:off x="1903818" y="126807"/>
                <a:ext cx="4712493" cy="297273"/>
                <a:chOff x="1903818" y="126807"/>
                <a:chExt cx="4712493" cy="29727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695C5823-5F84-5566-D050-CC5F9596BC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338242" y="146011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50407F02-B445-12AA-F0A5-8C89598CE6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310832" y="131772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D89AE1B-5DB2-BAFC-055D-B2608038C13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975885A7-1EB0-91CF-5CAD-CB0C713872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5F53EB0-1E68-5590-24F4-EDE6586A57B2}"/>
              </a:ext>
            </a:extLst>
          </p:cNvPr>
          <p:cNvSpPr>
            <a:spLocks/>
          </p:cNvSpPr>
          <p:nvPr/>
        </p:nvSpPr>
        <p:spPr>
          <a:xfrm>
            <a:off x="3295101" y="122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1F482A-8EE2-32CA-1224-8BC77D6B812E}"/>
              </a:ext>
            </a:extLst>
          </p:cNvPr>
          <p:cNvSpPr txBox="1"/>
          <p:nvPr/>
        </p:nvSpPr>
        <p:spPr>
          <a:xfrm>
            <a:off x="1101012" y="3088433"/>
            <a:ext cx="71472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الشرائح الأربعة الموالية موجهة للمؤسسات التي لم تتوصل بكتيبات (نصوصي القرائية).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27EE17E-90AB-4C70-D7BE-6D0F6116D0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07317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69FA7-BC3A-003C-CA39-D8C053E69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C9C1F0-4E42-4F7E-A59C-8EF935584F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CB213D-CDE8-2446-8918-DBB20FEA595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9F571-B14D-A192-AEA4-15E221A79FB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1F914C-3DF6-9DAB-99C5-BBB10F5A5950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A0626BF-AC96-2636-1C19-8081EF2AF02A}"/>
                </a:ext>
              </a:extLst>
            </p:cNvPr>
            <p:cNvSpPr>
              <a:spLocks/>
            </p:cNvSpPr>
            <p:nvPr/>
          </p:nvSpPr>
          <p:spPr>
            <a:xfrm>
              <a:off x="4781298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CEC0147-0985-8B8F-A575-9492713DA5C6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9993E4B1-3A6E-F4A2-98CB-A873E0AC7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F8DD8B38-AE12-4B71-975C-340DB1131D81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6CB31A4D-9C5F-482D-9DF8-C13D88BC08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0E4FB113-9991-A158-48F4-8A5042D2E9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EC745E0-C72C-61A0-87D3-CB01DF834DD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822A37A7-A9CD-CFFC-78F2-55FE7E8476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32402C5-2800-36B8-23A3-146206565C85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3AC3138F-8E5A-21C0-5777-F5E6B2148644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توقعاتكم. من توقع أن تأخذ الريح القبعة بعيدا؟ من توقع أن يعيد العصفور القبعة لصاحبتها؟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1230A4-71A0-3531-223F-58EB6BF88F39}"/>
              </a:ext>
            </a:extLst>
          </p:cNvPr>
          <p:cNvSpPr txBox="1"/>
          <p:nvPr/>
        </p:nvSpPr>
        <p:spPr>
          <a:xfrm>
            <a:off x="2024743" y="3144416"/>
            <a:ext cx="528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أَتَحَقَّقُ مِنْ تَوَقُّعي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7BEFABE3-24A6-A287-8FE5-1A076BA2F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279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3C0BC-4E84-9262-21C2-D6097C685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880EE7-8A4B-2E04-040A-9FD6A0D9DE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D7AD16-E693-CF6E-E6AA-99F3114F103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6C8E6B-FC29-3B6A-18A2-7E50109641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723D9B-94DA-6B76-7604-7AEAF30719B3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99027D-0978-A83A-E763-85BDDCA5168A}"/>
                </a:ext>
              </a:extLst>
            </p:cNvPr>
            <p:cNvSpPr>
              <a:spLocks/>
            </p:cNvSpPr>
            <p:nvPr/>
          </p:nvSpPr>
          <p:spPr>
            <a:xfrm>
              <a:off x="4781298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6C1C013-1F64-339E-0371-0F86A8A97AD8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CBC66307-6633-2D28-07C3-A9F9F206CC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212C87A4-410B-A1BD-97E3-E04367DF1AA7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AAAFBFD6-8385-187F-E3B7-EC3F1E9055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4D444A62-2F73-2707-FDBB-42DDDC28C4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AE28EBB-12FE-C350-A98E-89C573A33F6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57ECAF8C-DCE8-D355-B703-1DFD21811F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E581B8A-21EE-AD41-53B2-F29C501EAB94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3630CA04-06BD-6D29-C25D-44A9275927FE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واصلوا قراءة القصة قراءة هامسة على كتيباتكم. (الشرائح للأقسام التي لا تتوفر على الكتيبات)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13FA03-D314-135F-7E70-ECB13271B6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250" y="1250302"/>
            <a:ext cx="8574832" cy="5309118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A9D1EEF-A713-583F-B276-C4795B05AA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1728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93D1C-4B8C-F10D-2A69-A1384DE3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94D7A8-18E5-3E83-49F6-8B519E8C84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48698A-FAEB-6585-9AC4-06A843991FD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155EF6-8ABD-6ADD-3A49-1076767ED5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DEB488F-13E0-7125-3DAF-19333C660EFD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48978AB-6B41-A31F-8D44-40A69F879482}"/>
                </a:ext>
              </a:extLst>
            </p:cNvPr>
            <p:cNvSpPr>
              <a:spLocks/>
            </p:cNvSpPr>
            <p:nvPr/>
          </p:nvSpPr>
          <p:spPr>
            <a:xfrm>
              <a:off x="4781298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1BAD990-9ED9-626A-1372-88B44F5720ED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3371FFDC-9765-A351-B0DE-19C2294AD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262F02C-EE55-6B97-71F5-6EF54C08DED0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354CFB65-8907-E50A-9094-F770575D41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4AF13E70-3EFE-5D9E-35FC-EC2F5E8145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3490883-3037-F56F-ABE0-8E3CAC9F6C2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C9D7660C-8119-38D3-FE7C-47AAD6C20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60E11C3-F37E-06CF-F6DA-8F39DC4FFEF1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93289547-B0C6-051B-DE25-2C1D5B5EA8EB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(الجزء الثاني) دقيقتان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F1279C-C6D8-4612-898E-E61982A15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4" y="1530874"/>
            <a:ext cx="7863984" cy="499625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56B1FBC-B60F-E4D0-3C73-FEC786C9BE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8316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956E8-72B8-1782-8638-525CD74EA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6BB253-43AC-2C8A-C1C2-F7BE183A34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ED5264-8966-4E73-D223-18641B9E506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4E00B5-3587-E08B-8E32-917740CD23B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33A5147-E7DD-4F43-E6E6-C4E284D664DA}"/>
              </a:ext>
            </a:extLst>
          </p:cNvPr>
          <p:cNvGrpSpPr/>
          <p:nvPr/>
        </p:nvGrpSpPr>
        <p:grpSpPr>
          <a:xfrm>
            <a:off x="1903818" y="122604"/>
            <a:ext cx="4796937" cy="297168"/>
            <a:chOff x="1903818" y="122604"/>
            <a:chExt cx="4796937" cy="297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3EA4D88-F094-CD35-DD46-8E2FCB067217}"/>
                </a:ext>
              </a:extLst>
            </p:cNvPr>
            <p:cNvSpPr>
              <a:spLocks/>
            </p:cNvSpPr>
            <p:nvPr/>
          </p:nvSpPr>
          <p:spPr>
            <a:xfrm>
              <a:off x="4781298" y="131772"/>
              <a:ext cx="1720185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تقويم التحدث والطلاقة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FE5CD4E-BCA4-4C0E-840C-8DED66DCFAB3}"/>
                </a:ext>
              </a:extLst>
            </p:cNvPr>
            <p:cNvGrpSpPr/>
            <p:nvPr/>
          </p:nvGrpSpPr>
          <p:grpSpPr>
            <a:xfrm>
              <a:off x="1903818" y="122604"/>
              <a:ext cx="4796937" cy="292203"/>
              <a:chOff x="1903818" y="122604"/>
              <a:chExt cx="4796937" cy="292203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F147BF0B-D817-5608-64BB-8D0DAA4E31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962742" y="13673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892B15B8-CE4E-EDA9-65A8-EB62ED914B98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8" name="Image 17">
                  <a:extLst>
                    <a:ext uri="{FF2B5EF4-FFF2-40B4-BE49-F238E27FC236}">
                      <a16:creationId xmlns:a16="http://schemas.microsoft.com/office/drawing/2014/main" id="{AD652468-8E66-5AE4-2DE7-BC62DDA57B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22686" y="127570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2DCC5ADF-61A8-646D-E62B-DE576716AD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90730" y="122604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107235E-6D34-0D9D-1BD8-5078935F438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03818" y="126807"/>
                  <a:ext cx="1260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M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65F88"/>
                      </a:solidFill>
                      <a:effectLst/>
                      <a:uLnTx/>
                      <a:uFillTx/>
                      <a:latin typeface="Microsoft Uighur" panose="02000000000000000000" pitchFamily="2" charset="-78"/>
                      <a:ea typeface="+mn-ea"/>
                      <a:cs typeface="Microsoft Uighur" panose="02000000000000000000" pitchFamily="2" charset="-78"/>
                    </a:rPr>
                    <a:t>قراءة إثرائية</a:t>
                  </a:r>
                </a:p>
              </p:txBody>
            </p:sp>
          </p:grpSp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3EC32AA5-0B86-31D0-3819-973BD535A1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531" y="14601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29CFDDF-E644-5380-4308-24CE2D6DBFC9}"/>
              </a:ext>
            </a:extLst>
          </p:cNvPr>
          <p:cNvSpPr>
            <a:spLocks/>
          </p:cNvSpPr>
          <p:nvPr/>
        </p:nvSpPr>
        <p:spPr>
          <a:xfrm>
            <a:off x="3482970" y="12238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</a:p>
        </p:txBody>
      </p:sp>
      <p:sp>
        <p:nvSpPr>
          <p:cNvPr id="10" name="Titre 12">
            <a:extLst>
              <a:ext uri="{FF2B5EF4-FFF2-40B4-BE49-F238E27FC236}">
                <a16:creationId xmlns:a16="http://schemas.microsoft.com/office/drawing/2014/main" id="{26B80AF4-E145-2252-89ED-D68FF5AEB6A7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الجزء الثالث (دقيقتان)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30BA63-F7A4-E1FB-BCA9-B7243B6CF2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498" y="1881236"/>
            <a:ext cx="8280464" cy="390164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0A83518-0969-A26E-B5D4-9EF63E655B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6161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6EA68-D422-24CA-67C3-A219FE1C6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497045-7774-12BD-A936-E8FE15A03F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6CE8D5F-4A10-7017-BF5D-63D3A65214F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FF8856-38E9-0EF3-E94A-FAF9516C0D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F32229A-BAD2-BDAA-334D-40B13FF3CF38}"/>
              </a:ext>
            </a:extLst>
          </p:cNvPr>
          <p:cNvGrpSpPr/>
          <p:nvPr/>
        </p:nvGrpSpPr>
        <p:grpSpPr>
          <a:xfrm>
            <a:off x="1566862" y="122384"/>
            <a:ext cx="5152555" cy="301696"/>
            <a:chOff x="1557531" y="122384"/>
            <a:chExt cx="5152555" cy="30169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FD67476-8212-021D-4DCB-2227DD9456B7}"/>
                </a:ext>
              </a:extLst>
            </p:cNvPr>
            <p:cNvGrpSpPr/>
            <p:nvPr/>
          </p:nvGrpSpPr>
          <p:grpSpPr>
            <a:xfrm>
              <a:off x="1913149" y="122604"/>
              <a:ext cx="4796937" cy="297168"/>
              <a:chOff x="1903818" y="122604"/>
              <a:chExt cx="4796937" cy="297168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789F783-EF97-BB90-0D07-8561C8E54A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81298" y="131772"/>
                <a:ext cx="1720185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تقويم التحدث والطلاقة</a:t>
                </a:r>
              </a:p>
            </p:txBody>
          </p:sp>
          <p:grpSp>
            <p:nvGrpSpPr>
              <p:cNvPr id="5" name="Groupe 4">
                <a:extLst>
                  <a:ext uri="{FF2B5EF4-FFF2-40B4-BE49-F238E27FC236}">
                    <a16:creationId xmlns:a16="http://schemas.microsoft.com/office/drawing/2014/main" id="{6370D7D9-A477-303E-B72E-59BEB68C9BEF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9" name="Image 8">
                  <a:extLst>
                    <a:ext uri="{FF2B5EF4-FFF2-40B4-BE49-F238E27FC236}">
                      <a16:creationId xmlns:a16="http://schemas.microsoft.com/office/drawing/2014/main" id="{886CC9F8-8E5D-EA1F-D038-1E218C3A3D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7" name="Groupe 16">
                  <a:extLst>
                    <a:ext uri="{FF2B5EF4-FFF2-40B4-BE49-F238E27FC236}">
                      <a16:creationId xmlns:a16="http://schemas.microsoft.com/office/drawing/2014/main" id="{F6D8701B-E849-823D-8272-23048984EB4C}"/>
                    </a:ext>
                  </a:extLst>
                </p:cNvPr>
                <p:cNvGrpSpPr/>
                <p:nvPr/>
              </p:nvGrpSpPr>
              <p:grpSpPr>
                <a:xfrm>
                  <a:off x="1903818" y="122604"/>
                  <a:ext cx="4796937" cy="292203"/>
                  <a:chOff x="1903818" y="122604"/>
                  <a:chExt cx="4796937" cy="292203"/>
                </a:xfrm>
              </p:grpSpPr>
              <p:pic>
                <p:nvPicPr>
                  <p:cNvPr id="18" name="Image 17">
                    <a:extLst>
                      <a:ext uri="{FF2B5EF4-FFF2-40B4-BE49-F238E27FC236}">
                        <a16:creationId xmlns:a16="http://schemas.microsoft.com/office/drawing/2014/main" id="{14AA4E82-E925-DD42-21B6-21DCE5820A1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6422686" y="127570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pic>
                <p:nvPicPr>
                  <p:cNvPr id="19" name="Image 18">
                    <a:extLst>
                      <a:ext uri="{FF2B5EF4-FFF2-40B4-BE49-F238E27FC236}">
                        <a16:creationId xmlns:a16="http://schemas.microsoft.com/office/drawing/2014/main" id="{45862D02-A552-84B1-A640-9F380CA8EC3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590730" y="122604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1C41A04-0586-B06F-006D-CA4C95351C5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65F88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rPr>
                      <a:t>قراءة إثرائية</a:t>
                    </a:r>
                  </a:p>
                </p:txBody>
              </p:sp>
            </p:grpSp>
          </p:grp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F981026-F45C-5F85-2D2C-8BDB3C967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7531" y="14601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F22DD03-BD74-1143-5D73-BDFCFE5EEC76}"/>
                </a:ext>
              </a:extLst>
            </p:cNvPr>
            <p:cNvSpPr>
              <a:spLocks/>
            </p:cNvSpPr>
            <p:nvPr/>
          </p:nvSpPr>
          <p:spPr>
            <a:xfrm>
              <a:off x="3482970" y="12238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</a:t>
              </a:r>
            </a:p>
          </p:txBody>
        </p:sp>
      </p:grpSp>
      <p:sp>
        <p:nvSpPr>
          <p:cNvPr id="10" name="Titre 12">
            <a:extLst>
              <a:ext uri="{FF2B5EF4-FFF2-40B4-BE49-F238E27FC236}">
                <a16:creationId xmlns:a16="http://schemas.microsoft.com/office/drawing/2014/main" id="{D788715C-5CD0-17B3-08D5-F2FD4C83B9BA}"/>
              </a:ext>
            </a:extLst>
          </p:cNvPr>
          <p:cNvSpPr txBox="1">
            <a:spLocks/>
          </p:cNvSpPr>
          <p:nvPr/>
        </p:nvSpPr>
        <p:spPr>
          <a:xfrm>
            <a:off x="398069" y="756000"/>
            <a:ext cx="714106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r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الجزء الرابع (دقيقتان)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8CCE97F2-FA64-514C-9BD2-A488B38462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BB2911E-2454-8930-DFEB-D938DD9C69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69" y="1368000"/>
            <a:ext cx="7906175" cy="5326724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2151919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FABF-3AFE-27CC-D061-7F89D49E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F9109-E378-AB9D-65A8-B11DE926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مناقشة القصة. سأطرح عليكم أسئلة.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E81C43-7E32-6C62-9A9C-7B2591AE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51E9FE-7192-87FD-6CCF-E355C90C951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55E25-587C-222F-8ACA-50113A7774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806DE1C0-ADC9-9C3B-4B3B-E08E6C71B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A50316-0248-CE82-C393-1A1417D586A0}"/>
              </a:ext>
            </a:extLst>
          </p:cNvPr>
          <p:cNvSpPr txBox="1"/>
          <p:nvPr/>
        </p:nvSpPr>
        <p:spPr>
          <a:xfrm>
            <a:off x="398069" y="1368000"/>
            <a:ext cx="7532952" cy="5016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فَعَلَتِ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هَبَّتِ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ٱلرِّيحُ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ٱلْقَوِيَّةُ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أَيْنَ عَلِقَتِ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ٱلْبِدايَةِ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فَعَلَتِ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ٱلْبَطَّةُ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وَصَلَتِ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إِلى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ٱلنَّهْرِ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شُعورُ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ٱلْخَروفِ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رَأى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ٱلقُبَّعَةَ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تَطيرُ فَوْقَهُ؟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أَيْنَ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ٱسْتَقَرَّتِ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نِهايَةِ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ٱلْمُغامَرَةِ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نَسْتَنْتِجُ مِنِ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ٱنْتِقالِ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مَكانٍ إِلى آخَرَ؟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خافَ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ٱلْخَروفُ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رأَى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لِماذا كانَتْ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سَعيدَةً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ٱلنِّهايَةِ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رَغْمَ تَعَبِها؟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293B2D8-15CF-BD71-1FAD-ED29ABAF229D}"/>
              </a:ext>
            </a:extLst>
          </p:cNvPr>
          <p:cNvGrpSpPr/>
          <p:nvPr/>
        </p:nvGrpSpPr>
        <p:grpSpPr>
          <a:xfrm>
            <a:off x="1557531" y="122384"/>
            <a:ext cx="5152555" cy="301696"/>
            <a:chOff x="1557531" y="122384"/>
            <a:chExt cx="5152555" cy="301696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6FD7C72-EB46-4604-A9FC-D3AE717919DC}"/>
                </a:ext>
              </a:extLst>
            </p:cNvPr>
            <p:cNvGrpSpPr/>
            <p:nvPr/>
          </p:nvGrpSpPr>
          <p:grpSpPr>
            <a:xfrm>
              <a:off x="1913149" y="122604"/>
              <a:ext cx="4796937" cy="297168"/>
              <a:chOff x="1903818" y="122604"/>
              <a:chExt cx="4796937" cy="29716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BC58554-20EB-E087-BA50-EEABFBED91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81298" y="131772"/>
                <a:ext cx="1720185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تقويم التحدث والطلاقة</a:t>
                </a:r>
              </a:p>
            </p:txBody>
          </p:sp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C3AD9078-D94D-AB37-5E57-8460FB8B07D0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54" name="Image 53">
                  <a:extLst>
                    <a:ext uri="{FF2B5EF4-FFF2-40B4-BE49-F238E27FC236}">
                      <a16:creationId xmlns:a16="http://schemas.microsoft.com/office/drawing/2014/main" id="{DE117277-314A-BCE3-49B2-1DA06F3C46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55" name="Groupe 54">
                  <a:extLst>
                    <a:ext uri="{FF2B5EF4-FFF2-40B4-BE49-F238E27FC236}">
                      <a16:creationId xmlns:a16="http://schemas.microsoft.com/office/drawing/2014/main" id="{30AD3AB4-EBA0-4F75-D66F-C0C399C7CA59}"/>
                    </a:ext>
                  </a:extLst>
                </p:cNvPr>
                <p:cNvGrpSpPr/>
                <p:nvPr/>
              </p:nvGrpSpPr>
              <p:grpSpPr>
                <a:xfrm>
                  <a:off x="1903818" y="122604"/>
                  <a:ext cx="4796937" cy="292203"/>
                  <a:chOff x="1903818" y="122604"/>
                  <a:chExt cx="4796937" cy="292203"/>
                </a:xfrm>
              </p:grpSpPr>
              <p:pic>
                <p:nvPicPr>
                  <p:cNvPr id="56" name="Image 55">
                    <a:extLst>
                      <a:ext uri="{FF2B5EF4-FFF2-40B4-BE49-F238E27FC236}">
                        <a16:creationId xmlns:a16="http://schemas.microsoft.com/office/drawing/2014/main" id="{D1DA72B2-46CD-E944-D5A6-C9E7C6A057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6422686" y="127570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pic>
                <p:nvPicPr>
                  <p:cNvPr id="58" name="Image 57">
                    <a:extLst>
                      <a:ext uri="{FF2B5EF4-FFF2-40B4-BE49-F238E27FC236}">
                        <a16:creationId xmlns:a16="http://schemas.microsoft.com/office/drawing/2014/main" id="{AA9BFA2F-59E8-78EF-547F-E704DC1087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590730" y="122604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59" name="Rectangle 58">
                    <a:extLst>
                      <a:ext uri="{FF2B5EF4-FFF2-40B4-BE49-F238E27FC236}">
                        <a16:creationId xmlns:a16="http://schemas.microsoft.com/office/drawing/2014/main" id="{C2146A3F-3EC4-241B-71DB-AAB6B5F8FAD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65F88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rPr>
                      <a:t>قراءة إثرائية</a:t>
                    </a:r>
                  </a:p>
                </p:txBody>
              </p:sp>
            </p:grpSp>
          </p:grpSp>
        </p:grpSp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4D1337F-8C63-CBD6-96A2-F2CEF7A18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7531" y="14601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A2D4E18-FF79-0D34-F015-B998998F38F5}"/>
                </a:ext>
              </a:extLst>
            </p:cNvPr>
            <p:cNvSpPr>
              <a:spLocks/>
            </p:cNvSpPr>
            <p:nvPr/>
          </p:nvSpPr>
          <p:spPr>
            <a:xfrm>
              <a:off x="3482970" y="12238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326685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C35D8-DBF5-A6E5-F733-09A50E632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6B874-68C6-775F-D261-9C23369B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04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أجوبة.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196FFF-2C3B-2E81-1A71-585C57889A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BC1B65-6999-AC5A-361F-F3834142247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362527-618F-BB7D-1F78-3A4FE0775B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33D9C32A-FD10-CBAF-BDBF-7FE9702FF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82310E-0D50-3B5F-184E-D9AFDD4681F1}"/>
              </a:ext>
            </a:extLst>
          </p:cNvPr>
          <p:cNvSpPr txBox="1"/>
          <p:nvPr/>
        </p:nvSpPr>
        <p:spPr>
          <a:xfrm>
            <a:off x="632372" y="1584000"/>
            <a:ext cx="7746517" cy="5016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عِنْدَما هَبَّتِ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ٱلرِّيحُ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ٱلْقَوِيَّةُ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طارَتِ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مِنْ عَلى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ٱلْحَبْلِ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عَلِقَتِ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ٱلْبِدايَةِ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غُصْنِ شَجَرَةٍ.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صَعِدَتِ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ٱلْبَطَّةُ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وَجَلَسَتْ وَبَدَأَتْ تَدْفَعُها.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شَعَرَ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ٱلْخَروفُ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بِٱلْخَوْفِ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رَأى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تَطيرُ في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ٱلسَّماءِ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اِسْتَقَرَّتِ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ٱلقُبَّعَةُ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نِهايَةِ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ٱلْمُغامَرَةِ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مَكانِها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ٱلْأَوَّلِ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نَسْتَنْتِجُ مِنِ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ٱنْتِقالِ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ٱلْقُبَّعَةِ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أَنَّ الرّيحَ كانَتْ قَوِيَّةً.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خافَ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ٱلْخَروفُ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عِنْدَما رأَى </a:t>
            </a:r>
            <a:r>
              <a:rPr kumimoji="0" lang="ar-MA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ٱلْقُبَّعَةَ</a:t>
            </a: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لِأَنَّهُ ظَنَّها شَيْئاً غَريباً وَمُؤْذِياً.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كانَتْ الْقُبَّعَةُ سَعيدَةً لِأَنَّها عاشَتْ مُغامَرَةً عَجيبَةً.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A9C09E1-8D1B-B4F1-EEEE-E6E4F5ED3BD0}"/>
              </a:ext>
            </a:extLst>
          </p:cNvPr>
          <p:cNvGrpSpPr/>
          <p:nvPr/>
        </p:nvGrpSpPr>
        <p:grpSpPr>
          <a:xfrm>
            <a:off x="1557531" y="122384"/>
            <a:ext cx="5152555" cy="301696"/>
            <a:chOff x="1557531" y="122384"/>
            <a:chExt cx="5152555" cy="301696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CFC4050-0E3B-58A8-9AC5-FADF7C164778}"/>
                </a:ext>
              </a:extLst>
            </p:cNvPr>
            <p:cNvGrpSpPr/>
            <p:nvPr/>
          </p:nvGrpSpPr>
          <p:grpSpPr>
            <a:xfrm>
              <a:off x="1913149" y="122604"/>
              <a:ext cx="4796937" cy="297168"/>
              <a:chOff x="1903818" y="122604"/>
              <a:chExt cx="4796937" cy="29716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3A39394-D26E-6CD9-155E-F7D5BB4A1E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81298" y="131772"/>
                <a:ext cx="1720185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تقويم التحدث والطلاقة</a:t>
                </a:r>
              </a:p>
            </p:txBody>
          </p:sp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05B11F3D-F474-3BF9-445B-5A1758F44566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95DD1213-E1B2-A41D-1B0E-6D95965688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alphaModFix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16A319A0-1230-B4E9-0877-5FFD384362E8}"/>
                    </a:ext>
                  </a:extLst>
                </p:cNvPr>
                <p:cNvGrpSpPr/>
                <p:nvPr/>
              </p:nvGrpSpPr>
              <p:grpSpPr>
                <a:xfrm>
                  <a:off x="1903818" y="122604"/>
                  <a:ext cx="4796937" cy="292203"/>
                  <a:chOff x="1903818" y="122604"/>
                  <a:chExt cx="4796937" cy="292203"/>
                </a:xfrm>
              </p:grpSpPr>
              <p:pic>
                <p:nvPicPr>
                  <p:cNvPr id="25" name="Image 24">
                    <a:extLst>
                      <a:ext uri="{FF2B5EF4-FFF2-40B4-BE49-F238E27FC236}">
                        <a16:creationId xmlns:a16="http://schemas.microsoft.com/office/drawing/2014/main" id="{ECE5453F-4552-1A8E-B9BC-50457A0FE3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6422686" y="127570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C47135D1-AB59-C4B2-2C1D-E603675F1EE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590730" y="122604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EBBF7A4F-1EF5-A73F-9321-B7B86A41EB0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65F88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rPr>
                      <a:t>قراءة إثرائية</a:t>
                    </a:r>
                  </a:p>
                </p:txBody>
              </p:sp>
            </p:grpSp>
          </p:grp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D9F3C5D-DB6D-1677-C578-5A5AD79AB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7531" y="146011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114D2E-C0FB-7868-45F8-D77F3BFC7CF3}"/>
                </a:ext>
              </a:extLst>
            </p:cNvPr>
            <p:cNvSpPr>
              <a:spLocks/>
            </p:cNvSpPr>
            <p:nvPr/>
          </p:nvSpPr>
          <p:spPr>
            <a:xfrm>
              <a:off x="3482970" y="12238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514284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55257-B881-B519-7494-440CA8BA8E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E24E9-20BB-5651-E0B2-D37FB44F7D3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0AEBBC-49BC-E1F1-9E1A-F66D76C10CB7}"/>
              </a:ext>
            </a:extLst>
          </p:cNvPr>
          <p:cNvSpPr>
            <a:spLocks/>
          </p:cNvSpPr>
          <p:nvPr/>
        </p:nvSpPr>
        <p:spPr>
          <a:xfrm>
            <a:off x="471130" y="1534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8CD2A7-06B9-621B-BDFD-F3665A00FB12}"/>
              </a:ext>
            </a:extLst>
          </p:cNvPr>
          <p:cNvGrpSpPr/>
          <p:nvPr/>
        </p:nvGrpSpPr>
        <p:grpSpPr>
          <a:xfrm>
            <a:off x="1716064" y="122384"/>
            <a:ext cx="4994022" cy="319020"/>
            <a:chOff x="1716064" y="122384"/>
            <a:chExt cx="4994022" cy="31902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2B19424-739A-0572-711F-BF63CA27194A}"/>
                </a:ext>
              </a:extLst>
            </p:cNvPr>
            <p:cNvGrpSpPr/>
            <p:nvPr/>
          </p:nvGrpSpPr>
          <p:grpSpPr>
            <a:xfrm>
              <a:off x="1913149" y="122604"/>
              <a:ext cx="4796937" cy="297168"/>
              <a:chOff x="1903818" y="122604"/>
              <a:chExt cx="4796937" cy="29716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05F72C-CF97-4779-411F-E89580A6BD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81298" y="131772"/>
                <a:ext cx="1720185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تقويم التحدث والطلاقة</a:t>
                </a:r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BF34551C-21D3-E7E2-802F-E288C4507B19}"/>
                  </a:ext>
                </a:extLst>
              </p:cNvPr>
              <p:cNvGrpSpPr/>
              <p:nvPr/>
            </p:nvGrpSpPr>
            <p:grpSpPr>
              <a:xfrm>
                <a:off x="1903818" y="122604"/>
                <a:ext cx="4796937" cy="292203"/>
                <a:chOff x="1903818" y="122604"/>
                <a:chExt cx="4796937" cy="292203"/>
              </a:xfrm>
            </p:grpSpPr>
            <p:pic>
              <p:nvPicPr>
                <p:cNvPr id="17" name="Image 16">
                  <a:extLst>
                    <a:ext uri="{FF2B5EF4-FFF2-40B4-BE49-F238E27FC236}">
                      <a16:creationId xmlns:a16="http://schemas.microsoft.com/office/drawing/2014/main" id="{5603D99C-4F61-7C56-263B-FDA79C344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alphaModFix am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962742" y="136738"/>
                  <a:ext cx="278069" cy="278069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8" name="Groupe 17">
                  <a:extLst>
                    <a:ext uri="{FF2B5EF4-FFF2-40B4-BE49-F238E27FC236}">
                      <a16:creationId xmlns:a16="http://schemas.microsoft.com/office/drawing/2014/main" id="{FBD2957B-51A0-DFAB-E77B-6716A1150F02}"/>
                    </a:ext>
                  </a:extLst>
                </p:cNvPr>
                <p:cNvGrpSpPr/>
                <p:nvPr/>
              </p:nvGrpSpPr>
              <p:grpSpPr>
                <a:xfrm>
                  <a:off x="1903818" y="122604"/>
                  <a:ext cx="4796937" cy="292203"/>
                  <a:chOff x="1903818" y="122604"/>
                  <a:chExt cx="4796937" cy="292203"/>
                </a:xfrm>
              </p:grpSpPr>
              <p:pic>
                <p:nvPicPr>
                  <p:cNvPr id="19" name="Image 18">
                    <a:extLst>
                      <a:ext uri="{FF2B5EF4-FFF2-40B4-BE49-F238E27FC236}">
                        <a16:creationId xmlns:a16="http://schemas.microsoft.com/office/drawing/2014/main" id="{EB2B0CF4-32B9-5F7D-1901-13F17F593EC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6422686" y="127570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pic>
                <p:nvPicPr>
                  <p:cNvPr id="20" name="Image 19">
                    <a:extLst>
                      <a:ext uri="{FF2B5EF4-FFF2-40B4-BE49-F238E27FC236}">
                        <a16:creationId xmlns:a16="http://schemas.microsoft.com/office/drawing/2014/main" id="{241B92D7-0571-B09E-1644-8A90D5C109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alphaModFix am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4590730" y="122604"/>
                    <a:ext cx="278069" cy="278069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A9F8173D-464F-E2A2-2FE0-8FD482D9D9B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903818" y="126807"/>
                    <a:ext cx="1260000" cy="28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M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  <a:alpha val="20000"/>
                          </a:srgbClr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rPr>
                      <a:t>قراءة إثرائية</a:t>
                    </a:r>
                  </a:p>
                </p:txBody>
              </p:sp>
            </p:grpSp>
          </p:grpSp>
        </p:grp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D450F5E-3858-0FD2-4061-11F988FE7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16064" y="163335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F64212-97A7-2BFD-C856-0CEB30468A5A}"/>
                </a:ext>
              </a:extLst>
            </p:cNvPr>
            <p:cNvSpPr>
              <a:spLocks/>
            </p:cNvSpPr>
            <p:nvPr/>
          </p:nvSpPr>
          <p:spPr>
            <a:xfrm>
              <a:off x="3482970" y="122384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تصحيح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327B4-F806-FB94-D7F8-9B53F6A8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81DFE8A-EC03-B7C1-1F24-ADCB934E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ستتعرفون قصة جديدة، تقرؤونها وتناقشون مضمونها.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7A1009A-E37B-2593-D0A8-17A5C35A2F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722985-8B53-6949-1EDA-E8DF616A03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23D791-8662-8A9A-F8F2-AD2510B2F2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184B4C-DBA9-A3D8-C898-715967C9568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25A9BE-276D-8109-12AA-176788EC2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F0288E1-5BAE-4435-7E3F-14B025DE08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D627A0-7F6C-E1F6-1F53-8440DE9997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4AEEE7-E641-3D48-4D36-CFEEC9B43B8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191066-2833-1C5C-7CCF-27194FC4BFD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0F182C-1B00-A0FA-D41F-A35C002583A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177F1EE-A545-E5D2-94AA-BF389124E1E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personne, capture d’écran, herbe&#10;&#10;Le contenu généré par l’IA peut être incorrect.">
            <a:extLst>
              <a:ext uri="{FF2B5EF4-FFF2-40B4-BE49-F238E27FC236}">
                <a16:creationId xmlns:a16="http://schemas.microsoft.com/office/drawing/2014/main" id="{C785BF50-4179-F975-CAE4-3325F2802E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84966">
            <a:off x="4746294" y="2508779"/>
            <a:ext cx="1721435" cy="2711344"/>
          </a:xfrm>
          <a:prstGeom prst="rect">
            <a:avLst/>
          </a:prstGeom>
        </p:spPr>
      </p:pic>
      <p:pic>
        <p:nvPicPr>
          <p:cNvPr id="23" name="Image 22" descr="Une image contenant texte, capture d’écran, 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8BC0C740-3F39-3B80-E077-4F4BA7DA11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57567">
            <a:off x="2549951" y="2537826"/>
            <a:ext cx="1628548" cy="256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2102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BC8D4-9327-59C2-C21D-7575C38A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2A898D8-9D73-4B76-00F4-71926379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وحددوا عدد صفحات هذه القصة.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5E1A3AB-5488-523C-B10A-57A4780FEC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2A2C6F-4364-955C-A1E2-158B8C12E0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EF069C-83B9-5D25-6B67-73E4B03C1F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AEF2B-9DF9-FAFC-4F10-2F6E841675B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F4A37-92A8-FFED-58D0-38ED8C74F7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1F0B9434-4B67-3305-61AB-43D0FB6F3C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BAFD04-D000-04C7-6302-85B7A7439A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BFEB3D-763A-AA9B-774C-C8881634CA8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81E2CA-9FB9-8496-2CC3-33A2EA28C7C7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B4EBAE-C2B3-1916-A1DC-67A7066BE167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D72B9EA-A256-58A9-B95F-1D1E0F464C3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personne, capture d’écran, herbe&#10;&#10;Le contenu généré par l’IA peut être incorrect.">
            <a:extLst>
              <a:ext uri="{FF2B5EF4-FFF2-40B4-BE49-F238E27FC236}">
                <a16:creationId xmlns:a16="http://schemas.microsoft.com/office/drawing/2014/main" id="{3BB1A35D-D361-B594-2F18-C3009864AC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84966">
            <a:off x="5236951" y="1886299"/>
            <a:ext cx="2183490" cy="3439103"/>
          </a:xfrm>
          <a:prstGeom prst="rect">
            <a:avLst/>
          </a:prstGeom>
        </p:spPr>
      </p:pic>
      <p:pic>
        <p:nvPicPr>
          <p:cNvPr id="23" name="Image 22" descr="Une image contenant texte, capture d’écran, 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72D9A66C-8730-F1F6-46BC-39E41181D5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657567">
            <a:off x="1737510" y="1686155"/>
            <a:ext cx="2373272" cy="37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34248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ABED-1178-13B4-E0ED-F4EE830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D043C3A-427A-B7DE-997B-D6FFA8BC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خلال العنوان والصورتين اكتبوا توقعاتكم حول مضمون القصة.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328458-9E69-3E7B-5229-8FD2699A76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89403A-8424-5374-ECBF-409C22D0BE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27CE9E8-5DA7-B463-F897-DBFDD4A219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7486E3-45F6-1C7F-7C79-C4379A021B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D379A6-33BE-2997-8052-20B1309C08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EF53DB6-BF36-DEE4-832A-3FD181D6B3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6EA892-A496-DB0A-5CC8-F71F7C1BD0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A3F4E6-561D-4118-62E8-8B205FA6304A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8A0842-CBA9-42BD-82D3-BBCF32F32CB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BFF688-E941-30C1-26A7-4CB26F755ED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B20BCE-5BBD-6C97-81A0-E77CC7534A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ciel, plein air, dessin humoristique, coucher de soleil&#10;&#10;Le contenu généré par l’IA peut être incorrect.">
            <a:extLst>
              <a:ext uri="{FF2B5EF4-FFF2-40B4-BE49-F238E27FC236}">
                <a16:creationId xmlns:a16="http://schemas.microsoft.com/office/drawing/2014/main" id="{89FE5D07-6D51-903E-A2EC-77584F2C0B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60" y="4152448"/>
            <a:ext cx="4019566" cy="2321460"/>
          </a:xfrm>
          <a:prstGeom prst="rect">
            <a:avLst/>
          </a:prstGeom>
        </p:spPr>
      </p:pic>
      <p:pic>
        <p:nvPicPr>
          <p:cNvPr id="7" name="Image 6" descr="Une image contenant herbe, plein air, ciel, plante&#10;&#10;Le contenu généré par l’IA peut être incorrect.">
            <a:extLst>
              <a:ext uri="{FF2B5EF4-FFF2-40B4-BE49-F238E27FC236}">
                <a16:creationId xmlns:a16="http://schemas.microsoft.com/office/drawing/2014/main" id="{C802785E-8268-0C11-88A0-8FD526A9E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6027" y="1704227"/>
            <a:ext cx="4242817" cy="24482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86DFE-F667-CBA0-D279-0A44C4D17936}"/>
              </a:ext>
            </a:extLst>
          </p:cNvPr>
          <p:cNvSpPr txBox="1"/>
          <p:nvPr/>
        </p:nvSpPr>
        <p:spPr>
          <a:xfrm>
            <a:off x="1492898" y="1704227"/>
            <a:ext cx="1586204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7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اَلظِّلُّ</a:t>
            </a:r>
            <a:endParaRPr lang="fr-FR" sz="7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B6F6C9-2BD7-4245-5990-16083858E418}"/>
              </a:ext>
            </a:extLst>
          </p:cNvPr>
          <p:cNvSpPr txBox="1"/>
          <p:nvPr/>
        </p:nvSpPr>
        <p:spPr>
          <a:xfrm>
            <a:off x="4804683" y="5153773"/>
            <a:ext cx="40195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مِنْ خِلالِ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ٱلصّورَةِ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وَٱلْعُنْوانِ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رُبَّما سَتَتَحَدَّثُ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عَنْ  ...</a:t>
            </a:r>
            <a:endParaRPr lang="fr-FR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4834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09094-0F85-9C46-C2CD-B1D87A07C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72130F4-5D78-6ED4-F0C3-4587EC62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يتقاسم توقعه؟ ما الذي جعلك تتوقع ذلك؟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2752A69-AE86-FF34-153C-3D6FC2F53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9E8E69E-F0FE-FF37-DBEB-667B40E3F2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E18AD6E-75C1-40E9-57D5-9ABFB4DAA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E4EB0D-BC0B-8A4D-780D-759567A8634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B164FD-9345-48C8-16FB-FB3E7F0318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960413-6747-B46A-6E52-90215D8AE4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2826C5-8835-FAA4-B3E4-F39B7E36B272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AD6401-A3C6-86ED-B572-4F0742E6503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17622-9C79-85CD-33F2-1AD6C075ECA1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042B262-6E58-7544-68C3-706EFB5B8F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ciel, plein air, dessin humoristique, coucher de soleil&#10;&#10;Le contenu généré par l’IA peut être incorrect.">
            <a:extLst>
              <a:ext uri="{FF2B5EF4-FFF2-40B4-BE49-F238E27FC236}">
                <a16:creationId xmlns:a16="http://schemas.microsoft.com/office/drawing/2014/main" id="{BAA1AB73-B8D1-AA4D-A696-DB1AF6C33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860" y="4152448"/>
            <a:ext cx="4019566" cy="2321460"/>
          </a:xfrm>
          <a:prstGeom prst="rect">
            <a:avLst/>
          </a:prstGeom>
        </p:spPr>
      </p:pic>
      <p:pic>
        <p:nvPicPr>
          <p:cNvPr id="7" name="Image 6" descr="Une image contenant herbe, plein air, ciel, plante&#10;&#10;Le contenu généré par l’IA peut être incorrect.">
            <a:extLst>
              <a:ext uri="{FF2B5EF4-FFF2-40B4-BE49-F238E27FC236}">
                <a16:creationId xmlns:a16="http://schemas.microsoft.com/office/drawing/2014/main" id="{E282D622-7FF0-C49A-DA67-2DB614743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6027" y="1704227"/>
            <a:ext cx="4242817" cy="24482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579CBC4-7781-F56C-68A3-70D29A557524}"/>
              </a:ext>
            </a:extLst>
          </p:cNvPr>
          <p:cNvSpPr txBox="1"/>
          <p:nvPr/>
        </p:nvSpPr>
        <p:spPr>
          <a:xfrm>
            <a:off x="1492898" y="1704227"/>
            <a:ext cx="1586204" cy="132802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r-MA" sz="7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اَلظِّلُّ</a:t>
            </a:r>
            <a:endParaRPr lang="fr-FR" sz="7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E6E3E7D-36DE-1E28-086C-589FDE2E4B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7435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15FC0-CD5C-9F98-207C-6C13A3B0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08790F4-6BD3-EBD3-65F6-7F7B465BB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القصة قراءة هامسة وتحققوا من توقعاتكم. (الجزء الأول)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9BF9723-1CED-727E-1AFB-37EA96987F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9950FA1-A758-B38A-1A5E-F2C2835477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81659CF-35F0-730A-1359-B33E5EC6AAF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EAC99E-F98A-EB8B-2472-519C3CEC8DB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03DC37-F385-AB4B-32F1-F2B3C7C1A3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B0B8E-6A30-30C7-E97D-0BE43C0742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63153D-2BF0-CB19-5C05-53939839DA6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60B4CB-D2E2-FE56-82F6-27CD6125C4A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1A0D9D-E777-650E-210A-CC9EE7FCB08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635D81-B17B-8ED4-E543-23D883DB7A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FF0E3B6-94F3-9561-5DFF-8E2946AB89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6222518A-CB1C-3A96-20B3-1C720B971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4" y="2041525"/>
            <a:ext cx="8095771" cy="39207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9667499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B0E1-4C4D-1139-389A-B8493516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BD4AD09-280D-C938-B84E-D28E23E0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الجزء الثاني.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4BFF207-3BC9-FFA8-3A77-185189D6FC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EB765F6-4FA9-7819-9FF7-6ACF639798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0900FF-CBF9-B3B8-A2E5-51047ECE5B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8EFD89-C4B4-60D9-1EAE-690D9E87F7C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97C98B-531B-98C7-AED7-49179B446F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79DA6D-AAAF-B0E9-4903-D20CEE3133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187EF8-AEAD-4FA0-2E85-7AC065F3BB4B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061408-0FF3-BD4F-131A-D65C06AB99E6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143AF6-FF36-2FA1-EA71-803A9C0EF9A3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E184394-BC5A-418A-E6D2-29B82C2C20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678B469-C787-CE93-194E-21D9C90847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2163F58C-AA24-C411-81D6-1C50257A27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177" y="1931539"/>
            <a:ext cx="8098970" cy="40443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926344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B14F2-4763-BCCF-0153-5DD68418A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41062D3-08EE-A28E-E30C-B2810484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اقرؤا الجزء الأخير. دقيقة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A9AF61A-2CD2-12E7-5A7B-52A44212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DB71FD7-83A7-417B-F1BD-A8A30D087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73181AB-98E3-0318-C452-EB389F4CBE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4B3E8F-56EC-8818-39FF-8CE70F1299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FD952A-0B8A-17B4-A34C-00768D586F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9D4570-ABC7-643C-4FDD-92B610A0CC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2E3489-E8BC-C672-00B8-1A6AEF4DCA33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DA12F6-C37B-5DCF-6A9A-4B8A0A1489D4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9327AD-6D4C-A7E4-1639-BE1B964C395C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892A20-62AD-0F27-FDA5-CC06D81FDC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9C48F374-9D29-132E-7DD8-3FEBD1D93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 descr="Une image contenant ciel,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1A7B07-D088-F0EA-3F12-471302753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4346" y="1704227"/>
            <a:ext cx="6354789" cy="46159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5703908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B089-86C9-A58D-C5D4-299386D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60D463E-EBBB-CD2A-CC33-08707C0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توقعاتكم. من وافق توقعه مضمون النص؟ من توقع أن يلعب الطفل مع ظله؟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2ADFA6-E819-D437-8F58-25E009026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79985-6B8A-1D25-4769-3B953F91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D043E3-7796-6FCC-836F-DA0CFA8DD7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D5791-AF2E-B916-5476-A84296E52AA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CD5BCE-6625-BF16-9FE4-244E2B29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764B83-F2B0-3F74-8136-7D0B640099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107ADF-EA5A-815A-4A19-9E43FB26698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3940-B868-4B21-D3E6-DF66D2F0882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F0D04-4F66-92FE-51D0-1B035A16C1F5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8B42069-68B1-263A-BAC2-4DB1B07FB5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23212A1-5079-E51A-A224-F2B88BD74B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9121BD6-9B26-606D-1CB2-368F780B7CC0}"/>
              </a:ext>
            </a:extLst>
          </p:cNvPr>
          <p:cNvSpPr txBox="1"/>
          <p:nvPr/>
        </p:nvSpPr>
        <p:spPr>
          <a:xfrm>
            <a:off x="2024743" y="3144416"/>
            <a:ext cx="5281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أَتَحَقَّقُ مِنْ تَوَقُّعي</a:t>
            </a:r>
            <a:endParaRPr lang="fr-FR" sz="60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7220683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5211E-CE73-F939-C87D-4855B9B15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764FF17-8BBB-8B4B-6C96-E610E3F0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واصلوا قراءة القصة قراءة هامسة. (الجزء الأول)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AA72BF-726A-2788-4883-B5EF3C4D05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E03672-0606-5BCA-5265-13D67586BA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C689B1-EE27-9F7B-4AA6-8251F4F97D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DFBFE6-C1F6-24BB-3EA7-1AED5C35301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6D7932A-777A-D5D1-4664-E475DF1DF0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4CF7B9-7301-43DD-2628-CAD844126F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815CE6-9D4C-4DE1-A081-8185454E3FDF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91C31B-B186-3801-C900-8A33AFF547B3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39E073-634C-29F0-4675-7F6DA383DE79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E2A3DCC-3EA2-CB3F-B1C8-899BF78706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5379B8C5-4C4F-7435-707C-B4D1478162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Image 20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28747C66-F2C5-4874-F26D-6FC843CFDE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4" y="2041525"/>
            <a:ext cx="8095771" cy="39207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5020576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528A8-19F5-3D93-F48C-8B7CA894F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E26B6C3-076E-3AE9-B323-D73B0C4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(الجزء الثاني) دقيقتان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F56E1D8-3086-B9FC-34AC-3BA331BE1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B5BA58-DBE2-A659-F494-DBD1C68F72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6999CA7-F268-3BCF-7E6E-4EEF0324DA3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AB2FB0-E6B5-B4FC-441C-64C6C1AE714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2ACDA9-F975-8E21-C611-DAB86CC69E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A884F5-800B-F882-4EA4-72A96E5C2D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9DB531-43CC-F6E1-DB34-D272044FC866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CF338A-9B8C-0D3E-752B-7EB51692FC0F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82A83B-B137-1B60-E0B0-C9E6CE7F682B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86EEBE6-E8DC-19CF-3D65-DCC69E1204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FCB9409-989B-FC51-1FF6-71A413995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Image 4" descr="Une image contenant texte, Police, écriture manuscrite, calligraphie&#10;&#10;Le contenu généré par l’IA peut être incorrect.">
            <a:extLst>
              <a:ext uri="{FF2B5EF4-FFF2-40B4-BE49-F238E27FC236}">
                <a16:creationId xmlns:a16="http://schemas.microsoft.com/office/drawing/2014/main" id="{9E80CA82-5C7C-1815-7C41-CDA11B4BA6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177" y="1931539"/>
            <a:ext cx="8098970" cy="40443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536464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F2A7-8B15-644A-4DC4-3B94B14D7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FAD31A10-66F3-20DF-287D-407F1D5D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الجزء الأخير. دقيقة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FA188A9-8E76-B059-6443-E03E8F467A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CA43DF-A1B3-4D64-3CBE-FF3C663677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3647DE7-C4C9-B45A-583E-6D8F8094EC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F4A9F0-A8CF-DD91-84A8-6E0E2EB6BC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598A4E-247B-C11E-D895-F2D9169844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3747CE-FF28-8987-5E8F-D4E5469C0F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5D9C6D-8069-3F2B-5A8E-E7BD9BF4B4F8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B41102-78DD-DE11-793A-A6DE4EE64E9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35E41E-6668-6082-5692-5539146CB074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6E9835-C0AB-A003-DE9E-87F510DF3A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6AA8117-695F-2343-695C-208A6D3D94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5" descr="Une image contenant ciel,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EF2A2CF-A995-E903-684B-715E9236C1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4346" y="1704227"/>
            <a:ext cx="6354789" cy="461590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0227999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A3542-A9A6-4EB5-6932-251A1BEEC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8F9274-804F-427E-4383-AFD356CE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إلى مناقشة القصة. سأطرح عليكم أسئلة.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78ABAD-A78D-25A6-63A6-474EC6064A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4AE0A5-3540-6C30-434F-1634C22D18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BE51ED-62F5-EB14-A65E-0B205D02E57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BFBF5E-E1D5-26A7-F6CA-BC01188E1DD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9E5478-4ACD-2BA4-E4A7-789DB35073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BA4006-E3B4-74D6-597B-17315857B4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B3CB9C-4C19-B043-EFF5-3C1FFF8B12A5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FC67EC-C8BE-7656-FCD0-3FF3F0F70858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AED23D-987D-96FD-3B71-031F76E7DEB2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3F77FFF-41C4-D160-725B-9B72653DD8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DE9F04A3-6F4E-E3E8-F6BC-57AE0F188A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2BB62A-81B9-3DA2-3B09-3D6FA74452B5}"/>
              </a:ext>
            </a:extLst>
          </p:cNvPr>
          <p:cNvSpPr txBox="1"/>
          <p:nvPr/>
        </p:nvSpPr>
        <p:spPr>
          <a:xfrm>
            <a:off x="793102" y="1838130"/>
            <a:ext cx="7532952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شَخْصِيّاتُ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مَكانُ وزَمانُ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 أُعْجِبَ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بِظِلِّهِ وَبَدَأَ يَلْعَبُ مَعَهُ؟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ماذا يَدُلُّ تَغَيُّرُ طولِ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هَلْ كانَ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يَعْرِفُ سَبَبَ وُجودِ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</a:t>
            </a:r>
          </a:p>
          <a:p>
            <a:pPr marL="571500" indent="-571500" algn="r" rtl="1">
              <a:buFontTx/>
              <a:buChar char="-"/>
            </a:pP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أَعْجَبَتْهُ </a:t>
            </a:r>
            <a:r>
              <a:rPr lang="ar-MA" sz="48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ٱلْقِصَّةُ</a:t>
            </a:r>
            <a:r>
              <a:rPr lang="ar-MA" sz="48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لِماذا؟</a:t>
            </a:r>
          </a:p>
        </p:txBody>
      </p:sp>
    </p:spTree>
    <p:extLst>
      <p:ext uri="{BB962C8B-B14F-4D97-AF65-F5344CB8AC3E}">
        <p14:creationId xmlns:p14="http://schemas.microsoft.com/office/powerpoint/2010/main" val="1703762597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03EFC-0361-20F4-C4CB-70FCB692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19A62BC-3F6B-50DF-1206-CAB94ABF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41066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أجوبة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BF3BF91-086E-C110-DAED-D52E0927BE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6A36AC-9517-6F78-1EE7-5D99EB665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E655A49-8D98-1DF1-1C2C-B21D7B2D5D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0303BC-2629-DBB9-270B-D9F85F78861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5F3CBD-52EA-10F4-F5E3-C6B01B483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24340C0-0733-CFFE-5298-E73E91048C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627F3C-F922-C967-C72A-1997D2319224}"/>
              </a:ext>
            </a:extLst>
          </p:cNvPr>
          <p:cNvSpPr>
            <a:spLocks/>
          </p:cNvSpPr>
          <p:nvPr/>
        </p:nvSpPr>
        <p:spPr>
          <a:xfrm>
            <a:off x="1939558" y="1268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إثرائية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8F5E09-3D19-8B58-FA73-CC399D531AA9}"/>
              </a:ext>
            </a:extLst>
          </p:cNvPr>
          <p:cNvSpPr>
            <a:spLocks/>
          </p:cNvSpPr>
          <p:nvPr/>
        </p:nvSpPr>
        <p:spPr>
          <a:xfrm>
            <a:off x="53450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57144-69E7-8A27-087B-F2C51A6E0FA8}"/>
              </a:ext>
            </a:extLst>
          </p:cNvPr>
          <p:cNvSpPr>
            <a:spLocks/>
          </p:cNvSpPr>
          <p:nvPr/>
        </p:nvSpPr>
        <p:spPr>
          <a:xfrm>
            <a:off x="350156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43EDD10-8259-85D7-EAD3-98B109FA2A7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80362A1-40FF-F832-9E9B-3619F699E0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75E0A8B-F150-302B-D4F3-C88CA95B0182}"/>
              </a:ext>
            </a:extLst>
          </p:cNvPr>
          <p:cNvSpPr txBox="1"/>
          <p:nvPr/>
        </p:nvSpPr>
        <p:spPr>
          <a:xfrm>
            <a:off x="588307" y="1853192"/>
            <a:ext cx="7815635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ٱلْقِصَّةِ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هِيَ: اَلطِّفْلُ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وَٱلظِّلُّ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وَقَعَتْ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ٱلْمَزْرَعَةِ،طيلَةَ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يَوْمٍ مُشْمِسٍ.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أُعْجِبَ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بِظِلِّهِ لِأَنَّهُ رَآهُ يُقَلِّدُ حَرَكاتِهِ، فَشَعَرَ أَنَّهُ يَلْعَبُ مَعَهُ.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يَدُلُّ تَغَيُّرُ طولِ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تَغَيُّرِ مَكانِ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ٱلْأَرْضِ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Tx/>
              <a:buChar char="-"/>
            </a:pP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لَا، لَمْ يَكُنِ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يَعْرِفُ سَبَبَ وُجودِ </a:t>
            </a:r>
            <a:r>
              <a:rPr lang="ar-MA" sz="4000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ٱلظِّلِّ</a:t>
            </a:r>
            <a:r>
              <a:rPr lang="ar-MA" sz="40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وَيَدُلُّ عَلَى ذلِكَ قَوْلُهُ: «أَعْرِفُ أَنَّكَ هُنا… هَيّا، اُخْرُجْ لِنُكْمِلَ اللَّعِبَ».</a:t>
            </a:r>
          </a:p>
        </p:txBody>
      </p:sp>
    </p:spTree>
    <p:extLst>
      <p:ext uri="{BB962C8B-B14F-4D97-AF65-F5344CB8AC3E}">
        <p14:creationId xmlns:p14="http://schemas.microsoft.com/office/powerpoint/2010/main" val="704040813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C00BDB-087D-B210-2205-730EF33C06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3327" y="987759"/>
            <a:ext cx="323674" cy="3236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تذكير: ضعوا علامة أمام الواجب المنزلي.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CFA2EC2-3F8E-15FB-E689-206F8D41A9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30EE40E-5623-08A2-BC80-0E9D22A823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53" y="1912776"/>
            <a:ext cx="2845120" cy="414398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D4433E8-7C45-0FBA-D500-F559DC2614DA}"/>
              </a:ext>
            </a:extLst>
          </p:cNvPr>
          <p:cNvSpPr/>
          <p:nvPr/>
        </p:nvSpPr>
        <p:spPr>
          <a:xfrm>
            <a:off x="3365946" y="4032778"/>
            <a:ext cx="2845120" cy="163090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Espace réservé pour une image  3">
            <a:extLst>
              <a:ext uri="{FF2B5EF4-FFF2-40B4-BE49-F238E27FC236}">
                <a16:creationId xmlns:a16="http://schemas.microsoft.com/office/drawing/2014/main" id="{B602C43C-D11B-82FF-6275-6699D1E572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6764" y="1704227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412E811-5901-594F-92D5-D36ED67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8">
            <a:extLst>
              <a:ext uri="{FF2B5EF4-FFF2-40B4-BE49-F238E27FC236}">
                <a16:creationId xmlns:a16="http://schemas.microsoft.com/office/drawing/2014/main" id="{B926B1D5-38C8-004C-86FE-3D141E615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1C7837-3C06-01BD-30E6-20EB2470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0DD5A6-FB88-CFFC-3543-3587C0D917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6E1246-93D6-1386-492A-7BF4FF45C8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8C6D2B-4227-C6AF-1578-E7225B3E6F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AC0B5-A10D-3E90-F703-3B81CE54EE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86E01-9EB8-D754-3A6C-7FBF006EF3D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57A435-38BA-257E-56B9-89041A277AF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638C37-E382-7392-2AF5-8CEA76111D3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5C717E-58E3-4E24-24B7-69E981BF1BA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568C2-F30D-9992-2449-A9C1F4227F5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EF2E890-267C-1B55-3BB7-E6379564B6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14616</TotalTime>
  <Words>1648</Words>
  <Application>Microsoft Office PowerPoint</Application>
  <PresentationFormat>Affichage à l'écran (4:3)</PresentationFormat>
  <Paragraphs>442</Paragraphs>
  <Slides>64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64</vt:i4>
      </vt:variant>
    </vt:vector>
  </HeadingPairs>
  <TitlesOfParts>
    <vt:vector size="82" baseType="lpstr">
      <vt:lpstr>Dosis ExtraBold</vt:lpstr>
      <vt:lpstr>Microsoft Uighur</vt:lpstr>
      <vt:lpstr>Modern Love</vt:lpstr>
      <vt:lpstr>Dosis Medium</vt:lpstr>
      <vt:lpstr>Arial</vt:lpstr>
      <vt:lpstr>Calibri</vt:lpstr>
      <vt:lpstr>Dosis SemiBold</vt:lpstr>
      <vt:lpstr>Wingdings</vt:lpstr>
      <vt:lpstr>Dosis</vt:lpstr>
      <vt:lpstr>Calibri Light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افتتاح الحصة nv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العربية.</vt:lpstr>
      <vt:lpstr>من يذكر شروط الحصول على نجمة التميز؟</vt:lpstr>
      <vt:lpstr>ضعوا اللوحة والكراسة في القمطر.</vt:lpstr>
      <vt:lpstr>قــــراءة</vt:lpstr>
      <vt:lpstr>الآن ستقرؤون نصا وتجيبون عن أسئلة. افتحوا كراساتكم على الصفحة 78. </vt:lpstr>
      <vt:lpstr>سأقرأ النص، ضعوا أصابعكم تحت كل كلمة أقرؤها.  </vt:lpstr>
      <vt:lpstr>سأعين لقراءة النص تلميذة وتلميذ. الأولى دور فاطمة والثاني دور أحمد. تمنح الفرصة للفئة المتعثرة.</vt:lpstr>
      <vt:lpstr>سأعين تلاميذ آخرين للقراءة. </vt:lpstr>
      <vt:lpstr>الآن على كراساتكم ص 78. أتمموا الجدول انطلاقا من النص. </vt:lpstr>
      <vt:lpstr>نصحح. ما ضد كلمة قبح؟ البطالة؟  ...  ما جمع مهنة؟ ...              هل أنتم متفقون؟</vt:lpstr>
      <vt:lpstr>من يقرأ التعليمة 1؟ السؤال الأول؟ السؤال الثاني؟ ما المطلوب؟</vt:lpstr>
      <vt:lpstr>أنجزوا. ثلاث دقائق.</vt:lpstr>
      <vt:lpstr>نصحح. من يقرا السؤال؟ من يجيب؟ هل تتفقون؟</vt:lpstr>
      <vt:lpstr>انتبهوا للتصحيح.</vt:lpstr>
      <vt:lpstr>نتذكر الخطوات المساعدة لتحديد الفكرة الرئيسة لفقرة. من يقرأ؟ </vt:lpstr>
      <vt:lpstr>الآن حددوا الفكرة الرئيسة للنص.</vt:lpstr>
      <vt:lpstr>نصحح.</vt:lpstr>
      <vt:lpstr>من يقرأ الفكرة الرئيسة للنص.</vt:lpstr>
      <vt:lpstr>ننشد جماعة. </vt:lpstr>
      <vt:lpstr>إنتاج كتابي</vt:lpstr>
      <vt:lpstr>سنواصل اليوم التدرب على توظيف مهارة الشرح. </vt:lpstr>
      <vt:lpstr>نتذكر. من يقرأ؟</vt:lpstr>
      <vt:lpstr>افتحوا كراساتكم ص 77. نبدأ بالتمرين الثالث. من يقرأ التعليمة؟ ما المطلوب؟</vt:lpstr>
      <vt:lpstr>أنجزوا بشكل فردي. ثلاث دقائق</vt:lpstr>
      <vt:lpstr>انتهى الوقت. نصحح. ما الشرح المناسب لكلمة "الطبيب"؟              -صححوا</vt:lpstr>
      <vt:lpstr>نمر على النشاط الموالي. من يقرأ التعليمة؟ ما المطلوب؟</vt:lpstr>
      <vt:lpstr>أكملوا شرح "فصل الصيف" بشكل فردي. أربع دقائق  التنقل إلى الفئة المتعثرة.</vt:lpstr>
      <vt:lpstr>انتهى الوقت. نصحح. من يقرأ؟ يصحح الأستاذ الأخطاء مع المتعلمين.</vt:lpstr>
      <vt:lpstr>هذا شرح لفصل الصيف. انتبهوا للتصحيح.</vt:lpstr>
      <vt:lpstr>قــــراءة إثرائية</vt:lpstr>
      <vt:lpstr>ستقرؤون اليوم قصة شيقة بعنوان (مغامرة قبعة) وتناقشون مضمونها.</vt:lpstr>
      <vt:lpstr>خذوا كراسات نصوصي القرائية ص 7. حددوا عدد صفحات هذه القصة. من يجيب؟</vt:lpstr>
      <vt:lpstr>لاحظوا الصور والعنوان ثم اكتبوا توقعاتكم حول مضمون القصة.</vt:lpstr>
      <vt:lpstr>سأعين من يتقاسم توقعه؟ ما الذي جعلك تتوقع ذلك؟</vt:lpstr>
      <vt:lpstr>الآن، على الصفحتين 7 و8،  اقرؤا القصة قراءة هامسة وتحققوا من توقعاتكم. 5 دقائق.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نمر الآن إلى مناقشة القصة. سأطرح عليكم أسئلة.</vt:lpstr>
      <vt:lpstr>أجوبة.</vt:lpstr>
      <vt:lpstr>الفائزون بنجمة السلوك هم: </vt:lpstr>
      <vt:lpstr>اليوم ستتعرفون قصة جديدة، تقرؤونها وتناقشون مضمونها.</vt:lpstr>
      <vt:lpstr>لاحظوا وحددوا عدد صفحات هذه القصة. من يجيب؟</vt:lpstr>
      <vt:lpstr>من خلال العنوان والصورتين اكتبوا توقعاتكم حول مضمون القصة.</vt:lpstr>
      <vt:lpstr>سأعين من يتقاسم توقعه؟ ما الذي جعلك تتوقع ذلك؟</vt:lpstr>
      <vt:lpstr>الآن اقرؤا القصة قراءة هامسة وتحققوا من توقعاتكم. (الجزء الأول) دقيقتان</vt:lpstr>
      <vt:lpstr>الآن اقرؤا الجزء الثاني. دقيقتان</vt:lpstr>
      <vt:lpstr>الآن اقرؤا الجزء الأخير. دقيقة</vt:lpstr>
      <vt:lpstr>نعود إلى توقعاتكم. من وافق توقعه مضمون النص؟ من توقع أن يلعب الطفل مع ظله؟</vt:lpstr>
      <vt:lpstr>الآن واصلوا قراءة القصة قراءة هامسة. (الجزء الأول) دقيقتان</vt:lpstr>
      <vt:lpstr>(الجزء الثاني) دقيقتان</vt:lpstr>
      <vt:lpstr> هذا الجزء الأخير. دقيقة</vt:lpstr>
      <vt:lpstr>نمر الآن إلى مناقشة القصة. سأطرح عليكم أسئلة.</vt:lpstr>
      <vt:lpstr>أجوبة</vt:lpstr>
      <vt:lpstr>اختتام الحصة</vt:lpstr>
      <vt:lpstr>تذكير: ضعوا علامة أمام الواجب المنزلي.</vt:lpstr>
      <vt:lpstr>إلى اللقاء في الحصة المقبلة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EL HAMDOUNI BTIHAJ</cp:lastModifiedBy>
  <cp:revision>132</cp:revision>
  <dcterms:created xsi:type="dcterms:W3CDTF">2023-09-20T21:35:22Z</dcterms:created>
  <dcterms:modified xsi:type="dcterms:W3CDTF">2026-03-23T20:37:07Z</dcterms:modified>
</cp:coreProperties>
</file>