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4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5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6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7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41" r:id="rId2"/>
    <p:sldMasterId id="2147483672" r:id="rId3"/>
    <p:sldMasterId id="2147483695" r:id="rId4"/>
    <p:sldMasterId id="2147483718" r:id="rId5"/>
    <p:sldMasterId id="2147483752" r:id="rId6"/>
    <p:sldMasterId id="2147483776" r:id="rId7"/>
    <p:sldMasterId id="2147483791" r:id="rId8"/>
  </p:sldMasterIdLst>
  <p:notesMasterIdLst>
    <p:notesMasterId r:id="rId80"/>
  </p:notesMasterIdLst>
  <p:sldIdLst>
    <p:sldId id="2147482758" r:id="rId9"/>
    <p:sldId id="2147482471" r:id="rId10"/>
    <p:sldId id="2147482473" r:id="rId11"/>
    <p:sldId id="2147482693" r:id="rId12"/>
    <p:sldId id="2147482691" r:id="rId13"/>
    <p:sldId id="2134806141" r:id="rId14"/>
    <p:sldId id="2147482705" r:id="rId15"/>
    <p:sldId id="2134806601" r:id="rId16"/>
    <p:sldId id="2134806939" r:id="rId17"/>
    <p:sldId id="2147482833" r:id="rId18"/>
    <p:sldId id="2134806773" r:id="rId19"/>
    <p:sldId id="2147482834" r:id="rId20"/>
    <p:sldId id="2147482840" r:id="rId21"/>
    <p:sldId id="2147482835" r:id="rId22"/>
    <p:sldId id="2147482836" r:id="rId23"/>
    <p:sldId id="2147482841" r:id="rId24"/>
    <p:sldId id="2147482837" r:id="rId25"/>
    <p:sldId id="2147482838" r:id="rId26"/>
    <p:sldId id="2147482794" r:id="rId27"/>
    <p:sldId id="2147482839" r:id="rId28"/>
    <p:sldId id="2147482704" r:id="rId29"/>
    <p:sldId id="2147482732" r:id="rId30"/>
    <p:sldId id="2147482842" r:id="rId31"/>
    <p:sldId id="2147482843" r:id="rId32"/>
    <p:sldId id="2147482768" r:id="rId33"/>
    <p:sldId id="2147482808" r:id="rId34"/>
    <p:sldId id="2147482844" r:id="rId35"/>
    <p:sldId id="2147482852" r:id="rId36"/>
    <p:sldId id="2147482845" r:id="rId37"/>
    <p:sldId id="2147482853" r:id="rId38"/>
    <p:sldId id="2147482810" r:id="rId39"/>
    <p:sldId id="2147482846" r:id="rId40"/>
    <p:sldId id="2147482765" r:id="rId41"/>
    <p:sldId id="2147482809" r:id="rId42"/>
    <p:sldId id="2147482847" r:id="rId43"/>
    <p:sldId id="2147482848" r:id="rId44"/>
    <p:sldId id="2147482849" r:id="rId45"/>
    <p:sldId id="2147482850" r:id="rId46"/>
    <p:sldId id="2147482779" r:id="rId47"/>
    <p:sldId id="2147482818" r:id="rId48"/>
    <p:sldId id="2147482780" r:id="rId49"/>
    <p:sldId id="2147482781" r:id="rId50"/>
    <p:sldId id="2147482777" r:id="rId51"/>
    <p:sldId id="2147482778" r:id="rId52"/>
    <p:sldId id="2147482851" r:id="rId53"/>
    <p:sldId id="2147482476" r:id="rId54"/>
    <p:sldId id="2134806689" r:id="rId55"/>
    <p:sldId id="2147482854" r:id="rId56"/>
    <p:sldId id="2147482799" r:id="rId57"/>
    <p:sldId id="2147482824" r:id="rId58"/>
    <p:sldId id="2147482821" r:id="rId59"/>
    <p:sldId id="2147482822" r:id="rId60"/>
    <p:sldId id="2147482855" r:id="rId61"/>
    <p:sldId id="2147482800" r:id="rId62"/>
    <p:sldId id="2147482858" r:id="rId63"/>
    <p:sldId id="2147482801" r:id="rId64"/>
    <p:sldId id="2147482805" r:id="rId65"/>
    <p:sldId id="2147482859" r:id="rId66"/>
    <p:sldId id="2147482860" r:id="rId67"/>
    <p:sldId id="2147482861" r:id="rId68"/>
    <p:sldId id="2147482862" r:id="rId69"/>
    <p:sldId id="2147482863" r:id="rId70"/>
    <p:sldId id="2147482783" r:id="rId71"/>
    <p:sldId id="2147482784" r:id="rId72"/>
    <p:sldId id="2147482856" r:id="rId73"/>
    <p:sldId id="2147482857" r:id="rId74"/>
    <p:sldId id="2147482787" r:id="rId75"/>
    <p:sldId id="2147482703" r:id="rId76"/>
    <p:sldId id="2134806870" r:id="rId77"/>
    <p:sldId id="2147482524" r:id="rId78"/>
    <p:sldId id="2134806941" r:id="rId79"/>
  </p:sldIdLst>
  <p:sldSz cx="9144000" cy="6858000" type="screen4x3"/>
  <p:notesSz cx="6858000" cy="9144000"/>
  <p:embeddedFontLst>
    <p:embeddedFont>
      <p:font typeface="Dosis" pitchFamily="2" charset="0"/>
      <p:regular r:id="rId81"/>
      <p:bold r:id="rId82"/>
    </p:embeddedFont>
    <p:embeddedFont>
      <p:font typeface="Dosis ExtraBold" pitchFamily="2" charset="0"/>
      <p:bold r:id="rId83"/>
    </p:embeddedFont>
    <p:embeddedFont>
      <p:font typeface="Dosis Medium" pitchFamily="2" charset="0"/>
      <p:regular r:id="rId84"/>
    </p:embeddedFont>
    <p:embeddedFont>
      <p:font typeface="Dosis SemiBold" pitchFamily="2" charset="0"/>
      <p:bold r:id="rId85"/>
    </p:embeddedFont>
    <p:embeddedFont>
      <p:font typeface="Microsoft Uighur" panose="02000000000000000000" pitchFamily="2" charset="-78"/>
      <p:regular r:id="rId86"/>
      <p:bold r:id="rId87"/>
    </p:embeddedFont>
    <p:embeddedFont>
      <p:font typeface="Modern Love" panose="04090805081005020601" pitchFamily="82" charset="0"/>
      <p:regular r:id="rId8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6585"/>
    <a:srgbClr val="0097B2"/>
    <a:srgbClr val="FFFFFF"/>
    <a:srgbClr val="FCFDFD"/>
    <a:srgbClr val="F6F6F6"/>
    <a:srgbClr val="F9FCFC"/>
    <a:srgbClr val="498BA2"/>
    <a:srgbClr val="257390"/>
    <a:srgbClr val="D6E9EA"/>
    <a:srgbClr val="7617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83" autoAdjust="0"/>
    <p:restoredTop sz="94660"/>
  </p:normalViewPr>
  <p:slideViewPr>
    <p:cSldViewPr snapToGrid="0">
      <p:cViewPr varScale="1">
        <p:scale>
          <a:sx n="75" d="100"/>
          <a:sy n="75" d="100"/>
        </p:scale>
        <p:origin x="1014" y="3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84" Type="http://schemas.openxmlformats.org/officeDocument/2006/relationships/font" Target="fonts/font4.fntdata"/><Relationship Id="rId89" Type="http://schemas.openxmlformats.org/officeDocument/2006/relationships/presProps" Target="presProps.xml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slide" Target="slides/slide66.xml"/><Relationship Id="rId79" Type="http://schemas.openxmlformats.org/officeDocument/2006/relationships/slide" Target="slides/slide71.xml"/><Relationship Id="rId5" Type="http://schemas.openxmlformats.org/officeDocument/2006/relationships/slideMaster" Target="slideMasters/slideMaster5.xml"/><Relationship Id="rId90" Type="http://schemas.openxmlformats.org/officeDocument/2006/relationships/viewProps" Target="viewProps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77" Type="http://schemas.openxmlformats.org/officeDocument/2006/relationships/slide" Target="slides/slide69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slide" Target="slides/slide64.xml"/><Relationship Id="rId80" Type="http://schemas.openxmlformats.org/officeDocument/2006/relationships/notesMaster" Target="notesMasters/notesMaster1.xml"/><Relationship Id="rId85" Type="http://schemas.openxmlformats.org/officeDocument/2006/relationships/font" Target="fonts/font5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slide" Target="slides/slide67.xml"/><Relationship Id="rId83" Type="http://schemas.openxmlformats.org/officeDocument/2006/relationships/font" Target="fonts/font3.fntdata"/><Relationship Id="rId88" Type="http://schemas.openxmlformats.org/officeDocument/2006/relationships/font" Target="fonts/font8.fntdata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slide" Target="slides/slide65.xml"/><Relationship Id="rId78" Type="http://schemas.openxmlformats.org/officeDocument/2006/relationships/slide" Target="slides/slide70.xml"/><Relationship Id="rId81" Type="http://schemas.openxmlformats.org/officeDocument/2006/relationships/font" Target="fonts/font1.fntdata"/><Relationship Id="rId86" Type="http://schemas.openxmlformats.org/officeDocument/2006/relationships/font" Target="fonts/font6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slide" Target="slides/slide68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3.xml"/><Relationship Id="rId9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slide" Target="slides/slide58.xml"/><Relationship Id="rId87" Type="http://schemas.openxmlformats.org/officeDocument/2006/relationships/font" Target="fonts/font7.fntdata"/><Relationship Id="rId61" Type="http://schemas.openxmlformats.org/officeDocument/2006/relationships/slide" Target="slides/slide53.xml"/><Relationship Id="rId82" Type="http://schemas.openxmlformats.org/officeDocument/2006/relationships/font" Target="fonts/font2.fntdata"/><Relationship Id="rId19" Type="http://schemas.openxmlformats.org/officeDocument/2006/relationships/slide" Target="slides/slide1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09.571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 1,'4'0,"1"0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12.473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80 75,'4'0,"1"-4,3-1,1-3,3-1,2 2,-1-3,-2-2,0 0,-1 6,-7 4,-7 7,-7 5,-5 2,0 2,-1 2,2 3,1-2,1-1,1-2,-3 0,-1-3,1 5,3-4,8-9,5-7,5-4,2-4,3-4,4-3,3 2,2 0,1 3,2 3,-8 5,-10 2,-9 3,-5 4,-3 6,-1 6,-2-1,3 2,2 1,0-1,1 3,2-5,3-5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27.882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24 281,'0'0,"0"-3,4 9,1 12,-1 17,0 7,-1 7,2 7,1 5,-1 0,-1 1,-1 0,-2-1,0-9,-1-9,0-7,3-7,2-1,3-5,1-2,-1-2,-3-7,-1-17,-2-16,-5-11,-2-8,-4-8,0 0,1 4,2 7,2 1,2 3,1 4,1 3,0 2,1 1,-1 1,0 1,-3-8,-2-2,0-4,2 0,0 3,1 3,1 2,1 3,0 1,0 1,0 0,1-3,-5 2,-1 1,0 2,2-1,-4 0,1 7,0 10,2 9,1 12,2 6,0 3,1 1,0-8,4-7,1-9,0-13,3-5,0-3,-2-3,-1-1,-2 7,-1 9,-2 14,0 9,0 5,0 3,0 1,-1-1,1 0,0-8,4-15,1-11,-1-9,4 0,-1-5,0-2,-2-1,-2 0,2 5,1 10,-1 10,-1 13,-1 8,-2 5,-4 1,-2 0,0 0,-3-5,3-5,4-11,0-8,6-8,1-7,0-6,-1-4,2 3,0 2,-1 2,2 3,-1 10,0 9,-3 12,-1 7,-2 5,0 2,-1-1,0 0,-1-9,1-11,-4-6,-1-7,0-6,-2-2,-1-4,1-4,-1 3,-4 0,8 5,16 7,9 13,6 6,1 1,-4 2,-2-1,-1-3,0-3,-5-11,-4-7,-4-7,-4-3,-2-2,-2-1,-4 3,-6 6,0-2,-3 1,-3 4,1 0,0 2,-6 3,-2 10,2 8,2 3,3 2,1-2,3 1,3 2,4 1,2 6,2 2,5-4,1-12,5-8,-1-9,-1-6,-2-5,-2-3,-5-2,-7 3,-6 5,-3 5,-4 4,3 7,3 7,6 6,3 5,3 6,2 2,5-3,5-5,6-7,3-4,3-5,5-2,-2-9,-5-7,-9 0,-7-2,-7 2,-7 3,-6 5,-3 2,-2 7,3 10,4 6,9 1,9-3,7-4,7-5,0-10,4-5,-1-5,-4-4,-8 1,-10 3,-8 4,-6 4,0 6,2 10,4 7,7 1,8-3,4-12,6-6,2-7,-6-2,-5-3,-7 2,-7 2,-3 7,2 11,1 8,6 1,4-9,8-7,3-6,-1-7,-6-1,-8 1,-7 4,-2 6,0 11,3 7,6 2,11-10,4-10,0-9,-7-2,-7 1,-8 3,-5 2,-6 7,3 10,2 8,9 0,8-2,9-5,5-3,4-4,-1-10,-5-7,-7-5,-10 0,-7 3,-6 1,-4 2,-3 4,4 6,0 4,4 5,4 10,8 4,8 0,7-5,5-4,4-5,2-3,-3-10,-5-7,-5-6,-8 1,-8 3,-3 0,-4 4,0-1,-1 1,-2 3,-2 3,2 6,0 3,3 4,3 5,4 8,3 3,5-1,10-6,7-5,4-5,1-10,-2-10,-6-5,-5-4,-9 2,-4 1,-6 3,-5 4,-4 9,0 8,0 3,3 4,3 8,5 4,5-3,8-4,6-5,5-5,3-10,2-6,-4-4,-4-5,-5-1,-8-3,-8-1,-7 4,-5 4,1 10,-1 4,3 8,4 5,4 5,6-1,4 5,6-2,4-4,4-4,-1-8,-3-8,-4-7,-3-5,-3-4,-6-2,-6 3,-1-2,-3 2,0 8,0 7,1 7,3 8,3 5,2 4,3 3,4-2,6-6,5-3,4-6,-1-5,-4-8,-3-6,-8-1,-8 3,-6 3,-2 7,2 7,3 7,3 9,6 0,7-2,6-6,1-7,-2-10,-3-7,-7-2,-7 1,-3 7,-1 11,6 5,7 0,6-5,10-7,0-8,-2-6,-9 1,-5-3,-8 2,-6 4,-2 8,2 7,2 8,6 1,3-5,2-8,1-7,-5-4,-6 2,-5 1,-1 6,2 8,7 2,3 3,7 1,5-3,1-5,-1-9,-3-6,-7-2,-6 2,-7 2,-2 7,3 8,6 2,4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9T10:37:39.634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46 92 0,'14'-34'0,"22"36"0,-64-25 0,41-10 0,-43 52 0,1-42 0,39 58 0,-41-15 0,67-18 0,-27 33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9T10:38:08.950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108 104 24575,'4'-1'0,"0"-1"0,-1 0 0,1 0 0,0-1 0,0 1 0,-1-1 0,0 1 0,1-1 0,-1 0 0,0-1 0,0 1 0,-1 0 0,1-1 0,-1 1 0,4-8 0,-6 10 0,1 0 0,-1 0 0,0 0 0,1 0 0,-1 0 0,0 0 0,0 0 0,0 0 0,0 0 0,0 1 0,0-1 0,0 0 0,0 0 0,0 0 0,0 0 0,-1 0 0,1 0 0,0 0 0,-1 0 0,1 0 0,0 0 0,-1 1 0,1-1 0,-1 0 0,1 0 0,-1 1 0,0-1 0,1 0 0,-2 0 0,0-1 0,-1 1 0,1 0 0,0-1 0,-1 1 0,0 0 0,1 0 0,-1 0 0,1 1 0,-1-1 0,-4 0 0,3 1 0,-1-1 0,1 1 0,-1 0 0,1 0 0,0 0 0,-1 1 0,1-1 0,0 1 0,-1 0 0,1 1 0,0-1 0,0 1 0,-7 3 0,10-4 0,0-1 0,1 1 0,-1 0 0,0-1 0,1 1 0,-1 0 0,0 0 0,1-1 0,-1 1 0,1 0 0,-1 0 0,1 0 0,-1 0 0,1 0 0,0 0 0,-1 0 0,1 0 0,0 0 0,0 0 0,0 0 0,0 0 0,0 0 0,0 0 0,0 0 0,0 0 0,1 1 0,-1 0 0,1-1 0,0 1 0,0-1 0,0 0 0,0 0 0,1 1 0,-1-1 0,0 0 0,1 0 0,-1 0 0,0 0 0,1 0 0,-1-1 0,3 2 0,3 1 0,1 0 0,-1-1 0,1 0 0,0 0 0,9 1 0,25-5 0,-54 2 0,0-1 0,-1 0 0,1-1 0,0-1 0,-23-7 0,36 7 0,-1 3 0,0 0 0,1-1 0,-1 1 0,0 0 0,0 0 0,0 0 0,1 0 0,-1-1 0,0 1 0,0 0 0,0 0 0,0-1 0,1 1 0,-1 0 0,0 0 0,0 0 0,0-1 0,0 1 0,0 0 0,0 0 0,0-1 0,0 1 0,0 0 0,0 0 0,0-1 0,0 1 0,0 0 0,0-1 0,0 1 0,0 0 0,0 0 0,0-1 0,0 1 0,0 0 0,0 0 0,0 0 0,-1-1 0,1 1 0,0 0 0,0 0 0,0-1 0,0 1 0,-1 0 0,1 0 0,0 0 0,0 0 0,0-1 0,-1 1 0,1 0 0,0 0 0,0 0 0,-1 0 0,1 0 0,0 0 0,0 0 0,-1 0 0,1 0 0,0-1 0,0 1 0,-1 0 0,1 0 0,-1 1 0,-66-52 0,92 57 0,22 6 0,-46-11 0,1 0 0,0-1 0,-1 1 0,1 0 0,-1 0 0,1 0 0,-1 0 0,1 0 0,-1 1 0,0-1 0,1 0 0,-1 1 0,0-1 0,0 1 0,0-1 0,0 1 0,0-1 0,-1 1 0,1 0 0,0-1 0,-1 1 0,1 3 0,0-4-5,-1 1 0,0-1 0,0 1 0,1-1-1,-1 0 1,1 1 0,-1-1 0,1 0 0,0 0 0,-1 1-1,1-1 1,0 0 0,0 0 0,0 0 0,0 0 0,0 0 0,0 0-1,0 0 1,0 0 0,0 0 0,1-1 0,-1 1 0,0 0-1,1-1 1,-1 1 0,0-1 0,1 1 0,-1-1 0,0 0-1,1 0 1,2 1 0,9 3-1195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09.571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 1,'4'0,"1"0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12.473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80 75,'4'0,"1"-4,3-1,1-3,3-1,2 2,-1-3,-2-2,0 0,-1 6,-7 4,-7 7,-7 5,-5 2,0 2,-1 2,2 3,1-2,1-1,1-2,-3 0,-1-3,1 5,3-4,8-9,5-7,5-4,2-4,3-4,4-3,3 2,2 0,1 3,2 3,-8 5,-10 2,-9 3,-5 4,-3 6,-1 6,-2-1,3 2,2 1,0-1,1 3,2-5,3-5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27.882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24 281,'0'0,"0"-3,4 9,1 12,-1 17,0 7,-1 7,2 7,1 5,-1 0,-1 1,-1 0,-2-1,0-9,-1-9,0-7,3-7,2-1,3-5,1-2,-1-2,-3-7,-1-17,-2-16,-5-11,-2-8,-4-8,0 0,1 4,2 7,2 1,2 3,1 4,1 3,0 2,1 1,-1 1,0 1,-3-8,-2-2,0-4,2 0,0 3,1 3,1 2,1 3,0 1,0 1,0 0,1-3,-5 2,-1 1,0 2,2-1,-4 0,1 7,0 10,2 9,1 12,2 6,0 3,1 1,0-8,4-7,1-9,0-13,3-5,0-3,-2-3,-1-1,-2 7,-1 9,-2 14,0 9,0 5,0 3,0 1,-1-1,1 0,0-8,4-15,1-11,-1-9,4 0,-1-5,0-2,-2-1,-2 0,2 5,1 10,-1 10,-1 13,-1 8,-2 5,-4 1,-2 0,0 0,-3-5,3-5,4-11,0-8,6-8,1-7,0-6,-1-4,2 3,0 2,-1 2,2 3,-1 10,0 9,-3 12,-1 7,-2 5,0 2,-1-1,0 0,-1-9,1-11,-4-6,-1-7,0-6,-2-2,-1-4,1-4,-1 3,-4 0,8 5,16 7,9 13,6 6,1 1,-4 2,-2-1,-1-3,0-3,-5-11,-4-7,-4-7,-4-3,-2-2,-2-1,-4 3,-6 6,0-2,-3 1,-3 4,1 0,0 2,-6 3,-2 10,2 8,2 3,3 2,1-2,3 1,3 2,4 1,2 6,2 2,5-4,1-12,5-8,-1-9,-1-6,-2-5,-2-3,-5-2,-7 3,-6 5,-3 5,-4 4,3 7,3 7,6 6,3 5,3 6,2 2,5-3,5-5,6-7,3-4,3-5,5-2,-2-9,-5-7,-9 0,-7-2,-7 2,-7 3,-6 5,-3 2,-2 7,3 10,4 6,9 1,9-3,7-4,7-5,0-10,4-5,-1-5,-4-4,-8 1,-10 3,-8 4,-6 4,0 6,2 10,4 7,7 1,8-3,4-12,6-6,2-7,-6-2,-5-3,-7 2,-7 2,-3 7,2 11,1 8,6 1,4-9,8-7,3-6,-1-7,-6-1,-8 1,-7 4,-2 6,0 11,3 7,6 2,11-10,4-10,0-9,-7-2,-7 1,-8 3,-5 2,-6 7,3 10,2 8,9 0,8-2,9-5,5-3,4-4,-1-10,-5-7,-7-5,-10 0,-7 3,-6 1,-4 2,-3 4,4 6,0 4,4 5,4 10,8 4,8 0,7-5,5-4,4-5,2-3,-3-10,-5-7,-5-6,-8 1,-8 3,-3 0,-4 4,0-1,-1 1,-2 3,-2 3,2 6,0 3,3 4,3 5,4 8,3 3,5-1,10-6,7-5,4-5,1-10,-2-10,-6-5,-5-4,-9 2,-4 1,-6 3,-5 4,-4 9,0 8,0 3,3 4,3 8,5 4,5-3,8-4,6-5,5-5,3-10,2-6,-4-4,-4-5,-5-1,-8-3,-8-1,-7 4,-5 4,1 10,-1 4,3 8,4 5,4 5,6-1,4 5,6-2,4-4,4-4,-1-8,-3-8,-4-7,-3-5,-3-4,-6-2,-6 3,-1-2,-3 2,0 8,0 7,1 7,3 8,3 5,2 4,3 3,4-2,6-6,5-3,4-6,-1-5,-4-8,-3-6,-8-1,-8 3,-6 3,-2 7,2 7,3 7,3 9,6 0,7-2,6-6,1-7,-2-10,-3-7,-7-2,-7 1,-3 7,-1 11,6 5,7 0,6-5,10-7,0-8,-2-6,-9 1,-5-3,-8 2,-6 4,-2 8,2 7,2 8,6 1,3-5,2-8,1-7,-5-4,-6 2,-5 1,-1 6,2 8,7 2,3 3,7 1,5-3,1-5,-1-9,-3-6,-7-2,-6 2,-7 2,-2 7,3 8,6 2,4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9T10:37:39.634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46 92 0,'14'-34'0,"22"36"0,-64-25 0,41-10 0,-43 52 0,1-42 0,39 58 0,-41-15 0,67-18 0,-27 33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9T10:38:08.950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108 104 24575,'4'-1'0,"0"-1"0,-1 0 0,1 0 0,0-1 0,0 1 0,-1-1 0,0 1 0,1-1 0,-1 0 0,0-1 0,0 1 0,-1 0 0,1-1 0,-1 1 0,4-8 0,-6 10 0,1 0 0,-1 0 0,0 0 0,1 0 0,-1 0 0,0 0 0,0 0 0,0 0 0,0 0 0,0 1 0,0-1 0,0 0 0,0 0 0,0 0 0,0 0 0,-1 0 0,1 0 0,0 0 0,-1 0 0,1 0 0,0 0 0,-1 1 0,1-1 0,-1 0 0,1 0 0,-1 1 0,0-1 0,1 0 0,-2 0 0,0-1 0,-1 1 0,1 0 0,0-1 0,-1 1 0,0 0 0,1 0 0,-1 0 0,1 1 0,-1-1 0,-4 0 0,3 1 0,-1-1 0,1 1 0,-1 0 0,1 0 0,0 0 0,-1 1 0,1-1 0,0 1 0,-1 0 0,1 1 0,0-1 0,0 1 0,-7 3 0,10-4 0,0-1 0,1 1 0,-1 0 0,0-1 0,1 1 0,-1 0 0,0 0 0,1-1 0,-1 1 0,1 0 0,-1 0 0,1 0 0,-1 0 0,1 0 0,0 0 0,-1 0 0,1 0 0,0 0 0,0 0 0,0 0 0,0 0 0,0 0 0,0 0 0,0 0 0,0 0 0,1 1 0,-1 0 0,1-1 0,0 1 0,0-1 0,0 0 0,0 0 0,1 1 0,-1-1 0,0 0 0,1 0 0,-1 0 0,0 0 0,1 0 0,-1-1 0,3 2 0,3 1 0,1 0 0,-1-1 0,1 0 0,0 0 0,9 1 0,25-5 0,-54 2 0,0-1 0,-1 0 0,1-1 0,0-1 0,-23-7 0,36 7 0,-1 3 0,0 0 0,1-1 0,-1 1 0,0 0 0,0 0 0,0 0 0,1 0 0,-1-1 0,0 1 0,0 0 0,0 0 0,0-1 0,1 1 0,-1 0 0,0 0 0,0 0 0,0-1 0,0 1 0,0 0 0,0 0 0,0-1 0,0 1 0,0 0 0,0 0 0,0-1 0,0 1 0,0 0 0,0-1 0,0 1 0,0 0 0,0 0 0,0-1 0,0 1 0,0 0 0,0 0 0,0 0 0,-1-1 0,1 1 0,0 0 0,0 0 0,0-1 0,0 1 0,-1 0 0,1 0 0,0 0 0,0 0 0,0-1 0,-1 1 0,1 0 0,0 0 0,0 0 0,-1 0 0,1 0 0,0 0 0,0 0 0,-1 0 0,1 0 0,0-1 0,0 1 0,-1 0 0,1 0 0,-1 1 0,-66-52 0,92 57 0,22 6 0,-46-11 0,1 0 0,0-1 0,-1 1 0,1 0 0,-1 0 0,1 0 0,-1 0 0,1 0 0,-1 1 0,0-1 0,1 0 0,-1 1 0,0-1 0,0 1 0,0-1 0,0 1 0,0-1 0,-1 1 0,1 0 0,0-1 0,-1 1 0,1 3 0,0-4-5,-1 1 0,0-1 0,0 1 0,1-1-1,-1 0 1,1 1 0,-1-1 0,1 0 0,0 0 0,-1 1-1,1-1 1,0 0 0,0 0 0,0 0 0,0 0 0,0 0 0,0 0-1,0 0 1,0 0 0,0 0 0,1-1 0,-1 1 0,0 0-1,1-1 1,-1 1 0,0-1 0,1 1 0,-1-1 0,0 0-1,1 0 1,2 1 0,9 3-1195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png"/></Relationships>
</file>

<file path=ppt/slideLayouts/_rels/slideLayout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png"/></Relationships>
</file>

<file path=ppt/slideLayouts/_rels/slideLayout1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png"/></Relationships>
</file>

<file path=ppt/slideLayouts/_rels/slideLayout1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6" Type="http://schemas.microsoft.com/office/2007/relationships/hdphoto" Target="../media/hdphoto4.wdp"/><Relationship Id="rId5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microsoft.com/office/2007/relationships/hdphoto" Target="../media/hdphoto5.wdp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60781799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098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03555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4823359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0488777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78562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7848448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4365417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9578108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6248278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86180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6524913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3437376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2072901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2555684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590416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4655192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78853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0909070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017442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2267175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4485833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998098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0656530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5121832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842709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1212281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8271819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0688543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783273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3537854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10873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89435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33706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286530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91686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055305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0741595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701361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7004990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7563010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6585208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410656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5055430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9353273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4083705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11827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26679805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44260410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8830682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8315683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114617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183854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7708071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60599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97263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9175495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3746063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476785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2789155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212185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4951291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71381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6021603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512779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6456585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6925814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2050529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276458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6078903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918327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02850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1186576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4237646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49186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1930672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3815755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620765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3933104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4850114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6777165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7948764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3484303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5128590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279461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16499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641854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9577582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742323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6383848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4872789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724187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963571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9134533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088955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2470799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5444522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299354680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195034953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38992960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48584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1949944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3718946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7524061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830173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55237297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468111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4010369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89337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767572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304370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3121561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6316751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8689808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8744913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636948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987006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5680403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7250906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8097019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7590093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760245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9349469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0611798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1555627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7841596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6649994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895588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1039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57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0" Type="http://schemas.openxmlformats.org/officeDocument/2006/relationships/slideLayout" Target="../slideLayouts/slideLayout56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23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46.xml"/><Relationship Id="rId19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Relationship Id="rId22" Type="http://schemas.openxmlformats.org/officeDocument/2006/relationships/slideLayout" Target="../slideLayouts/slideLayout5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18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2.xml"/><Relationship Id="rId21" Type="http://schemas.openxmlformats.org/officeDocument/2006/relationships/slideLayout" Target="../slideLayouts/slideLayout80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1.xml"/><Relationship Id="rId16" Type="http://schemas.openxmlformats.org/officeDocument/2006/relationships/slideLayout" Target="../slideLayouts/slideLayout75.xml"/><Relationship Id="rId20" Type="http://schemas.openxmlformats.org/officeDocument/2006/relationships/slideLayout" Target="../slideLayouts/slideLayout79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74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69.xml"/><Relationship Id="rId19" Type="http://schemas.openxmlformats.org/officeDocument/2006/relationships/slideLayout" Target="../slideLayouts/slideLayout78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Relationship Id="rId22" Type="http://schemas.openxmlformats.org/officeDocument/2006/relationships/slideLayout" Target="../slideLayouts/slideLayout8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18" Type="http://schemas.openxmlformats.org/officeDocument/2006/relationships/slideLayout" Target="../slideLayouts/slideLayout99.xml"/><Relationship Id="rId3" Type="http://schemas.openxmlformats.org/officeDocument/2006/relationships/slideLayout" Target="../slideLayouts/slideLayout84.xml"/><Relationship Id="rId21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slideLayout" Target="../slideLayouts/slideLayout98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20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96.xml"/><Relationship Id="rId23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91.xml"/><Relationship Id="rId19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10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13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5" Type="http://schemas.openxmlformats.org/officeDocument/2006/relationships/image" Target="../media/image12.jpg"/><Relationship Id="rId10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13" Type="http://schemas.openxmlformats.org/officeDocument/2006/relationships/slideLayout" Target="../slideLayouts/slideLayout130.xml"/><Relationship Id="rId18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20.xml"/><Relationship Id="rId21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24.xml"/><Relationship Id="rId12" Type="http://schemas.openxmlformats.org/officeDocument/2006/relationships/slideLayout" Target="../slideLayouts/slideLayout129.xml"/><Relationship Id="rId17" Type="http://schemas.openxmlformats.org/officeDocument/2006/relationships/slideLayout" Target="../slideLayouts/slideLayout134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19.xml"/><Relationship Id="rId16" Type="http://schemas.openxmlformats.org/officeDocument/2006/relationships/slideLayout" Target="../slideLayouts/slideLayout133.xml"/><Relationship Id="rId20" Type="http://schemas.openxmlformats.org/officeDocument/2006/relationships/slideLayout" Target="../slideLayouts/slideLayout137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22.xml"/><Relationship Id="rId15" Type="http://schemas.openxmlformats.org/officeDocument/2006/relationships/slideLayout" Target="../slideLayouts/slideLayout132.xml"/><Relationship Id="rId23" Type="http://schemas.openxmlformats.org/officeDocument/2006/relationships/slideLayout" Target="../slideLayouts/slideLayout140.xml"/><Relationship Id="rId10" Type="http://schemas.openxmlformats.org/officeDocument/2006/relationships/slideLayout" Target="../slideLayouts/slideLayout127.xml"/><Relationship Id="rId19" Type="http://schemas.openxmlformats.org/officeDocument/2006/relationships/slideLayout" Target="../slideLayouts/slideLayout136.xml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Relationship Id="rId14" Type="http://schemas.openxmlformats.org/officeDocument/2006/relationships/slideLayout" Target="../slideLayouts/slideLayout131.xml"/><Relationship Id="rId22" Type="http://schemas.openxmlformats.org/officeDocument/2006/relationships/slideLayout" Target="../slideLayouts/slideLayout1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4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8147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321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750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1086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13" r:id="rId18"/>
    <p:sldLayoutId id="2147483714" r:id="rId19"/>
    <p:sldLayoutId id="2147483715" r:id="rId20"/>
    <p:sldLayoutId id="2147483716" r:id="rId21"/>
    <p:sldLayoutId id="2147483717" r:id="rId22"/>
    <p:sldLayoutId id="2147483790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1738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  <p:sldLayoutId id="2147483735" r:id="rId17"/>
    <p:sldLayoutId id="2147483736" r:id="rId18"/>
    <p:sldLayoutId id="2147483737" r:id="rId19"/>
    <p:sldLayoutId id="2147483738" r:id="rId20"/>
    <p:sldLayoutId id="2147483739" r:id="rId21"/>
    <p:sldLayoutId id="214748374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9971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66" r:id="rId14"/>
    <p:sldLayoutId id="2147483767" r:id="rId15"/>
    <p:sldLayoutId id="2147483768" r:id="rId16"/>
    <p:sldLayoutId id="2147483769" r:id="rId17"/>
    <p:sldLayoutId id="2147483770" r:id="rId18"/>
    <p:sldLayoutId id="2147483771" r:id="rId19"/>
    <p:sldLayoutId id="2147483772" r:id="rId20"/>
    <p:sldLayoutId id="2147483773" r:id="rId21"/>
    <p:sldLayoutId id="2147483774" r:id="rId22"/>
    <p:sldLayoutId id="214748377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076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3829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  <p:sldLayoutId id="2147483804" r:id="rId13"/>
    <p:sldLayoutId id="2147483805" r:id="rId14"/>
    <p:sldLayoutId id="2147483806" r:id="rId15"/>
    <p:sldLayoutId id="2147483807" r:id="rId16"/>
    <p:sldLayoutId id="2147483808" r:id="rId17"/>
    <p:sldLayoutId id="2147483809" r:id="rId18"/>
    <p:sldLayoutId id="2147483810" r:id="rId19"/>
    <p:sldLayoutId id="2147483811" r:id="rId20"/>
    <p:sldLayoutId id="2147483812" r:id="rId21"/>
    <p:sldLayoutId id="2147483813" r:id="rId22"/>
    <p:sldLayoutId id="2147483814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gif"/><Relationship Id="rId3" Type="http://schemas.microsoft.com/office/2007/relationships/hdphoto" Target="../media/hdphoto1.wdp"/><Relationship Id="rId7" Type="http://schemas.microsoft.com/office/2007/relationships/hdphoto" Target="../media/hdphoto7.wdp"/><Relationship Id="rId12" Type="http://schemas.openxmlformats.org/officeDocument/2006/relationships/image" Target="../media/image2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11" Type="http://schemas.openxmlformats.org/officeDocument/2006/relationships/image" Target="../media/image24.png"/><Relationship Id="rId5" Type="http://schemas.microsoft.com/office/2007/relationships/hdphoto" Target="../media/hdphoto6.wdp"/><Relationship Id="rId10" Type="http://schemas.openxmlformats.org/officeDocument/2006/relationships/image" Target="../media/image23.png"/><Relationship Id="rId4" Type="http://schemas.openxmlformats.org/officeDocument/2006/relationships/image" Target="../media/image19.png"/><Relationship Id="rId9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11" Type="http://schemas.openxmlformats.org/officeDocument/2006/relationships/image" Target="../media/image33.png"/><Relationship Id="rId5" Type="http://schemas.openxmlformats.org/officeDocument/2006/relationships/slideLayout" Target="../slideLayouts/slideLayout100.xml"/><Relationship Id="rId10" Type="http://schemas.openxmlformats.org/officeDocument/2006/relationships/image" Target="../media/image32.png"/><Relationship Id="rId4" Type="http://schemas.openxmlformats.org/officeDocument/2006/relationships/video" Target="../media/media2.mp4"/><Relationship Id="rId9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9.png"/><Relationship Id="rId7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3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image" Target="../media/image39.jpeg"/><Relationship Id="rId9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0.png"/><Relationship Id="rId13" Type="http://schemas.openxmlformats.org/officeDocument/2006/relationships/customXml" Target="../ink/ink4.xml"/><Relationship Id="rId18" Type="http://schemas.openxmlformats.org/officeDocument/2006/relationships/image" Target="../media/image27.png"/><Relationship Id="rId21" Type="http://schemas.openxmlformats.org/officeDocument/2006/relationships/image" Target="../media/image31.png"/><Relationship Id="rId12" Type="http://schemas.openxmlformats.org/officeDocument/2006/relationships/image" Target="../media/image660.png"/><Relationship Id="rId17" Type="http://schemas.openxmlformats.org/officeDocument/2006/relationships/image" Target="../media/image36.png"/><Relationship Id="rId2" Type="http://schemas.openxmlformats.org/officeDocument/2006/relationships/customXml" Target="../ink/ink1.xml"/><Relationship Id="rId16" Type="http://schemas.openxmlformats.org/officeDocument/2006/relationships/image" Target="../media/image680.png"/><Relationship Id="rId20" Type="http://schemas.openxmlformats.org/officeDocument/2006/relationships/image" Target="../media/image30.png"/><Relationship Id="rId1" Type="http://schemas.openxmlformats.org/officeDocument/2006/relationships/slideLayout" Target="../slideLayouts/slideLayout136.xml"/><Relationship Id="rId11" Type="http://schemas.openxmlformats.org/officeDocument/2006/relationships/customXml" Target="../ink/ink3.xml"/><Relationship Id="rId15" Type="http://schemas.openxmlformats.org/officeDocument/2006/relationships/customXml" Target="../ink/ink5.xml"/><Relationship Id="rId23" Type="http://schemas.openxmlformats.org/officeDocument/2006/relationships/image" Target="../media/image42.png"/><Relationship Id="rId10" Type="http://schemas.openxmlformats.org/officeDocument/2006/relationships/image" Target="../media/image650.png"/><Relationship Id="rId19" Type="http://schemas.openxmlformats.org/officeDocument/2006/relationships/image" Target="../media/image29.png"/><Relationship Id="rId9" Type="http://schemas.openxmlformats.org/officeDocument/2006/relationships/customXml" Target="../ink/ink2.xml"/><Relationship Id="rId14" Type="http://schemas.openxmlformats.org/officeDocument/2006/relationships/image" Target="../media/image670.png"/><Relationship Id="rId22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ustomXml" Target="../ink/ink9.xml"/><Relationship Id="rId13" Type="http://schemas.openxmlformats.org/officeDocument/2006/relationships/image" Target="../media/image27.png"/><Relationship Id="rId3" Type="http://schemas.openxmlformats.org/officeDocument/2006/relationships/image" Target="../media/image43.png"/><Relationship Id="rId7" Type="http://schemas.openxmlformats.org/officeDocument/2006/relationships/image" Target="../media/image45.png"/><Relationship Id="rId12" Type="http://schemas.openxmlformats.org/officeDocument/2006/relationships/image" Target="../media/image36.png"/><Relationship Id="rId17" Type="http://schemas.openxmlformats.org/officeDocument/2006/relationships/image" Target="../media/image48.png"/><Relationship Id="rId2" Type="http://schemas.openxmlformats.org/officeDocument/2006/relationships/customXml" Target="../ink/ink6.xml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136.xml"/><Relationship Id="rId6" Type="http://schemas.openxmlformats.org/officeDocument/2006/relationships/customXml" Target="../ink/ink8.xml"/><Relationship Id="rId11" Type="http://schemas.openxmlformats.org/officeDocument/2006/relationships/image" Target="../media/image47.png"/><Relationship Id="rId5" Type="http://schemas.openxmlformats.org/officeDocument/2006/relationships/image" Target="../media/image44.png"/><Relationship Id="rId15" Type="http://schemas.openxmlformats.org/officeDocument/2006/relationships/image" Target="../media/image30.png"/><Relationship Id="rId10" Type="http://schemas.openxmlformats.org/officeDocument/2006/relationships/customXml" Target="../ink/ink10.xml"/><Relationship Id="rId4" Type="http://schemas.openxmlformats.org/officeDocument/2006/relationships/customXml" Target="../ink/ink7.xml"/><Relationship Id="rId9" Type="http://schemas.openxmlformats.org/officeDocument/2006/relationships/image" Target="../media/image46.png"/><Relationship Id="rId1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9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9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50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9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9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9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50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9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9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9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50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9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9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4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9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9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9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9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9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9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9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9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9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5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9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27.png"/><Relationship Id="rId7" Type="http://schemas.openxmlformats.org/officeDocument/2006/relationships/image" Target="../media/image49.png"/><Relationship Id="rId2" Type="http://schemas.openxmlformats.org/officeDocument/2006/relationships/slideLayout" Target="../slideLayouts/slideLayout55.xml"/><Relationship Id="rId1" Type="http://schemas.openxmlformats.org/officeDocument/2006/relationships/tags" Target="../tags/tag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9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50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9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9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9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50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9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9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53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5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5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5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5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5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5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5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56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5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56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png"/><Relationship Id="rId4" Type="http://schemas.openxmlformats.org/officeDocument/2006/relationships/image" Target="../media/image3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9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9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9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9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9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9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9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9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9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5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9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5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9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9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5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9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5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59.xml"/><Relationship Id="rId4" Type="http://schemas.openxmlformats.org/officeDocument/2006/relationships/image" Target="../media/image31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36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29.png"/><Relationship Id="rId7" Type="http://schemas.openxmlformats.org/officeDocument/2006/relationships/image" Target="../media/image5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60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2109F87-2AF7-9EC3-E28B-A71B084CAF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489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F4D6D-C7BC-2611-FAE1-6E5C4FAF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31E7713-5025-4EA6-8909-CA2D46FB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637CFE2-124B-68CA-19C5-E683FF964653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F1CD75D-62C9-62B2-F98F-828DDB2C3FEB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A6CA9463-8B89-0E23-E66F-C965C3F850A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79664E7-77B5-50FC-03ED-8FAAA6239FEC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6AC8AD7-4821-3F90-5671-83FA72E348ED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05A59921-57EC-9409-733B-DDC45665AA1B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280F48-783D-0D98-0694-67A57FB53C64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71B72DA-899C-A35E-3E68-648807C22E6D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88CD8E00-502F-7538-A1F0-39EA1E044CF3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F8FFE5-5907-5496-B745-B64BECE7E977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3B76B4C-186C-7251-7043-1D06DC732BB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CFBF5791-6865-1B67-34A2-F861486E7027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306667E6-F68C-CFF6-CCF8-1FB17470000D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C93B71F-EED7-8921-21A3-D95D6ECE9C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2FE0138-E914-BA84-F36D-E65A56349E9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EB0DA405-CAC3-7F81-5FC2-FE83996C1E1E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D3DB32B5-3B6E-10B7-3310-F64B7FDF792E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القراءة: استثمار النص (50د)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إملاء (25د)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83A038A-1CE6-3366-CE21-03AFCF3B0E34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معجم (25د)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الاستماع والتحدث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الكلمات البصرية+ القراءة المشتركة(20د) 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76418DE7-BE45-4F67-687C-7173A12BC205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الاستماع والتحدث 30د)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 (45د)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1D581304-246A-58CA-886C-1FD769162936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القراءة: الفهم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إنتاج الكتابي: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/>
              <a:t>قراءة إثرائية 25 د</a:t>
            </a:r>
            <a:endParaRPr lang="ar-MA" dirty="0"/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2124341A-FD8A-B247-5B22-2126E665E6E7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الاستماع والتحدث (30د)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 (45د)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972E9F3-7FEF-C362-E7AA-5147E21F9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3452101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186090C-9441-CF00-E50C-CE0F7DCB234A}"/>
              </a:ext>
            </a:extLst>
          </p:cNvPr>
          <p:cNvSpPr txBox="1">
            <a:spLocks/>
          </p:cNvSpPr>
          <p:nvPr/>
        </p:nvSpPr>
        <p:spPr>
          <a:xfrm>
            <a:off x="757652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أنشطة اعتيادية (10د)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ورشة القراءة  (40د)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 الإنتاج الكتابي (35د)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0B480704-359F-A616-C7C8-6A1307F61C26}"/>
              </a:ext>
            </a:extLst>
          </p:cNvPr>
          <p:cNvSpPr/>
          <p:nvPr/>
        </p:nvSpPr>
        <p:spPr>
          <a:xfrm>
            <a:off x="2917910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0704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69D3F22-E806-3997-6F1F-1710B0409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30155"/>
            <a:ext cx="7886700" cy="720000"/>
          </a:xfrm>
        </p:spPr>
        <p:txBody>
          <a:bodyPr/>
          <a:lstStyle/>
          <a:p>
            <a:r>
              <a:rPr lang="ar-MA" dirty="0"/>
              <a:t>هيكلة حصة اليوم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E57AC55-454C-4B04-AE73-C745845F70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955372" y="3043130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89D41D6-3C0B-AB4B-3B0E-8962CFFE98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03354" y="3100150"/>
            <a:ext cx="53634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835A04A-1963-66B3-D2A8-1A5840794778}"/>
              </a:ext>
            </a:extLst>
          </p:cNvPr>
          <p:cNvSpPr txBox="1"/>
          <p:nvPr/>
        </p:nvSpPr>
        <p:spPr>
          <a:xfrm>
            <a:off x="5680328" y="3055676"/>
            <a:ext cx="9589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3BCC5E1B-36D1-B19B-0DE4-2DE8A87A2614}"/>
              </a:ext>
            </a:extLst>
          </p:cNvPr>
          <p:cNvSpPr txBox="1">
            <a:spLocks/>
          </p:cNvSpPr>
          <p:nvPr/>
        </p:nvSpPr>
        <p:spPr>
          <a:xfrm>
            <a:off x="2122822" y="337031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dirty="0"/>
              <a:t>الظاهرة اللغوية: الفعل في صيغة الأمر (1)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9630107E-A592-E35E-BA33-54752F097A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955372" y="4319916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F740558-E699-43D3-EC5C-502BDFE3AE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759150" y="4376936"/>
            <a:ext cx="424748" cy="540000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164BD859-3C67-E762-28E9-4D416A2AC900}"/>
              </a:ext>
            </a:extLst>
          </p:cNvPr>
          <p:cNvSpPr txBox="1"/>
          <p:nvPr/>
        </p:nvSpPr>
        <p:spPr>
          <a:xfrm>
            <a:off x="5058362" y="4332462"/>
            <a:ext cx="15808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2CC6D665-86B8-35D7-2668-7D5EFE5C7368}"/>
              </a:ext>
            </a:extLst>
          </p:cNvPr>
          <p:cNvSpPr txBox="1">
            <a:spLocks/>
          </p:cNvSpPr>
          <p:nvPr/>
        </p:nvSpPr>
        <p:spPr>
          <a:xfrm>
            <a:off x="2122822" y="4647096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dirty="0"/>
              <a:t>الشرح (1)</a:t>
            </a: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5886A91-905D-F54B-3EC0-46AAB1B20D1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572169"/>
            <a:ext cx="5472000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EC932406-546D-45F3-E59D-24BB1B1B2742}"/>
              </a:ext>
            </a:extLst>
          </p:cNvPr>
          <p:cNvSpPr txBox="1">
            <a:spLocks/>
          </p:cNvSpPr>
          <p:nvPr/>
        </p:nvSpPr>
        <p:spPr>
          <a:xfrm>
            <a:off x="2122822" y="207256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b="1" dirty="0"/>
              <a:t>إملاء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69A2394-0E16-E341-34ED-F1289EC7749B}"/>
              </a:ext>
            </a:extLst>
          </p:cNvPr>
          <p:cNvSpPr txBox="1"/>
          <p:nvPr/>
        </p:nvSpPr>
        <p:spPr>
          <a:xfrm>
            <a:off x="4763409" y="1733980"/>
            <a:ext cx="18758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-  01 </a:t>
            </a:r>
            <a:r>
              <a:rPr lang="a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النشاط الاعتيادي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E85CF4-2E56-B7E5-8A7D-63D519C10B0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94741" y="1784265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ACB17038-86AB-F318-19A6-40B2A513057B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586265"/>
            <a:ext cx="468000" cy="468000"/>
          </a:xfrm>
          <a:prstGeom prst="rect">
            <a:avLst/>
          </a:prstGeom>
        </p:spPr>
      </p:pic>
      <p:pic>
        <p:nvPicPr>
          <p:cNvPr id="24" name="Espace réservé pour une image  20">
            <a:extLst>
              <a:ext uri="{FF2B5EF4-FFF2-40B4-BE49-F238E27FC236}">
                <a16:creationId xmlns:a16="http://schemas.microsoft.com/office/drawing/2014/main" id="{DD8803AF-9D84-AC6B-522A-3A0883F60961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2902284"/>
            <a:ext cx="468000" cy="468000"/>
          </a:xfrm>
          <a:prstGeom prst="rect">
            <a:avLst/>
          </a:prstGeom>
        </p:spPr>
      </p:pic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B928D1F6-1366-364B-A1A1-699BEF70670C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21372" y="4155737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391246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305CEE-5B26-0578-4F48-F57D4C30E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F1128A24-44E3-82C7-AFAB-763907C02A44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37B0FCE-6495-B955-EF1A-DE4214D89669}"/>
              </a:ext>
            </a:extLst>
          </p:cNvPr>
          <p:cNvGrpSpPr/>
          <p:nvPr/>
        </p:nvGrpSpPr>
        <p:grpSpPr>
          <a:xfrm>
            <a:off x="1224000" y="2807138"/>
            <a:ext cx="6696000" cy="890781"/>
            <a:chOff x="1331545" y="2851205"/>
            <a:chExt cx="6696000" cy="89078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9F8D8C7-9507-63CE-2AE3-DECE17F4B29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155B04E-3C3D-3F1A-E6EA-E9E57D0697FC}"/>
                </a:ext>
              </a:extLst>
            </p:cNvPr>
            <p:cNvSpPr/>
            <p:nvPr/>
          </p:nvSpPr>
          <p:spPr>
            <a:xfrm>
              <a:off x="1479176" y="3199690"/>
              <a:ext cx="499184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 algn="r" rtl="1"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كتابة كلمات تنتهي بألف لينة بشكل صحيح؛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ACE52EA-E686-0295-6C37-F75BB849C1E8}"/>
              </a:ext>
            </a:extLst>
          </p:cNvPr>
          <p:cNvGrpSpPr/>
          <p:nvPr/>
        </p:nvGrpSpPr>
        <p:grpSpPr>
          <a:xfrm>
            <a:off x="1224000" y="3697919"/>
            <a:ext cx="6696000" cy="890781"/>
            <a:chOff x="1331545" y="2851205"/>
            <a:chExt cx="6696000" cy="89078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4F9AE84-3F8A-A221-AEB5-F192297F6170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D99DB0A-3584-9A33-BD4F-26F6665A6A55}"/>
                </a:ext>
              </a:extLst>
            </p:cNvPr>
            <p:cNvSpPr/>
            <p:nvPr/>
          </p:nvSpPr>
          <p:spPr>
            <a:xfrm>
              <a:off x="1331545" y="3190359"/>
              <a:ext cx="513947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 algn="r" rtl="1"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تعرف الفعل في صيغة الأمر وتوظيفه بشكل مناسب.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B43C3F9-6599-3EDA-E1AE-D7611648D265}"/>
              </a:ext>
            </a:extLst>
          </p:cNvPr>
          <p:cNvGrpSpPr/>
          <p:nvPr/>
        </p:nvGrpSpPr>
        <p:grpSpPr>
          <a:xfrm>
            <a:off x="1129004" y="4588700"/>
            <a:ext cx="6790996" cy="890781"/>
            <a:chOff x="1236549" y="2851205"/>
            <a:chExt cx="6790996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3B1F021-E674-23A7-4837-8639585951E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834F9FC-7880-2B36-D784-E8067F81A8F8}"/>
                </a:ext>
              </a:extLst>
            </p:cNvPr>
            <p:cNvSpPr/>
            <p:nvPr/>
          </p:nvSpPr>
          <p:spPr>
            <a:xfrm>
              <a:off x="1236549" y="3199690"/>
              <a:ext cx="523447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 algn="r" rtl="1"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استعمال مهارة الشرح لتوضيح فكرة/موضوع معين.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9938183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تدبير السلوك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الواجب المنزلي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252100" y="1777877"/>
            <a:ext cx="19191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AE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نشطة اعتيادية</a:t>
            </a:r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58419" y="1706925"/>
            <a:ext cx="612000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CE1AEE-F112-8346-92EC-DC7FBFB83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8AF0F60-53BC-7E7B-BC50-42D94B0959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BD3B967-7237-9F9E-B9D9-E7DF453D613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A414B16-7E63-F7EF-5ADC-6B4BE2D330C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E7F575D-B778-76C1-A680-B46FBA5B9748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4C2FAA9-38BC-6DD4-376B-CB0A6AA2EA2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1727DE-793A-7A7D-05B4-355D52DB060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قـــــــر</a:t>
            </a:r>
            <a:r>
              <a:rPr kumimoji="0" lang="tzm-Arab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C38EB39-C4DC-D100-E073-32A48E5BD05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55AC85-F704-C4C1-7106-9CAD5144793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1" name="Nada-Wave">
            <a:hlinkClick r:id="" action="ppaction://media"/>
            <a:extLst>
              <a:ext uri="{FF2B5EF4-FFF2-40B4-BE49-F238E27FC236}">
                <a16:creationId xmlns:a16="http://schemas.microsoft.com/office/drawing/2014/main" id="{B840E5EF-5A45-B2B2-C5AA-A4740F5A191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12" name="majd_wave">
            <a:hlinkClick r:id="" action="ppaction://media"/>
            <a:extLst>
              <a:ext uri="{FF2B5EF4-FFF2-40B4-BE49-F238E27FC236}">
                <a16:creationId xmlns:a16="http://schemas.microsoft.com/office/drawing/2014/main" id="{A55F39E2-EE1F-FE94-7B82-7A11F7A32B7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6AF7A57D-D88C-F4D3-734E-0A37DAFF3D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بداية من يذكر شروط الحصول على نجمة التميز؟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3114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38250" y="12680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5556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/>
        </p:nvSpPr>
        <p:spPr>
          <a:xfrm>
            <a:off x="6492973" y="12184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/>
        </p:nvSpPr>
        <p:spPr>
          <a:xfrm>
            <a:off x="218530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انتاج كتابي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/>
        </p:nvSpPr>
        <p:spPr>
          <a:xfrm>
            <a:off x="441740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F2090C1A-BC2A-F448-4A46-5A0EEB92F7B6}"/>
              </a:ext>
            </a:extLst>
          </p:cNvPr>
          <p:cNvSpPr txBox="1">
            <a:spLocks/>
          </p:cNvSpPr>
          <p:nvPr/>
        </p:nvSpPr>
        <p:spPr>
          <a:xfrm>
            <a:off x="1774817" y="4824768"/>
            <a:ext cx="3361493" cy="658010"/>
          </a:xfrm>
          <a:prstGeom prst="roundRect">
            <a:avLst>
              <a:gd name="adj" fmla="val 16667"/>
            </a:avLst>
          </a:prstGeom>
          <a:ln w="28575">
            <a:solidFill>
              <a:srgbClr val="0097B2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أَطْلُبُ تَوْضيحاً إِذا لَمْ أَفْهَمْ.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66353D1D-13DD-8ABD-BDD6-653C5F7C33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E5C4C24-474E-8374-D13F-749AD21E4A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39132" y="1704227"/>
            <a:ext cx="5085117" cy="2919736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DA7B666-0498-4B26-7B26-ECFFFEACAC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6131" y="4632620"/>
            <a:ext cx="1042306" cy="1042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30956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2A95C82-3103-6A4C-9FA6-4D5F9D46C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E963470-A3A2-288C-760B-70DD69579177}"/>
              </a:ext>
            </a:extLst>
          </p:cNvPr>
          <p:cNvGrpSpPr/>
          <p:nvPr/>
        </p:nvGrpSpPr>
        <p:grpSpPr>
          <a:xfrm>
            <a:off x="8032249" y="738000"/>
            <a:ext cx="792000" cy="792000"/>
            <a:chOff x="498143" y="776756"/>
            <a:chExt cx="792000" cy="792000"/>
          </a:xfrm>
          <a:noFill/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F39620F-1B2D-9928-A359-A25E92ADAC30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85D3DA99-EFA5-8130-6391-8715B8AF78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912" y="923017"/>
              <a:ext cx="615210" cy="535110"/>
            </a:xfrm>
            <a:prstGeom prst="rect">
              <a:avLst/>
            </a:prstGeom>
            <a:grpFill/>
          </p:spPr>
        </p:pic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085DF814-36E0-4E05-203E-B132EA284A3B}"/>
              </a:ext>
            </a:extLst>
          </p:cNvPr>
          <p:cNvGrpSpPr/>
          <p:nvPr/>
        </p:nvGrpSpPr>
        <p:grpSpPr>
          <a:xfrm>
            <a:off x="864331" y="126807"/>
            <a:ext cx="7283921" cy="298614"/>
            <a:chOff x="864331" y="126807"/>
            <a:chExt cx="7283921" cy="298614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4F268FAB-5591-6EE5-CF42-5714CBC4099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9" name="Image 68">
              <a:extLst>
                <a:ext uri="{FF2B5EF4-FFF2-40B4-BE49-F238E27FC236}">
                  <a16:creationId xmlns:a16="http://schemas.microsoft.com/office/drawing/2014/main" id="{F3032343-C984-2689-99A9-0471E9333AC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50169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0" name="Image 69">
              <a:extLst>
                <a:ext uri="{FF2B5EF4-FFF2-40B4-BE49-F238E27FC236}">
                  <a16:creationId xmlns:a16="http://schemas.microsoft.com/office/drawing/2014/main" id="{04D9429D-790F-D5D1-DE52-0D7333F123F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18241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1" name="Image 70">
              <a:extLst>
                <a:ext uri="{FF2B5EF4-FFF2-40B4-BE49-F238E27FC236}">
                  <a16:creationId xmlns:a16="http://schemas.microsoft.com/office/drawing/2014/main" id="{83FF5149-0CCB-A8B6-C21E-9CEB5FCD942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07559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EC72691B-79CE-598F-F00C-25D199BC4790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افتتاح الحصة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829FDB2A-F623-22B7-2E85-EFE4B6A0FF6A}"/>
                </a:ext>
              </a:extLst>
            </p:cNvPr>
            <p:cNvSpPr>
              <a:spLocks/>
            </p:cNvSpPr>
            <p:nvPr/>
          </p:nvSpPr>
          <p:spPr>
            <a:xfrm>
              <a:off x="4805556" y="1374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قراءة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802B3E9F-BABE-5A3C-55F2-062656ACEAAD}"/>
                </a:ext>
              </a:extLst>
            </p:cNvPr>
            <p:cNvSpPr>
              <a:spLocks/>
            </p:cNvSpPr>
            <p:nvPr/>
          </p:nvSpPr>
          <p:spPr>
            <a:xfrm>
              <a:off x="864331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اختــتام الحــصة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9C84A45-83E0-FCF3-F365-B6B9CE52DDDF}"/>
                </a:ext>
              </a:extLst>
            </p:cNvPr>
            <p:cNvSpPr>
              <a:spLocks/>
            </p:cNvSpPr>
            <p:nvPr/>
          </p:nvSpPr>
          <p:spPr>
            <a:xfrm>
              <a:off x="2870775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الإنتاج الكتابي</a:t>
              </a:r>
            </a:p>
          </p:txBody>
        </p:sp>
      </p:grpSp>
      <p:pic>
        <p:nvPicPr>
          <p:cNvPr id="6" name="rangement">
            <a:hlinkClick r:id="" action="ppaction://media"/>
            <a:extLst>
              <a:ext uri="{FF2B5EF4-FFF2-40B4-BE49-F238E27FC236}">
                <a16:creationId xmlns:a16="http://schemas.microsoft.com/office/drawing/2014/main" id="{4B102669-5BA3-2F37-484C-15C6907150B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70242" y="1732520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358495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C3DBC-1F59-345A-C1B1-82AA24693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e 21">
            <a:extLst>
              <a:ext uri="{FF2B5EF4-FFF2-40B4-BE49-F238E27FC236}">
                <a16:creationId xmlns:a16="http://schemas.microsoft.com/office/drawing/2014/main" id="{37D877A9-0D0A-F944-74EC-2643AE164146}"/>
              </a:ext>
            </a:extLst>
          </p:cNvPr>
          <p:cNvGrpSpPr/>
          <p:nvPr/>
        </p:nvGrpSpPr>
        <p:grpSpPr>
          <a:xfrm>
            <a:off x="6030094" y="3111073"/>
            <a:ext cx="118080" cy="379800"/>
            <a:chOff x="6030094" y="3111073"/>
            <a:chExt cx="118080" cy="37980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">
              <p14:nvContentPartPr>
                <p14:cNvPr id="17" name="Encre 16">
                  <a:extLst>
                    <a:ext uri="{FF2B5EF4-FFF2-40B4-BE49-F238E27FC236}">
                      <a16:creationId xmlns:a16="http://schemas.microsoft.com/office/drawing/2014/main" id="{F382B5A1-D45E-28C2-2BED-DBA0F3669A33}"/>
                    </a:ext>
                  </a:extLst>
                </p14:cNvPr>
                <p14:cNvContentPartPr/>
                <p14:nvPr/>
              </p14:nvContentPartPr>
              <p14:xfrm>
                <a:off x="6050614" y="3172273"/>
                <a:ext cx="3600" cy="360"/>
              </p14:xfrm>
            </p:contentPart>
          </mc:Choice>
          <mc:Fallback xmlns="">
            <p:pic>
              <p:nvPicPr>
                <p:cNvPr id="17" name="Encre 16">
                  <a:extLst>
                    <a:ext uri="{FF2B5EF4-FFF2-40B4-BE49-F238E27FC236}">
                      <a16:creationId xmlns:a16="http://schemas.microsoft.com/office/drawing/2014/main" id="{F382B5A1-D45E-28C2-2BED-DBA0F3669A3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041974" y="3118633"/>
                  <a:ext cx="2124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">
              <p14:nvContentPartPr>
                <p14:cNvPr id="19" name="Encre 18">
                  <a:extLst>
                    <a:ext uri="{FF2B5EF4-FFF2-40B4-BE49-F238E27FC236}">
                      <a16:creationId xmlns:a16="http://schemas.microsoft.com/office/drawing/2014/main" id="{0521091F-FFD3-D3BF-E9E0-4C07BD42644B}"/>
                    </a:ext>
                  </a:extLst>
                </p14:cNvPr>
                <p14:cNvContentPartPr/>
                <p14:nvPr/>
              </p14:nvContentPartPr>
              <p14:xfrm>
                <a:off x="6030094" y="3145633"/>
                <a:ext cx="65160" cy="65880"/>
              </p14:xfrm>
            </p:contentPart>
          </mc:Choice>
          <mc:Fallback xmlns="">
            <p:pic>
              <p:nvPicPr>
                <p:cNvPr id="19" name="Encre 18">
                  <a:extLst>
                    <a:ext uri="{FF2B5EF4-FFF2-40B4-BE49-F238E27FC236}">
                      <a16:creationId xmlns:a16="http://schemas.microsoft.com/office/drawing/2014/main" id="{0521091F-FFD3-D3BF-E9E0-4C07BD42644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021094" y="3091633"/>
                  <a:ext cx="8280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">
              <p14:nvContentPartPr>
                <p14:cNvPr id="21" name="Encre 20">
                  <a:extLst>
                    <a:ext uri="{FF2B5EF4-FFF2-40B4-BE49-F238E27FC236}">
                      <a16:creationId xmlns:a16="http://schemas.microsoft.com/office/drawing/2014/main" id="{5DEC07C3-C51B-6F86-00ED-A442326A92DF}"/>
                    </a:ext>
                  </a:extLst>
                </p14:cNvPr>
                <p14:cNvContentPartPr/>
                <p14:nvPr/>
              </p14:nvContentPartPr>
              <p14:xfrm>
                <a:off x="6034414" y="3111073"/>
                <a:ext cx="113760" cy="379800"/>
              </p14:xfrm>
            </p:contentPart>
          </mc:Choice>
          <mc:Fallback xmlns="">
            <p:pic>
              <p:nvPicPr>
                <p:cNvPr id="21" name="Encre 20">
                  <a:extLst>
                    <a:ext uri="{FF2B5EF4-FFF2-40B4-BE49-F238E27FC236}">
                      <a16:creationId xmlns:a16="http://schemas.microsoft.com/office/drawing/2014/main" id="{5DEC07C3-C51B-6F86-00ED-A442326A92D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025774" y="3057073"/>
                  <a:ext cx="131400" cy="487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3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65D8F7AE-78D2-C218-5AD6-801A5E570F0A}"/>
                  </a:ext>
                </a:extLst>
              </p14:cNvPr>
              <p14:cNvContentPartPr/>
              <p14:nvPr/>
            </p14:nvContentPartPr>
            <p14:xfrm rot="940200">
              <a:off x="6444233" y="2562170"/>
              <a:ext cx="34282" cy="33286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65D8F7AE-78D2-C218-5AD6-801A5E570F0A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 rot="940200">
                <a:off x="6435305" y="2508483"/>
                <a:ext cx="51780" cy="14030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5" name="Encre 24">
                <a:extLst>
                  <a:ext uri="{FF2B5EF4-FFF2-40B4-BE49-F238E27FC236}">
                    <a16:creationId xmlns:a16="http://schemas.microsoft.com/office/drawing/2014/main" id="{DC30BA70-21ED-76F6-43E1-104E1B6420BB}"/>
                  </a:ext>
                </a:extLst>
              </p14:cNvPr>
              <p14:cNvContentPartPr/>
              <p14:nvPr/>
            </p14:nvContentPartPr>
            <p14:xfrm>
              <a:off x="6441574" y="2602393"/>
              <a:ext cx="60120" cy="37800"/>
            </p14:xfrm>
          </p:contentPart>
        </mc:Choice>
        <mc:Fallback xmlns="">
          <p:pic>
            <p:nvPicPr>
              <p:cNvPr id="25" name="Encre 24">
                <a:extLst>
                  <a:ext uri="{FF2B5EF4-FFF2-40B4-BE49-F238E27FC236}">
                    <a16:creationId xmlns:a16="http://schemas.microsoft.com/office/drawing/2014/main" id="{DC30BA70-21ED-76F6-43E1-104E1B6420BB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432574" y="2593393"/>
                <a:ext cx="77760" cy="55440"/>
              </a:xfrm>
              <a:prstGeom prst="rect">
                <a:avLst/>
              </a:prstGeom>
            </p:spPr>
          </p:pic>
        </mc:Fallback>
      </mc:AlternateContent>
      <p:sp>
        <p:nvSpPr>
          <p:cNvPr id="31" name="Titre 30">
            <a:extLst>
              <a:ext uri="{FF2B5EF4-FFF2-40B4-BE49-F238E27FC236}">
                <a16:creationId xmlns:a16="http://schemas.microsoft.com/office/drawing/2014/main" id="{4F50EB87-7896-A447-BCF8-47466AC9E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886" y="756000"/>
            <a:ext cx="7080487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الواجب ص 75.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الكلمات التي وجدها في النص تنتهي بألف لينة؟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FAEDD405-6C17-468A-9804-70922FAFB42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06F460E-DD55-71A9-3A4F-A9B4A2F4D6E5}"/>
              </a:ext>
            </a:extLst>
          </p:cNvPr>
          <p:cNvGrpSpPr/>
          <p:nvPr/>
        </p:nvGrpSpPr>
        <p:grpSpPr>
          <a:xfrm>
            <a:off x="864331" y="126807"/>
            <a:ext cx="7283921" cy="298614"/>
            <a:chOff x="864331" y="126807"/>
            <a:chExt cx="7283921" cy="29861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45E4FAE-3F27-3485-CEB7-4116D381F663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79407107-974F-4F74-F56B-5E934C909C70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50169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6E1E642-84C3-F529-B911-8A0C6F748A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18241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776A9F8B-3B51-69DA-DF48-E67569F686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07559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25D22EB-F3D8-311F-8723-468CF1816AEA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افتتاح الحصة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248E1763-F188-6FBC-4E00-4937D9A1F860}"/>
                </a:ext>
              </a:extLst>
            </p:cNvPr>
            <p:cNvSpPr>
              <a:spLocks/>
            </p:cNvSpPr>
            <p:nvPr/>
          </p:nvSpPr>
          <p:spPr>
            <a:xfrm>
              <a:off x="4805556" y="1374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قراءة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CBD59E5E-61FF-7ABD-34C9-7106989C6809}"/>
                </a:ext>
              </a:extLst>
            </p:cNvPr>
            <p:cNvSpPr>
              <a:spLocks/>
            </p:cNvSpPr>
            <p:nvPr/>
          </p:nvSpPr>
          <p:spPr>
            <a:xfrm>
              <a:off x="864331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اختــتام الحــصة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A1B19A54-BFF6-58A5-A386-F07858E9B6B9}"/>
                </a:ext>
              </a:extLst>
            </p:cNvPr>
            <p:cNvSpPr>
              <a:spLocks/>
            </p:cNvSpPr>
            <p:nvPr/>
          </p:nvSpPr>
          <p:spPr>
            <a:xfrm>
              <a:off x="2870775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الإنتاج الكتابي</a:t>
              </a:r>
            </a:p>
          </p:txBody>
        </p:sp>
      </p:grp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776DAA06-47DF-F2A0-2A8C-39A145F2D28B}"/>
              </a:ext>
            </a:extLst>
          </p:cNvPr>
          <p:cNvSpPr/>
          <p:nvPr/>
        </p:nvSpPr>
        <p:spPr>
          <a:xfrm>
            <a:off x="6068083" y="4733508"/>
            <a:ext cx="786581" cy="255638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Espace réservé pour une image  3">
            <a:extLst>
              <a:ext uri="{FF2B5EF4-FFF2-40B4-BE49-F238E27FC236}">
                <a16:creationId xmlns:a16="http://schemas.microsoft.com/office/drawing/2014/main" id="{9E5E5C41-830E-F3C4-3CE3-9EC5ECE5CA89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54813" y="2283157"/>
            <a:ext cx="828000" cy="82799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80DBC86-D8FD-A84A-6D59-77BE0B3B1890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762" y="2068352"/>
            <a:ext cx="2430755" cy="3728441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C779523-8D10-4CD6-B627-196C28CC3574}"/>
              </a:ext>
            </a:extLst>
          </p:cNvPr>
          <p:cNvSpPr/>
          <p:nvPr/>
        </p:nvSpPr>
        <p:spPr>
          <a:xfrm flipV="1">
            <a:off x="3621570" y="4722357"/>
            <a:ext cx="2359337" cy="68854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1850331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56B346-900F-E0E3-B076-F70AC49C7A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e 21">
            <a:extLst>
              <a:ext uri="{FF2B5EF4-FFF2-40B4-BE49-F238E27FC236}">
                <a16:creationId xmlns:a16="http://schemas.microsoft.com/office/drawing/2014/main" id="{67A9A989-16D8-C481-81DC-A8BFDAC8D219}"/>
              </a:ext>
            </a:extLst>
          </p:cNvPr>
          <p:cNvGrpSpPr/>
          <p:nvPr/>
        </p:nvGrpSpPr>
        <p:grpSpPr>
          <a:xfrm>
            <a:off x="6030094" y="3111073"/>
            <a:ext cx="118080" cy="379800"/>
            <a:chOff x="6030094" y="3111073"/>
            <a:chExt cx="118080" cy="37980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">
              <p14:nvContentPartPr>
                <p14:cNvPr id="17" name="Encre 16">
                  <a:extLst>
                    <a:ext uri="{FF2B5EF4-FFF2-40B4-BE49-F238E27FC236}">
                      <a16:creationId xmlns:a16="http://schemas.microsoft.com/office/drawing/2014/main" id="{323153AE-C83F-C5DF-D923-8E63D83C22CE}"/>
                    </a:ext>
                  </a:extLst>
                </p14:cNvPr>
                <p14:cNvContentPartPr/>
                <p14:nvPr/>
              </p14:nvContentPartPr>
              <p14:xfrm>
                <a:off x="6050614" y="3172273"/>
                <a:ext cx="3600" cy="360"/>
              </p14:xfrm>
            </p:contentPart>
          </mc:Choice>
          <mc:Fallback xmlns="">
            <p:pic>
              <p:nvPicPr>
                <p:cNvPr id="17" name="Encre 16">
                  <a:extLst>
                    <a:ext uri="{FF2B5EF4-FFF2-40B4-BE49-F238E27FC236}">
                      <a16:creationId xmlns:a16="http://schemas.microsoft.com/office/drawing/2014/main" id="{323153AE-C83F-C5DF-D923-8E63D83C22CE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6041614" y="3118273"/>
                  <a:ext cx="2124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">
              <p14:nvContentPartPr>
                <p14:cNvPr id="19" name="Encre 18">
                  <a:extLst>
                    <a:ext uri="{FF2B5EF4-FFF2-40B4-BE49-F238E27FC236}">
                      <a16:creationId xmlns:a16="http://schemas.microsoft.com/office/drawing/2014/main" id="{08FADB2A-4235-54AE-915C-9968F3AB58FB}"/>
                    </a:ext>
                  </a:extLst>
                </p14:cNvPr>
                <p14:cNvContentPartPr/>
                <p14:nvPr/>
              </p14:nvContentPartPr>
              <p14:xfrm>
                <a:off x="6030094" y="3145633"/>
                <a:ext cx="65160" cy="65880"/>
              </p14:xfrm>
            </p:contentPart>
          </mc:Choice>
          <mc:Fallback xmlns="">
            <p:pic>
              <p:nvPicPr>
                <p:cNvPr id="19" name="Encre 18">
                  <a:extLst>
                    <a:ext uri="{FF2B5EF4-FFF2-40B4-BE49-F238E27FC236}">
                      <a16:creationId xmlns:a16="http://schemas.microsoft.com/office/drawing/2014/main" id="{08FADB2A-4235-54AE-915C-9968F3AB58FB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021094" y="3091633"/>
                  <a:ext cx="8280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6">
              <p14:nvContentPartPr>
                <p14:cNvPr id="21" name="Encre 20">
                  <a:extLst>
                    <a:ext uri="{FF2B5EF4-FFF2-40B4-BE49-F238E27FC236}">
                      <a16:creationId xmlns:a16="http://schemas.microsoft.com/office/drawing/2014/main" id="{5FA62FFE-5144-930B-1FA9-C34383924408}"/>
                    </a:ext>
                  </a:extLst>
                </p14:cNvPr>
                <p14:cNvContentPartPr/>
                <p14:nvPr/>
              </p14:nvContentPartPr>
              <p14:xfrm>
                <a:off x="6034414" y="3111073"/>
                <a:ext cx="113760" cy="379800"/>
              </p14:xfrm>
            </p:contentPart>
          </mc:Choice>
          <mc:Fallback xmlns="">
            <p:pic>
              <p:nvPicPr>
                <p:cNvPr id="21" name="Encre 20">
                  <a:extLst>
                    <a:ext uri="{FF2B5EF4-FFF2-40B4-BE49-F238E27FC236}">
                      <a16:creationId xmlns:a16="http://schemas.microsoft.com/office/drawing/2014/main" id="{5FA62FFE-5144-930B-1FA9-C34383924408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025385" y="3057073"/>
                  <a:ext cx="131456" cy="487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8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9DF084D8-C48C-F71E-E564-2DF11DA7ED1A}"/>
                  </a:ext>
                </a:extLst>
              </p14:cNvPr>
              <p14:cNvContentPartPr/>
              <p14:nvPr/>
            </p14:nvContentPartPr>
            <p14:xfrm rot="940200">
              <a:off x="6444233" y="2562170"/>
              <a:ext cx="34282" cy="33286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9DF084D8-C48C-F71E-E564-2DF11DA7ED1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 rot="940200">
                <a:off x="6435305" y="2508483"/>
                <a:ext cx="51780" cy="14030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5" name="Encre 24">
                <a:extLst>
                  <a:ext uri="{FF2B5EF4-FFF2-40B4-BE49-F238E27FC236}">
                    <a16:creationId xmlns:a16="http://schemas.microsoft.com/office/drawing/2014/main" id="{ED43AB2A-8AF7-4C0E-362D-34CD6EEE2BE9}"/>
                  </a:ext>
                </a:extLst>
              </p14:cNvPr>
              <p14:cNvContentPartPr/>
              <p14:nvPr/>
            </p14:nvContentPartPr>
            <p14:xfrm>
              <a:off x="6441574" y="2602393"/>
              <a:ext cx="60120" cy="37800"/>
            </p14:xfrm>
          </p:contentPart>
        </mc:Choice>
        <mc:Fallback xmlns="">
          <p:pic>
            <p:nvPicPr>
              <p:cNvPr id="25" name="Encre 24">
                <a:extLst>
                  <a:ext uri="{FF2B5EF4-FFF2-40B4-BE49-F238E27FC236}">
                    <a16:creationId xmlns:a16="http://schemas.microsoft.com/office/drawing/2014/main" id="{ED43AB2A-8AF7-4C0E-362D-34CD6EEE2BE9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432574" y="2593393"/>
                <a:ext cx="77760" cy="55440"/>
              </a:xfrm>
              <a:prstGeom prst="rect">
                <a:avLst/>
              </a:prstGeom>
            </p:spPr>
          </p:pic>
        </mc:Fallback>
      </mc:AlternateContent>
      <p:sp>
        <p:nvSpPr>
          <p:cNvPr id="31" name="Titre 30">
            <a:extLst>
              <a:ext uri="{FF2B5EF4-FFF2-40B4-BE49-F238E27FC236}">
                <a16:creationId xmlns:a16="http://schemas.microsoft.com/office/drawing/2014/main" id="{7FB7F6E3-BE64-F822-AA88-E114B8DFA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886" y="756000"/>
            <a:ext cx="7080487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من يقرأ الكلمات التي وجدها ويحدد نوع الألف آخرها؟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34E248A7-0A2D-92E3-09ED-951E22ACEC2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09D691B-4473-2860-68C0-5CD78DEFF15D}"/>
              </a:ext>
            </a:extLst>
          </p:cNvPr>
          <p:cNvGrpSpPr/>
          <p:nvPr/>
        </p:nvGrpSpPr>
        <p:grpSpPr>
          <a:xfrm>
            <a:off x="864331" y="126807"/>
            <a:ext cx="7283921" cy="298614"/>
            <a:chOff x="864331" y="126807"/>
            <a:chExt cx="7283921" cy="29861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3655F6-A1DA-18AA-F7DC-D8A41DCE76D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6F116053-48F4-F829-FF8D-A25DA418392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50169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6A6B24E-8719-3468-8603-D0F69C1F3C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18241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9299DEA4-6A07-E22A-B607-523912B4014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07559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0F04B28-85C3-E7EA-AD9C-77C488E50B7B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افتتاح الحصة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2B26935-E5B0-B6DE-6002-4752BFDEE141}"/>
                </a:ext>
              </a:extLst>
            </p:cNvPr>
            <p:cNvSpPr>
              <a:spLocks/>
            </p:cNvSpPr>
            <p:nvPr/>
          </p:nvSpPr>
          <p:spPr>
            <a:xfrm>
              <a:off x="4805556" y="1374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قراءة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934F2120-BBF1-89D5-83DC-49D46F4801FB}"/>
                </a:ext>
              </a:extLst>
            </p:cNvPr>
            <p:cNvSpPr>
              <a:spLocks/>
            </p:cNvSpPr>
            <p:nvPr/>
          </p:nvSpPr>
          <p:spPr>
            <a:xfrm>
              <a:off x="864331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اختــتام الحــصة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12F7E8A-86C7-AA1C-ACBF-565E9F4547AE}"/>
                </a:ext>
              </a:extLst>
            </p:cNvPr>
            <p:cNvSpPr>
              <a:spLocks/>
            </p:cNvSpPr>
            <p:nvPr/>
          </p:nvSpPr>
          <p:spPr>
            <a:xfrm>
              <a:off x="2870775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الإنتاج الكتابي</a:t>
              </a:r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977AE4BD-8C81-5672-E2B9-2C68B0866B9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24498" y="2297927"/>
            <a:ext cx="7895004" cy="2775005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04686736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63A463-A9C5-0D46-9F6C-943DA9EA0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3516146B-C631-6B4F-ADC1-AACEB0559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216" y="756000"/>
            <a:ext cx="7184572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سأملي عليكم كلمات أنتم ترسمونها بشكل صحيح. أنصتوا جيدا.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FE967FF-7A94-2A20-9CE4-67928AE2A5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C07F530-64E8-D539-209B-4375C43A77E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F46ACB3-3E92-15B2-D13C-81E55DF3F5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27A8884-B020-348E-A028-543B0A9A47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5A6CC55-0A0E-D6BB-7070-6C850AAE837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D5300E-33C6-ADD1-7396-A0046532DD3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023ACAE-FDFB-02E0-F6FE-F2CC0EDA5D9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2E512C-089D-FCFD-17DB-CF859A1FE8A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9024855-2851-C279-19E4-FF2C220C5C33}"/>
              </a:ext>
            </a:extLst>
          </p:cNvPr>
          <p:cNvSpPr txBox="1"/>
          <p:nvPr/>
        </p:nvSpPr>
        <p:spPr>
          <a:xfrm>
            <a:off x="2548493" y="2918222"/>
            <a:ext cx="4514126" cy="1940957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أَكْتُبُ كَلِماتٍ تَنْتَهي بِأَلِفٍ لَيِّنَةٍ</a:t>
            </a:r>
            <a:endParaRPr lang="fr-FR" sz="5400" b="1" dirty="0">
              <a:solidFill>
                <a:schemeClr val="accent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17F8095-45C7-E790-F328-FDE3EE36FCA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61474957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2E9A34-5421-D7FF-4B16-39048C28E7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122E194E-36A0-DBFB-453C-12A6CB154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216" y="756000"/>
            <a:ext cx="7184572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سأملي عليكم كلمات أنتم ترسمونها بشكل صحيح. ارفعوا عند الإشارة.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BB72ABF-7E4E-94EF-0D9F-15CD9A9C8C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A84025F-4BAA-0DE8-3B39-74F2707F5B9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D72CBB7-DEE7-D1BB-F164-D4617F7CA8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4CE4A9E-FF13-C7A0-5647-0BE5816AEC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9ADADF0-4D2D-6305-47CD-943A5F83A2A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1701F4D-BC9C-E085-47D1-70B93A796D2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F921CF1-8064-0DBA-22BE-3052DAAC541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EF0D6AA-ED3D-D40D-F6B0-626885E9110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0E32BC2-2175-819E-F5ED-2883C9EEDDAA}"/>
              </a:ext>
            </a:extLst>
          </p:cNvPr>
          <p:cNvSpPr txBox="1"/>
          <p:nvPr/>
        </p:nvSpPr>
        <p:spPr>
          <a:xfrm>
            <a:off x="2548493" y="2918222"/>
            <a:ext cx="4514126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سَعــ....</a:t>
            </a:r>
            <a:endParaRPr lang="fr-FR" sz="5400" b="1" dirty="0">
              <a:solidFill>
                <a:schemeClr val="accent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0E14402D-3A65-4C34-186D-6D0792DDB1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A61D567-CCE8-15D5-AD90-C2A973D860DD}"/>
              </a:ext>
            </a:extLst>
          </p:cNvPr>
          <p:cNvSpPr txBox="1"/>
          <p:nvPr/>
        </p:nvSpPr>
        <p:spPr>
          <a:xfrm>
            <a:off x="2107559" y="1698579"/>
            <a:ext cx="45879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rgbClr val="FF0000"/>
                </a:solidFill>
              </a:rPr>
              <a:t>ا - ى</a:t>
            </a:r>
            <a:endParaRPr lang="fr-FR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5474200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EB7D1D-8B06-4CB6-8B1F-4EAD0A471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22A7B0C5-814D-F689-F9D1-620269AA4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هل تتفقون مع هذه الإجابة؟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ED90DEB-2EB0-A14B-D987-B253B5FA2D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EBC3069-9EC1-A1A2-1180-E0118BBF721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9F1AA45-463B-A13A-9641-95772BEBCFC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AC200DB-227C-1F08-2A6D-11C6A83E4C5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DC5A26A-6FF4-9109-6526-29108AD53D7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78DA01B-E0F9-7222-E3DD-A657C1B895C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EBBFCF2-508D-AC69-F7DD-844E05642CD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BF104F5-4247-0B53-2CAC-C402741B67D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FC2E3EA8-24FC-D080-992B-C735E325CA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Google Shape;702;p155">
            <a:extLst>
              <a:ext uri="{FF2B5EF4-FFF2-40B4-BE49-F238E27FC236}">
                <a16:creationId xmlns:a16="http://schemas.microsoft.com/office/drawing/2014/main" id="{C127054F-430E-E6FC-5967-87ABAB53A6F7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55181" y="1737360"/>
            <a:ext cx="5436500" cy="43729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30766981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331865-5419-9A5D-DF78-2B382E018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35FB2F6D-195E-8BDB-CDD9-4422878B9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216" y="756000"/>
            <a:ext cx="7184572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3F147C7-E62C-AE14-7171-1A55E32107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5225FA2-D145-D38E-48F9-75FFCF4557C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A41A453-1CA0-DDB8-905F-1D58B1EEA2E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8B9B453-3EB2-12D0-274B-9FED159613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6B2C57B-8557-9CD8-F40D-111635595CD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1A9E086-DBCC-AE6B-4D66-0639EC9ED00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CFA46AE-0B0A-8908-D190-EA6A933EC4A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164F327-2E6B-2345-0AD4-24A297458AC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DF7784B-818E-40C3-6DA0-964430CABE85}"/>
              </a:ext>
            </a:extLst>
          </p:cNvPr>
          <p:cNvSpPr txBox="1"/>
          <p:nvPr/>
        </p:nvSpPr>
        <p:spPr>
          <a:xfrm>
            <a:off x="4953663" y="2918222"/>
            <a:ext cx="2108956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سَعـــ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ى</a:t>
            </a:r>
            <a:endParaRPr lang="fr-FR" sz="5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DC2F925A-E4DB-BF3E-9893-43092284B7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A0EF23A4-84A2-921B-351C-C57D317A668F}"/>
              </a:ext>
            </a:extLst>
          </p:cNvPr>
          <p:cNvSpPr txBox="1"/>
          <p:nvPr/>
        </p:nvSpPr>
        <p:spPr>
          <a:xfrm>
            <a:off x="2107559" y="1698579"/>
            <a:ext cx="45879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rgbClr val="FF0000"/>
                </a:solidFill>
              </a:rPr>
              <a:t>ا - ى</a:t>
            </a:r>
            <a:endParaRPr lang="fr-FR" sz="4800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7961F8C-5E7F-91A6-4CFA-12E830DABD5C}"/>
              </a:ext>
            </a:extLst>
          </p:cNvPr>
          <p:cNvSpPr txBox="1"/>
          <p:nvPr/>
        </p:nvSpPr>
        <p:spPr>
          <a:xfrm>
            <a:off x="2187354" y="2918222"/>
            <a:ext cx="2108956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يَسْعــ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ى</a:t>
            </a:r>
            <a:endParaRPr lang="fr-FR" sz="5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Flèche : courbe vers le haut 18">
            <a:extLst>
              <a:ext uri="{FF2B5EF4-FFF2-40B4-BE49-F238E27FC236}">
                <a16:creationId xmlns:a16="http://schemas.microsoft.com/office/drawing/2014/main" id="{CDCEBEFF-FAEC-BB2D-4F72-E2164D46E48C}"/>
              </a:ext>
            </a:extLst>
          </p:cNvPr>
          <p:cNvSpPr/>
          <p:nvPr/>
        </p:nvSpPr>
        <p:spPr>
          <a:xfrm>
            <a:off x="2767055" y="3939778"/>
            <a:ext cx="3061252" cy="664027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663099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590146-0263-C387-6D7E-008375846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2FCF2DF0-319D-A10B-BF73-55E4FC02A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216" y="756000"/>
            <a:ext cx="7184572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كلمة أخرى. اكتبوا الفعل "نَمـــ..."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6A244E9-D1CB-9AD2-8B82-792278B64D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AF9EA49-523B-CCE9-02DB-6139E6F6A7F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18D432C-79D3-2352-A20E-109384DD328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E4F5C09-D1F6-46DC-4982-BF09A2AE6D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28E8734-2344-CD7B-DC2F-E46FA5D82F8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E8655D8-FF82-F8AF-6B5C-CAA3BCF0747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0658BF1-762F-2B9D-F9A4-10E106F021A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C9AE4BC-05FA-22D3-893A-29E7478330E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F3DA92F-CC65-318A-0442-790C8A55464A}"/>
              </a:ext>
            </a:extLst>
          </p:cNvPr>
          <p:cNvSpPr txBox="1"/>
          <p:nvPr/>
        </p:nvSpPr>
        <p:spPr>
          <a:xfrm>
            <a:off x="2548493" y="2918222"/>
            <a:ext cx="4514126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نَمـ....</a:t>
            </a:r>
            <a:endParaRPr lang="fr-FR" sz="5400" b="1" dirty="0">
              <a:solidFill>
                <a:schemeClr val="accent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C38B3F5C-AAE5-4ADE-52E8-B020A8F56C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632C1EF5-E81D-8D42-EDD1-D8EBD9165B67}"/>
              </a:ext>
            </a:extLst>
          </p:cNvPr>
          <p:cNvSpPr txBox="1"/>
          <p:nvPr/>
        </p:nvSpPr>
        <p:spPr>
          <a:xfrm>
            <a:off x="2107559" y="1698579"/>
            <a:ext cx="45879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rgbClr val="FF0000"/>
                </a:solidFill>
              </a:rPr>
              <a:t>ا - ى</a:t>
            </a:r>
            <a:endParaRPr lang="fr-FR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0286608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D3B1A0-16F9-44B1-D18D-270F42589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6BE30EAC-5C45-FE23-BC89-1D10CA09A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هل تتفقون مع هذه الإجابة؟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FBEBD61-B20F-5B93-2B46-E931969914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3D2A05E-AFB7-20C8-E1B6-2F093BEFB29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FCDFF8A-1DDE-9B2F-39F3-E0EDD85BAE6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5F75C72-ABD4-F375-0441-A0F402B1446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6438958-568E-0D75-3843-7014A1FA15C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3B0FF8-A902-C35E-A0FF-16F777C6068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6869C5-7406-BF82-879B-D8FC29B9C92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D2175AF-8127-6E65-8A5E-5157C5ADE35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A4EF42BA-4E08-FA42-F60B-ABADEFBD35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Google Shape;702;p155">
            <a:extLst>
              <a:ext uri="{FF2B5EF4-FFF2-40B4-BE49-F238E27FC236}">
                <a16:creationId xmlns:a16="http://schemas.microsoft.com/office/drawing/2014/main" id="{03138026-646C-04BA-2CF9-913C0E5FBE85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55181" y="1737360"/>
            <a:ext cx="5436500" cy="43729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6533621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CF996A-49A2-D48C-9898-5BBD211A43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69E5B2AB-3DA8-867A-D59E-E1C940E50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216" y="756000"/>
            <a:ext cx="7184572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0D7CC55-5046-575C-C8AE-DE0036345D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6906B39-9D43-881C-6D5E-083AC3E6C74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E370A02-C6F4-27AB-2E5B-084A3A5C19E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725C79A-C3E5-1603-ADE2-7A3AF4A3752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1736CDB-EF1B-1BEA-F96C-1F83827038F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990042-77EA-837F-1DF9-C586327DF8C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4683618-E9FD-97A9-F924-D7AFB4E00F8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3D0C996-35ED-86FC-52C7-4573D0BB815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95CC7BB-67FB-AC61-C81A-340C8F952BCC}"/>
              </a:ext>
            </a:extLst>
          </p:cNvPr>
          <p:cNvSpPr txBox="1"/>
          <p:nvPr/>
        </p:nvSpPr>
        <p:spPr>
          <a:xfrm>
            <a:off x="4953663" y="2918222"/>
            <a:ext cx="2108956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نَمـ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endParaRPr lang="fr-FR" sz="5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A052FFC8-2483-BC66-423D-F76E0631ED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61445E74-1915-1ABA-1768-E7ED4E445493}"/>
              </a:ext>
            </a:extLst>
          </p:cNvPr>
          <p:cNvSpPr txBox="1"/>
          <p:nvPr/>
        </p:nvSpPr>
        <p:spPr>
          <a:xfrm>
            <a:off x="2107559" y="1698579"/>
            <a:ext cx="45879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rgbClr val="FF0000"/>
                </a:solidFill>
              </a:rPr>
              <a:t>ا - ى</a:t>
            </a:r>
            <a:endParaRPr lang="fr-FR" sz="4800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DD37C6B-DB50-2C8F-ED95-75ECE6D8D0F5}"/>
              </a:ext>
            </a:extLst>
          </p:cNvPr>
          <p:cNvSpPr txBox="1"/>
          <p:nvPr/>
        </p:nvSpPr>
        <p:spPr>
          <a:xfrm>
            <a:off x="2187354" y="2918222"/>
            <a:ext cx="2108956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يَنْمـ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</a:t>
            </a:r>
            <a:endParaRPr lang="fr-FR" sz="5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Flèche : courbe vers le haut 18">
            <a:extLst>
              <a:ext uri="{FF2B5EF4-FFF2-40B4-BE49-F238E27FC236}">
                <a16:creationId xmlns:a16="http://schemas.microsoft.com/office/drawing/2014/main" id="{AFBD3AFD-BAD9-AD33-EDEF-5712B3FBE45F}"/>
              </a:ext>
            </a:extLst>
          </p:cNvPr>
          <p:cNvSpPr/>
          <p:nvPr/>
        </p:nvSpPr>
        <p:spPr>
          <a:xfrm>
            <a:off x="2767055" y="3939778"/>
            <a:ext cx="3061252" cy="664027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112944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37E752-2388-056C-CF66-E68252A765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90937E7D-542F-CB35-3104-49BB7D824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216" y="756000"/>
            <a:ext cx="7184572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كلمة أخرى. اكتبوا الفعل "هَد...".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895875B-E227-42BE-7370-F5D6E82CFE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F4C7FC1-38F3-C2D7-D141-04BB919533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CDE7A17-DF93-5D59-C952-C4765B8418C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4C424B1-0CD5-24C6-22FF-9B1C3D109EB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950827E-B5A2-4F0B-9571-3BFCFB3DDD6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ADEBE6E-8088-48AD-9DDF-33169236AFE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F5D0C45-6726-11D8-D148-5C2A47C8332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0AFA31D-44EC-ED90-AB87-C02B2BDAE81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1AC5789-97B8-0F92-52F1-DC9F68060453}"/>
              </a:ext>
            </a:extLst>
          </p:cNvPr>
          <p:cNvSpPr txBox="1"/>
          <p:nvPr/>
        </p:nvSpPr>
        <p:spPr>
          <a:xfrm>
            <a:off x="2548493" y="2918222"/>
            <a:ext cx="4514126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هَد...</a:t>
            </a:r>
            <a:endParaRPr lang="fr-FR" sz="5400" b="1" dirty="0">
              <a:solidFill>
                <a:schemeClr val="accent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60BF153F-DCFE-8319-6295-A33A1BCFBF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732C54C-A8A7-7CD2-D4D7-94E232078A14}"/>
              </a:ext>
            </a:extLst>
          </p:cNvPr>
          <p:cNvSpPr txBox="1"/>
          <p:nvPr/>
        </p:nvSpPr>
        <p:spPr>
          <a:xfrm>
            <a:off x="2107559" y="1698579"/>
            <a:ext cx="45879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rgbClr val="FF0000"/>
                </a:solidFill>
              </a:rPr>
              <a:t>ا - ى</a:t>
            </a:r>
            <a:endParaRPr lang="fr-FR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0551087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36A086-EBBA-5C46-8A2F-FBAF87467A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D5B20041-E1BF-AB2E-B4C0-8BFF4530F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هل تتفقون مع هذه الإجابة؟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7447A5F-F69B-1ABF-2360-89D35643D1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68BEF05-EA12-290C-6B7C-1D7BD496AEA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02E6A9B-8A55-2447-292C-C13D5812C07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F84A7FF-DEA6-91BB-CEF1-271B31F1295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F108F63-C73A-8551-0DA8-04FE403B317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613C56-DFCF-F931-6480-87D9D1EAD90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888443F-ED6F-C832-88F6-E1C0975AA50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E2B2D11-25B6-F726-5FAE-0FE77CCBEA2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8F39048D-3841-C812-0DC8-D8A3F08FA4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Google Shape;702;p155">
            <a:extLst>
              <a:ext uri="{FF2B5EF4-FFF2-40B4-BE49-F238E27FC236}">
                <a16:creationId xmlns:a16="http://schemas.microsoft.com/office/drawing/2014/main" id="{30071EC7-B613-112C-F578-CAA39E1B08F7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55181" y="1737360"/>
            <a:ext cx="5436500" cy="43729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17546320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00BBD-52BE-4540-CA3C-917CACFF3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E3580435-BFC7-AB98-A08F-51059C5D7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216" y="756000"/>
            <a:ext cx="7184572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53A15CC-7EF2-7E71-0319-ABFC5E6158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2D4244B-8179-68E6-FE7A-3C70760DAA6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4272045-06D0-9F00-9201-77A37F31AE1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734CDD1-76CA-27B7-856E-F2853B0D5FE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100FCC8-14D1-7751-F491-DA582D41135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F186128-DDAF-41B6-63E0-52C35AC03A6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7D28914-E729-A81C-F3CD-5D467A6D9E5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67DB85-A4E6-DDE2-4C98-207C98457D3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25EF6AF-D78D-5533-0EBE-5A6527290669}"/>
              </a:ext>
            </a:extLst>
          </p:cNvPr>
          <p:cNvSpPr txBox="1"/>
          <p:nvPr/>
        </p:nvSpPr>
        <p:spPr>
          <a:xfrm>
            <a:off x="4953663" y="2918222"/>
            <a:ext cx="2108956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هَد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ى</a:t>
            </a:r>
            <a:endParaRPr lang="fr-FR" sz="5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D3B5CFDC-C153-B19E-BDEA-9B4F8481E86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2956F23-592E-6BC4-7F91-95494BE6BF57}"/>
              </a:ext>
            </a:extLst>
          </p:cNvPr>
          <p:cNvSpPr txBox="1"/>
          <p:nvPr/>
        </p:nvSpPr>
        <p:spPr>
          <a:xfrm>
            <a:off x="2107559" y="1698579"/>
            <a:ext cx="45879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rgbClr val="FF0000"/>
                </a:solidFill>
              </a:rPr>
              <a:t>ا - ى</a:t>
            </a:r>
            <a:endParaRPr lang="fr-FR" sz="4800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EF6CC0A-FC65-F03B-F870-A020585E8E8E}"/>
              </a:ext>
            </a:extLst>
          </p:cNvPr>
          <p:cNvSpPr txBox="1"/>
          <p:nvPr/>
        </p:nvSpPr>
        <p:spPr>
          <a:xfrm>
            <a:off x="2187354" y="2918222"/>
            <a:ext cx="2108956" cy="10215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يَهْد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endParaRPr lang="fr-FR" sz="5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Flèche : courbe vers le haut 18">
            <a:extLst>
              <a:ext uri="{FF2B5EF4-FFF2-40B4-BE49-F238E27FC236}">
                <a16:creationId xmlns:a16="http://schemas.microsoft.com/office/drawing/2014/main" id="{5DBBBDA6-00A6-6EB2-97CB-41E7890FA4EF}"/>
              </a:ext>
            </a:extLst>
          </p:cNvPr>
          <p:cNvSpPr/>
          <p:nvPr/>
        </p:nvSpPr>
        <p:spPr>
          <a:xfrm>
            <a:off x="2767055" y="3939778"/>
            <a:ext cx="3061252" cy="664027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835957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E0DEB-E3FB-3A52-EB89-679F61A35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6B25A93-CB9E-9CE2-E669-98A8DA8AC9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433" y="2004657"/>
            <a:ext cx="6192456" cy="2510785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C1DB0CBF-CEA5-32AC-0B8C-7125714E60CB}"/>
              </a:ext>
            </a:extLst>
          </p:cNvPr>
          <p:cNvSpPr txBox="1">
            <a:spLocks/>
          </p:cNvSpPr>
          <p:nvPr/>
        </p:nvSpPr>
        <p:spPr>
          <a:xfrm>
            <a:off x="1855803" y="308700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/>
              <a:t>هيا نعمل</a:t>
            </a:r>
            <a:r>
              <a:rPr lang="fr-FR" sz="1600" b="1" dirty="0"/>
              <a:t>!</a:t>
            </a:r>
            <a:r>
              <a:rPr lang="ar-MA" sz="1600" b="1" dirty="0"/>
              <a:t>:</a:t>
            </a:r>
            <a:endParaRPr lang="ar-MA" sz="1600" dirty="0">
              <a:solidFill>
                <a:srgbClr val="424D7B"/>
              </a:solidFill>
            </a:endParaRPr>
          </a:p>
          <a:p>
            <a:pPr marL="685800" lvl="1" indent="-228600" algn="r" rtl="1">
              <a:buFont typeface="Wingdings" panose="05000000000000000000" pitchFamily="2" charset="2"/>
              <a:buChar char="m"/>
            </a:pPr>
            <a:r>
              <a:rPr lang="ar-MA" sz="1400" dirty="0">
                <a:solidFill>
                  <a:srgbClr val="424D7B"/>
                </a:solidFill>
              </a:rPr>
              <a:t>الظاهرة اللغوية: الفعل في صيغة الأمر (1)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BD22799-1DFC-C7A8-13F4-47E67297823A}"/>
              </a:ext>
            </a:extLst>
          </p:cNvPr>
          <p:cNvSpPr txBox="1"/>
          <p:nvPr/>
        </p:nvSpPr>
        <p:spPr>
          <a:xfrm>
            <a:off x="5853817" y="2376552"/>
            <a:ext cx="11320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-  02 </a:t>
            </a:r>
            <a:r>
              <a:rPr lang="ar-MA" sz="1600" b="1" dirty="0">
                <a:solidFill>
                  <a:srgbClr val="424D7B"/>
                </a:solidFill>
                <a:latin typeface="Arial" panose="020B0604020202020204" pitchFamily="34" charset="0"/>
              </a:rPr>
              <a:t>قراءة</a:t>
            </a:r>
            <a:endParaRPr lang="ar-MA" sz="1600" b="1" dirty="0">
              <a:solidFill>
                <a:srgbClr val="424D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57AE066-BD9C-D85B-7405-192AC4B1951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985858" y="2256954"/>
            <a:ext cx="536339" cy="540000"/>
          </a:xfrm>
          <a:prstGeom prst="rect">
            <a:avLst/>
          </a:prstGeom>
        </p:spPr>
      </p:pic>
      <p:sp>
        <p:nvSpPr>
          <p:cNvPr id="12" name="Titre 11">
            <a:extLst>
              <a:ext uri="{FF2B5EF4-FFF2-40B4-BE49-F238E27FC236}">
                <a16:creationId xmlns:a16="http://schemas.microsoft.com/office/drawing/2014/main" id="{825CD0A6-FA26-CDD6-45F6-DB18A01A1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قــــراءة</a:t>
            </a:r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F5A595E-0649-8F0A-8E14-243D0553EEF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0780" y="1024505"/>
            <a:ext cx="467547" cy="467547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348EBD1F-DACF-6704-947B-19FF5EB9578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39433" y="2168812"/>
            <a:ext cx="716283" cy="716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8280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01EE1-F73F-CB96-B98C-C5A034CB7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77695A-6FEA-83FB-F03D-0E8DB87D2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سنترف اليوم الفعل في صيغة الأمر ومتى نوظفه.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5DC5DC3-1BD5-4FB1-7876-B67AE9D1A7B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BA24462-71FE-C461-DEDA-822402FFEB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79A59BF-25BD-A1CB-311F-C82CF6F674E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C6DD294-2251-1DEE-6A47-FAB94CF912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B8E195C-5774-D27F-7889-5071A93B976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AF374D-512C-C10A-3C43-3F1E24412CB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09E2F8-BEA3-C543-D91A-C1CC12C31AE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7699BE-C6C9-4BB3-909A-1CA57A061F6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ECD00E1-A110-A693-4269-8F610D65B67A}"/>
              </a:ext>
            </a:extLst>
          </p:cNvPr>
          <p:cNvSpPr txBox="1"/>
          <p:nvPr/>
        </p:nvSpPr>
        <p:spPr>
          <a:xfrm>
            <a:off x="1888736" y="2828439"/>
            <a:ext cx="58336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اَلْفِعْلُ في صيغَةِ الْأَمْرِ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EC7779CE-B231-C02B-AB17-8353799BA3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54851611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B018D8-6757-33A5-82D9-8AA5FE8BF3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DB4950-401C-B0C3-D5C1-D6B3B278B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نتعرف أولا المقصود بفعل الأمر. هذه أفعال أمر. من يقرأ؟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5B35AD6-ABE9-005B-2CCC-A1CDA1E08E9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91E2A4D-9270-B022-B48C-26982433C1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5FC9212-62A2-028C-1CA8-2092AB67A63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9604A82-6402-F4D5-00A0-F8311014EA7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E0A7A3B-7BC8-78D4-B21B-A25ED3036AE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333D568-8933-BACB-A813-2EEADE03315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0DADB67-EDD2-BEEF-1849-4EAFB0A3ABD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96422D-200E-2369-174C-6CDB4EB26BF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63E4150-EE9C-1B29-A980-5AE71764839A}"/>
              </a:ext>
            </a:extLst>
          </p:cNvPr>
          <p:cNvSpPr txBox="1"/>
          <p:nvPr/>
        </p:nvSpPr>
        <p:spPr>
          <a:xfrm>
            <a:off x="1171810" y="2836390"/>
            <a:ext cx="72674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اُكْتُبْ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– 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اِجْلِسْ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– 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راجِعي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دُروسَكِ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3592769F-A75E-6CAC-F95E-838888278A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02461829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ABB43C-0FC8-7E37-230B-64C3F9080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53C8B3-4BE2-6E4D-4653-9A9060951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نتعرف المقصود بفعل الأمر. سأقرأ.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6FA1A8D-3424-C035-0C23-CBE162B8EBA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9B8D2EF-9488-FE8B-95C6-F11A1ECDB5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926C3D2-EC27-F0A6-E6E8-CEA782EFDCF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73FC4E5-8533-EE78-7F97-3413864C08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710D5ED-269F-588E-6782-A507991CE4C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4F06FFC-BA36-C511-FC0D-011E19C5634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D1DEB44-77F6-B149-F358-0DEA66FF0A9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3FB31F9-8E01-4691-2539-CBE424E82E3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A03A1C5-8328-DB77-3D74-6CB7D67DDAC0}"/>
              </a:ext>
            </a:extLst>
          </p:cNvPr>
          <p:cNvSpPr txBox="1"/>
          <p:nvPr/>
        </p:nvSpPr>
        <p:spPr>
          <a:xfrm>
            <a:off x="745061" y="1709193"/>
            <a:ext cx="779463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فِعْلُ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ٱلْأَمْرِ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فِعْلٌ يَدُلُّ عَلى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ٱلطَّلَبِ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أَيْ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ٱلَّذي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نَطْلُبُ بِهِ مِنْ شَخْصٍ أَنْ يَقومَ بِفِعْلٍ مُعَيَّنٍ.</a:t>
            </a:r>
          </a:p>
          <a:p>
            <a:pPr algn="r" rtl="1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أَمْثِلَةٌ: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4412E29C-E366-F84E-948D-1A19B8DB9C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AC709B8-8D2E-5CF7-BEE7-37B5AF9D97D6}"/>
              </a:ext>
            </a:extLst>
          </p:cNvPr>
          <p:cNvSpPr txBox="1"/>
          <p:nvPr/>
        </p:nvSpPr>
        <p:spPr>
          <a:xfrm>
            <a:off x="602691" y="4202183"/>
            <a:ext cx="72674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اُكْتُبْ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– 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اِجْلِسْ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– 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راجِعي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دُروسَكِ.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49065716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C3ABB-A2E7-AD9F-51AC-CD67649EE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D719C4-5905-EA4D-F01D-566F78EB0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هذه أفعال، أنتم ستقولون هل الفعل فعل أمر أو لا. نبدأ بالفعل "اذهبْ".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يتحقق الأستاذ من الفهم بواسطة أمثلة وأمثلة مضادة.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EDF120B-738F-DEB1-3E43-B8993AD64A0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77D4A2A-2198-409F-5B9E-84EFB3AB47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C448E84-0D61-E3A7-C9EC-9C5ABE3DC66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B24152B-1F2F-9FC6-6698-D64BAAF450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2641130-8308-0553-B338-1F4944397D3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B7DA298-F229-6E00-CD23-A1248C40EE8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4CBB90-209A-B0DE-9236-D31CB8329FB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520104A-3735-09E6-320B-12F7742BF35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AE0432F-AC5B-F958-7601-5FA3976D2137}"/>
              </a:ext>
            </a:extLst>
          </p:cNvPr>
          <p:cNvSpPr txBox="1"/>
          <p:nvPr/>
        </p:nvSpPr>
        <p:spPr>
          <a:xfrm>
            <a:off x="6189203" y="2009454"/>
            <a:ext cx="1591919" cy="1021556"/>
          </a:xfrm>
          <a:prstGeom prst="round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اِذْهَبْ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78A0F301-ED13-D8B5-2425-C1E7448A77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5A3B786-FC4C-98A1-03A4-056779FA3CE3}"/>
              </a:ext>
            </a:extLst>
          </p:cNvPr>
          <p:cNvSpPr txBox="1"/>
          <p:nvPr/>
        </p:nvSpPr>
        <p:spPr>
          <a:xfrm>
            <a:off x="6189202" y="3218620"/>
            <a:ext cx="1591919" cy="1021556"/>
          </a:xfrm>
          <a:prstGeom prst="round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قُمْ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A81C02F-8366-6882-65D4-00BB81BEADFB}"/>
              </a:ext>
            </a:extLst>
          </p:cNvPr>
          <p:cNvSpPr txBox="1"/>
          <p:nvPr/>
        </p:nvSpPr>
        <p:spPr>
          <a:xfrm>
            <a:off x="2006816" y="1954111"/>
            <a:ext cx="1591919" cy="1021556"/>
          </a:xfrm>
          <a:prstGeom prst="roundRect">
            <a:avLst>
              <a:gd name="adj" fmla="val 8105"/>
            </a:avLst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يَجْلِسُ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24E2325-E3BD-D83C-7414-B709E9447A62}"/>
              </a:ext>
            </a:extLst>
          </p:cNvPr>
          <p:cNvSpPr txBox="1"/>
          <p:nvPr/>
        </p:nvSpPr>
        <p:spPr>
          <a:xfrm>
            <a:off x="6191850" y="4324403"/>
            <a:ext cx="1591919" cy="1021556"/>
          </a:xfrm>
          <a:prstGeom prst="round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اُخْرُجا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A0B1AE9-E1A8-1B4E-8191-90CE6FC261FD}"/>
              </a:ext>
            </a:extLst>
          </p:cNvPr>
          <p:cNvSpPr txBox="1"/>
          <p:nvPr/>
        </p:nvSpPr>
        <p:spPr>
          <a:xfrm>
            <a:off x="2023182" y="3218620"/>
            <a:ext cx="1591919" cy="1021556"/>
          </a:xfrm>
          <a:prstGeom prst="round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اُرْسُموا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A0C5233-3095-A974-FE57-0967AD0CCAF4}"/>
              </a:ext>
            </a:extLst>
          </p:cNvPr>
          <p:cNvSpPr txBox="1"/>
          <p:nvPr/>
        </p:nvSpPr>
        <p:spPr>
          <a:xfrm>
            <a:off x="2028391" y="4324403"/>
            <a:ext cx="1591919" cy="1021556"/>
          </a:xfrm>
          <a:prstGeom prst="round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يَلْعَبونَ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256E7BC-B144-493E-B8AF-2FCEB282F529}"/>
              </a:ext>
            </a:extLst>
          </p:cNvPr>
          <p:cNvSpPr txBox="1"/>
          <p:nvPr/>
        </p:nvSpPr>
        <p:spPr>
          <a:xfrm>
            <a:off x="5892971" y="1980232"/>
            <a:ext cx="664447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F80098E8-0101-4624-DE9C-B8F975546FDE}"/>
              </a:ext>
            </a:extLst>
          </p:cNvPr>
          <p:cNvSpPr txBox="1"/>
          <p:nvPr/>
        </p:nvSpPr>
        <p:spPr>
          <a:xfrm>
            <a:off x="5892971" y="3174141"/>
            <a:ext cx="664447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82F08973-9DB4-02DF-E4CD-5E55C231101E}"/>
              </a:ext>
            </a:extLst>
          </p:cNvPr>
          <p:cNvSpPr txBox="1"/>
          <p:nvPr/>
        </p:nvSpPr>
        <p:spPr>
          <a:xfrm>
            <a:off x="5856978" y="4224919"/>
            <a:ext cx="664447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CD6AC856-B913-04C7-5216-69E6D4A4329E}"/>
              </a:ext>
            </a:extLst>
          </p:cNvPr>
          <p:cNvSpPr txBox="1"/>
          <p:nvPr/>
        </p:nvSpPr>
        <p:spPr>
          <a:xfrm>
            <a:off x="1721181" y="3174141"/>
            <a:ext cx="664447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7" name="Signe de multiplication 26">
            <a:extLst>
              <a:ext uri="{FF2B5EF4-FFF2-40B4-BE49-F238E27FC236}">
                <a16:creationId xmlns:a16="http://schemas.microsoft.com/office/drawing/2014/main" id="{4E3689C4-5629-0EF5-6572-656CC107D73A}"/>
              </a:ext>
            </a:extLst>
          </p:cNvPr>
          <p:cNvSpPr/>
          <p:nvPr/>
        </p:nvSpPr>
        <p:spPr>
          <a:xfrm>
            <a:off x="1888513" y="2038339"/>
            <a:ext cx="1828523" cy="1021555"/>
          </a:xfrm>
          <a:prstGeom prst="mathMultiply">
            <a:avLst>
              <a:gd name="adj1" fmla="val 1579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" name="Signe de multiplication 28">
            <a:extLst>
              <a:ext uri="{FF2B5EF4-FFF2-40B4-BE49-F238E27FC236}">
                <a16:creationId xmlns:a16="http://schemas.microsoft.com/office/drawing/2014/main" id="{FFF4CF2A-4D35-42CD-2415-6924699909C3}"/>
              </a:ext>
            </a:extLst>
          </p:cNvPr>
          <p:cNvSpPr/>
          <p:nvPr/>
        </p:nvSpPr>
        <p:spPr>
          <a:xfrm>
            <a:off x="1888513" y="4398902"/>
            <a:ext cx="1828523" cy="1021555"/>
          </a:xfrm>
          <a:prstGeom prst="mathMultiply">
            <a:avLst>
              <a:gd name="adj1" fmla="val 1579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204283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 animBg="1"/>
      <p:bldP spid="2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33EEC-673A-CDC6-BED7-CDCBE19A99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54709A-43B6-4DF6-485B-D1BB74253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الآن تابعوا معي كيف أوظف الفعل الأمر. أريد أن أطلب من تلميذ أن ينتبه، أقول لك: اِنْتَبِهْ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9D92C8D-5383-C28E-1F2D-90C948924C6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62B0158-5A83-EEFC-D52B-23EA5ED1DA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AF596EA-B751-6661-361E-701D691052F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15B9483-ACDE-C0F6-F3AC-112A607D64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E46257E-2338-C942-51BA-5E5BF0E2DD2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35B124-0361-3C5A-372C-7084CDBA229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617C15-BD00-4E5D-F725-3CB57C401FF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F18A8B0-F9D8-3A90-B2B6-1890EBD04D0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317D28A-ADE1-FE93-1117-1E656853DED9}"/>
              </a:ext>
            </a:extLst>
          </p:cNvPr>
          <p:cNvSpPr txBox="1"/>
          <p:nvPr/>
        </p:nvSpPr>
        <p:spPr>
          <a:xfrm>
            <a:off x="5963479" y="2009454"/>
            <a:ext cx="1817644" cy="1021556"/>
          </a:xfrm>
          <a:prstGeom prst="round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يَنْتَبِهُ.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FD510AC6-C09D-F86F-3AF4-35BC2773FDB2}"/>
              </a:ext>
            </a:extLst>
          </p:cNvPr>
          <p:cNvSpPr/>
          <p:nvPr/>
        </p:nvSpPr>
        <p:spPr>
          <a:xfrm>
            <a:off x="4230094" y="2365181"/>
            <a:ext cx="1606163" cy="310101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65298232-D366-7C78-962B-EBDCB01833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F5E9AD46-47B5-6DF8-C5EB-258B4B6AB767}"/>
              </a:ext>
            </a:extLst>
          </p:cNvPr>
          <p:cNvSpPr txBox="1"/>
          <p:nvPr/>
        </p:nvSpPr>
        <p:spPr>
          <a:xfrm>
            <a:off x="1733384" y="2009454"/>
            <a:ext cx="2297759" cy="1021556"/>
          </a:xfrm>
          <a:prstGeom prst="round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أَنْتَ: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اِنْتَبِهْ</a:t>
            </a:r>
            <a:r>
              <a:rPr lang="fr-FR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3672001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F7D6FE-6450-95E1-F6E3-89B0044EDE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F9E42B-1D1E-1E08-C334-169DBE58F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أريد أن أطلب من تلميذة أن تشرب الحليب، أقول لك: اشربي الحليب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3C0747A-5CDA-23A7-C9C1-0ADEEEABE51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019A084-B13C-1FCA-B094-3AFAC93210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E3FF4AF-E521-0B20-8CD9-12F14AD8925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BE8F045-F33D-1691-74E1-3292C816396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37C73CF-7240-150E-9175-653F906078F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CB89AF1-42A5-1072-C1EB-D126DC197EA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C1137E-7942-45A5-7674-18B4D0E5081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5CA79AB-61B3-E477-B3AA-93B01D5DDFD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BF8702E-15C4-85DF-30ED-341EFD656F99}"/>
              </a:ext>
            </a:extLst>
          </p:cNvPr>
          <p:cNvSpPr txBox="1"/>
          <p:nvPr/>
        </p:nvSpPr>
        <p:spPr>
          <a:xfrm>
            <a:off x="5963478" y="2009454"/>
            <a:ext cx="2767053" cy="1021556"/>
          </a:xfrm>
          <a:prstGeom prst="round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يَنْتَبِهُ.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18F1EC91-0EF4-3599-ED58-270FD5DA9ECD}"/>
              </a:ext>
            </a:extLst>
          </p:cNvPr>
          <p:cNvSpPr/>
          <p:nvPr/>
        </p:nvSpPr>
        <p:spPr>
          <a:xfrm>
            <a:off x="4683318" y="2365181"/>
            <a:ext cx="1152939" cy="310101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4EDDDEA-DC43-A65C-2FAF-EE5F97F485DF}"/>
              </a:ext>
            </a:extLst>
          </p:cNvPr>
          <p:cNvSpPr txBox="1"/>
          <p:nvPr/>
        </p:nvSpPr>
        <p:spPr>
          <a:xfrm>
            <a:off x="632373" y="2009454"/>
            <a:ext cx="3939627" cy="1021556"/>
          </a:xfrm>
          <a:prstGeom prst="round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أَنْتَ: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اِنْتَبِهْ</a:t>
            </a:r>
            <a:r>
              <a:rPr lang="fr-FR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59286A08-D443-6D4C-EAC9-9B86849DB1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DEDF53C-46F2-3880-BC1A-245B4867D39D}"/>
              </a:ext>
            </a:extLst>
          </p:cNvPr>
          <p:cNvSpPr txBox="1"/>
          <p:nvPr/>
        </p:nvSpPr>
        <p:spPr>
          <a:xfrm>
            <a:off x="5836257" y="3161163"/>
            <a:ext cx="2894274" cy="1021556"/>
          </a:xfrm>
          <a:prstGeom prst="round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تَشْرَبُ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ٱلْحَليبَ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FBFE8B42-BF5C-77A5-02E1-4C7EF9C3B8A3}"/>
              </a:ext>
            </a:extLst>
          </p:cNvPr>
          <p:cNvSpPr/>
          <p:nvPr/>
        </p:nvSpPr>
        <p:spPr>
          <a:xfrm>
            <a:off x="4683318" y="3516890"/>
            <a:ext cx="1025717" cy="310101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77A381F-CE63-B375-2AB6-ACD5FEBB5B5A}"/>
              </a:ext>
            </a:extLst>
          </p:cNvPr>
          <p:cNvSpPr txBox="1"/>
          <p:nvPr/>
        </p:nvSpPr>
        <p:spPr>
          <a:xfrm>
            <a:off x="632372" y="3161163"/>
            <a:ext cx="3939627" cy="1021556"/>
          </a:xfrm>
          <a:prstGeom prst="round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أَنْتِ: </a:t>
            </a:r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اِشْرَبي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ٱلْحَليبَ</a:t>
            </a:r>
            <a:r>
              <a:rPr lang="fr-FR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1885873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7FB2B8-0D87-FF3F-EBDE-F76D720E7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FCC8EB-EF23-5DD0-EEDF-ED0FAF05B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أريد أن أطلب من تلميذين أو تلميذتين أن يَجْتَهِدا (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يَجْتَهدتا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)، أقول لكما: اجتهدا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A065C47-A2B6-32F4-BE39-6BF7EF593B3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EAD1561-0264-E1EB-BD30-F5478DE797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EA9F3CB-6B10-F114-ACF6-1929DCC6A4A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40BDFAA-5AE3-22E6-5328-CB0FA6AC801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0C4E738-7E1D-7592-A332-70C23671CFC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CE06309-DA1D-352F-C43E-84A357B1EA3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93D676D-C7ED-EB92-0C45-F62A2065391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0AED6D6-7726-068D-A6B4-04E4A11DBE9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9031CAB-A63A-7603-E715-76F15D68BECD}"/>
              </a:ext>
            </a:extLst>
          </p:cNvPr>
          <p:cNvSpPr txBox="1"/>
          <p:nvPr/>
        </p:nvSpPr>
        <p:spPr>
          <a:xfrm>
            <a:off x="5836258" y="2009454"/>
            <a:ext cx="2894274" cy="851297"/>
          </a:xfrm>
          <a:prstGeom prst="round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يَنْتَبِهُ.</a:t>
            </a:r>
            <a:endParaRPr lang="fr-FR" sz="4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D3A80F54-E488-39E7-D376-3F8E95925E56}"/>
              </a:ext>
            </a:extLst>
          </p:cNvPr>
          <p:cNvSpPr/>
          <p:nvPr/>
        </p:nvSpPr>
        <p:spPr>
          <a:xfrm>
            <a:off x="4683318" y="2365181"/>
            <a:ext cx="1025717" cy="310101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D9A18C6-E446-E526-7CE8-DD9BFDFDF8D4}"/>
              </a:ext>
            </a:extLst>
          </p:cNvPr>
          <p:cNvSpPr txBox="1"/>
          <p:nvPr/>
        </p:nvSpPr>
        <p:spPr>
          <a:xfrm>
            <a:off x="632373" y="2009454"/>
            <a:ext cx="3939627" cy="851297"/>
          </a:xfrm>
          <a:prstGeom prst="round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أَنْتَ: </a:t>
            </a: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اِنْتَبِهْ</a:t>
            </a:r>
            <a:r>
              <a:rPr lang="fr-FR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F7BBD8B-DD3F-2CB0-D906-BF730EE3B9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B88B1B13-EA80-8FDC-E738-8A6B07DC7C50}"/>
              </a:ext>
            </a:extLst>
          </p:cNvPr>
          <p:cNvSpPr txBox="1"/>
          <p:nvPr/>
        </p:nvSpPr>
        <p:spPr>
          <a:xfrm>
            <a:off x="5820354" y="2957681"/>
            <a:ext cx="2894274" cy="851297"/>
          </a:xfrm>
          <a:prstGeom prst="round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تَشْرَبُ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ٱلْحَليبَ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FD4DECA0-3258-04E6-65FD-60901C34F739}"/>
              </a:ext>
            </a:extLst>
          </p:cNvPr>
          <p:cNvSpPr/>
          <p:nvPr/>
        </p:nvSpPr>
        <p:spPr>
          <a:xfrm>
            <a:off x="4683318" y="3228278"/>
            <a:ext cx="1025717" cy="310101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C51FD53-55CA-E8CF-70C4-B838E9C784CE}"/>
              </a:ext>
            </a:extLst>
          </p:cNvPr>
          <p:cNvSpPr txBox="1"/>
          <p:nvPr/>
        </p:nvSpPr>
        <p:spPr>
          <a:xfrm>
            <a:off x="632372" y="2957679"/>
            <a:ext cx="3939627" cy="851297"/>
          </a:xfrm>
          <a:prstGeom prst="round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أَنْتِ: </a:t>
            </a: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اِشْرَبي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ٱلْحَليبَ</a:t>
            </a:r>
            <a:r>
              <a:rPr lang="fr-FR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39896EE-6F80-9BDA-E2E0-C51EE0F8F89B}"/>
              </a:ext>
            </a:extLst>
          </p:cNvPr>
          <p:cNvSpPr txBox="1"/>
          <p:nvPr/>
        </p:nvSpPr>
        <p:spPr>
          <a:xfrm>
            <a:off x="5836258" y="3843029"/>
            <a:ext cx="2894274" cy="783193"/>
          </a:xfrm>
          <a:prstGeom prst="round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يَجْتَهِدانِ.</a:t>
            </a:r>
            <a:endParaRPr lang="fr-FR" sz="40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Flèche : gauche 21">
            <a:extLst>
              <a:ext uri="{FF2B5EF4-FFF2-40B4-BE49-F238E27FC236}">
                <a16:creationId xmlns:a16="http://schemas.microsoft.com/office/drawing/2014/main" id="{E4365FAC-7935-C8C9-CDD9-9383B6D8B978}"/>
              </a:ext>
            </a:extLst>
          </p:cNvPr>
          <p:cNvSpPr/>
          <p:nvPr/>
        </p:nvSpPr>
        <p:spPr>
          <a:xfrm>
            <a:off x="4691270" y="4149495"/>
            <a:ext cx="1025717" cy="310101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6EF346D-5000-99DE-B76E-E6C083716653}"/>
              </a:ext>
            </a:extLst>
          </p:cNvPr>
          <p:cNvSpPr txBox="1"/>
          <p:nvPr/>
        </p:nvSpPr>
        <p:spPr>
          <a:xfrm>
            <a:off x="632372" y="3878896"/>
            <a:ext cx="3939627" cy="851297"/>
          </a:xfrm>
          <a:prstGeom prst="round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أَنْتُما: </a:t>
            </a: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اِجْتَهِدا</a:t>
            </a:r>
            <a:r>
              <a:rPr lang="fr-FR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71627620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07091E-36F2-4C1A-25F4-30B2EA62A9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5423E8-F9C9-06C1-B1F9-528114418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أريد أن أطلب من تلاميذ أن يدخلوا، أقول لكم: ادخلوا القاعة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1071C4D-5F3F-B133-F23C-C32212563DD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7D6E2A2-0082-42DB-52F8-A6F0515E81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0685A7-0052-71AC-99F0-49F767E1BFB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4C99473-2BB6-FEF3-C70B-21DC920CC1A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4F16EE8-FE71-F64A-E2E7-C8CF67F0717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117B30-C7C8-6282-457E-5C8778A0A4B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849B47E-3702-DD9E-D1A5-CED0189D57A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DBA59C-1BF7-FDFF-C7A5-BD848408CA6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3D9A44F-1342-7CD0-B0DC-3CAE160549E6}"/>
              </a:ext>
            </a:extLst>
          </p:cNvPr>
          <p:cNvSpPr txBox="1"/>
          <p:nvPr/>
        </p:nvSpPr>
        <p:spPr>
          <a:xfrm>
            <a:off x="5836258" y="2009454"/>
            <a:ext cx="2894274" cy="851297"/>
          </a:xfrm>
          <a:prstGeom prst="round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يَنْتَبِهُ.</a:t>
            </a:r>
            <a:endParaRPr lang="fr-FR" sz="4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46C10D2A-DD5A-A442-5AF4-C19A911CA05D}"/>
              </a:ext>
            </a:extLst>
          </p:cNvPr>
          <p:cNvSpPr/>
          <p:nvPr/>
        </p:nvSpPr>
        <p:spPr>
          <a:xfrm>
            <a:off x="4683318" y="2365181"/>
            <a:ext cx="1025717" cy="310101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6A2F134-372A-14FF-A05A-39D56144B975}"/>
              </a:ext>
            </a:extLst>
          </p:cNvPr>
          <p:cNvSpPr txBox="1"/>
          <p:nvPr/>
        </p:nvSpPr>
        <p:spPr>
          <a:xfrm>
            <a:off x="632373" y="2009454"/>
            <a:ext cx="3939627" cy="851297"/>
          </a:xfrm>
          <a:prstGeom prst="round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أَنْتَ: </a:t>
            </a: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اِنْتَبِهْ</a:t>
            </a:r>
            <a:r>
              <a:rPr lang="fr-FR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5AD9A546-701F-DE3B-E59B-A507A5EEE79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3BEFB65-7029-50B1-AC35-343C2058400B}"/>
              </a:ext>
            </a:extLst>
          </p:cNvPr>
          <p:cNvSpPr txBox="1"/>
          <p:nvPr/>
        </p:nvSpPr>
        <p:spPr>
          <a:xfrm>
            <a:off x="5836258" y="2957681"/>
            <a:ext cx="2894274" cy="851297"/>
          </a:xfrm>
          <a:prstGeom prst="round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تَشْرَبُ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ٱلْحَليبَ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AABC287E-E97A-5CA8-5BBF-5E3538268162}"/>
              </a:ext>
            </a:extLst>
          </p:cNvPr>
          <p:cNvSpPr/>
          <p:nvPr/>
        </p:nvSpPr>
        <p:spPr>
          <a:xfrm>
            <a:off x="4670384" y="3161163"/>
            <a:ext cx="1025717" cy="310101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9036D73-7E74-3F0C-BDF6-25D19B25AD34}"/>
              </a:ext>
            </a:extLst>
          </p:cNvPr>
          <p:cNvSpPr txBox="1"/>
          <p:nvPr/>
        </p:nvSpPr>
        <p:spPr>
          <a:xfrm>
            <a:off x="632372" y="2948384"/>
            <a:ext cx="3939627" cy="851297"/>
          </a:xfrm>
          <a:prstGeom prst="round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أَنْتِ: </a:t>
            </a: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اِشْرَبي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ٱلْحَليبَ</a:t>
            </a:r>
            <a:r>
              <a:rPr lang="fr-FR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11B0726-9B97-3E5A-7D1F-047C8CF72B70}"/>
              </a:ext>
            </a:extLst>
          </p:cNvPr>
          <p:cNvSpPr txBox="1"/>
          <p:nvPr/>
        </p:nvSpPr>
        <p:spPr>
          <a:xfrm>
            <a:off x="5836258" y="4730193"/>
            <a:ext cx="2894274" cy="783193"/>
          </a:xfrm>
          <a:prstGeom prst="round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يَدْخُلونَ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ٱلْقاعَةَ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Flèche : gauche 21">
            <a:extLst>
              <a:ext uri="{FF2B5EF4-FFF2-40B4-BE49-F238E27FC236}">
                <a16:creationId xmlns:a16="http://schemas.microsoft.com/office/drawing/2014/main" id="{9B3C0C05-36E8-C8E6-F311-9DDB6F1BD607}"/>
              </a:ext>
            </a:extLst>
          </p:cNvPr>
          <p:cNvSpPr/>
          <p:nvPr/>
        </p:nvSpPr>
        <p:spPr>
          <a:xfrm>
            <a:off x="4691270" y="5012592"/>
            <a:ext cx="1025717" cy="310101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BBED6818-3507-8357-FDA5-1A41E694B001}"/>
              </a:ext>
            </a:extLst>
          </p:cNvPr>
          <p:cNvSpPr txBox="1"/>
          <p:nvPr/>
        </p:nvSpPr>
        <p:spPr>
          <a:xfrm>
            <a:off x="632372" y="4800113"/>
            <a:ext cx="3939627" cy="851297"/>
          </a:xfrm>
          <a:prstGeom prst="round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أَنْتُمْ: </a:t>
            </a: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اُدْخُلوا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ٱلْقاعَةَ</a:t>
            </a:r>
            <a:r>
              <a:rPr lang="fr-FR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5CBE5C3D-1D70-4C9F-DBBA-A947E00225E1}"/>
              </a:ext>
            </a:extLst>
          </p:cNvPr>
          <p:cNvSpPr txBox="1"/>
          <p:nvPr/>
        </p:nvSpPr>
        <p:spPr>
          <a:xfrm>
            <a:off x="5836258" y="3843029"/>
            <a:ext cx="2894274" cy="783193"/>
          </a:xfrm>
          <a:prstGeom prst="round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يَجْتَهِدانِ.</a:t>
            </a:r>
            <a:endParaRPr lang="fr-FR" sz="40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Flèche : gauche 24">
            <a:extLst>
              <a:ext uri="{FF2B5EF4-FFF2-40B4-BE49-F238E27FC236}">
                <a16:creationId xmlns:a16="http://schemas.microsoft.com/office/drawing/2014/main" id="{4765B4A6-7326-560C-8430-0D119CD8B6AB}"/>
              </a:ext>
            </a:extLst>
          </p:cNvPr>
          <p:cNvSpPr/>
          <p:nvPr/>
        </p:nvSpPr>
        <p:spPr>
          <a:xfrm>
            <a:off x="4691270" y="4149495"/>
            <a:ext cx="1025717" cy="310101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BE0FBF4-E2FF-BFFB-A586-DDCB6D9F50E7}"/>
              </a:ext>
            </a:extLst>
          </p:cNvPr>
          <p:cNvSpPr txBox="1"/>
          <p:nvPr/>
        </p:nvSpPr>
        <p:spPr>
          <a:xfrm>
            <a:off x="632372" y="3878896"/>
            <a:ext cx="3939627" cy="851297"/>
          </a:xfrm>
          <a:prstGeom prst="round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أَنْتُما: </a:t>
            </a: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اِجْتَهِدا</a:t>
            </a:r>
            <a:r>
              <a:rPr lang="fr-FR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4218612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45D95A-9CFA-9DBC-6491-591F46FE91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78FBA1-69C1-A550-CCAA-6C979ABBE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أريد أن أطلب من تلميذات أن يتناولن طعاما، أقول لَكُنَّ: تناولن طعاما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751A2CE-D081-A5BB-ECC1-EBBEB7C084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8E54927-4D32-F156-CB42-2B29F92EE7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E4B578B-BA77-B9F5-DABD-5B1887078B3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9BB476D-59B3-BBC5-85AE-1A52B9DBF2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FB69A24-8AA0-ACA7-CA9C-9098AD0C441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3639026-6232-F460-83EE-50524041FD8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15E63FD-10FB-9A70-034C-C98CE3E172E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C00A63C-CBB4-82D2-BC5F-A19BF660838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3594C81-D7E7-ACAE-C7EA-F6BEFBC869AA}"/>
              </a:ext>
            </a:extLst>
          </p:cNvPr>
          <p:cNvSpPr txBox="1"/>
          <p:nvPr/>
        </p:nvSpPr>
        <p:spPr>
          <a:xfrm>
            <a:off x="5827018" y="1786049"/>
            <a:ext cx="2800147" cy="851297"/>
          </a:xfrm>
          <a:prstGeom prst="round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يَنْتَبِهُ.</a:t>
            </a:r>
            <a:endParaRPr lang="fr-FR" sz="4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B7447492-E75F-7016-6B8B-856F286E19E0}"/>
              </a:ext>
            </a:extLst>
          </p:cNvPr>
          <p:cNvSpPr/>
          <p:nvPr/>
        </p:nvSpPr>
        <p:spPr>
          <a:xfrm>
            <a:off x="4674078" y="2193801"/>
            <a:ext cx="992359" cy="221329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CEE5088-CFAE-04BB-CFE1-DB9A68FF2170}"/>
              </a:ext>
            </a:extLst>
          </p:cNvPr>
          <p:cNvSpPr txBox="1"/>
          <p:nvPr/>
        </p:nvSpPr>
        <p:spPr>
          <a:xfrm>
            <a:off x="623133" y="1786049"/>
            <a:ext cx="3811503" cy="851297"/>
          </a:xfrm>
          <a:prstGeom prst="round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أَنْتَ: </a:t>
            </a: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اِنْتَبِهْ</a:t>
            </a:r>
            <a:r>
              <a:rPr lang="fr-FR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320B8041-FAB1-889B-DB2A-53F6AA9037F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5B4A7FC-43CB-4FA8-5667-9EFB6D026046}"/>
              </a:ext>
            </a:extLst>
          </p:cNvPr>
          <p:cNvSpPr txBox="1"/>
          <p:nvPr/>
        </p:nvSpPr>
        <p:spPr>
          <a:xfrm>
            <a:off x="5827018" y="2734276"/>
            <a:ext cx="2800147" cy="851297"/>
          </a:xfrm>
          <a:prstGeom prst="round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تَشْرَبُ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ٱلْحَليبَ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38D59CAA-9CC4-1EBC-F363-1AB03DAAFCDD}"/>
              </a:ext>
            </a:extLst>
          </p:cNvPr>
          <p:cNvSpPr/>
          <p:nvPr/>
        </p:nvSpPr>
        <p:spPr>
          <a:xfrm>
            <a:off x="4661144" y="2989783"/>
            <a:ext cx="992359" cy="221329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0C20E24-E012-0B58-279B-7F8FA2D1CCC6}"/>
              </a:ext>
            </a:extLst>
          </p:cNvPr>
          <p:cNvSpPr txBox="1"/>
          <p:nvPr/>
        </p:nvSpPr>
        <p:spPr>
          <a:xfrm>
            <a:off x="623132" y="2724979"/>
            <a:ext cx="3811503" cy="851297"/>
          </a:xfrm>
          <a:prstGeom prst="round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أَنْتِ: </a:t>
            </a: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اِشْرَبي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ٱلْحَليبَ</a:t>
            </a:r>
            <a:r>
              <a:rPr lang="fr-FR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AA73CAE-2F4C-7E2D-5A8E-C45354E73F86}"/>
              </a:ext>
            </a:extLst>
          </p:cNvPr>
          <p:cNvSpPr txBox="1"/>
          <p:nvPr/>
        </p:nvSpPr>
        <p:spPr>
          <a:xfrm>
            <a:off x="5827018" y="4506788"/>
            <a:ext cx="2800147" cy="783193"/>
          </a:xfrm>
          <a:prstGeom prst="round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يَدْخُلونَ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ٱلْقاعَةَ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Flèche : gauche 21">
            <a:extLst>
              <a:ext uri="{FF2B5EF4-FFF2-40B4-BE49-F238E27FC236}">
                <a16:creationId xmlns:a16="http://schemas.microsoft.com/office/drawing/2014/main" id="{6CF289E1-CB20-767C-3ABF-52280BB17A8B}"/>
              </a:ext>
            </a:extLst>
          </p:cNvPr>
          <p:cNvSpPr/>
          <p:nvPr/>
        </p:nvSpPr>
        <p:spPr>
          <a:xfrm>
            <a:off x="4682030" y="4841212"/>
            <a:ext cx="992359" cy="221329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F4E7686-1C9E-2418-FE39-52283A76475B}"/>
              </a:ext>
            </a:extLst>
          </p:cNvPr>
          <p:cNvSpPr txBox="1"/>
          <p:nvPr/>
        </p:nvSpPr>
        <p:spPr>
          <a:xfrm>
            <a:off x="623132" y="4576708"/>
            <a:ext cx="3811503" cy="851297"/>
          </a:xfrm>
          <a:prstGeom prst="round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أَنْتُمْ: </a:t>
            </a: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اُدْخُلوا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ٱلْقاعَةَ</a:t>
            </a:r>
            <a:r>
              <a:rPr lang="fr-FR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094ABE7-2382-66D0-A9F4-E5F5FD440FE7}"/>
              </a:ext>
            </a:extLst>
          </p:cNvPr>
          <p:cNvSpPr txBox="1"/>
          <p:nvPr/>
        </p:nvSpPr>
        <p:spPr>
          <a:xfrm>
            <a:off x="5827018" y="3619624"/>
            <a:ext cx="2800147" cy="783193"/>
          </a:xfrm>
          <a:prstGeom prst="round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يَجْتَهِدانِ.</a:t>
            </a:r>
            <a:endParaRPr lang="fr-FR" sz="40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Flèche : gauche 24">
            <a:extLst>
              <a:ext uri="{FF2B5EF4-FFF2-40B4-BE49-F238E27FC236}">
                <a16:creationId xmlns:a16="http://schemas.microsoft.com/office/drawing/2014/main" id="{947F57F9-BB8C-1400-4E2C-FC1311D597AA}"/>
              </a:ext>
            </a:extLst>
          </p:cNvPr>
          <p:cNvSpPr/>
          <p:nvPr/>
        </p:nvSpPr>
        <p:spPr>
          <a:xfrm>
            <a:off x="4682030" y="3978115"/>
            <a:ext cx="992359" cy="221329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08D6F1E-2A76-BA72-EF7C-BCA701396971}"/>
              </a:ext>
            </a:extLst>
          </p:cNvPr>
          <p:cNvSpPr txBox="1"/>
          <p:nvPr/>
        </p:nvSpPr>
        <p:spPr>
          <a:xfrm>
            <a:off x="623132" y="3655491"/>
            <a:ext cx="3811503" cy="851297"/>
          </a:xfrm>
          <a:prstGeom prst="round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أَنْتُما: </a:t>
            </a: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اِجْتَهِدا</a:t>
            </a:r>
            <a:r>
              <a:rPr lang="fr-FR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F69B842-BDBF-B828-130D-DBDB9D818978}"/>
              </a:ext>
            </a:extLst>
          </p:cNvPr>
          <p:cNvSpPr txBox="1"/>
          <p:nvPr/>
        </p:nvSpPr>
        <p:spPr>
          <a:xfrm>
            <a:off x="5827018" y="5318807"/>
            <a:ext cx="2800147" cy="783193"/>
          </a:xfrm>
          <a:prstGeom prst="round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تَتَناوَلْنَ طَعاماً.</a:t>
            </a:r>
            <a:endParaRPr lang="fr-FR" sz="40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Flèche : gauche 17">
            <a:extLst>
              <a:ext uri="{FF2B5EF4-FFF2-40B4-BE49-F238E27FC236}">
                <a16:creationId xmlns:a16="http://schemas.microsoft.com/office/drawing/2014/main" id="{A29854D2-E740-417A-02B3-7E8395A4D040}"/>
              </a:ext>
            </a:extLst>
          </p:cNvPr>
          <p:cNvSpPr/>
          <p:nvPr/>
        </p:nvSpPr>
        <p:spPr>
          <a:xfrm>
            <a:off x="4682030" y="5653231"/>
            <a:ext cx="992359" cy="221329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BE120435-6242-84CE-A844-19C89043B61A}"/>
              </a:ext>
            </a:extLst>
          </p:cNvPr>
          <p:cNvSpPr txBox="1"/>
          <p:nvPr/>
        </p:nvSpPr>
        <p:spPr>
          <a:xfrm>
            <a:off x="623132" y="5388727"/>
            <a:ext cx="3811503" cy="851297"/>
          </a:xfrm>
          <a:prstGeom prst="round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أَنْتُنَّ: </a:t>
            </a: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تَناوَلْنَ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طَعاماً</a:t>
            </a:r>
            <a:r>
              <a:rPr lang="fr-FR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2082846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33F3B2-013C-4663-C657-7B500A0BE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F06839-5B84-F25D-A551-BF67D0A9B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نتذكر. من يقرأ؟ 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42AA983-12B6-11E9-A0B5-B15E4A60E0D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356566F-8ABD-A2EE-DBEF-E2C895032C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A1F23DD-98FD-88DE-E6EF-CD6DB93801D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08063F1-0A82-5D1E-7FA3-44A1F62A6B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545F062-F448-82F9-61E5-38B422AC498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9A89567-7625-737D-ADBD-AB32B7EC1E2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3921CD9-4BB0-8F31-0267-514D141F7B8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48D4BAA-B1DF-6377-C0EA-014CA1FCC71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A2E19BF4-7E48-3DB6-E9F4-50677DFB73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4AE0FB1-4414-0760-B3D7-057472A759EA}"/>
              </a:ext>
            </a:extLst>
          </p:cNvPr>
          <p:cNvSpPr txBox="1"/>
          <p:nvPr/>
        </p:nvSpPr>
        <p:spPr>
          <a:xfrm>
            <a:off x="745061" y="1709193"/>
            <a:ext cx="7794639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لِطَلَبِ تَنْفيذِ فِعْلٍ ما، أَسْتَعْمِلُ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ٱلْفِعْلَ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ٱلْأَمْرِ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مَعَ ضَمائِرِ الْخِطابِ (أ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َنْتَ-أَنْتِ-أَنْتُما-أَنْتُنَّ-أَنْتُمْ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</a:p>
          <a:p>
            <a:pPr algn="r" rtl="1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أَمْثِلَةٌ: 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ar-MA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1E5946EF-5184-B784-F0D8-695F7C36C8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14027" y="3429000"/>
            <a:ext cx="5029699" cy="2777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503114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33F73-9A2A-C1DD-2131-C18AD4CAC5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1297B6-D4EF-353C-F31F-AE01E8AF2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6070DD5-7152-FA1D-62CA-254F0EF142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4D0689B-2237-9D43-91D6-C6E1159382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538F535-B89B-9239-21D6-44947593182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B8E7EA1-D386-467D-34DD-D9AC48E72CF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9482DDD-5619-D278-009D-9BE2CA7608F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A433FC0-3FDE-CFD9-7410-46BA9A392E8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7DC82D8-3F87-EBAD-EC9B-C6B87D6CF9A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0DA1659-BDF9-9A9B-E1A2-0B591A58FCC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E7E99F12-9DB4-9768-38A3-27C1CBFA59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73D7DD1-7F1A-3803-18FB-B71540C4FF4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70775" y="2446843"/>
            <a:ext cx="3457463" cy="2673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944251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5CE466-6C98-BFC0-1DAC-FE368ADCC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75089A-3B31-095A-A46E-3FABB1D81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رقم الجملة التي فعلها في صيغة الأمر: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4AF90F7-A953-167F-9304-B98275F9716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5D17FB4-C822-0527-6DAF-300D40718E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7E2F28A-EA15-9CCB-FC8A-4A3D50E025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71F8650-75C0-EA76-EAA4-E82D426C1C0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7B38FF3-8490-0B14-6185-04462013A18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545715-4830-12DA-C4AE-EB015F593D4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61C51F-55C1-6004-2DDC-7983DF8416B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052E119-A3C2-AE14-76FD-370DB4D6F4B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455A1D2D-E1E8-27EF-73F9-44D24E70917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CC931572-663A-6422-6EDD-7CECCBA2FCE6}"/>
              </a:ext>
            </a:extLst>
          </p:cNvPr>
          <p:cNvGrpSpPr/>
          <p:nvPr/>
        </p:nvGrpSpPr>
        <p:grpSpPr>
          <a:xfrm>
            <a:off x="1474921" y="2119664"/>
            <a:ext cx="5685436" cy="998810"/>
            <a:chOff x="1474921" y="2119664"/>
            <a:chExt cx="5685436" cy="99881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31142E5-B281-9C37-477D-970E440BCBB2}"/>
                </a:ext>
              </a:extLst>
            </p:cNvPr>
            <p:cNvSpPr/>
            <p:nvPr/>
          </p:nvSpPr>
          <p:spPr>
            <a:xfrm>
              <a:off x="1474921" y="2410588"/>
              <a:ext cx="5372919" cy="70788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4000" b="1" dirty="0">
                  <a:solidFill>
                    <a:srgbClr val="5B9BD5">
                      <a:lumMod val="50000"/>
                    </a:srgb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خُذوا أَلْواحَكُمْ.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D6B243BA-CA09-C941-8E9F-E2692644179D}"/>
                </a:ext>
              </a:extLst>
            </p:cNvPr>
            <p:cNvSpPr/>
            <p:nvPr/>
          </p:nvSpPr>
          <p:spPr>
            <a:xfrm>
              <a:off x="6584357" y="2119664"/>
              <a:ext cx="576000" cy="576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chemeClr val="tx1"/>
                  </a:solidFill>
                </a:rPr>
                <a:t>1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88B9BD6-D4DF-E093-B465-AB6ACD98F5A5}"/>
              </a:ext>
            </a:extLst>
          </p:cNvPr>
          <p:cNvGrpSpPr/>
          <p:nvPr/>
        </p:nvGrpSpPr>
        <p:grpSpPr>
          <a:xfrm>
            <a:off x="1474921" y="3193427"/>
            <a:ext cx="5707238" cy="983254"/>
            <a:chOff x="1474921" y="3193427"/>
            <a:chExt cx="5707238" cy="983254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313CD9BB-B4F0-AA15-025D-DDED38F6F2E3}"/>
                </a:ext>
              </a:extLst>
            </p:cNvPr>
            <p:cNvSpPr/>
            <p:nvPr/>
          </p:nvSpPr>
          <p:spPr>
            <a:xfrm>
              <a:off x="1474921" y="3468795"/>
              <a:ext cx="5372919" cy="70788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4000" b="1" dirty="0">
                  <a:solidFill>
                    <a:srgbClr val="5B9BD5">
                      <a:lumMod val="50000"/>
                    </a:srgb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يَكْتُبونَ مُلَخَّصاً.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6A0B1977-7981-C51F-7439-7D9D5AEA7280}"/>
                </a:ext>
              </a:extLst>
            </p:cNvPr>
            <p:cNvSpPr/>
            <p:nvPr/>
          </p:nvSpPr>
          <p:spPr>
            <a:xfrm>
              <a:off x="6606159" y="3193427"/>
              <a:ext cx="576000" cy="576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chemeClr val="tx1"/>
                  </a:solidFill>
                </a:rPr>
                <a:t>2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E39707B-0FB4-81BA-164A-55664D99710E}"/>
              </a:ext>
            </a:extLst>
          </p:cNvPr>
          <p:cNvGrpSpPr/>
          <p:nvPr/>
        </p:nvGrpSpPr>
        <p:grpSpPr>
          <a:xfrm>
            <a:off x="1474921" y="4253272"/>
            <a:ext cx="5660919" cy="983844"/>
            <a:chOff x="1474921" y="4253272"/>
            <a:chExt cx="5660919" cy="983844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CB6188D7-208F-D7A7-EB6E-3D942C3DC6C6}"/>
                </a:ext>
              </a:extLst>
            </p:cNvPr>
            <p:cNvSpPr/>
            <p:nvPr/>
          </p:nvSpPr>
          <p:spPr>
            <a:xfrm>
              <a:off x="1474921" y="4529230"/>
              <a:ext cx="5372919" cy="70788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4000" b="1" dirty="0">
                  <a:solidFill>
                    <a:srgbClr val="5B9BD5">
                      <a:lumMod val="50000"/>
                    </a:srgb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عَشِقا </a:t>
              </a:r>
              <a:r>
                <a:rPr lang="ar-MA" sz="4000" b="1" dirty="0" err="1">
                  <a:solidFill>
                    <a:srgbClr val="5B9BD5">
                      <a:lumMod val="50000"/>
                    </a:srgb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ٱلْمُطالَعَةَ</a:t>
              </a:r>
              <a:r>
                <a:rPr lang="ar-MA" sz="4000" b="1" dirty="0">
                  <a:solidFill>
                    <a:srgbClr val="5B9BD5">
                      <a:lumMod val="50000"/>
                    </a:srgb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.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F9367DF6-46CE-F40A-59ED-009F091F6E2D}"/>
                </a:ext>
              </a:extLst>
            </p:cNvPr>
            <p:cNvSpPr/>
            <p:nvPr/>
          </p:nvSpPr>
          <p:spPr>
            <a:xfrm>
              <a:off x="6559840" y="4253272"/>
              <a:ext cx="576000" cy="576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chemeClr val="tx1"/>
                  </a:solidFill>
                </a:rPr>
                <a:t>3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5944196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1628F-0F92-040A-8C75-2A934FF82A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8769A-A16B-72F7-ABE3-B9B725C83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ألواحكم، اقرأ إجابتك. لماذا؟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2BF3125-D6F4-F152-5391-8554C6E1CF9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B2A3CC-FC6C-6C74-0C9D-BDB0DFA569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7E5B6F7-0BA1-3934-08E9-0D10F6FF541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C62F948-4F65-9563-02C3-AEE2EF5A5BC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8189994-35D4-39B9-DAF9-FEA7598A6B9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557A8A0-4417-5497-909A-C4D491E4FEA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F39C4C8-FA35-98AE-9398-DA0E02CB360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C8F7B91-F598-5EA2-91E7-E1116F9B74C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649CCBEC-D328-042C-7456-57584EE56F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Google Shape;702;p155">
            <a:extLst>
              <a:ext uri="{FF2B5EF4-FFF2-40B4-BE49-F238E27FC236}">
                <a16:creationId xmlns:a16="http://schemas.microsoft.com/office/drawing/2014/main" id="{DB5AA4CD-7082-3331-50BA-4DAD59D3598E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328238" y="2512612"/>
            <a:ext cx="2475594" cy="23175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4A16402F-A9E9-BAC6-5D92-6149256557D7}"/>
              </a:ext>
            </a:extLst>
          </p:cNvPr>
          <p:cNvGrpSpPr/>
          <p:nvPr/>
        </p:nvGrpSpPr>
        <p:grpSpPr>
          <a:xfrm>
            <a:off x="1474921" y="2282024"/>
            <a:ext cx="4440849" cy="836450"/>
            <a:chOff x="1474921" y="2119664"/>
            <a:chExt cx="5685436" cy="99881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DBDA6027-9554-1027-FDE8-75700F5ADCD7}"/>
                </a:ext>
              </a:extLst>
            </p:cNvPr>
            <p:cNvSpPr/>
            <p:nvPr/>
          </p:nvSpPr>
          <p:spPr>
            <a:xfrm>
              <a:off x="1474921" y="2410588"/>
              <a:ext cx="5372919" cy="70788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4000" b="1" dirty="0">
                  <a:solidFill>
                    <a:srgbClr val="5B9BD5">
                      <a:lumMod val="50000"/>
                    </a:srgb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خُذوا أَلْواحَكُمْ.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675BB9DD-DB8F-50A1-F0CD-32573A9B240A}"/>
                </a:ext>
              </a:extLst>
            </p:cNvPr>
            <p:cNvSpPr/>
            <p:nvPr/>
          </p:nvSpPr>
          <p:spPr>
            <a:xfrm>
              <a:off x="6584357" y="2119664"/>
              <a:ext cx="576000" cy="576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chemeClr val="tx1"/>
                  </a:solidFill>
                </a:rPr>
                <a:t>1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B607CC65-DF03-1A4D-2DA3-A0C36A8A2A95}"/>
              </a:ext>
            </a:extLst>
          </p:cNvPr>
          <p:cNvGrpSpPr/>
          <p:nvPr/>
        </p:nvGrpSpPr>
        <p:grpSpPr>
          <a:xfrm>
            <a:off x="1474921" y="3353257"/>
            <a:ext cx="4457878" cy="823423"/>
            <a:chOff x="1474921" y="3193427"/>
            <a:chExt cx="5707238" cy="983254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4958EA99-257A-4C84-ABFD-16955E9C9A8B}"/>
                </a:ext>
              </a:extLst>
            </p:cNvPr>
            <p:cNvSpPr/>
            <p:nvPr/>
          </p:nvSpPr>
          <p:spPr>
            <a:xfrm>
              <a:off x="1474921" y="3468795"/>
              <a:ext cx="5372919" cy="70788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4000" b="1" dirty="0">
                  <a:solidFill>
                    <a:srgbClr val="5B9BD5">
                      <a:lumMod val="50000"/>
                    </a:srgb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يَكْتُبونَ مُلَخَّصاً.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30FE4662-A45D-1B99-C3B2-D3C79E3872A9}"/>
                </a:ext>
              </a:extLst>
            </p:cNvPr>
            <p:cNvSpPr/>
            <p:nvPr/>
          </p:nvSpPr>
          <p:spPr>
            <a:xfrm>
              <a:off x="6606159" y="3193427"/>
              <a:ext cx="576000" cy="576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chemeClr val="tx1"/>
                  </a:solidFill>
                </a:rPr>
                <a:t>2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ED2495A-A24B-4211-DDEC-AE2995A57E7B}"/>
              </a:ext>
            </a:extLst>
          </p:cNvPr>
          <p:cNvGrpSpPr/>
          <p:nvPr/>
        </p:nvGrpSpPr>
        <p:grpSpPr>
          <a:xfrm>
            <a:off x="1474921" y="4413198"/>
            <a:ext cx="4421699" cy="823917"/>
            <a:chOff x="1474921" y="4253272"/>
            <a:chExt cx="5660919" cy="983844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311D771F-B890-43BC-46B1-EEF1480D3829}"/>
                </a:ext>
              </a:extLst>
            </p:cNvPr>
            <p:cNvSpPr/>
            <p:nvPr/>
          </p:nvSpPr>
          <p:spPr>
            <a:xfrm>
              <a:off x="1474921" y="4529230"/>
              <a:ext cx="5372919" cy="70788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4000" b="1" dirty="0">
                  <a:solidFill>
                    <a:srgbClr val="5B9BD5">
                      <a:lumMod val="50000"/>
                    </a:srgb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عَشِقا </a:t>
              </a:r>
              <a:r>
                <a:rPr lang="ar-MA" sz="4000" b="1" dirty="0" err="1">
                  <a:solidFill>
                    <a:srgbClr val="5B9BD5">
                      <a:lumMod val="50000"/>
                    </a:srgb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ٱلْمُطالَعَةَ</a:t>
              </a:r>
              <a:r>
                <a:rPr lang="ar-MA" sz="4000" b="1" dirty="0">
                  <a:solidFill>
                    <a:srgbClr val="5B9BD5">
                      <a:lumMod val="50000"/>
                    </a:srgb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.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132F8959-7F80-7140-B96E-C966CEF3A1AA}"/>
                </a:ext>
              </a:extLst>
            </p:cNvPr>
            <p:cNvSpPr/>
            <p:nvPr/>
          </p:nvSpPr>
          <p:spPr>
            <a:xfrm>
              <a:off x="6559840" y="4253272"/>
              <a:ext cx="576000" cy="576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chemeClr val="tx1"/>
                  </a:solidFill>
                </a:rPr>
                <a:t>3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21159150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64CB9-CD88-A39B-A058-23C62FC25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3052A7-8AB5-DBDC-0980-452BE8B4F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تأكدوا من إجاباتكم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B83CB2E-2521-470F-90FE-1ADBA380BB6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EF5326B-C855-7F2C-738E-820C1E8195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FBB47F7-A001-0D16-4555-05827D0AA31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7FCF51F-1169-8A07-3A06-BE5A69F5CD4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710B35A-C744-F7D9-1AFC-876CD4D82B5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96DB435-F279-AAFE-C1EB-010780CAB14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A2313A2-8C7A-5D48-5588-FAD1FF22DF0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D3BA73-3F4A-DEC9-1E8D-F25C2397E8F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327171CF-963D-B62B-0528-ED00AC6710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15125D4-BD63-6669-812C-ABBFB48EE44A}"/>
              </a:ext>
            </a:extLst>
          </p:cNvPr>
          <p:cNvGrpSpPr/>
          <p:nvPr/>
        </p:nvGrpSpPr>
        <p:grpSpPr>
          <a:xfrm>
            <a:off x="1494331" y="2430190"/>
            <a:ext cx="5685436" cy="998810"/>
            <a:chOff x="1474921" y="2119664"/>
            <a:chExt cx="5685436" cy="99881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E11A3FB-84FE-7A73-BECF-06B7F051CB53}"/>
                </a:ext>
              </a:extLst>
            </p:cNvPr>
            <p:cNvSpPr/>
            <p:nvPr/>
          </p:nvSpPr>
          <p:spPr>
            <a:xfrm>
              <a:off x="1474921" y="2410588"/>
              <a:ext cx="5372919" cy="70788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4000" b="1" dirty="0">
                  <a:solidFill>
                    <a:srgbClr val="5B9BD5">
                      <a:lumMod val="50000"/>
                    </a:srgb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خُذوا أَلْواحَكُمْ.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BB684FF3-19EF-540A-0EB9-4F84CD390716}"/>
                </a:ext>
              </a:extLst>
            </p:cNvPr>
            <p:cNvSpPr/>
            <p:nvPr/>
          </p:nvSpPr>
          <p:spPr>
            <a:xfrm>
              <a:off x="6584357" y="2119664"/>
              <a:ext cx="576000" cy="576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chemeClr val="tx1"/>
                  </a:solidFill>
                </a:rPr>
                <a:t>1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501467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769005-AB1D-AD44-418A-29FC31D62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6B9F26-61E3-84A5-5734-808343E80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رقم الجملة التي فعلها في صيغة الأمر: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389D0E-2754-100F-6CDD-AC4D6A3A874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BB65395-A468-89C6-1205-44125AB60F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4AF07E9-0E95-F808-47DE-B04052E19E7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FD42D39-84C8-E447-D0F8-E77B86238BB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CDC12BA-93E3-A21A-CD2F-4573FB74B34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DFD14C5-9D2E-16A9-B7FE-305EFE5B94F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A0684D-2F09-362D-2CBC-2EBE6ED9228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3068F2F-1016-6DCE-79ED-4B2AC36D05F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A7E57DB5-7C02-F0EF-E062-9F3555FF2F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E8EC438-7406-2B95-7D54-ACDD7315CBA8}"/>
              </a:ext>
            </a:extLst>
          </p:cNvPr>
          <p:cNvGrpSpPr/>
          <p:nvPr/>
        </p:nvGrpSpPr>
        <p:grpSpPr>
          <a:xfrm>
            <a:off x="1474921" y="2119664"/>
            <a:ext cx="5685436" cy="998810"/>
            <a:chOff x="1474921" y="2119664"/>
            <a:chExt cx="5685436" cy="99881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6A4AF85-95C2-2B07-1F69-EBFD4E850153}"/>
                </a:ext>
              </a:extLst>
            </p:cNvPr>
            <p:cNvSpPr/>
            <p:nvPr/>
          </p:nvSpPr>
          <p:spPr>
            <a:xfrm>
              <a:off x="1474921" y="2410588"/>
              <a:ext cx="5372919" cy="70788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4000" b="1" dirty="0">
                  <a:solidFill>
                    <a:srgbClr val="5B9BD5">
                      <a:lumMod val="50000"/>
                    </a:srgb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أَتْقَنوا عَمَلَهُمْ.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0E005B2E-EF3C-D42B-7176-B55C6D795097}"/>
                </a:ext>
              </a:extLst>
            </p:cNvPr>
            <p:cNvSpPr/>
            <p:nvPr/>
          </p:nvSpPr>
          <p:spPr>
            <a:xfrm>
              <a:off x="6584357" y="2119664"/>
              <a:ext cx="576000" cy="576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chemeClr val="tx1"/>
                  </a:solidFill>
                </a:rPr>
                <a:t>1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59AA9DA-30A4-44B5-92FA-131AA5900503}"/>
              </a:ext>
            </a:extLst>
          </p:cNvPr>
          <p:cNvGrpSpPr/>
          <p:nvPr/>
        </p:nvGrpSpPr>
        <p:grpSpPr>
          <a:xfrm>
            <a:off x="1474921" y="3193427"/>
            <a:ext cx="5707238" cy="983254"/>
            <a:chOff x="1474921" y="3193427"/>
            <a:chExt cx="5707238" cy="983254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CB1C1302-C18F-0CB6-5CD7-63CB56E5E995}"/>
                </a:ext>
              </a:extLst>
            </p:cNvPr>
            <p:cNvSpPr/>
            <p:nvPr/>
          </p:nvSpPr>
          <p:spPr>
            <a:xfrm>
              <a:off x="1474921" y="3468795"/>
              <a:ext cx="5372919" cy="70788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ar-MA" sz="4000" b="1" dirty="0">
                  <a:solidFill>
                    <a:srgbClr val="5B9BD5">
                      <a:lumMod val="50000"/>
                    </a:srgb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يُتْقِنونَ عَمَلَهُمْ.</a:t>
              </a:r>
              <a:endParaRPr lang="fr-FR" sz="2400" dirty="0">
                <a:solidFill>
                  <a:prstClr val="white"/>
                </a:solidFill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EEBEE674-106B-9EE4-7FA9-6FB6A4CAA49F}"/>
                </a:ext>
              </a:extLst>
            </p:cNvPr>
            <p:cNvSpPr/>
            <p:nvPr/>
          </p:nvSpPr>
          <p:spPr>
            <a:xfrm>
              <a:off x="6606159" y="3193427"/>
              <a:ext cx="576000" cy="576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chemeClr val="tx1"/>
                  </a:solidFill>
                </a:rPr>
                <a:t>2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AF300F-BEC8-75FF-783A-CBE45F640236}"/>
              </a:ext>
            </a:extLst>
          </p:cNvPr>
          <p:cNvGrpSpPr/>
          <p:nvPr/>
        </p:nvGrpSpPr>
        <p:grpSpPr>
          <a:xfrm>
            <a:off x="1474921" y="4253272"/>
            <a:ext cx="5660919" cy="983844"/>
            <a:chOff x="1474921" y="4253272"/>
            <a:chExt cx="5660919" cy="983844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0F1902F1-527F-04D5-3855-83B8106BB579}"/>
                </a:ext>
              </a:extLst>
            </p:cNvPr>
            <p:cNvSpPr/>
            <p:nvPr/>
          </p:nvSpPr>
          <p:spPr>
            <a:xfrm>
              <a:off x="1474921" y="4529230"/>
              <a:ext cx="5372919" cy="70788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4000" b="1" dirty="0">
                  <a:solidFill>
                    <a:srgbClr val="5B9BD5">
                      <a:lumMod val="50000"/>
                    </a:srgb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أَتْقِنوا عَمَلَكُمْ.</a:t>
              </a:r>
              <a:endParaRPr lang="fr-FR" sz="2400" dirty="0">
                <a:solidFill>
                  <a:prstClr val="white"/>
                </a:solidFill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139BB3F-0DA4-6211-94FC-36C18159ABFD}"/>
                </a:ext>
              </a:extLst>
            </p:cNvPr>
            <p:cNvSpPr/>
            <p:nvPr/>
          </p:nvSpPr>
          <p:spPr>
            <a:xfrm>
              <a:off x="6559840" y="4253272"/>
              <a:ext cx="576000" cy="576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chemeClr val="tx1"/>
                  </a:solidFill>
                </a:rPr>
                <a:t>3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0033308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C62FE4-488A-F6A1-407C-17A79CDDD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94963E-B1D6-5A3F-909B-3E59D5C65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ألواحكم، من يقرأ إجابته؟ لماذا؟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A3F5F3A-0B01-AE04-682C-A1682F2F4D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4F760A8-C34E-FF07-413A-99C750CFFA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5AE7798-ECF1-E4F0-ED66-B9CDBF1365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E3CF557-1AF5-D2F0-DFE0-69C1C115C96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432B7EE-6CEB-1B30-9CDD-EE84D738CE5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A882BAC-7FF3-92ED-318B-CE03E7E53A6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133BAF-53E9-B533-E48B-49FDDECFAE0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64BD520-F5B0-B2AC-A0E8-9CEE93C617E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0AB0196D-16D0-C40F-A9B3-CED0E2A2DE7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Google Shape;702;p155">
            <a:extLst>
              <a:ext uri="{FF2B5EF4-FFF2-40B4-BE49-F238E27FC236}">
                <a16:creationId xmlns:a16="http://schemas.microsoft.com/office/drawing/2014/main" id="{BF87C27E-FD35-FAD2-AB35-D9F43CFD7B7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328238" y="2512612"/>
            <a:ext cx="2475594" cy="23175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3175958-D132-C8FE-1B47-9F307A57F157}"/>
              </a:ext>
            </a:extLst>
          </p:cNvPr>
          <p:cNvGrpSpPr/>
          <p:nvPr/>
        </p:nvGrpSpPr>
        <p:grpSpPr>
          <a:xfrm>
            <a:off x="1474921" y="2250218"/>
            <a:ext cx="4106895" cy="868255"/>
            <a:chOff x="1474921" y="2119664"/>
            <a:chExt cx="5685436" cy="99881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7506CD3B-31DA-6921-2C25-1D1BE6713E0B}"/>
                </a:ext>
              </a:extLst>
            </p:cNvPr>
            <p:cNvSpPr/>
            <p:nvPr/>
          </p:nvSpPr>
          <p:spPr>
            <a:xfrm>
              <a:off x="1474921" y="2410588"/>
              <a:ext cx="5372919" cy="70788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4000" b="1" dirty="0">
                  <a:solidFill>
                    <a:srgbClr val="5B9BD5">
                      <a:lumMod val="50000"/>
                    </a:srgb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أَتْقَنوا عَمَلَهُمْ.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6A51551E-BF90-58A3-937C-43852C4D0AEC}"/>
                </a:ext>
              </a:extLst>
            </p:cNvPr>
            <p:cNvSpPr/>
            <p:nvPr/>
          </p:nvSpPr>
          <p:spPr>
            <a:xfrm>
              <a:off x="6584357" y="2119664"/>
              <a:ext cx="576000" cy="576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chemeClr val="tx1"/>
                  </a:solidFill>
                </a:rPr>
                <a:t>1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930A53F4-F8F6-C954-8E5C-347A82C9285A}"/>
              </a:ext>
            </a:extLst>
          </p:cNvPr>
          <p:cNvGrpSpPr/>
          <p:nvPr/>
        </p:nvGrpSpPr>
        <p:grpSpPr>
          <a:xfrm>
            <a:off x="1474921" y="3321949"/>
            <a:ext cx="4122644" cy="854732"/>
            <a:chOff x="1474921" y="3193427"/>
            <a:chExt cx="5707238" cy="983254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AEEAF8D8-E785-F5F7-C900-8AB3CAB8CA91}"/>
                </a:ext>
              </a:extLst>
            </p:cNvPr>
            <p:cNvSpPr/>
            <p:nvPr/>
          </p:nvSpPr>
          <p:spPr>
            <a:xfrm>
              <a:off x="1474921" y="3468795"/>
              <a:ext cx="5372919" cy="70788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ar-MA" sz="4000" b="1" dirty="0">
                  <a:solidFill>
                    <a:srgbClr val="5B9BD5">
                      <a:lumMod val="50000"/>
                    </a:srgb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يُتْقِنونَ عَمَلَهُمْ.</a:t>
              </a:r>
              <a:endParaRPr lang="fr-FR" sz="2400" dirty="0">
                <a:solidFill>
                  <a:prstClr val="white"/>
                </a:solidFill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746BFD2A-3FD4-BDB2-0A89-7DDF0E59126A}"/>
                </a:ext>
              </a:extLst>
            </p:cNvPr>
            <p:cNvSpPr/>
            <p:nvPr/>
          </p:nvSpPr>
          <p:spPr>
            <a:xfrm>
              <a:off x="6606159" y="3193427"/>
              <a:ext cx="576000" cy="576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chemeClr val="tx1"/>
                  </a:solidFill>
                </a:rPr>
                <a:t>2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0AA63872-6D34-9F4B-A740-03F39030FEF2}"/>
              </a:ext>
            </a:extLst>
          </p:cNvPr>
          <p:cNvGrpSpPr/>
          <p:nvPr/>
        </p:nvGrpSpPr>
        <p:grpSpPr>
          <a:xfrm>
            <a:off x="1474921" y="4381870"/>
            <a:ext cx="4089185" cy="855245"/>
            <a:chOff x="1474921" y="4253272"/>
            <a:chExt cx="5660919" cy="983844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1A70BCEC-C590-7389-2F34-D7ACCD362B3F}"/>
                </a:ext>
              </a:extLst>
            </p:cNvPr>
            <p:cNvSpPr/>
            <p:nvPr/>
          </p:nvSpPr>
          <p:spPr>
            <a:xfrm>
              <a:off x="1474921" y="4529230"/>
              <a:ext cx="5372919" cy="70788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4000" b="1" dirty="0">
                  <a:solidFill>
                    <a:srgbClr val="5B9BD5">
                      <a:lumMod val="50000"/>
                    </a:srgb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أَتْقِنوا عَمَلَكُمْ.</a:t>
              </a:r>
              <a:endParaRPr lang="fr-FR" sz="2400" dirty="0">
                <a:solidFill>
                  <a:prstClr val="white"/>
                </a:solidFill>
              </a:endParaRPr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AD3B65B7-7B9C-6A85-4517-1CAA38D601D7}"/>
                </a:ext>
              </a:extLst>
            </p:cNvPr>
            <p:cNvSpPr/>
            <p:nvPr/>
          </p:nvSpPr>
          <p:spPr>
            <a:xfrm>
              <a:off x="6559840" y="4253272"/>
              <a:ext cx="576000" cy="576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chemeClr val="tx1"/>
                  </a:solidFill>
                </a:rPr>
                <a:t>3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60420675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46BD4F-F5D8-04AC-274C-085B956DD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DD53A5-88FE-E4D2-DB54-95F33F6C1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تأكدوا من إجاباتكم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838D2C8-526E-8218-CDC8-0CF8D4018C6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62B1903-1E1B-0DFC-FFEA-9D1AA8C24A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518A0CA-D31C-8763-7A65-E224565D6BA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F94A35C-C5FB-6558-6D8A-55EA7CB5EB3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6EF145C-048A-D720-3969-1F735D982C5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4EBD1DC-B768-A4C1-13C2-9DB61984AB2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46B009-A8AA-4D02-5AB9-C5F78C9BF32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5431A5D-6636-2E95-DC90-8B465F4C196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A38C40D4-4B5F-07C9-5F4A-D458B570F90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3C7596-226D-304D-2739-57D6C4FFAE02}"/>
              </a:ext>
            </a:extLst>
          </p:cNvPr>
          <p:cNvGrpSpPr/>
          <p:nvPr/>
        </p:nvGrpSpPr>
        <p:grpSpPr>
          <a:xfrm>
            <a:off x="1474921" y="4381870"/>
            <a:ext cx="5005392" cy="855245"/>
            <a:chOff x="1474921" y="4253272"/>
            <a:chExt cx="5660919" cy="983844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3083405-F02A-B24B-E361-61E2CAB62F16}"/>
                </a:ext>
              </a:extLst>
            </p:cNvPr>
            <p:cNvSpPr/>
            <p:nvPr/>
          </p:nvSpPr>
          <p:spPr>
            <a:xfrm>
              <a:off x="1474921" y="4529230"/>
              <a:ext cx="5372919" cy="70788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4000" b="1" dirty="0">
                  <a:solidFill>
                    <a:srgbClr val="5B9BD5">
                      <a:lumMod val="50000"/>
                    </a:srgb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أَتْقِنوا عَمَلَكُمْ.</a:t>
              </a:r>
              <a:endParaRPr lang="fr-FR" sz="2400" dirty="0">
                <a:solidFill>
                  <a:prstClr val="white"/>
                </a:solidFill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4332FF1B-6F98-F75E-04D4-2B2A121D01B9}"/>
                </a:ext>
              </a:extLst>
            </p:cNvPr>
            <p:cNvSpPr/>
            <p:nvPr/>
          </p:nvSpPr>
          <p:spPr>
            <a:xfrm>
              <a:off x="6559840" y="4253272"/>
              <a:ext cx="576000" cy="576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chemeClr val="tx1"/>
                  </a:solidFill>
                </a:rPr>
                <a:t>3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8131065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B7FEDD-EF00-2D71-3F13-F7F9761FB0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4A2ED05A-5698-7A53-6C66-5E7819CEF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الصفحة 74. من يقرأ التعليمة الأولى؟ من يوضح المطلوب في التعليمة؟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B9971AE-8035-21B7-16C0-388037E20BA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4CBDC51-C7BC-62E3-D315-70315E0978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9582420-D5A8-D8C1-67D8-268501752EB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2FD40D5-1ECF-2F00-667C-C9C1098329F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EBB56A8-3B77-01A6-3AF1-CB44FBF122A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961A775-3350-356B-353F-2FC09902694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5C46EC-12F7-56B3-3549-DFE23B32157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DF93F94-68B3-709A-F82C-8A89EA83A8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7875" y="1709193"/>
            <a:ext cx="2760363" cy="4234016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FED15F3-68D8-D815-CB02-19FBAE7D1C5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DD6C137-6D2B-2C88-E254-AE6C65079F2F}"/>
              </a:ext>
            </a:extLst>
          </p:cNvPr>
          <p:cNvSpPr/>
          <p:nvPr/>
        </p:nvSpPr>
        <p:spPr>
          <a:xfrm>
            <a:off x="3567876" y="3342956"/>
            <a:ext cx="2665948" cy="98255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lèche : gauche 14">
            <a:extLst>
              <a:ext uri="{FF2B5EF4-FFF2-40B4-BE49-F238E27FC236}">
                <a16:creationId xmlns:a16="http://schemas.microsoft.com/office/drawing/2014/main" id="{B724EB23-7C4D-FE3D-D4AD-602FDA583B36}"/>
              </a:ext>
            </a:extLst>
          </p:cNvPr>
          <p:cNvSpPr/>
          <p:nvPr/>
        </p:nvSpPr>
        <p:spPr>
          <a:xfrm>
            <a:off x="6651615" y="3429000"/>
            <a:ext cx="680051" cy="154259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EA880CE0-7329-5EDC-1B40-0FBF01E97C6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89875167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5D180-64AD-3126-ABB3-51052C3651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B30AB99C-9CEA-64B2-BCB8-F6D16D1A8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أنجزوا كما في المثال بشكل فردي.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0760B24-9F55-42C3-2615-BCFE1CE45A3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E22D060-243D-F14B-6445-342F5B0B29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F03EE40-B57E-ABCF-7762-8BB4FBA744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26B010B-1A77-7CAF-3C00-AAF1F40F25F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FE5041F-9362-64E9-C10C-002368095C0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831D5BE-FB9D-70C7-D7A8-A4D6AA0D082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3EA3B54-973F-4420-EBD2-C67E3F6F7AC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0B84BED-D83F-26A2-02EA-BEBBFE2AFA8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E92A42D1-BD3D-EAA9-B485-7E933C46DF6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0B74ADE-2E63-9877-B131-38AC4311B0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3532" y="2222101"/>
            <a:ext cx="8016935" cy="2827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273873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0FF743-187C-6879-6CE2-0B3DA5CE8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9C4229CF-0CE4-978A-1206-D4FF572D9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في ثنائيات وضح لزميلك كيف أجبت. دقيقة واحدة.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7DA7AE8-0271-6EF2-D296-FEB579B76E3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724421F-62F5-7A7E-D060-4E62BC3FC7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08BF8B4-295E-6889-94D2-35B5FBD36F9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443341E-9BC4-1335-89C8-EF80AB648B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CA6402C-2ACE-F33C-D54C-669C4B03079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651DF1F-6081-C9AD-33D8-634FA214F1B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CC0892-B58C-408D-55BC-DA503520F23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AF0099A-66E3-7E87-C5B6-66D73A6A484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F83467AB-77D4-8DAD-49E4-39C0F7BDE1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60EC276-D41F-AEC0-7A48-5167A169CE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3532" y="2222101"/>
            <a:ext cx="8016935" cy="2827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002215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7BC9C3-24C7-0958-9701-A83B4D14A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E27CD0B8-E2BC-5FF1-6B19-0891FEF84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886" y="756000"/>
            <a:ext cx="7184571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نصحح جملة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جملة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 من يقرأ الجملة؟ على ماذا تدل الجملة الجديدة؟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</a:br>
            <a:r>
              <a:rPr lang="ar-MA" sz="20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يبين أن الجملة صارت تدل على طلب أو أمر.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62CB404-2864-276C-33AF-5B5C5AC45D5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15AB7BC-7ADA-6738-D84E-D9F62E4EA5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0C5081F-36B7-97A6-B0E3-EF62212628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82464A2-6843-5546-544D-E73A11C779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4F7C50E-BAA9-A772-6271-F0A691665C4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8A9AF0F-4A8E-0AA3-6723-F7502513886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1B17D11-0FE7-AC3C-D080-E259DCF14D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191" y="2122269"/>
            <a:ext cx="8016935" cy="324515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378C06B-E0DE-581E-5207-E457CF1ABDF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7B60071-B9F6-8E29-E8E9-DF0921D3C57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957EC825-CF51-BB3B-4CDA-10F39E7CDE0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D9C11FA-C290-A18D-D4B5-ADD652B9047F}"/>
              </a:ext>
            </a:extLst>
          </p:cNvPr>
          <p:cNvSpPr txBox="1"/>
          <p:nvPr/>
        </p:nvSpPr>
        <p:spPr>
          <a:xfrm>
            <a:off x="2719700" y="3174115"/>
            <a:ext cx="11524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عَبِّرْ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FE130EC-E483-8A49-C1F0-03D80454DE4E}"/>
              </a:ext>
            </a:extLst>
          </p:cNvPr>
          <p:cNvSpPr txBox="1"/>
          <p:nvPr/>
        </p:nvSpPr>
        <p:spPr>
          <a:xfrm>
            <a:off x="2705644" y="3683876"/>
            <a:ext cx="11524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هَذِّبي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D7CC7C0-5373-8A57-665B-18356AE0AEFE}"/>
              </a:ext>
            </a:extLst>
          </p:cNvPr>
          <p:cNvSpPr txBox="1"/>
          <p:nvPr/>
        </p:nvSpPr>
        <p:spPr>
          <a:xfrm>
            <a:off x="2727297" y="4193637"/>
            <a:ext cx="11524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سافِرْنَ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BB18361-381F-E8C1-835B-C3666AD4F4F3}"/>
              </a:ext>
            </a:extLst>
          </p:cNvPr>
          <p:cNvSpPr txBox="1"/>
          <p:nvPr/>
        </p:nvSpPr>
        <p:spPr>
          <a:xfrm>
            <a:off x="2727297" y="4735732"/>
            <a:ext cx="11524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تَعَلَّما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124443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  <p:bldP spid="17" grpId="0"/>
      <p:bldP spid="1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0300B5-A6F4-C354-2BD6-3AAB4ED42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F6184A81-D0C4-7CB4-6F0F-444D2F4D6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نمر إلى التمرين الثاني. من يقرأ التعليمة؟ أنجزوا بشكل فردي. انتبهوا هناك كلمة زائدة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B422CE-6EF9-FB6F-03A0-036E7ED3313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C2AE5FA-4CF4-B752-30B4-A08CC6DD96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ACB7CCF-39AB-70B6-722A-C47194C87B1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FF56362-8E72-7AAC-D580-D72D4D2358C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4827E3D-2985-1B53-337B-45FA63C8BDC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542EF88-ACA0-8907-1234-6B0E9B548C1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FE08E7-A42F-7B6E-4BF7-17D57381176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4465DA5-F6DD-BEAB-700D-4994798E708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2EBB7D4A-8746-1852-CB6C-036C390629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55B8A05-8D69-731C-ADEC-03B30A10DA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7875" y="1709193"/>
            <a:ext cx="2760363" cy="4234016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2E32E0A-F755-F2D2-0502-113789A3D9A9}"/>
              </a:ext>
            </a:extLst>
          </p:cNvPr>
          <p:cNvSpPr/>
          <p:nvPr/>
        </p:nvSpPr>
        <p:spPr>
          <a:xfrm>
            <a:off x="3633746" y="4424495"/>
            <a:ext cx="2592054" cy="109168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lèche : gauche 12">
            <a:extLst>
              <a:ext uri="{FF2B5EF4-FFF2-40B4-BE49-F238E27FC236}">
                <a16:creationId xmlns:a16="http://schemas.microsoft.com/office/drawing/2014/main" id="{76180C13-F655-0DB5-433A-13825A21DC65}"/>
              </a:ext>
            </a:extLst>
          </p:cNvPr>
          <p:cNvSpPr/>
          <p:nvPr/>
        </p:nvSpPr>
        <p:spPr>
          <a:xfrm>
            <a:off x="6357002" y="4624273"/>
            <a:ext cx="680051" cy="241528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7EA72853-097C-0831-DA5E-AE7268D459B4}"/>
              </a:ext>
            </a:extLst>
          </p:cNvPr>
          <p:cNvCxnSpPr>
            <a:cxnSpLocks/>
          </p:cNvCxnSpPr>
          <p:nvPr/>
        </p:nvCxnSpPr>
        <p:spPr>
          <a:xfrm flipH="1" flipV="1">
            <a:off x="1537643" y="3731500"/>
            <a:ext cx="3527338" cy="147660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D00471F3-1F9A-7699-2179-1E07A7BE41E8}"/>
              </a:ext>
            </a:extLst>
          </p:cNvPr>
          <p:cNvSpPr txBox="1"/>
          <p:nvPr/>
        </p:nvSpPr>
        <p:spPr>
          <a:xfrm>
            <a:off x="429370" y="3429000"/>
            <a:ext cx="1216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تُحْذَفُ النُّقْطَةُ</a:t>
            </a:r>
            <a:endParaRPr lang="fr-FR" sz="2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52346365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211A3-6AF0-0C81-794D-78DE51E6C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20617739-2968-2708-3FBC-FCAD3124A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نصحح جملة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جملة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  من يقرأ الجملة الأولى؟ ما الكلمة الزائدة؟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745E8C-A8B2-99A5-3E9D-5FEA9564C8F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59E3F9B-AF9F-8E2B-AE98-A1AEAC3D24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D899A85-772F-7BCF-7109-941449AC54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1AAE95F-8E47-64A1-53B6-673B45C7E44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A9F614A-C3B1-50A6-D6E9-12B7052AD1D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373A71-CF03-1749-BDA3-57975D7EDD7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7912F1-5A69-429B-B25F-81EE86F4034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C86C26-3222-52DE-8A2E-FCEAE7AFD75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36555C1-A306-459F-7F18-961AA666E1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567" y="2207506"/>
            <a:ext cx="8138865" cy="3254022"/>
          </a:xfrm>
          <a:prstGeom prst="rect">
            <a:avLst/>
          </a:prstGeom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74DF60E7-A922-D96A-D5EF-8C8702F8B3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131018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4AE729-E3A2-F826-A390-98538F512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E8E70122-5D33-D73E-372B-866423747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تأكدوا من إجاباتكم. 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746359E-7EAB-BE9F-5112-EBDCC8A1E6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7399297-239E-3E0B-872F-29B582C9B5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8A5F3D0-397E-76BF-D5B0-4EC842DF182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660BEFF-E970-F287-0062-7C9C62A36F2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87E0A19-FA39-A9C8-EEFE-A6D34876946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464B06B-9A09-9DCC-4445-5C3DF948875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78F31C2-D91D-CE12-8DF4-6EBEF6BBD42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C6327C7-B996-E8DA-A48D-1C4B7007E6A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7B88BD3-0D13-7422-C8AF-9381CCB22F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567" y="2207506"/>
            <a:ext cx="8138865" cy="3254022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DDA19A39-3EC8-139B-2B8B-44BA0E0ACCD8}"/>
              </a:ext>
            </a:extLst>
          </p:cNvPr>
          <p:cNvSpPr txBox="1"/>
          <p:nvPr/>
        </p:nvSpPr>
        <p:spPr>
          <a:xfrm>
            <a:off x="502567" y="3429000"/>
            <a:ext cx="63944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اِحْتَرِمْ مُعَلِّميكَ وَزُمَلاءَكَ في </a:t>
            </a: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ٱلْمَدْرَسَةِ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9C4467FE-DEA1-4BFD-C913-4D1AAE051E1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D17AC6D8-2AF1-13F6-E632-463D0E54BA09}"/>
              </a:ext>
            </a:extLst>
          </p:cNvPr>
          <p:cNvSpPr txBox="1"/>
          <p:nvPr/>
        </p:nvSpPr>
        <p:spPr>
          <a:xfrm>
            <a:off x="632373" y="4815197"/>
            <a:ext cx="63944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رَتِّبوا غُرَفَكُمْ وَحافِظوا عَلى نَظافَتِها.  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64505489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FFA65-3FBE-F36B-6DB4-E3B7EB7F6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7B3D0C0-E6DE-B2E6-0B2A-E6A0A0C04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إنتاج كتابي</a:t>
            </a:r>
            <a:endParaRPr lang="fr-MA" dirty="0"/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2236DE5-BAC2-AC9B-5CA4-266AE2C590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98" y="2071159"/>
            <a:ext cx="6354147" cy="2024979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78B19C1-1D46-0605-5D68-4BCC869E8FBC}"/>
              </a:ext>
            </a:extLst>
          </p:cNvPr>
          <p:cNvSpPr txBox="1">
            <a:spLocks/>
          </p:cNvSpPr>
          <p:nvPr/>
        </p:nvSpPr>
        <p:spPr>
          <a:xfrm>
            <a:off x="2079738" y="284728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b="1" dirty="0"/>
              <a:t>مهارة الشرح (1)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81510FA-142D-FA3B-05B2-E8C078C11D77}"/>
              </a:ext>
            </a:extLst>
          </p:cNvPr>
          <p:cNvSpPr txBox="1"/>
          <p:nvPr/>
        </p:nvSpPr>
        <p:spPr>
          <a:xfrm>
            <a:off x="5216274" y="2394660"/>
            <a:ext cx="16962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-  03 </a:t>
            </a:r>
            <a:r>
              <a:rPr lang="ar-MA" sz="1600" b="1" dirty="0">
                <a:solidFill>
                  <a:srgbClr val="424D7B"/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8AB9ABDC-FD2D-5C80-B0AD-BA2837B89F7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492898" y="2265214"/>
            <a:ext cx="468000" cy="468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E2C74D1-938E-FC22-5E2E-7F3CBBD4E0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45824" y="981396"/>
            <a:ext cx="524912" cy="524912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886C1CE-726D-E6BD-CDDD-D48A7557DBC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011522" y="2265214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95073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8F002-EFDA-36A6-0D0F-EE174FFBA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5B4F78-84AA-DA4B-AC1A-AFBD366DD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3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حصة الإنتاج الكتابي اليوم سنتعلم استعمال مهارة الشرح لتوضيح فكرة أو موضوع معين.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62F6278-133F-328D-215E-EA36C2302DC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138325E-0457-95F1-C1CE-E7BF058287C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B59D5F4-FDE9-4D5F-B8B4-A8F169ACC5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B2FA255-B87E-B67F-C2E2-A622E94889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FA93A4B-7662-4B89-72A6-222C1AE9C94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4B435A-42A8-08D0-09CB-B6A067FD077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A86199C-8EB7-F37C-AB3D-19E00BA3E7B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D406D54-C80D-3BA8-CE1F-8DFF1C701FD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7DB9CFDA-07BA-A0AB-1F53-650EDBBE7C2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E390C34-6412-0567-318C-4427B4FDA0AF}"/>
              </a:ext>
            </a:extLst>
          </p:cNvPr>
          <p:cNvSpPr txBox="1"/>
          <p:nvPr/>
        </p:nvSpPr>
        <p:spPr>
          <a:xfrm>
            <a:off x="2566466" y="3183453"/>
            <a:ext cx="3761772" cy="102155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مَهارَةُ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ٱلشَّرْحِ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85740115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43EE4D-9E5B-19B5-4016-25405E121D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99FF-52B2-F681-B7E3-E9662A398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3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نقصد بشرح فكرة أو موضوع؟ 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F3E4361-F652-A3CB-7983-558E5E3299D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8C71620-E26A-1370-2C5F-967338E773D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408F56D-C2C8-DDCD-B6C2-77ED7601AF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E3AE7E7-8323-E593-1700-502E7D3F02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57AA4B3-1D2A-AC9A-F782-E13BE87B809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4D81F9F-1089-9252-6FCA-EFB790A84AD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1E4489C-DD45-D9FA-1717-D5EA219DF1E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D2E615-5803-0540-FE21-C83D83EE1B5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45194C4E-60B3-4619-3BCE-46EF7D63CC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972794A-CC22-1029-40FA-9283B2E83A72}"/>
              </a:ext>
            </a:extLst>
          </p:cNvPr>
          <p:cNvSpPr txBox="1"/>
          <p:nvPr/>
        </p:nvSpPr>
        <p:spPr>
          <a:xfrm>
            <a:off x="731520" y="2356517"/>
            <a:ext cx="7927450" cy="194095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اَلشَّرْحُ هُوَ أَنْ نُوَضِّحَ فِكْرَةً  بِاسْتِعْمالِ كَلِماتٍ سَهْلَةٍ وَأَمْثِلَةٍ.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11108875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C9A491-5658-A7B9-564B-79E1CE2C06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9E773D-2D72-7903-A3E4-E34329B70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3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 موضوعا حاول شرحه يوما لزميل أو شخص معين؟ (دقيقة)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3D5D037-8200-D99C-BC99-220CE57EBE8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FAB9814-88CB-B6B1-53CF-953D722E50B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A6631C0-E321-B9FE-DBD6-7B9930E170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64BDF22-987D-082D-3107-ACCB8B1BBF7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66969F9-FFED-7385-0C92-F3B83B4809C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B4D2657-0A70-B4CD-BBF3-3DCC5E4808C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61B91EC-955F-2959-241D-B70F1A3F0A1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0540290-5AAA-9CAD-8DC1-28F6AFB72BE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FC9AA369-1786-DD5D-D47E-4CE37D6D4C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1D19C51-D46D-13D5-27A1-7CAF990412E9}"/>
              </a:ext>
            </a:extLst>
          </p:cNvPr>
          <p:cNvSpPr txBox="1"/>
          <p:nvPr/>
        </p:nvSpPr>
        <p:spPr>
          <a:xfrm>
            <a:off x="2566466" y="3183453"/>
            <a:ext cx="3761772" cy="102155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مَهارَةُ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ٱلشَّرْحِ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708E76B-F7C8-06AE-B2DD-5C00D0C57C65}"/>
              </a:ext>
            </a:extLst>
          </p:cNvPr>
          <p:cNvSpPr txBox="1"/>
          <p:nvPr/>
        </p:nvSpPr>
        <p:spPr>
          <a:xfrm>
            <a:off x="6180465" y="4638724"/>
            <a:ext cx="2324080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اَلْغِذاءُ </a:t>
            </a:r>
            <a:r>
              <a:rPr lang="ar-MA" sz="48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ٱلصِّحِّيُّ</a:t>
            </a:r>
            <a:endParaRPr lang="fr-FR" sz="48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C747C21-A230-DF47-3EE8-9C187AAA04FA}"/>
              </a:ext>
            </a:extLst>
          </p:cNvPr>
          <p:cNvSpPr txBox="1"/>
          <p:nvPr/>
        </p:nvSpPr>
        <p:spPr>
          <a:xfrm>
            <a:off x="639809" y="4693957"/>
            <a:ext cx="2391277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مِهَنُ </a:t>
            </a:r>
            <a:r>
              <a:rPr lang="ar-MA" sz="48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ٱلْمُسْتَقْبَلِ</a:t>
            </a:r>
            <a:endParaRPr lang="fr-FR" sz="48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310B6FD-DD5C-5232-5B10-7D7EB4310EF9}"/>
              </a:ext>
            </a:extLst>
          </p:cNvPr>
          <p:cNvSpPr txBox="1"/>
          <p:nvPr/>
        </p:nvSpPr>
        <p:spPr>
          <a:xfrm>
            <a:off x="644056" y="1875487"/>
            <a:ext cx="2293822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فِعْلُ </a:t>
            </a:r>
            <a:r>
              <a:rPr lang="ar-MA" sz="48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ٱلْأَمْرِ</a:t>
            </a:r>
            <a:endParaRPr lang="fr-FR" sz="48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93D8A4A-9631-F673-82D1-DC38147CBB6C}"/>
              </a:ext>
            </a:extLst>
          </p:cNvPr>
          <p:cNvSpPr txBox="1"/>
          <p:nvPr/>
        </p:nvSpPr>
        <p:spPr>
          <a:xfrm>
            <a:off x="6120439" y="1875487"/>
            <a:ext cx="2027813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أَهَمِّيَّةُ </a:t>
            </a:r>
            <a:r>
              <a:rPr lang="ar-MA" sz="48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ٱلْقِراءَةِ</a:t>
            </a:r>
            <a:endParaRPr lang="fr-FR" sz="48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F607D954-50A0-96C4-1244-8C668B20FFDC}"/>
              </a:ext>
            </a:extLst>
          </p:cNvPr>
          <p:cNvCxnSpPr>
            <a:cxnSpLocks/>
            <a:endCxn id="16" idx="1"/>
          </p:cNvCxnSpPr>
          <p:nvPr/>
        </p:nvCxnSpPr>
        <p:spPr>
          <a:xfrm flipV="1">
            <a:off x="5287617" y="2290986"/>
            <a:ext cx="832822" cy="89246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6B9653CB-CE1D-6E89-14AB-EECD38F2ED75}"/>
              </a:ext>
            </a:extLst>
          </p:cNvPr>
          <p:cNvCxnSpPr>
            <a:cxnSpLocks/>
            <a:stCxn id="13" idx="3"/>
          </p:cNvCxnSpPr>
          <p:nvPr/>
        </p:nvCxnSpPr>
        <p:spPr>
          <a:xfrm flipV="1">
            <a:off x="3031086" y="4205009"/>
            <a:ext cx="825298" cy="90444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334A3D8D-7909-ADA2-D0D6-A12050305ACB}"/>
              </a:ext>
            </a:extLst>
          </p:cNvPr>
          <p:cNvCxnSpPr>
            <a:cxnSpLocks/>
            <a:stCxn id="14" idx="3"/>
          </p:cNvCxnSpPr>
          <p:nvPr/>
        </p:nvCxnSpPr>
        <p:spPr>
          <a:xfrm>
            <a:off x="2937878" y="2290986"/>
            <a:ext cx="918506" cy="89246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418C2EDA-0A3D-83F0-76B8-525F3B027B36}"/>
              </a:ext>
            </a:extLst>
          </p:cNvPr>
          <p:cNvCxnSpPr>
            <a:cxnSpLocks/>
            <a:endCxn id="12" idx="1"/>
          </p:cNvCxnSpPr>
          <p:nvPr/>
        </p:nvCxnSpPr>
        <p:spPr>
          <a:xfrm>
            <a:off x="5287617" y="4205009"/>
            <a:ext cx="892848" cy="84921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17027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6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1F037B-B915-FEE5-CAAC-0BFF7272E3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60338F-234E-A286-9F2B-4F1D3E986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تابعوا معي كيف سأستعمل مهارة الشرح لتوضيح الموضوع "العمل".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3E04A45-AF9B-75FE-5129-0AF72477EA2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08C18FE-76EE-74FC-EDDC-9D5E9AE0875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BE345E1-0D0A-759C-7DC2-708833811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7ACAF42-D993-B11E-9051-3F152848DC2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4334F38-EBE2-C83D-EC1F-1F18E9198B5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589A1BE-581E-3DEE-9A19-1D2A247E52F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DAC83BB-F0D2-FC86-31FB-E891F83008E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4CDDC73-2BD9-DC6C-9339-DCFBD8CFA3E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1A457BCE-6F8E-A12E-BBC5-C4D8653B3C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46F6491-EDFD-3A1A-B7A5-252777647B25}"/>
              </a:ext>
            </a:extLst>
          </p:cNvPr>
          <p:cNvSpPr txBox="1"/>
          <p:nvPr/>
        </p:nvSpPr>
        <p:spPr>
          <a:xfrm>
            <a:off x="2566466" y="3183453"/>
            <a:ext cx="3761772" cy="102155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اَلْعَمَلُ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3673803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07FB5-D766-0E70-61A5-7BDAE6BE2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7E2C67-A29A-0AEE-89AB-24A5BDA3A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أولا أحدد الموضوع الذي أريد شرحه. الموضوع هو "العمل".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EA9FE88-86EF-8C7A-C186-24F42748885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D1CDF5F-CD25-79D1-D60B-41BDFC37F73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0AC6800-64B1-12A9-4060-69BACFDD61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B0D586-E001-0CDF-5347-8D20D7061B1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35E4BFD-8BE2-CC98-450A-86FE07C960D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51B3DFE-1D92-0035-32CD-DA79F1B41EA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B7C883D-846B-6F66-E640-F018B47BD33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7B63EDC-5534-B56B-43A5-A696D2716A2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541056EB-692B-B979-BFA5-7A13011C820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9BBB9D3B-919D-4963-FDBE-CD4D2066475B}"/>
              </a:ext>
            </a:extLst>
          </p:cNvPr>
          <p:cNvSpPr txBox="1"/>
          <p:nvPr/>
        </p:nvSpPr>
        <p:spPr>
          <a:xfrm>
            <a:off x="3829432" y="1895292"/>
            <a:ext cx="2676987" cy="64698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ما الْمَوْضوعُ؟ </a:t>
            </a:r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Flèche : bas 19">
            <a:extLst>
              <a:ext uri="{FF2B5EF4-FFF2-40B4-BE49-F238E27FC236}">
                <a16:creationId xmlns:a16="http://schemas.microsoft.com/office/drawing/2014/main" id="{0FEBE639-25F7-8F8F-3847-688AA840A334}"/>
              </a:ext>
            </a:extLst>
          </p:cNvPr>
          <p:cNvSpPr/>
          <p:nvPr/>
        </p:nvSpPr>
        <p:spPr>
          <a:xfrm rot="5400000">
            <a:off x="3467130" y="2147797"/>
            <a:ext cx="397876" cy="30791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7BB453C-538C-32D1-FD9A-3B3CB4A74098}"/>
              </a:ext>
            </a:extLst>
          </p:cNvPr>
          <p:cNvSpPr txBox="1"/>
          <p:nvPr/>
        </p:nvSpPr>
        <p:spPr>
          <a:xfrm>
            <a:off x="511176" y="1895292"/>
            <a:ext cx="3058134" cy="64698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اَلْعَمَلُ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BA6EB82-6DB1-BDCD-357C-353EA754408E}"/>
              </a:ext>
            </a:extLst>
          </p:cNvPr>
          <p:cNvSpPr txBox="1"/>
          <p:nvPr/>
        </p:nvSpPr>
        <p:spPr>
          <a:xfrm>
            <a:off x="6846837" y="3003698"/>
            <a:ext cx="1683213" cy="102155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اَلْعَمَلُ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711253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86FE6-4F4E-9952-BD7D-6E365B1113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7B0921-E120-EE02-0272-57C01038E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ثانيا أقدم معلومات عن الموضوع (ماذا نقصد به؟).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F66E368-C6AE-7689-F491-B71CF2D3FD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8AA183A-6A1F-7B43-323D-A4B2BD522A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6A0006C-281D-5C64-F768-CD1A775A38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AC5F55F-BFEF-76B7-8B59-C6EE393D107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80D4491-BC7C-DEFC-FC4A-2D7BE7D5546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8730017-25A5-2248-FDBF-CB0E9C5B576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97E61A8-7BCD-7BCA-1534-FC8A90318AA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D8B6023-B216-6373-6C61-996E75D9799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291C0C64-4CF6-2D34-BC68-6C83BE30A5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6EEB1AE0-7E47-AB75-7C40-94941A02D7D4}"/>
              </a:ext>
            </a:extLst>
          </p:cNvPr>
          <p:cNvSpPr txBox="1"/>
          <p:nvPr/>
        </p:nvSpPr>
        <p:spPr>
          <a:xfrm>
            <a:off x="3843757" y="3313860"/>
            <a:ext cx="2766426" cy="112371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أُقَدِّمُ مَعْلوماتٍ عَنْهُ؟</a:t>
            </a:r>
          </a:p>
          <a:p>
            <a:pPr algn="r"/>
            <a:r>
              <a:rPr lang="ar-MA" sz="2800" b="1" dirty="0">
                <a:solidFill>
                  <a:srgbClr val="106585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(ما الْعَمَلُ؟ لِماذا نَعْمَلُ؟)</a:t>
            </a:r>
            <a:endParaRPr lang="fr-FR" sz="2800" b="1" dirty="0">
              <a:solidFill>
                <a:srgbClr val="106585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Flèche : bas 12">
            <a:extLst>
              <a:ext uri="{FF2B5EF4-FFF2-40B4-BE49-F238E27FC236}">
                <a16:creationId xmlns:a16="http://schemas.microsoft.com/office/drawing/2014/main" id="{522ACFDE-D394-5806-72E5-73F3B4824712}"/>
              </a:ext>
            </a:extLst>
          </p:cNvPr>
          <p:cNvSpPr/>
          <p:nvPr/>
        </p:nvSpPr>
        <p:spPr>
          <a:xfrm rot="5400000">
            <a:off x="3476539" y="3521013"/>
            <a:ext cx="397876" cy="30791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49B3F37-7DFF-B22B-CD7C-AB534BC7022E}"/>
              </a:ext>
            </a:extLst>
          </p:cNvPr>
          <p:cNvSpPr txBox="1"/>
          <p:nvPr/>
        </p:nvSpPr>
        <p:spPr>
          <a:xfrm>
            <a:off x="360102" y="2806645"/>
            <a:ext cx="3222829" cy="173664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اَلْعَمَلُ نَشاطٌ يَقومُ بِهِ الْإِنْسانُ لِيَكْسِبَ رِزْقَهُ وَيُفيدَ غَيْرَهُ وَمُجْتَمَعَهُ.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7873923-5D0D-B679-E464-4368FE82BA33}"/>
              </a:ext>
            </a:extLst>
          </p:cNvPr>
          <p:cNvSpPr txBox="1"/>
          <p:nvPr/>
        </p:nvSpPr>
        <p:spPr>
          <a:xfrm>
            <a:off x="3829432" y="1895292"/>
            <a:ext cx="2676987" cy="64698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ما الْمَوْضوعُ؟ </a:t>
            </a:r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4" name="Flèche : bas 23">
            <a:extLst>
              <a:ext uri="{FF2B5EF4-FFF2-40B4-BE49-F238E27FC236}">
                <a16:creationId xmlns:a16="http://schemas.microsoft.com/office/drawing/2014/main" id="{7AD97D10-8338-5783-505D-E5626AFA5F24}"/>
              </a:ext>
            </a:extLst>
          </p:cNvPr>
          <p:cNvSpPr/>
          <p:nvPr/>
        </p:nvSpPr>
        <p:spPr>
          <a:xfrm rot="5400000">
            <a:off x="3467130" y="2147797"/>
            <a:ext cx="397876" cy="30791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CA69CAE-A17F-2E70-7F7C-0D46E2A40446}"/>
              </a:ext>
            </a:extLst>
          </p:cNvPr>
          <p:cNvSpPr txBox="1"/>
          <p:nvPr/>
        </p:nvSpPr>
        <p:spPr>
          <a:xfrm>
            <a:off x="524797" y="1907224"/>
            <a:ext cx="3058134" cy="64698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اَلْعَمَلُ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90B30A67-303F-2E82-C596-F1BFEDB3D803}"/>
              </a:ext>
            </a:extLst>
          </p:cNvPr>
          <p:cNvSpPr txBox="1"/>
          <p:nvPr/>
        </p:nvSpPr>
        <p:spPr>
          <a:xfrm>
            <a:off x="6846837" y="3003698"/>
            <a:ext cx="1683213" cy="102155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اَلْعَمَلُ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543862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3DCEA3-D433-4094-D336-E8E341D97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1983D0-866B-0DD7-F2AA-115D6C04F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ثالثا أعطي أمثلة توضيحية.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CA04676-2664-48F8-2AD8-8157536DC3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16893A1-DF58-DC2F-DADE-85A70035A4A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FB3C106-6E8B-DC49-2903-A1C5D42C86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5D32BA1-87BD-EF9D-32CB-0015F293344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0CC0BBD-6658-23B1-4A31-975ABCA2583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A41647D-F1F1-8836-1490-7A204AC2F25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F422681-48AD-AA38-A649-10C4D10B7E5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1FD1F7-A1BD-AE2D-E7F2-942A9639B31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178B3507-20B3-D040-9333-EF5246E567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DE7362F-7CA9-D8F4-3D10-D5FEFDE96CFC}"/>
              </a:ext>
            </a:extLst>
          </p:cNvPr>
          <p:cNvSpPr txBox="1"/>
          <p:nvPr/>
        </p:nvSpPr>
        <p:spPr>
          <a:xfrm>
            <a:off x="3843757" y="3313860"/>
            <a:ext cx="2766426" cy="112371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أُقَدِّمُ مَعْلوماتٍ عَنْهُ؟</a:t>
            </a:r>
          </a:p>
          <a:p>
            <a:pPr algn="r"/>
            <a:r>
              <a:rPr lang="ar-MA" sz="2800" b="1" dirty="0">
                <a:solidFill>
                  <a:srgbClr val="106585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(ما الْعَمَلُ؟ لِماذا نَعْمَلُ؟)</a:t>
            </a:r>
            <a:endParaRPr lang="fr-FR" sz="2800" b="1" dirty="0">
              <a:solidFill>
                <a:srgbClr val="106585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Flèche : bas 15">
            <a:extLst>
              <a:ext uri="{FF2B5EF4-FFF2-40B4-BE49-F238E27FC236}">
                <a16:creationId xmlns:a16="http://schemas.microsoft.com/office/drawing/2014/main" id="{3F36E282-C413-5CD8-D302-42881BFE8F6A}"/>
              </a:ext>
            </a:extLst>
          </p:cNvPr>
          <p:cNvSpPr/>
          <p:nvPr/>
        </p:nvSpPr>
        <p:spPr>
          <a:xfrm rot="5400000">
            <a:off x="3476539" y="3521013"/>
            <a:ext cx="397876" cy="30791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D43925E-8C8B-0B30-255F-8B9784A3D404}"/>
              </a:ext>
            </a:extLst>
          </p:cNvPr>
          <p:cNvSpPr txBox="1"/>
          <p:nvPr/>
        </p:nvSpPr>
        <p:spPr>
          <a:xfrm>
            <a:off x="344528" y="2806645"/>
            <a:ext cx="3222829" cy="173664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اَلْعَمَلُ نَشاطٌ يَقومُ بِهِ الْإِنْسانُ لِيَكْسِبَ رِزْقَهُ وَيُفيدَ غَيْرَهُ وَمُجْتَمَعَهُ.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DC2FD62-4DC1-3A9D-C582-3023B8A194B3}"/>
              </a:ext>
            </a:extLst>
          </p:cNvPr>
          <p:cNvSpPr txBox="1"/>
          <p:nvPr/>
        </p:nvSpPr>
        <p:spPr>
          <a:xfrm>
            <a:off x="3829432" y="1895292"/>
            <a:ext cx="2676987" cy="64698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ما الْمَوْضوعُ؟ </a:t>
            </a:r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Flèche : bas 18">
            <a:extLst>
              <a:ext uri="{FF2B5EF4-FFF2-40B4-BE49-F238E27FC236}">
                <a16:creationId xmlns:a16="http://schemas.microsoft.com/office/drawing/2014/main" id="{530DB1E0-EEA4-97A0-6676-4010E57A72D0}"/>
              </a:ext>
            </a:extLst>
          </p:cNvPr>
          <p:cNvSpPr/>
          <p:nvPr/>
        </p:nvSpPr>
        <p:spPr>
          <a:xfrm rot="5400000">
            <a:off x="3483702" y="2086346"/>
            <a:ext cx="397876" cy="30791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8DC5A5E-291D-5FB9-0183-F9685058FD5F}"/>
              </a:ext>
            </a:extLst>
          </p:cNvPr>
          <p:cNvSpPr txBox="1"/>
          <p:nvPr/>
        </p:nvSpPr>
        <p:spPr>
          <a:xfrm>
            <a:off x="524797" y="1875851"/>
            <a:ext cx="3058134" cy="64698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اَلْعَمَلُ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B02AC9A-F8DE-2BEB-52E8-C0DB3625DFD8}"/>
              </a:ext>
            </a:extLst>
          </p:cNvPr>
          <p:cNvSpPr txBox="1"/>
          <p:nvPr/>
        </p:nvSpPr>
        <p:spPr>
          <a:xfrm>
            <a:off x="6886583" y="3355238"/>
            <a:ext cx="1683213" cy="102155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اَلْعَمَلُ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9AB7B00-09B8-E79E-D052-2A4247585B97}"/>
              </a:ext>
            </a:extLst>
          </p:cNvPr>
          <p:cNvSpPr txBox="1"/>
          <p:nvPr/>
        </p:nvSpPr>
        <p:spPr>
          <a:xfrm>
            <a:off x="3843757" y="5108705"/>
            <a:ext cx="2766426" cy="64698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أُعْطي أَمْثِلَةً تَوْضيحِيَّةً.</a:t>
            </a:r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03417D73-CD2C-806D-D8AD-15AB13E0AD3C}"/>
              </a:ext>
            </a:extLst>
          </p:cNvPr>
          <p:cNvSpPr/>
          <p:nvPr/>
        </p:nvSpPr>
        <p:spPr>
          <a:xfrm rot="5400000">
            <a:off x="3483702" y="5271080"/>
            <a:ext cx="397876" cy="32223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CEF9F6F-C9BB-5A92-92AE-E2B431D2B5FC}"/>
              </a:ext>
            </a:extLst>
          </p:cNvPr>
          <p:cNvSpPr txBox="1"/>
          <p:nvPr/>
        </p:nvSpPr>
        <p:spPr>
          <a:xfrm>
            <a:off x="315567" y="4608720"/>
            <a:ext cx="3280749" cy="173664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فَمَثَلًا، يَعْمَلُ الْفَلّاحُ في الْحَقْلِ لِيُنْتِجَ الْخُضَرَ، وَيَعْمَلُ الطَّبيبُ لِيُعالِجَ الْمَرْضى.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201008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052D50-1E29-7C13-0F05-4F14C3AFB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8BDC30-F00A-101F-2390-0DD21751C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أجمع العناصر وأكتب فقرة أوضح فيها موضوع العمل.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2BAD065-3734-A161-DA72-992EC1FC4FA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82B5C39-7A0F-A5BC-F1DF-3C97A4E7727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1B313D8-A557-B4F8-544A-094F69CC0F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224D64C-CDA3-CF2D-9FC7-781A078E17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897AC55-2B94-2D30-12BF-CF360EB4E9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2038E8C-AEA2-8CAD-E2CC-5C9A4174A87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580EBE-4F94-297D-9E6E-AF9F25D1CD1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86DEC3F-9EDF-CB90-051C-D1FEDB2D6E9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D0BE4A53-D218-8A90-3A47-F1863720D97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8C7EDBB3-BC06-B1A2-4270-C9D0283D7A66}"/>
              </a:ext>
            </a:extLst>
          </p:cNvPr>
          <p:cNvSpPr txBox="1"/>
          <p:nvPr/>
        </p:nvSpPr>
        <p:spPr>
          <a:xfrm>
            <a:off x="586531" y="1914579"/>
            <a:ext cx="7970937" cy="3098721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اَلْعَمَلُ نَشاطٌ يَقومُ بِهِ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ٱلْإِنْسانُ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لِيَكْسِبَ رِزْقَهُ وَيُفيدَ غَيْرَهُ وَمُجْتَمَعَهُ. فَمَثَلًا، يَعْمَلُ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ٱلْفَلّاحُ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ٱلْحَقْلِ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لِيُنْتِجَ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ٱلْخُضَرَ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وَيَعْمَلُ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ٱلطَّبيبُ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ٱلْمُسْتَشْفى</a:t>
            </a:r>
            <a:r>
              <a:rPr lang="ar-MA" sz="4400" b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لِيُعالِجَ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ٱلْمَرْضى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4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/>
            <a:endParaRPr lang="fr-FR" sz="4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61152289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860DD3-85E0-1720-61A9-BCD42AEDE8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5BC22F-E258-BC91-0497-8D6B945FF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قمت بشرح "العمل". سأقرأ الشرح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CFD721C-9905-BD6D-CA05-65F562A543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37C92F1-FA3A-EDFB-7A15-1B4A17DEDB0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78D244D-9E50-5DB8-D331-931211E4C2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A261EF9-937E-9DFC-361E-548F986AE71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22FF2D7-AB5C-8424-B386-129E1D35680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F5877CB-3D3A-CF30-5DD3-610E923A0D9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EEEA501-B5D6-089A-31F1-70E0DACEF03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D55F767-5709-BE78-1E90-5CB0D06EADC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5C23B571-7BE8-2BAC-2F45-E7F51A2EA1F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A82F4446-3C77-7C03-3D3C-DFBCD64C7963}"/>
              </a:ext>
            </a:extLst>
          </p:cNvPr>
          <p:cNvSpPr txBox="1"/>
          <p:nvPr/>
        </p:nvSpPr>
        <p:spPr>
          <a:xfrm>
            <a:off x="586531" y="1914579"/>
            <a:ext cx="7970937" cy="3098721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اَلْعَمَلُ نَشاطٌ يَقومُ بِهِ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ٱلْإِنْسانُ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لِيَكْسِبَ رِزْقَهُ وَيُفيدَ غَيْرَهُ وَمُجْتَمَعَهُ. فَمَثَلًا، يَعْمَلُ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ٱلْفَلّاحُ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ٱلْحَقْلِ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لِيُنْتِجَ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ٱلْخُضَرَ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وَيَعْمَلُ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ٱلطَّبيبُ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ٱلْمُسْتَشْفى</a:t>
            </a:r>
            <a:r>
              <a:rPr lang="ar-MA" sz="4400" b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لِيُعالِجَ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ٱلْمَرْضى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4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/>
            <a:endParaRPr lang="fr-FR" sz="4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25130580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E2BBA2-C029-2667-BCFE-029224CFC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D48BA2-8414-59DF-F319-3F2D84125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934754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جميعا خطوات تساعد على شرح موضوع معين. من يقرأ الخطوات؟ من يقرأ المثال؟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41E050B-B11C-9EBB-5225-CCB5C81049F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E729331-A8E4-F57A-CE9A-DD699C51EB7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B8CB928-7EFD-24F2-3AAE-547BFE167E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8E8F93F-710D-E368-1DDC-DC7AB1A6A7A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76A343F-D6CF-CE1A-F730-EE827AFBF3D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C7806A8-2F4E-3CF8-9AC9-F270C4753A3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08175D5-1595-9121-2C57-D130AD69FA6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DF43523-EB8D-6FD7-32FE-4D61BFF45B4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776D958F-1F0C-CBDA-C04D-1638B0C1DD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34BD857-5886-A557-56AF-00AC0E9963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5428" y="1786785"/>
            <a:ext cx="6934755" cy="4214568"/>
          </a:xfrm>
          <a:prstGeom prst="roundRect">
            <a:avLst>
              <a:gd name="adj" fmla="val 16667"/>
            </a:avLst>
          </a:prstGeom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058413970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4571F-0ECF-2BE2-89EE-DB8A8ECDC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578BD2-5080-E228-45BE-BF0256D80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الآنَ جَماعيا، سنشرح موضوع "فعل الأمر". من يحدد الموضوع؟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8F9F713-B8CC-44DB-716E-74BBF716BA8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2AEACD6-A846-D333-E4A3-59D4109476D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91C6C0A-61BC-049B-43E5-A0E69DA199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1F57028-8B66-728E-CEA5-181576C27B7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B91D8C7-F7D9-26A4-2B65-F590C0DBB62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0485DA2-FA89-9B4A-3F69-F6030CC48FA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7A473D-D7BC-973E-7EAF-D4E7B66EA8A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543C3AB-F81C-F335-E326-79D3A979423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BECC3944-D429-6D94-48D1-EC88971351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3E794E5-69F8-4452-2005-8EA50C70031F}"/>
              </a:ext>
            </a:extLst>
          </p:cNvPr>
          <p:cNvSpPr txBox="1"/>
          <p:nvPr/>
        </p:nvSpPr>
        <p:spPr>
          <a:xfrm>
            <a:off x="6065556" y="1584000"/>
            <a:ext cx="1847783" cy="57888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ما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ٱلْمَوْضوعُ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BAA2691-F6BB-EC90-25FD-04E942CFBE2C}"/>
              </a:ext>
            </a:extLst>
          </p:cNvPr>
          <p:cNvSpPr txBox="1"/>
          <p:nvPr/>
        </p:nvSpPr>
        <p:spPr>
          <a:xfrm>
            <a:off x="2735250" y="1578125"/>
            <a:ext cx="3269610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أُقَدِّمُ مَعْلوماتٍ عَنْهُ؟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F6AB974-7316-BB75-AB13-B3A87E7D7F7D}"/>
              </a:ext>
            </a:extLst>
          </p:cNvPr>
          <p:cNvSpPr txBox="1"/>
          <p:nvPr/>
        </p:nvSpPr>
        <p:spPr>
          <a:xfrm>
            <a:off x="447870" y="1578125"/>
            <a:ext cx="2118658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3. أَمْثِلَةٌ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20D85C7-AD33-6A6B-09E3-C41328F959C2}"/>
              </a:ext>
            </a:extLst>
          </p:cNvPr>
          <p:cNvSpPr txBox="1"/>
          <p:nvPr/>
        </p:nvSpPr>
        <p:spPr>
          <a:xfrm>
            <a:off x="7243637" y="3543422"/>
            <a:ext cx="1275159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فِعْلُ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ٱلْأَمْرِ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Flèche : bas 12">
            <a:extLst>
              <a:ext uri="{FF2B5EF4-FFF2-40B4-BE49-F238E27FC236}">
                <a16:creationId xmlns:a16="http://schemas.microsoft.com/office/drawing/2014/main" id="{D12AC24B-1BCD-9C40-2AB5-BB93820ED44E}"/>
              </a:ext>
            </a:extLst>
          </p:cNvPr>
          <p:cNvSpPr/>
          <p:nvPr/>
        </p:nvSpPr>
        <p:spPr>
          <a:xfrm rot="5400000">
            <a:off x="3993415" y="2950879"/>
            <a:ext cx="397876" cy="30791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B476480-2BA4-4828-DE02-7DB7742B9661}"/>
              </a:ext>
            </a:extLst>
          </p:cNvPr>
          <p:cNvSpPr txBox="1"/>
          <p:nvPr/>
        </p:nvSpPr>
        <p:spPr>
          <a:xfrm>
            <a:off x="1037461" y="2698374"/>
            <a:ext cx="3058134" cy="64698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2666516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AAF05-0B70-81AC-1663-8256CF7F1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229A1F-11D4-72AB-DD27-122880599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الموضوع هو "فعل الأمر". ماذا نفعل بعد ذلك؟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9F0942-1946-60BF-74E8-FF3CA898B7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C2EF014-BD80-46A1-10E7-C2E4F17924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0BD748E-3E46-BFF3-FED7-8EB93D437A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5FDC948-6CE0-0F4C-D83C-95C94686DE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327733F-4ECB-FC7E-EB11-D814D93A4D2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9FDD3E9-BC7F-38C6-8BB5-E3D12E5C112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DC37CD0-1F4D-4CBC-B0FB-C3AF1D9B335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FD4E442-8B09-A222-2DD8-1ED894F4F30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BD87368F-59A5-32B5-8325-DF981CB595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27F6ED65-2B92-E76F-7A30-78AB1102D412}"/>
              </a:ext>
            </a:extLst>
          </p:cNvPr>
          <p:cNvSpPr txBox="1"/>
          <p:nvPr/>
        </p:nvSpPr>
        <p:spPr>
          <a:xfrm>
            <a:off x="6065556" y="1584000"/>
            <a:ext cx="1847783" cy="578882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ما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ٱلْمَوْضوعُ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20A2A0A-F15F-C4A3-4060-B9039FBEC00C}"/>
              </a:ext>
            </a:extLst>
          </p:cNvPr>
          <p:cNvSpPr txBox="1"/>
          <p:nvPr/>
        </p:nvSpPr>
        <p:spPr>
          <a:xfrm>
            <a:off x="2735250" y="1578125"/>
            <a:ext cx="3269610" cy="57888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أُقَدِّمُ مَعْلوماتٍ عَنْهُ؟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963B8D0-9B89-6A28-A624-D5F75BAA1E34}"/>
              </a:ext>
            </a:extLst>
          </p:cNvPr>
          <p:cNvSpPr txBox="1"/>
          <p:nvPr/>
        </p:nvSpPr>
        <p:spPr>
          <a:xfrm>
            <a:off x="447870" y="1578125"/>
            <a:ext cx="2118658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3. أَمْثِلَةٌ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A981C7D-4172-1782-DEAF-78197A21A8A3}"/>
              </a:ext>
            </a:extLst>
          </p:cNvPr>
          <p:cNvSpPr txBox="1"/>
          <p:nvPr/>
        </p:nvSpPr>
        <p:spPr>
          <a:xfrm>
            <a:off x="7243637" y="3543422"/>
            <a:ext cx="1275159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فِعْلُ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ٱلْأَمْرِ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Flèche : bas 12">
            <a:extLst>
              <a:ext uri="{FF2B5EF4-FFF2-40B4-BE49-F238E27FC236}">
                <a16:creationId xmlns:a16="http://schemas.microsoft.com/office/drawing/2014/main" id="{DF1D5FD3-14F9-69A1-0EBB-E79927E3FB01}"/>
              </a:ext>
            </a:extLst>
          </p:cNvPr>
          <p:cNvSpPr/>
          <p:nvPr/>
        </p:nvSpPr>
        <p:spPr>
          <a:xfrm rot="5400000">
            <a:off x="3993415" y="2950879"/>
            <a:ext cx="397876" cy="30791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8004400-72BC-D009-90D5-9E66502D6BAB}"/>
              </a:ext>
            </a:extLst>
          </p:cNvPr>
          <p:cNvSpPr txBox="1"/>
          <p:nvPr/>
        </p:nvSpPr>
        <p:spPr>
          <a:xfrm>
            <a:off x="1037461" y="2698374"/>
            <a:ext cx="3058134" cy="64698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فِعْلُ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ٱلْأَمْرِ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9461250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7323E-E543-E387-FCBD-5A0222E1E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A6878B-FE28-63B5-FD82-03709B18F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نقدم معلومات عن "فعل الأمر". ما هو؟ ولماذا نستعمله؟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3C4762B-0F5A-2B08-85DD-621187E04BF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6B57B38-7B28-B06F-34A5-D32261D7C10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65DCFB5-3223-5A66-45F2-24004FB517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57A2E4B-0AAB-20A1-3D1C-F1EDC15CBEC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4511E77-EA86-749F-3292-D71FD18567D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56EC31C-C1A5-725F-4EFB-354D8107F37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C75A77-36C6-CFA0-0ED4-C25A341F07F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17DA272-53AB-853A-98D6-31E40DB0894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B2DBD457-A36C-40EA-E388-8B9A893053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BF68587-7719-741A-674E-3C8C5C085817}"/>
              </a:ext>
            </a:extLst>
          </p:cNvPr>
          <p:cNvSpPr txBox="1"/>
          <p:nvPr/>
        </p:nvSpPr>
        <p:spPr>
          <a:xfrm>
            <a:off x="6065556" y="1584000"/>
            <a:ext cx="1847783" cy="578882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ما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ٱلْمَوْضوعُ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8A03F04-0392-91C1-DE3C-863680B547BF}"/>
              </a:ext>
            </a:extLst>
          </p:cNvPr>
          <p:cNvSpPr txBox="1"/>
          <p:nvPr/>
        </p:nvSpPr>
        <p:spPr>
          <a:xfrm>
            <a:off x="2735250" y="1578125"/>
            <a:ext cx="3269610" cy="57888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أُقَدِّمُ مَعْلوماتٍ عَنْهُ؟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E08FA94-D6B5-6756-9C98-EC3E2603DA67}"/>
              </a:ext>
            </a:extLst>
          </p:cNvPr>
          <p:cNvSpPr txBox="1"/>
          <p:nvPr/>
        </p:nvSpPr>
        <p:spPr>
          <a:xfrm>
            <a:off x="447870" y="1578125"/>
            <a:ext cx="2118658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3. أَمْثِلَةٌ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F736035-7D6F-604A-A527-5DA9673D2FF4}"/>
              </a:ext>
            </a:extLst>
          </p:cNvPr>
          <p:cNvSpPr txBox="1"/>
          <p:nvPr/>
        </p:nvSpPr>
        <p:spPr>
          <a:xfrm>
            <a:off x="7243637" y="3543422"/>
            <a:ext cx="1275159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فِعْلُ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ٱلْأَمْرِ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Flèche : bas 19">
            <a:extLst>
              <a:ext uri="{FF2B5EF4-FFF2-40B4-BE49-F238E27FC236}">
                <a16:creationId xmlns:a16="http://schemas.microsoft.com/office/drawing/2014/main" id="{19F38803-2A02-AE6F-6417-9084C683C9CA}"/>
              </a:ext>
            </a:extLst>
          </p:cNvPr>
          <p:cNvSpPr/>
          <p:nvPr/>
        </p:nvSpPr>
        <p:spPr>
          <a:xfrm rot="5400000">
            <a:off x="5410047" y="2992467"/>
            <a:ext cx="397876" cy="30791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54DE584-86FB-2F46-1B35-720585248F65}"/>
              </a:ext>
            </a:extLst>
          </p:cNvPr>
          <p:cNvSpPr txBox="1"/>
          <p:nvPr/>
        </p:nvSpPr>
        <p:spPr>
          <a:xfrm>
            <a:off x="415774" y="2698374"/>
            <a:ext cx="5039255" cy="64698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فِعْلُ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ٱلْأَمْرِ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2" name="Flèche : bas 21">
            <a:extLst>
              <a:ext uri="{FF2B5EF4-FFF2-40B4-BE49-F238E27FC236}">
                <a16:creationId xmlns:a16="http://schemas.microsoft.com/office/drawing/2014/main" id="{AFFD27AB-9130-A313-3BD8-42CC0C91976A}"/>
              </a:ext>
            </a:extLst>
          </p:cNvPr>
          <p:cNvSpPr/>
          <p:nvPr/>
        </p:nvSpPr>
        <p:spPr>
          <a:xfrm rot="5400000">
            <a:off x="5424880" y="4036061"/>
            <a:ext cx="397876" cy="30791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AABC30C1-690F-99E2-FEEC-176863580477}"/>
              </a:ext>
            </a:extLst>
          </p:cNvPr>
          <p:cNvSpPr txBox="1"/>
          <p:nvPr/>
        </p:nvSpPr>
        <p:spPr>
          <a:xfrm>
            <a:off x="415774" y="3594108"/>
            <a:ext cx="5054089" cy="119181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فِعْلُ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ٱلْأَمْرِ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فِعْلٌ يَدُلُّ عَلى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ٱلطَّلَبِ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نَسْتَعْمِلُهُ عِنْدَما نَطْلُبُ مِنْ شَخْصٍ أَنْ يَقومَ بِفِعْلٍ مُعَيَّنٍ. 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599424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0480F6-8B03-6B00-3BEF-15BB735656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8FA068-9414-3DD3-E96E-08240C99A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ماذا سنضيف؟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ABD9445-AB95-0012-9E3E-DB313E3135F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8F1620D-50B0-ED7A-C9AF-9CAA28B1DC3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4A7732A-0F33-ED62-EBF4-D7A40CF34D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D9B0B20-56F8-054A-B7CB-1C257D2959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57187B3-CEFA-169B-CCEF-E597207A1E9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E93ED8-6C77-00E2-42C7-43F4E75B10E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FB76EE9-E717-021E-DAD2-11F054A3598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52283BA-6DE8-7E2C-BF2D-C6D4E367EEB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F0D35580-95C8-DA73-81A0-C90EE47B564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A80E2915-6ABB-A84A-270B-22C979E8848D}"/>
              </a:ext>
            </a:extLst>
          </p:cNvPr>
          <p:cNvSpPr txBox="1"/>
          <p:nvPr/>
        </p:nvSpPr>
        <p:spPr>
          <a:xfrm>
            <a:off x="6065556" y="1584000"/>
            <a:ext cx="1847783" cy="578882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ما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ٱلْمَوْضوعُ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8838DD7-49CC-4314-6E5F-134F82B97BCE}"/>
              </a:ext>
            </a:extLst>
          </p:cNvPr>
          <p:cNvSpPr txBox="1"/>
          <p:nvPr/>
        </p:nvSpPr>
        <p:spPr>
          <a:xfrm>
            <a:off x="2735250" y="1578125"/>
            <a:ext cx="3269610" cy="578882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أُقَدِّمُ مَعْلوماتٍ عَنْهُ؟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4A147A9-7FB8-F96A-D545-85ABAB27F223}"/>
              </a:ext>
            </a:extLst>
          </p:cNvPr>
          <p:cNvSpPr txBox="1"/>
          <p:nvPr/>
        </p:nvSpPr>
        <p:spPr>
          <a:xfrm>
            <a:off x="447870" y="1578125"/>
            <a:ext cx="2118658" cy="5788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3. أَمْثِلَةٌ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85BA3CE-91DA-FD63-32C0-B0782FACD1BA}"/>
              </a:ext>
            </a:extLst>
          </p:cNvPr>
          <p:cNvSpPr txBox="1"/>
          <p:nvPr/>
        </p:nvSpPr>
        <p:spPr>
          <a:xfrm>
            <a:off x="7243637" y="3543422"/>
            <a:ext cx="1275159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فِعْلُ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ٱلْأَمْرِ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Flèche : bas 19">
            <a:extLst>
              <a:ext uri="{FF2B5EF4-FFF2-40B4-BE49-F238E27FC236}">
                <a16:creationId xmlns:a16="http://schemas.microsoft.com/office/drawing/2014/main" id="{AE6E4363-8152-B82B-2B91-1EF9C88DDFCD}"/>
              </a:ext>
            </a:extLst>
          </p:cNvPr>
          <p:cNvSpPr/>
          <p:nvPr/>
        </p:nvSpPr>
        <p:spPr>
          <a:xfrm rot="5400000">
            <a:off x="5410047" y="2992467"/>
            <a:ext cx="397876" cy="30791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857727D-9877-E4B7-4DC1-85B43DFF5B7F}"/>
              </a:ext>
            </a:extLst>
          </p:cNvPr>
          <p:cNvSpPr txBox="1"/>
          <p:nvPr/>
        </p:nvSpPr>
        <p:spPr>
          <a:xfrm>
            <a:off x="415774" y="2698374"/>
            <a:ext cx="5039255" cy="64698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فِعْلُ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ٱلْأَمْرِ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2" name="Flèche : bas 21">
            <a:extLst>
              <a:ext uri="{FF2B5EF4-FFF2-40B4-BE49-F238E27FC236}">
                <a16:creationId xmlns:a16="http://schemas.microsoft.com/office/drawing/2014/main" id="{84B19843-DFA9-F710-9C4C-B1E97B02234D}"/>
              </a:ext>
            </a:extLst>
          </p:cNvPr>
          <p:cNvSpPr/>
          <p:nvPr/>
        </p:nvSpPr>
        <p:spPr>
          <a:xfrm rot="5400000">
            <a:off x="5424880" y="4036061"/>
            <a:ext cx="397876" cy="30791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F77229EA-0C99-3137-97B7-4D08F9F5457E}"/>
              </a:ext>
            </a:extLst>
          </p:cNvPr>
          <p:cNvSpPr txBox="1"/>
          <p:nvPr/>
        </p:nvSpPr>
        <p:spPr>
          <a:xfrm>
            <a:off x="415774" y="3594108"/>
            <a:ext cx="5054089" cy="119181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فِعْلُ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ٱلْأَمْرِ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فِعْلٌ يَدُلُّ عَلى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ٱلطَّلَبِ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نَسْتَعْمِلُهُ عِنْدَما نَطْلُبُ مِنْ شَخْصٍ أَنْ يَقومَ بِفِعْلٍ مُعَيَّنٍ. 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4660587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9EE015-2FBA-400D-7288-87F670331C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22C8C9-31F0-51DA-E900-5C4F320A3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نضيف أمثلة توضيحية. من يقدم مثالا لفعل الأمر؟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84973B5-7DC7-F946-88B5-B3E44D37EEC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0F2A14A-2540-C6B2-D091-9BC76AD638C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BD2E30D-90F1-3D8E-6F01-6DB04B857E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31316B2-EECC-0B54-E7D0-529D10B3D93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59E6981-F370-D7C4-65CC-9589ED455F9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98E881-B2EF-6A74-CC36-73DAAD92571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349EF7B-0F00-8EC2-1896-75C7E5AAB68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21ECB63-05B3-0552-398C-966880F17C9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E429B2B-E1F7-356F-6100-53D0AF4AFD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7BBEF04-BAA1-D587-0C91-FF11F53906E1}"/>
              </a:ext>
            </a:extLst>
          </p:cNvPr>
          <p:cNvSpPr txBox="1"/>
          <p:nvPr/>
        </p:nvSpPr>
        <p:spPr>
          <a:xfrm>
            <a:off x="6065556" y="1584000"/>
            <a:ext cx="1847783" cy="578882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ما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ٱلْمَوْضوعُ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DFC4E23-C1D6-2F68-748F-41B66F01B4BF}"/>
              </a:ext>
            </a:extLst>
          </p:cNvPr>
          <p:cNvSpPr txBox="1"/>
          <p:nvPr/>
        </p:nvSpPr>
        <p:spPr>
          <a:xfrm>
            <a:off x="2735250" y="1578125"/>
            <a:ext cx="3269610" cy="578882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أُقَدِّمُ مَعْلوماتٍ عَنْهُ؟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DB73BF9-2CB7-5A43-A144-F9DDF481A132}"/>
              </a:ext>
            </a:extLst>
          </p:cNvPr>
          <p:cNvSpPr txBox="1"/>
          <p:nvPr/>
        </p:nvSpPr>
        <p:spPr>
          <a:xfrm>
            <a:off x="447870" y="1578125"/>
            <a:ext cx="2118658" cy="5788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3. أَمْثِلَةٌ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2E658B3-FB6F-11C4-DB3C-2B32BA0DD08A}"/>
              </a:ext>
            </a:extLst>
          </p:cNvPr>
          <p:cNvSpPr txBox="1"/>
          <p:nvPr/>
        </p:nvSpPr>
        <p:spPr>
          <a:xfrm>
            <a:off x="7243637" y="3543422"/>
            <a:ext cx="1275159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فِعْلُ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ٱلْأَمْرِ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Flèche : bas 12">
            <a:extLst>
              <a:ext uri="{FF2B5EF4-FFF2-40B4-BE49-F238E27FC236}">
                <a16:creationId xmlns:a16="http://schemas.microsoft.com/office/drawing/2014/main" id="{1F820FE1-3C25-D421-C83D-C36677DE75D2}"/>
              </a:ext>
            </a:extLst>
          </p:cNvPr>
          <p:cNvSpPr/>
          <p:nvPr/>
        </p:nvSpPr>
        <p:spPr>
          <a:xfrm rot="5400000">
            <a:off x="5410047" y="2992467"/>
            <a:ext cx="397876" cy="30791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4D310EF-E5AB-59F1-9907-3D2424F9A1F4}"/>
              </a:ext>
            </a:extLst>
          </p:cNvPr>
          <p:cNvSpPr txBox="1"/>
          <p:nvPr/>
        </p:nvSpPr>
        <p:spPr>
          <a:xfrm>
            <a:off x="415774" y="2698374"/>
            <a:ext cx="5039255" cy="64698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فِعْلُ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ٱلْأَمْرِ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482942E1-0A5D-7FEA-1749-3A1B57A0B220}"/>
              </a:ext>
            </a:extLst>
          </p:cNvPr>
          <p:cNvSpPr/>
          <p:nvPr/>
        </p:nvSpPr>
        <p:spPr>
          <a:xfrm rot="5400000">
            <a:off x="5424880" y="4036061"/>
            <a:ext cx="397876" cy="30791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95F55A4-B549-41DE-E157-F4B86BA0CBFD}"/>
              </a:ext>
            </a:extLst>
          </p:cNvPr>
          <p:cNvSpPr txBox="1"/>
          <p:nvPr/>
        </p:nvSpPr>
        <p:spPr>
          <a:xfrm>
            <a:off x="415774" y="3594108"/>
            <a:ext cx="5054089" cy="119181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فِعْلُ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ٱلْأَمْرِ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فِعْلٌ يَدُلُّ عَلى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ٱلطَّلَبِ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نَسْتَعْمِلُهُ عِنْدَما نَطْلُبُ مِنْ شَخْصٍ أَنْ يَقومَ بِفِعْلٍ مُعَيَّنٍ. 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Flèche : bas 19">
            <a:extLst>
              <a:ext uri="{FF2B5EF4-FFF2-40B4-BE49-F238E27FC236}">
                <a16:creationId xmlns:a16="http://schemas.microsoft.com/office/drawing/2014/main" id="{DCD1FFDF-160C-3789-1098-CF988E9D2775}"/>
              </a:ext>
            </a:extLst>
          </p:cNvPr>
          <p:cNvSpPr/>
          <p:nvPr/>
        </p:nvSpPr>
        <p:spPr>
          <a:xfrm rot="5400000">
            <a:off x="5424880" y="5548533"/>
            <a:ext cx="397876" cy="30791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2BCCCF4-9745-02B9-DD50-B59C333445C2}"/>
              </a:ext>
            </a:extLst>
          </p:cNvPr>
          <p:cNvSpPr txBox="1"/>
          <p:nvPr/>
        </p:nvSpPr>
        <p:spPr>
          <a:xfrm>
            <a:off x="400940" y="4984616"/>
            <a:ext cx="5068923" cy="119181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فَمَثَلاً، عِنْدَما أَطْلُبُ مِنْ تِلْميذَةٍ أَنْ تَنْتَبِهَ، أَقولُ لَها: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اِنْتَبِهي. </a:t>
            </a:r>
            <a:endParaRPr lang="fr-FR" sz="3200" b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556160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CB8A8A-C602-33FF-E17B-A36172AF5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0FDF9E-C3D2-E555-FE85-31B6C0555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يقرأ الشرح الذي وضعناه لفعل الأمر؟.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7A14776-065D-452E-7AE3-8D4B3E570A2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4292584-E5B3-5F5B-06AB-2259E34AFFE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7AE181-694F-7625-AD0D-E717EA153D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22C2AF7-FFA9-3765-6CE7-CDA60432BE3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B10A229-7BD9-8BDC-6127-3C884B9C0D0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4B5DED6-0825-6F19-D4D6-36D4948A0D7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0F2C95A-DE61-36FF-F288-C99A316DA29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0F54A54-6519-DFF6-162D-DBD5B803E3D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715ED0B-8E19-65F0-7E59-752D31DDDD2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AC57CB5-55DC-8970-C41D-9982366B280B}"/>
              </a:ext>
            </a:extLst>
          </p:cNvPr>
          <p:cNvSpPr txBox="1"/>
          <p:nvPr/>
        </p:nvSpPr>
        <p:spPr>
          <a:xfrm>
            <a:off x="6065556" y="1584000"/>
            <a:ext cx="1847783" cy="578882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ما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ٱلْمَوْضوعُ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EF0744A-410C-A15D-F42B-83A6C5EB3FCC}"/>
              </a:ext>
            </a:extLst>
          </p:cNvPr>
          <p:cNvSpPr txBox="1"/>
          <p:nvPr/>
        </p:nvSpPr>
        <p:spPr>
          <a:xfrm>
            <a:off x="2735250" y="1578125"/>
            <a:ext cx="3269610" cy="578882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أُقَدِّمُ مَعْلوماتٍ عَنْهُ؟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D786860-544F-08E0-D9F7-A93CD2798EE7}"/>
              </a:ext>
            </a:extLst>
          </p:cNvPr>
          <p:cNvSpPr txBox="1"/>
          <p:nvPr/>
        </p:nvSpPr>
        <p:spPr>
          <a:xfrm>
            <a:off x="447870" y="1578125"/>
            <a:ext cx="2118658" cy="5788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3. أَمْثِلَةٌ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8725C0C-63B1-DE5C-8FDB-B6C8BE176F47}"/>
              </a:ext>
            </a:extLst>
          </p:cNvPr>
          <p:cNvSpPr txBox="1"/>
          <p:nvPr/>
        </p:nvSpPr>
        <p:spPr>
          <a:xfrm>
            <a:off x="7232603" y="3809613"/>
            <a:ext cx="1275159" cy="57888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فِعْلُ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ٱلْأَمْرِ</a:t>
            </a:r>
            <a:endParaRPr lang="fr-FR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3775559-9877-3A9D-C3FD-919262CF7554}"/>
              </a:ext>
            </a:extLst>
          </p:cNvPr>
          <p:cNvSpPr txBox="1"/>
          <p:nvPr/>
        </p:nvSpPr>
        <p:spPr>
          <a:xfrm>
            <a:off x="527754" y="3321234"/>
            <a:ext cx="6226374" cy="173664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فِعْلُ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ٱلْأَمْرِ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فِعْلٌ يَدُلُّ عَلى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ٱلطَّلَبِ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نَسْتَعْمِلُهُ عِنْدَما نَطْلُبُ مِنْ شَخْصٍ أَنْ يَقومَ بِفِعْلٍ مُعَيَّنٍ. </a:t>
            </a:r>
          </a:p>
          <a:p>
            <a:pPr algn="r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فَمَثَلاً، عِنْدَما أَطْلُبُ مِنْ تِلْميذَةٍ أَنْ تَنْتَبِهَ، أَقولُ لَها: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اِنْتَبِهي. </a:t>
            </a:r>
            <a:endParaRPr lang="fr-FR" sz="3200" b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Flèche : bas 19">
            <a:extLst>
              <a:ext uri="{FF2B5EF4-FFF2-40B4-BE49-F238E27FC236}">
                <a16:creationId xmlns:a16="http://schemas.microsoft.com/office/drawing/2014/main" id="{D206B9C0-4DB9-C6CE-05BB-2F10E0BB7FA4}"/>
              </a:ext>
            </a:extLst>
          </p:cNvPr>
          <p:cNvSpPr/>
          <p:nvPr/>
        </p:nvSpPr>
        <p:spPr>
          <a:xfrm rot="5400000">
            <a:off x="6749152" y="4035602"/>
            <a:ext cx="397876" cy="30791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309704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67161-F67E-CCFA-11D4-0A09574E0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380CAA-EC4A-43D3-3898-5D4850C7A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الصفحة 76. من يقرأ التعليمة 1؟ ما المطلوب؟      - أنجزوا بشكل فردي.</a:t>
            </a:r>
            <a:endParaRPr lang="fr-FR" sz="2400" dirty="0">
              <a:solidFill>
                <a:srgbClr val="FF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1BB90E6-423A-9119-B4A0-5BB096411A7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BA8C344-118E-C60C-0853-8AE5217A2C7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BC546A2-B561-6E4F-5F7C-0F4340F323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E32911C-8151-5B7F-9964-7F8233E0AC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FFAA6D0-40CB-D78B-B6B1-D60804E60D0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5A56B69-A300-81E5-4F43-93F2D227E29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0A56D4-D2A5-7180-7207-D44A4A59A34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7CB60DB-F013-1BAA-706F-BFFFA33F7A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8040" y="1919027"/>
            <a:ext cx="2824239" cy="433199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4ECBFA7-6D3A-E2CB-3613-B24E5E6AFEC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31A973AB-221F-5EA7-2DA5-2C31D6A0F05C}"/>
              </a:ext>
            </a:extLst>
          </p:cNvPr>
          <p:cNvSpPr/>
          <p:nvPr/>
        </p:nvSpPr>
        <p:spPr>
          <a:xfrm>
            <a:off x="3328040" y="3995043"/>
            <a:ext cx="2703444" cy="934766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D755E7BB-1A79-BD23-15CB-AAB271C9BB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07142744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2B552-04C0-1F40-2703-F11154FEF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D304E5-FC55-8D9C-DFE1-68DC32D13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ثنائيات، تقاسموا إجاباتكم. أمامكم دقيقة واحدة. </a:t>
            </a:r>
            <a:endParaRPr lang="fr-FR" sz="2400" dirty="0">
              <a:solidFill>
                <a:srgbClr val="FF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1A829D9-0AD7-BEBE-D3EB-AEAEBF6EE27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1486AC1-840A-8B65-F027-F7C09805AEC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6B24740-E384-8D77-0C01-29A59DABE5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D477DA9-6669-BFBF-0E1B-38F888797A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2E89F17-F696-1409-93BA-5B11D10C1E8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56D0AA-4B03-25FE-7EC5-861966EDABA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9639BBF-99CC-BC1E-E0A3-1A083182C12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A08C8DF-B90F-27BC-BD76-B42FD54DB72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AC8CF91-CBA7-1C47-38E1-BAAAFBB1BA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4116" y="2393610"/>
            <a:ext cx="7835767" cy="2770495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22BE7F4F-A7CD-9191-3211-19259CAAAC3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655098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37F965-C84D-E4DE-3012-D1AF567A7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0F7D8D-0471-54A1-4154-77FE12A1F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سأعين ثنائيا ليقرأ الشرح الأول؟ ما الكلمة المناسبة للشرح؟</a:t>
            </a:r>
            <a:endParaRPr lang="fr-FR" sz="2400" dirty="0">
              <a:solidFill>
                <a:srgbClr val="FF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668E4F9-2DC7-516B-6627-EB0C87048E9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FE6B9D7-1C94-D609-4329-FDD3C2441AE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9C1B6CC-77DB-95A0-79DC-9E9C25ABA8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9EBFE99-6DDD-90BC-4349-8CF1C7627FA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B3D7C4C-DBF4-F2FA-2574-76809C54725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F8A75D4-FA3E-C093-8D28-116DD79987E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7E637B5-C5AF-04D1-D06F-1EAA13F1AC7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2BF4E6-61D3-337D-CC0D-469DFF46DD9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D2B9180-4207-3372-7873-5D9D4DC417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4116" y="2393610"/>
            <a:ext cx="7835767" cy="2770495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659A4569-B659-986B-8873-E5207D079B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3995A2C-5779-E9D2-E02E-E9C0BC3FA511}"/>
              </a:ext>
            </a:extLst>
          </p:cNvPr>
          <p:cNvSpPr txBox="1"/>
          <p:nvPr/>
        </p:nvSpPr>
        <p:spPr>
          <a:xfrm>
            <a:off x="7472373" y="2915109"/>
            <a:ext cx="1254555" cy="71508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مُسْتَشْفى</a:t>
            </a:r>
            <a:endParaRPr lang="fr-FR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DE973F4-4A20-2D74-9995-5D19C2EAF861}"/>
              </a:ext>
            </a:extLst>
          </p:cNvPr>
          <p:cNvSpPr txBox="1"/>
          <p:nvPr/>
        </p:nvSpPr>
        <p:spPr>
          <a:xfrm>
            <a:off x="7462812" y="3650899"/>
            <a:ext cx="1254555" cy="71508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قِطارٌ</a:t>
            </a:r>
            <a:endParaRPr lang="fr-FR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107CF32-7FC0-EE73-816B-FAA62A6FC8CD}"/>
              </a:ext>
            </a:extLst>
          </p:cNvPr>
          <p:cNvSpPr txBox="1"/>
          <p:nvPr/>
        </p:nvSpPr>
        <p:spPr>
          <a:xfrm>
            <a:off x="7462813" y="4398618"/>
            <a:ext cx="1254555" cy="71508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نَحْلَةٌ</a:t>
            </a:r>
            <a:endParaRPr lang="fr-FR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835677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E4DC93-D05E-EF22-1992-A620798DD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F0485D-D863-3722-70FE-BB231CBB9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</a:t>
            </a:r>
            <a:endParaRPr lang="fr-FR" sz="2400" dirty="0">
              <a:solidFill>
                <a:srgbClr val="FF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0146B62-0638-34E5-C983-BC2F580EA47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FBCB983-F7C8-8418-777B-52F2F995688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FC271B7-C944-BE6B-BE4B-D062A349FA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9ADD6E7-D729-6BE3-5393-D97202AC237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3FAA426-64DC-4B23-9FE0-789469E1C6C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EA88A0-16C3-1654-A741-CDA60FC6C83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DA49B0F-3D0E-3DBD-2A5D-24BB5DCCADA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5655EDD-58A3-DC9C-2247-DC37D5D87D2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8DF4714-215F-F020-D484-998AA5C935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4116" y="2393610"/>
            <a:ext cx="7835767" cy="2770495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7639DEFD-D9E7-93DA-9C0D-8BEE4CBB33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A5B8D86F-89C2-8D85-36F7-9DD679B71B9C}"/>
              </a:ext>
            </a:extLst>
          </p:cNvPr>
          <p:cNvSpPr txBox="1"/>
          <p:nvPr/>
        </p:nvSpPr>
        <p:spPr>
          <a:xfrm>
            <a:off x="7472373" y="2915109"/>
            <a:ext cx="1254555" cy="71508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مُسْتَشْفى</a:t>
            </a:r>
            <a:endParaRPr lang="fr-FR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D494E9C-FB93-A236-47E0-DE2205BF6FEE}"/>
              </a:ext>
            </a:extLst>
          </p:cNvPr>
          <p:cNvSpPr txBox="1"/>
          <p:nvPr/>
        </p:nvSpPr>
        <p:spPr>
          <a:xfrm>
            <a:off x="7462812" y="3650899"/>
            <a:ext cx="1254555" cy="71508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قِطارٌ</a:t>
            </a:r>
            <a:endParaRPr lang="fr-FR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30226A3-B4F5-DEE5-F736-3C76071574DF}"/>
              </a:ext>
            </a:extLst>
          </p:cNvPr>
          <p:cNvSpPr txBox="1"/>
          <p:nvPr/>
        </p:nvSpPr>
        <p:spPr>
          <a:xfrm>
            <a:off x="7462813" y="4398618"/>
            <a:ext cx="1254555" cy="71508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نَحْلَةٌ</a:t>
            </a:r>
            <a:endParaRPr lang="fr-FR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50334573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C5B73-8A4F-2FCC-7A3A-4A9C676AC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986CC1-1A5F-F0DD-1D6D-DE6A9908C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إلى التمرين الثاني. من يقرأ التعليمة؟ ما المطلوب؟ -قدموا شرحا للكلمتين: الغابة- الصيدلي.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يتنقل الأستاذ ويصحح كتابيا ثم بشكل تفاعلي.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8ED9DC3-43F2-C304-A764-652817EEE4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E15C965-6940-44EA-E9ED-D6884B23CBE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C1AC9B3-C090-49D3-2541-8FA443D22C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E56622D-31D5-F8A1-96D6-D4C716B1CE2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6323462-CD0D-052B-CE3B-3FCDB64D6C0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9615DF1-6E2D-21A3-C84F-E65F0567C92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70CC134-BEAE-F729-6173-06971D1D430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8B1E693-2BB6-0999-F480-2D677FF792F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4171648-2B4F-DAA2-7827-A6C939ACD1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8040" y="1919027"/>
            <a:ext cx="2824239" cy="4331992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701634C-1F9D-8998-EB88-8F8D2C210A19}"/>
              </a:ext>
            </a:extLst>
          </p:cNvPr>
          <p:cNvSpPr/>
          <p:nvPr/>
        </p:nvSpPr>
        <p:spPr>
          <a:xfrm>
            <a:off x="3362112" y="4917394"/>
            <a:ext cx="2703444" cy="934766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lèche : gauche 14">
            <a:extLst>
              <a:ext uri="{FF2B5EF4-FFF2-40B4-BE49-F238E27FC236}">
                <a16:creationId xmlns:a16="http://schemas.microsoft.com/office/drawing/2014/main" id="{F7760286-0067-0482-C87E-746DE81750EC}"/>
              </a:ext>
            </a:extLst>
          </p:cNvPr>
          <p:cNvSpPr/>
          <p:nvPr/>
        </p:nvSpPr>
        <p:spPr>
          <a:xfrm>
            <a:off x="6152279" y="5096786"/>
            <a:ext cx="457904" cy="45719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 : gauche 15">
            <a:extLst>
              <a:ext uri="{FF2B5EF4-FFF2-40B4-BE49-F238E27FC236}">
                <a16:creationId xmlns:a16="http://schemas.microsoft.com/office/drawing/2014/main" id="{3BC67D24-1351-7EDF-8C3D-BA0232D720C4}"/>
              </a:ext>
            </a:extLst>
          </p:cNvPr>
          <p:cNvSpPr/>
          <p:nvPr/>
        </p:nvSpPr>
        <p:spPr>
          <a:xfrm>
            <a:off x="6152279" y="5312133"/>
            <a:ext cx="457904" cy="45719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AF6E03C7-90FB-DAFB-3039-BE2FA72E45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03033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413C3D-8622-13FC-10AF-CF01CC57C05B}"/>
              </a:ext>
            </a:extLst>
          </p:cNvPr>
          <p:cNvSpPr txBox="1"/>
          <p:nvPr/>
        </p:nvSpPr>
        <p:spPr>
          <a:xfrm>
            <a:off x="3517132" y="2738130"/>
            <a:ext cx="3493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 المنزلي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8C00BDB-087D-B210-2205-730EF33C06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03327" y="987759"/>
            <a:ext cx="323674" cy="323674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9D932-DE38-11BF-B401-F30AEF68B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55BFBF4-8CF8-BA9C-A7AC-D2820A0FA39E}"/>
              </a:ext>
            </a:extLst>
          </p:cNvPr>
          <p:cNvSpPr/>
          <p:nvPr/>
        </p:nvSpPr>
        <p:spPr>
          <a:xfrm>
            <a:off x="580445" y="1786785"/>
            <a:ext cx="7736619" cy="330204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ar-MA" sz="36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ما ضَمائرُ الْخِطابِ؟ </a:t>
            </a:r>
          </a:p>
          <a:p>
            <a:pPr algn="just" rtl="1"/>
            <a:r>
              <a:rPr lang="ar-MA" sz="36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مَنْ يُصَرِّفُ </a:t>
            </a:r>
            <a:r>
              <a:rPr lang="ar-MA" sz="3600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ٱلْفِعْلَ</a:t>
            </a:r>
            <a:r>
              <a:rPr lang="ar-MA" sz="36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 (عَمِلَ) في </a:t>
            </a:r>
            <a:r>
              <a:rPr lang="ar-MA" sz="3600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ٱلْأَمْرِ</a:t>
            </a:r>
            <a:r>
              <a:rPr lang="ar-MA" sz="36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3600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B113DA2-72A0-A048-8F03-C662BD113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تَعَلَّمْتم في هَذِهِ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ٱلْحِصَّةِ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201ECCC-2DAD-F559-C698-C6905300DCA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FCA6D53-E295-7F5A-B1D9-49B319F5C1A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53D430D-8778-A2F0-3BC1-D213E92A13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0A2DE97-664A-49AF-026B-722606F87C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4A90063-411B-A056-370A-00E9FBB352A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BF8AC3-ED70-18E3-F0E3-3A48A39EE47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6D7540A-531B-2067-37A0-19E62CF206D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6A2AB03-3359-286D-FF88-E1E6675AE25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A85F3D0-6842-784F-01C7-A2C3CA5D6A1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28781092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CA8B06-064A-4F49-D478-5C408E347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ACF7C2-BC32-DAB5-CFA7-41A8B23DB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علامة أمام الواجب المنزلي على الصفحة 76. أكملوا التمرين في منازلكم.</a:t>
            </a:r>
            <a:endParaRPr lang="fr-FR" sz="1800" i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069072E-E587-AD84-E5FA-6FD098B2F27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81D746A-1C15-D21D-8299-906AD8858F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82846CD-A6FD-F13F-C2EF-422487A9687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8C3E745-1198-A79F-1E0F-16AAD8B108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499C328-C12E-A455-E6A0-72834E0587E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97CC37-E8A5-9E4B-B42B-6A43239E314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B3A1439-E048-7FB0-7FAC-E060ACEFCA2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1F3E40-7C4E-654E-B300-BB7D2D9587D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BC5CFE62-D002-C045-9B2B-C7AD5658FF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25773" y="2054687"/>
            <a:ext cx="900000" cy="900000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572FF80-6BF4-F44D-FE93-8C4F55F825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8040" y="1919027"/>
            <a:ext cx="2824239" cy="4331992"/>
          </a:xfrm>
          <a:prstGeom prst="rect">
            <a:avLst/>
          </a:prstGeom>
        </p:spPr>
      </p:pic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80E87B21-82BB-2B00-7E4A-1E82D2729F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37B8A5B5-71AD-3B82-BC65-A900579712DB}"/>
              </a:ext>
            </a:extLst>
          </p:cNvPr>
          <p:cNvSpPr/>
          <p:nvPr/>
        </p:nvSpPr>
        <p:spPr>
          <a:xfrm>
            <a:off x="3307159" y="5414838"/>
            <a:ext cx="2845120" cy="314887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0169995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B8206-865D-070C-9636-A9E66B6D67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FB5DF3B-ACE5-D045-A430-1184D44E6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8">
            <a:extLst>
              <a:ext uri="{FF2B5EF4-FFF2-40B4-BE49-F238E27FC236}">
                <a16:creationId xmlns:a16="http://schemas.microsoft.com/office/drawing/2014/main" id="{2B2C81A4-E574-3042-9360-4B372AD5B5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721991" y="1584000"/>
            <a:ext cx="7202258" cy="4801505"/>
          </a:xfrm>
          <a:prstGeom prst="round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BD35591-0F6D-1E78-788C-F8CF366D813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CC20E54-9FE7-8539-C396-E9F2154763F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405F446-11D3-734A-E478-0C5C26251C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0891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DCD8A04-8428-8273-4E5A-ECA6DE674A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6A9F635-9EC4-9D2C-28AC-EBFC5B0B4F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8DB25A-C90E-B43F-376F-A570E2BCCDE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44009E-1E51-CA7C-8902-8B299140998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06DCF08-AFD3-58D4-89F1-88DFA8B4DBF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68B29DC-2B84-9BC4-99EE-0CBA924B35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90710433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05- 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19464</TotalTime>
  <Words>2067</Words>
  <Application>Microsoft Office PowerPoint</Application>
  <PresentationFormat>Affichage à l'écran (4:3)</PresentationFormat>
  <Paragraphs>541</Paragraphs>
  <Slides>71</Slides>
  <Notes>0</Notes>
  <HiddenSlides>0</HiddenSlides>
  <MMClips>3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71</vt:i4>
      </vt:variant>
    </vt:vector>
  </HeadingPairs>
  <TitlesOfParts>
    <vt:vector size="89" baseType="lpstr">
      <vt:lpstr>Dosis ExtraBold</vt:lpstr>
      <vt:lpstr>Microsoft Uighur</vt:lpstr>
      <vt:lpstr>Modern Love</vt:lpstr>
      <vt:lpstr>Dosis Medium</vt:lpstr>
      <vt:lpstr>Arial</vt:lpstr>
      <vt:lpstr>Calibri</vt:lpstr>
      <vt:lpstr>Dosis SemiBold</vt:lpstr>
      <vt:lpstr>Wingdings</vt:lpstr>
      <vt:lpstr>Dosis</vt:lpstr>
      <vt:lpstr>Calibri Light</vt:lpstr>
      <vt:lpstr>Thème Office</vt:lpstr>
      <vt:lpstr>1_Thème Office</vt:lpstr>
      <vt:lpstr>1_01- نشاط اعتيادي</vt:lpstr>
      <vt:lpstr>1_04- قراءة/ كتابة</vt:lpstr>
      <vt:lpstr>05- اختتام الحصة</vt:lpstr>
      <vt:lpstr>2_05- افتتاح الحصة</vt:lpstr>
      <vt:lpstr>00_Env-Enseignant</vt:lpstr>
      <vt:lpstr>1_05- اختتام الحصة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 مرحبا بكم. سننطلق في حصة اللغة العربية.</vt:lpstr>
      <vt:lpstr>بداية من يذكر شروط الحصول على نجمة التميز؟</vt:lpstr>
      <vt:lpstr>ضعوا اللوحة والكراسة في القمطر.</vt:lpstr>
      <vt:lpstr>خذوا الواجب ص 75. من يقرأ الكلمات التي وجدها في النص تنتهي بألف لينة؟</vt:lpstr>
      <vt:lpstr>نصحح من يقرأ الكلمات التي وجدها ويحدد نوع الألف آخرها؟ </vt:lpstr>
      <vt:lpstr>خذوا ألواحكم. سأملي عليكم كلمات أنتم ترسمونها بشكل صحيح. أنصتوا جيدا.</vt:lpstr>
      <vt:lpstr>خذوا ألواحكم. سأملي عليكم كلمات أنتم ترسمونها بشكل صحيح. ارفعوا عند الإشارة.</vt:lpstr>
      <vt:lpstr>ارفعوا ألواحكم. هل تتفقون مع هذه الإجابة؟</vt:lpstr>
      <vt:lpstr>صححوا</vt:lpstr>
      <vt:lpstr>كلمة أخرى. اكتبوا الفعل "نَمـــ..."</vt:lpstr>
      <vt:lpstr>ارفعوا ألواحكم. هل تتفقون مع هذه الإجابة؟</vt:lpstr>
      <vt:lpstr>صححوا</vt:lpstr>
      <vt:lpstr>كلمة أخرى. اكتبوا الفعل "هَد...".</vt:lpstr>
      <vt:lpstr>ارفعوا ألواحكم. هل تتفقون مع هذه الإجابة؟</vt:lpstr>
      <vt:lpstr>صححوا</vt:lpstr>
      <vt:lpstr>قــــراءة</vt:lpstr>
      <vt:lpstr>سنترف اليوم الفعل في صيغة الأمر ومتى نوظفه. </vt:lpstr>
      <vt:lpstr>نتعرف أولا المقصود بفعل الأمر. هذه أفعال أمر. من يقرأ؟</vt:lpstr>
      <vt:lpstr>نتعرف المقصود بفعل الأمر. سأقرأ.</vt:lpstr>
      <vt:lpstr>الآن هذه أفعال، أنتم ستقولون هل الفعل فعل أمر أو لا. نبدأ بالفعل "اذهبْ". يتحقق الأستاذ من الفهم بواسطة أمثلة وأمثلة مضادة.</vt:lpstr>
      <vt:lpstr> الآن تابعوا معي كيف أوظف الفعل الأمر. أريد أن أطلب من تلميذ أن ينتبه، أقول لك: اِنْتَبِهْ!</vt:lpstr>
      <vt:lpstr>الآن أريد أن أطلب من تلميذة أن تشرب الحليب، أقول لك: اشربي الحليب!</vt:lpstr>
      <vt:lpstr>الآن أريد أن أطلب من تلميذين أو تلميذتين أن يَجْتَهِدا (يَجْتَهدتا)، أقول لكما: اجتهدا!</vt:lpstr>
      <vt:lpstr>الآن أريد أن أطلب من تلاميذ أن يدخلوا، أقول لكم: ادخلوا القاعة!</vt:lpstr>
      <vt:lpstr>الآن أريد أن أطلب من تلميذات أن يتناولن طعاما، أقول لَكُنَّ: تناولن طعاما!</vt:lpstr>
      <vt:lpstr>نتذكر. من يقرأ؟  </vt:lpstr>
      <vt:lpstr>خذوا ألواحكم.</vt:lpstr>
      <vt:lpstr>اكتبوا على ألواحكم رقم الجملة التي فعلها في صيغة الأمر:</vt:lpstr>
      <vt:lpstr>ارفعوا ألواحكم، اقرأ إجابتك. لماذا؟</vt:lpstr>
      <vt:lpstr>تأكدوا من إجاباتكم</vt:lpstr>
      <vt:lpstr>اكتبوا على ألواحكم رقم الجملة التي فعلها في صيغة الأمر:</vt:lpstr>
      <vt:lpstr>ارفعوا ألواحكم، من يقرأ إجابته؟ لماذا؟</vt:lpstr>
      <vt:lpstr>تأكدوا من إجاباتكم</vt:lpstr>
      <vt:lpstr>خذوا الصفحة 74. من يقرأ التعليمة الأولى؟ من يوضح المطلوب في التعليمة؟</vt:lpstr>
      <vt:lpstr>أنجزوا كما في المثال بشكل فردي.</vt:lpstr>
      <vt:lpstr>في ثنائيات وضح لزميلك كيف أجبت. دقيقة واحدة.</vt:lpstr>
      <vt:lpstr>نصحح جملة جملة. من يقرأ الجملة؟ على ماذا تدل الجملة الجديدة؟ يبين أن الجملة صارت تدل على طلب أو أمر.</vt:lpstr>
      <vt:lpstr>نمر إلى التمرين الثاني. من يقرأ التعليمة؟ أنجزوا بشكل فردي. انتبهوا هناك كلمة زائدة</vt:lpstr>
      <vt:lpstr>نصحح جملة جملة.  من يقرأ الجملة الأولى؟ ما الكلمة الزائدة؟</vt:lpstr>
      <vt:lpstr>تأكدوا من إجاباتكم. </vt:lpstr>
      <vt:lpstr>إنتاج كتابي</vt:lpstr>
      <vt:lpstr>في حصة الإنتاج الكتابي اليوم سنتعلم استعمال مهارة الشرح لتوضيح فكرة أو موضوع معين. </vt:lpstr>
      <vt:lpstr>ماذا نقصد بشرح فكرة أو موضوع؟  </vt:lpstr>
      <vt:lpstr>من يذكر موضوعا حاول شرحه يوما لزميل أو شخص معين؟ (دقيقة) </vt:lpstr>
      <vt:lpstr>أحسنتم. تابعوا معي كيف سأستعمل مهارة الشرح لتوضيح الموضوع "العمل". </vt:lpstr>
      <vt:lpstr>أولا أحدد الموضوع الذي أريد شرحه. الموضوع هو "العمل".</vt:lpstr>
      <vt:lpstr>ثانيا أقدم معلومات عن الموضوع (ماذا نقصد به؟). </vt:lpstr>
      <vt:lpstr>ثالثا أعطي أمثلة توضيحية.</vt:lpstr>
      <vt:lpstr>أجمع العناصر وأكتب فقرة أوضح فيها موضوع العمل.</vt:lpstr>
      <vt:lpstr>قمت بشرح "العمل". سأقرأ الشرح</vt:lpstr>
      <vt:lpstr>نتذكر جميعا خطوات تساعد على شرح موضوع معين. من يقرأ الخطوات؟ من يقرأ المثال؟</vt:lpstr>
      <vt:lpstr>الآنَ جَماعيا، سنشرح موضوع "فعل الأمر". من يحدد الموضوع؟ </vt:lpstr>
      <vt:lpstr>الموضوع هو "فعل الأمر". ماذا نفعل بعد ذلك؟ </vt:lpstr>
      <vt:lpstr>نقدم معلومات عن "فعل الأمر". ما هو؟ ولماذا نستعمله؟</vt:lpstr>
      <vt:lpstr>الآن ماذا سنضيف؟ </vt:lpstr>
      <vt:lpstr>نضيف أمثلة توضيحية. من يقدم مثالا لفعل الأمر؟</vt:lpstr>
      <vt:lpstr>من يقرأ الشرح الذي وضعناه لفعل الأمر؟.</vt:lpstr>
      <vt:lpstr> خذوا الصفحة 76. من يقرأ التعليمة 1؟ ما المطلوب؟      - أنجزوا بشكل فردي.</vt:lpstr>
      <vt:lpstr>في ثنائيات، تقاسموا إجاباتكم. أمامكم دقيقة واحدة. </vt:lpstr>
      <vt:lpstr>نصحح. سأعين ثنائيا ليقرأ الشرح الأول؟ ما الكلمة المناسبة للشرح؟</vt:lpstr>
      <vt:lpstr>انتبهوا للتصحيح</vt:lpstr>
      <vt:lpstr>نمر إلى التمرين الثاني. من يقرأ التعليمة؟ ما المطلوب؟ -قدموا شرحا للكلمتين: الغابة- الصيدلي. يتنقل الأستاذ ويصحح كتابيا ثم بشكل تفاعلي.</vt:lpstr>
      <vt:lpstr>اختتام الحصة</vt:lpstr>
      <vt:lpstr>ماذا تَعَلَّمْتم في هَذِهِ ٱلْحِصَّةِ؟</vt:lpstr>
      <vt:lpstr>ضعوا علامة أمام الواجب المنزلي على الصفحة 76. أكملوا التمرين في منازلكم.</vt:lpstr>
      <vt:lpstr>إلى اللقاء في الحصة المقبلة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GENIE BENI MELLAL</dc:creator>
  <cp:lastModifiedBy>EL HAMDOUNI BTIHAJ</cp:lastModifiedBy>
  <cp:revision>167</cp:revision>
  <dcterms:created xsi:type="dcterms:W3CDTF">2023-09-20T21:35:22Z</dcterms:created>
  <dcterms:modified xsi:type="dcterms:W3CDTF">2026-03-23T20:33:46Z</dcterms:modified>
</cp:coreProperties>
</file>