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80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726" r:id="rId16"/>
    <p:sldId id="2147482481" r:id="rId17"/>
    <p:sldId id="2147482653" r:id="rId18"/>
    <p:sldId id="2147482632" r:id="rId19"/>
    <p:sldId id="2134806896" r:id="rId20"/>
    <p:sldId id="2147482685" r:id="rId21"/>
    <p:sldId id="2147482686" r:id="rId22"/>
    <p:sldId id="2147482687" r:id="rId23"/>
    <p:sldId id="2147482690" r:id="rId24"/>
    <p:sldId id="2147482691" r:id="rId25"/>
    <p:sldId id="2147482640" r:id="rId26"/>
    <p:sldId id="2134806145" r:id="rId27"/>
    <p:sldId id="2147482763" r:id="rId28"/>
    <p:sldId id="2134806657" r:id="rId29"/>
    <p:sldId id="2147482695" r:id="rId30"/>
    <p:sldId id="2147482764" r:id="rId31"/>
    <p:sldId id="2147482773" r:id="rId32"/>
    <p:sldId id="2147482786" r:id="rId33"/>
    <p:sldId id="2147482774" r:id="rId34"/>
    <p:sldId id="2147482765" r:id="rId35"/>
    <p:sldId id="2147482766" r:id="rId36"/>
    <p:sldId id="2147482768" r:id="rId37"/>
    <p:sldId id="2147482767" r:id="rId38"/>
    <p:sldId id="2147482769" r:id="rId39"/>
    <p:sldId id="2147482770" r:id="rId40"/>
    <p:sldId id="2147482771" r:id="rId41"/>
    <p:sldId id="2147482772" r:id="rId42"/>
    <p:sldId id="2147482775" r:id="rId43"/>
    <p:sldId id="2147482692" r:id="rId44"/>
    <p:sldId id="2147482776" r:id="rId45"/>
    <p:sldId id="2147482777" r:id="rId46"/>
    <p:sldId id="2147482778" r:id="rId47"/>
    <p:sldId id="2147482779" r:id="rId48"/>
    <p:sldId id="2147482697" r:id="rId49"/>
    <p:sldId id="2147482780" r:id="rId50"/>
    <p:sldId id="2147482781" r:id="rId51"/>
    <p:sldId id="2147482782" r:id="rId52"/>
    <p:sldId id="2147482664" r:id="rId53"/>
    <p:sldId id="2147482761" r:id="rId54"/>
    <p:sldId id="2147482665" r:id="rId55"/>
    <p:sldId id="2134806880" r:id="rId56"/>
    <p:sldId id="2147482787" r:id="rId57"/>
    <p:sldId id="2147482732" r:id="rId58"/>
    <p:sldId id="2147482783" r:id="rId59"/>
    <p:sldId id="2147482666" r:id="rId60"/>
    <p:sldId id="2147482738" r:id="rId61"/>
    <p:sldId id="2147482784" r:id="rId62"/>
    <p:sldId id="2147482785" r:id="rId63"/>
    <p:sldId id="2147482742" r:id="rId64"/>
    <p:sldId id="2147482705" r:id="rId65"/>
    <p:sldId id="2147482740" r:id="rId66"/>
    <p:sldId id="2147482683" r:id="rId67"/>
    <p:sldId id="2134806866" r:id="rId68"/>
    <p:sldId id="2134806792" r:id="rId69"/>
    <p:sldId id="2147482748" r:id="rId70"/>
    <p:sldId id="2147482749" r:id="rId71"/>
    <p:sldId id="2147482677" r:id="rId72"/>
    <p:sldId id="2147482750" r:id="rId73"/>
    <p:sldId id="2147482751" r:id="rId74"/>
    <p:sldId id="2147482627" r:id="rId75"/>
    <p:sldId id="2134806939" r:id="rId76"/>
    <p:sldId id="2134806936" r:id="rId77"/>
    <p:sldId id="2147482629" r:id="rId78"/>
    <p:sldId id="2147482628" r:id="rId79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regular r:id="rId85"/>
      <p:bold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C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71" d="100"/>
          <a:sy n="71" d="100"/>
        </p:scale>
        <p:origin x="109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font" Target="fonts/font7.fntdata"/><Relationship Id="rId61" Type="http://schemas.openxmlformats.org/officeDocument/2006/relationships/slide" Target="slides/slide54.xml"/><Relationship Id="rId82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0391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2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41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63.png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5F1CB9F-69C4-5AE0-FF5A-33D7C2643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هيا نعمل</a:t>
            </a:r>
            <a:r>
              <a:rPr lang="fr-FR" dirty="0"/>
              <a:t>!</a:t>
            </a:r>
            <a:endParaRPr lang="ar-MA" dirty="0"/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الألف اللينة (1)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المعجم؛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 إستراتيجية الفكرة الرئيسية باستثمار النص القرائي "هيا نعمل</a:t>
            </a:r>
            <a:r>
              <a:rPr lang="fr-FR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رسم الألف اللينة في آخر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توظيف مفردات المعجم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سنستمع لجملكم وتبدون رأيكم.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C054553-10C4-188C-7472-37D7CB677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9647" y="2601001"/>
            <a:ext cx="828000" cy="827999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7935BCF-9A50-1C3F-502D-25DBBBD70E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E2F237-8DF1-7910-CF00-92D255F9FF58}"/>
              </a:ext>
            </a:extLst>
          </p:cNvPr>
          <p:cNvSpPr txBox="1"/>
          <p:nvPr/>
        </p:nvSpPr>
        <p:spPr>
          <a:xfrm>
            <a:off x="2389452" y="2601001"/>
            <a:ext cx="343197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النَّصَّ.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تَطَلَّبَ – اَلْعَمَلُ - كَدَّ 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5821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مفردات المعجم. من يذكر بمعجم هذا الأسبوع؟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مُفْرَداتِ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كلمات تعرفنا عليها هذا الأسبوع. ستتدربون على توظيفها. من يقرأ؟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E053AE62-ACD3-4072-D936-BEAC8DF7D0AA}"/>
              </a:ext>
            </a:extLst>
          </p:cNvPr>
          <p:cNvSpPr txBox="1"/>
          <p:nvPr/>
        </p:nvSpPr>
        <p:spPr>
          <a:xfrm>
            <a:off x="444617" y="1577725"/>
            <a:ext cx="830818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طُموحٌ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طَمَحَ يَطْمَحُ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إِخْلاصٌ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أَخْلَصَ يُخْلِصُ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-   إِتْقانٌ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أَتْقَنَ يُتْقِنُ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عَزيمَةٌ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يَعْزِمُ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)- اَلْكَدُّ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كَدَّ يَكُدُّ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قوتٌ –أُمْنِيَّةٌ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مِهَنٌ – حِرَفٌ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تَطَلَّبَ – اِسْتَدْعى 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اكتبوا الكلمة المناسبة لإتمام الجملة.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6;p154">
            <a:extLst>
              <a:ext uri="{FF2B5EF4-FFF2-40B4-BE49-F238E27FC236}">
                <a16:creationId xmlns:a16="http://schemas.microsoft.com/office/drawing/2014/main" id="{4DA61714-46E0-8228-1A1E-DD9D596160F7}"/>
              </a:ext>
            </a:extLst>
          </p:cNvPr>
          <p:cNvSpPr/>
          <p:nvPr/>
        </p:nvSpPr>
        <p:spPr>
          <a:xfrm>
            <a:off x="584851" y="4153363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0" name="Google Shape;1205;p183">
            <a:extLst>
              <a:ext uri="{FF2B5EF4-FFF2-40B4-BE49-F238E27FC236}">
                <a16:creationId xmlns:a16="http://schemas.microsoft.com/office/drawing/2014/main" id="{16F322F8-A041-23B0-C072-7D73D9DD281D}"/>
              </a:ext>
            </a:extLst>
          </p:cNvPr>
          <p:cNvSpPr txBox="1"/>
          <p:nvPr/>
        </p:nvSpPr>
        <p:spPr>
          <a:xfrm>
            <a:off x="676890" y="4348159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 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مَرْوانَ أَنْ يُصْبِحَ مُهَنْدِسَ روبوتاتٍ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CA80E0AE-5B80-EECE-5243-CE23718FBDA5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676;p154">
            <a:extLst>
              <a:ext uri="{FF2B5EF4-FFF2-40B4-BE49-F238E27FC236}">
                <a16:creationId xmlns:a16="http://schemas.microsoft.com/office/drawing/2014/main" id="{BBBBD1CB-4300-8CCB-C008-F3AB37394045}"/>
              </a:ext>
            </a:extLst>
          </p:cNvPr>
          <p:cNvSpPr/>
          <p:nvPr/>
        </p:nvSpPr>
        <p:spPr>
          <a:xfrm>
            <a:off x="584851" y="4153363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B3BE2DC1-5C22-CDD5-1A46-4E159F02029A}"/>
              </a:ext>
            </a:extLst>
          </p:cNvPr>
          <p:cNvSpPr txBox="1"/>
          <p:nvPr/>
        </p:nvSpPr>
        <p:spPr>
          <a:xfrm>
            <a:off x="676890" y="4348159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 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مَرْوانَ أَنْ يُصْبِحَ مُهَنْدِسَ روبوتاتٍ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293863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CBB5A9-4A42-0101-4653-AC7FE8B849F6}"/>
              </a:ext>
            </a:extLst>
          </p:cNvPr>
          <p:cNvSpPr txBox="1"/>
          <p:nvPr/>
        </p:nvSpPr>
        <p:spPr>
          <a:xfrm>
            <a:off x="6555820" y="4255805"/>
            <a:ext cx="134686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أُمْنِيَّةُ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15" name="Google Shape;1205;p183">
            <a:extLst>
              <a:ext uri="{FF2B5EF4-FFF2-40B4-BE49-F238E27FC236}">
                <a16:creationId xmlns:a16="http://schemas.microsoft.com/office/drawing/2014/main" id="{3DA756A4-7574-2BF1-2DE5-9122F8BBD7E5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BC82-E92C-3545-4A6F-7057BD7C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EC9455-580F-020D-4D14-BA8D551F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BA0F4C-4765-7FF6-882A-9957EC0346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04BD38-B14A-12E4-6150-D659B67DF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01ABCB-17EB-D45B-1BB4-372E41873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2D928-36E4-AC15-DD80-0CC9AC4B8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F4528D-3388-E72E-79FC-01A48EED1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64A57B-F6B8-4AD5-8E1B-797FA7C6DC5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28BA45-19EA-F8B2-2584-FD653FDB5CB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843F92-6608-FD1C-D422-B7CB1F635E0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D9C99-B900-4A53-785D-9AA3045D51F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0CA7E0F-0FEA-7B70-1964-AD76DF8F0C4E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32" name="Google Shape;676;p154">
              <a:extLst>
                <a:ext uri="{FF2B5EF4-FFF2-40B4-BE49-F238E27FC236}">
                  <a16:creationId xmlns:a16="http://schemas.microsoft.com/office/drawing/2014/main" id="{5CA34FD2-4408-E4A2-9907-01334A013501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" name="Google Shape;1205;p183">
              <a:extLst>
                <a:ext uri="{FF2B5EF4-FFF2-40B4-BE49-F238E27FC236}">
                  <a16:creationId xmlns:a16="http://schemas.microsoft.com/office/drawing/2014/main" id="{2B404D54-09C6-41ED-817E-C5645A3045C7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.................. إِلى أَنْ أَكونَ أُسْتاذاً لِلْعُلومِ.</a:t>
              </a:r>
            </a:p>
          </p:txBody>
        </p:sp>
      </p:grpSp>
      <p:sp>
        <p:nvSpPr>
          <p:cNvPr id="13" name="Google Shape;1205;p183">
            <a:extLst>
              <a:ext uri="{FF2B5EF4-FFF2-40B4-BE49-F238E27FC236}">
                <a16:creationId xmlns:a16="http://schemas.microsoft.com/office/drawing/2014/main" id="{0E55CC4B-D7DA-0EE8-47C5-542352A8ED33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926541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A6155-0004-1321-B3D4-05DA68E4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BC4CE-5612-8C60-420D-D9277112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BCE14C-5BF6-9809-091D-4E1A518CA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34D88B-3A9B-7BE3-5AD0-3DB6D5ACBB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D370CA-E92D-7ED6-5108-CCCA49CC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8189EA-5304-F1DF-B36E-9DF3D8F5B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78C8D5-1500-4A38-8DD5-3BEF59891B2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28A54-28A9-D6C2-239F-4E0EC0C4214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951ADAF-DF34-BBD6-790F-D2FCC6FFAE2E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5" name="Google Shape;1205;p183">
              <a:extLst>
                <a:ext uri="{FF2B5EF4-FFF2-40B4-BE49-F238E27FC236}">
                  <a16:creationId xmlns:a16="http://schemas.microsoft.com/office/drawing/2014/main" id="{48433DFF-7D6A-8C31-962D-768E63FB5613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................. إِلى أَنْ أَكونَ أُسْتاذاً لِلْعُلومِ.</a:t>
              </a:r>
            </a:p>
          </p:txBody>
        </p:sp>
        <p:sp>
          <p:nvSpPr>
            <p:cNvPr id="4" name="Google Shape;676;p154">
              <a:extLst>
                <a:ext uri="{FF2B5EF4-FFF2-40B4-BE49-F238E27FC236}">
                  <a16:creationId xmlns:a16="http://schemas.microsoft.com/office/drawing/2014/main" id="{83D5FAEC-93B9-13E8-6A66-B0E8956A559E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56CF39E-DF34-C62A-8CA5-636C71B8221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8D17AE-708D-030A-FF6B-7C181740EB0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2035C4D-782F-B039-D1D5-71ACD8852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794029-44D8-79CA-BD88-CDA570D80669}"/>
              </a:ext>
            </a:extLst>
          </p:cNvPr>
          <p:cNvSpPr txBox="1"/>
          <p:nvPr/>
        </p:nvSpPr>
        <p:spPr>
          <a:xfrm>
            <a:off x="5835341" y="4430618"/>
            <a:ext cx="1799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أَطْمَحُ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9" name="Google Shape;1205;p183">
            <a:extLst>
              <a:ext uri="{FF2B5EF4-FFF2-40B4-BE49-F238E27FC236}">
                <a16:creationId xmlns:a16="http://schemas.microsoft.com/office/drawing/2014/main" id="{C2D93732-5475-9CEB-2F9C-E50252ADCCE3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47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A785-A134-351D-7541-83536087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CA6FB-E242-A313-CD90-EA39FD04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المناسبة لإتمامها. أمامكم 20 ثانية.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8BE4D1-07BF-D7C5-3338-ACF0CC89D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6B6556-F770-D5FB-E59E-E82F12A8E5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2D01F0-2571-F280-5DE6-0AB1FE2C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006097-B06B-9C73-E286-74110B645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EF661-675F-7E1E-2EBC-1888FA80E2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A325893-9836-73AE-C58F-309352DF6A3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F5F9EE-3955-162D-5107-9CE1316D081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E026AE-4149-B63A-0B1B-2B4F13914E5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BEBB8-2EEE-C40A-D28C-6E2E4466956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F8658A4-A49D-7D47-18F0-5DAD84DCBD7E}"/>
              </a:ext>
            </a:extLst>
          </p:cNvPr>
          <p:cNvGrpSpPr/>
          <p:nvPr/>
        </p:nvGrpSpPr>
        <p:grpSpPr>
          <a:xfrm>
            <a:off x="529863" y="4220670"/>
            <a:ext cx="8268353" cy="1250934"/>
            <a:chOff x="437823" y="4731948"/>
            <a:chExt cx="8268353" cy="1250934"/>
          </a:xfrm>
        </p:grpSpPr>
        <p:sp>
          <p:nvSpPr>
            <p:cNvPr id="13" name="Google Shape;676;p154">
              <a:extLst>
                <a:ext uri="{FF2B5EF4-FFF2-40B4-BE49-F238E27FC236}">
                  <a16:creationId xmlns:a16="http://schemas.microsoft.com/office/drawing/2014/main" id="{CD91623C-B100-661D-DA89-760D3A85E3E4}"/>
                </a:ext>
              </a:extLst>
            </p:cNvPr>
            <p:cNvSpPr/>
            <p:nvPr/>
          </p:nvSpPr>
          <p:spPr>
            <a:xfrm>
              <a:off x="437823" y="4731948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4" name="Google Shape;1205;p183">
              <a:extLst>
                <a:ext uri="{FF2B5EF4-FFF2-40B4-BE49-F238E27FC236}">
                  <a16:creationId xmlns:a16="http://schemas.microsoft.com/office/drawing/2014/main" id="{DCAD12D2-567A-1B68-1D98-91BB6046E303}"/>
                </a:ext>
              </a:extLst>
            </p:cNvPr>
            <p:cNvSpPr txBox="1"/>
            <p:nvPr/>
          </p:nvSpPr>
          <p:spPr>
            <a:xfrm>
              <a:off x="529862" y="4941937"/>
              <a:ext cx="8084273" cy="830956"/>
            </a:xfrm>
            <a:prstGeom prst="rect">
              <a:avLst/>
            </a:prstGeom>
            <a:noFill/>
            <a:ln>
              <a:noFill/>
              <a:prstDash val="lgDashDot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4400"/>
                <a:defRPr/>
              </a:pP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إِنَّ اللَّهَ يُحِبُّ أَنْ ............ </a:t>
              </a:r>
              <a:r>
                <a:rPr lang="ar-MA" sz="4800" b="1" kern="0" dirty="0" err="1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ٱلْعامِلُ</a:t>
              </a:r>
              <a:r>
                <a:rPr lang="ar-MA" sz="4800" b="1" kern="0" dirty="0">
                  <a:solidFill>
                    <a:srgbClr val="293863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عَمَلَهُ.</a:t>
              </a:r>
            </a:p>
          </p:txBody>
        </p:sp>
      </p:grpSp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01FFCCCF-1898-5567-7D1F-1398159F02B7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16365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DF1A-FA59-EFF5-67C9-69560CEE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676;p154">
            <a:extLst>
              <a:ext uri="{FF2B5EF4-FFF2-40B4-BE49-F238E27FC236}">
                <a16:creationId xmlns:a16="http://schemas.microsoft.com/office/drawing/2014/main" id="{27C07D90-392A-B87E-2A9A-2497243154BE}"/>
              </a:ext>
            </a:extLst>
          </p:cNvPr>
          <p:cNvSpPr/>
          <p:nvPr/>
        </p:nvSpPr>
        <p:spPr>
          <a:xfrm>
            <a:off x="529863" y="4220670"/>
            <a:ext cx="8268353" cy="1250934"/>
          </a:xfrm>
          <a:custGeom>
            <a:avLst/>
            <a:gdLst/>
            <a:ahLst/>
            <a:cxnLst/>
            <a:rect l="l" t="t" r="r" b="b"/>
            <a:pathLst>
              <a:path w="8268353" h="1855250" extrusionOk="0">
                <a:moveTo>
                  <a:pt x="0" y="398267"/>
                </a:moveTo>
                <a:cubicBezTo>
                  <a:pt x="32362" y="163699"/>
                  <a:pt x="166920" y="-12063"/>
                  <a:pt x="398267" y="0"/>
                </a:cubicBezTo>
                <a:cubicBezTo>
                  <a:pt x="764216" y="23726"/>
                  <a:pt x="937723" y="-10726"/>
                  <a:pt x="1152241" y="0"/>
                </a:cubicBezTo>
                <a:cubicBezTo>
                  <a:pt x="1366759" y="10726"/>
                  <a:pt x="1787184" y="34923"/>
                  <a:pt x="1980934" y="0"/>
                </a:cubicBezTo>
                <a:cubicBezTo>
                  <a:pt x="2174684" y="-34923"/>
                  <a:pt x="2370273" y="-7092"/>
                  <a:pt x="2734909" y="0"/>
                </a:cubicBezTo>
                <a:cubicBezTo>
                  <a:pt x="3099545" y="7092"/>
                  <a:pt x="3149586" y="-19254"/>
                  <a:pt x="3264728" y="0"/>
                </a:cubicBezTo>
                <a:cubicBezTo>
                  <a:pt x="3379870" y="19254"/>
                  <a:pt x="3561523" y="-18035"/>
                  <a:pt x="3794548" y="0"/>
                </a:cubicBezTo>
                <a:cubicBezTo>
                  <a:pt x="4027573" y="18035"/>
                  <a:pt x="4226900" y="-26241"/>
                  <a:pt x="4548523" y="0"/>
                </a:cubicBezTo>
                <a:cubicBezTo>
                  <a:pt x="4870146" y="26241"/>
                  <a:pt x="4894618" y="7809"/>
                  <a:pt x="5003625" y="0"/>
                </a:cubicBezTo>
                <a:cubicBezTo>
                  <a:pt x="5112632" y="-7809"/>
                  <a:pt x="5446490" y="-18854"/>
                  <a:pt x="5682881" y="0"/>
                </a:cubicBezTo>
                <a:cubicBezTo>
                  <a:pt x="5919272" y="18854"/>
                  <a:pt x="5995623" y="22220"/>
                  <a:pt x="6212701" y="0"/>
                </a:cubicBezTo>
                <a:cubicBezTo>
                  <a:pt x="6429779" y="-22220"/>
                  <a:pt x="6641546" y="-13833"/>
                  <a:pt x="6891957" y="0"/>
                </a:cubicBezTo>
                <a:cubicBezTo>
                  <a:pt x="7142368" y="13833"/>
                  <a:pt x="7587772" y="43389"/>
                  <a:pt x="7870086" y="0"/>
                </a:cubicBezTo>
                <a:cubicBezTo>
                  <a:pt x="8080489" y="33777"/>
                  <a:pt x="8288107" y="184220"/>
                  <a:pt x="8268353" y="398267"/>
                </a:cubicBezTo>
                <a:cubicBezTo>
                  <a:pt x="8278349" y="660955"/>
                  <a:pt x="8289518" y="807959"/>
                  <a:pt x="8268353" y="948799"/>
                </a:cubicBezTo>
                <a:cubicBezTo>
                  <a:pt x="8247188" y="1089639"/>
                  <a:pt x="8273867" y="1278515"/>
                  <a:pt x="8268353" y="1456983"/>
                </a:cubicBezTo>
                <a:cubicBezTo>
                  <a:pt x="8309697" y="1708150"/>
                  <a:pt x="8122158" y="1886001"/>
                  <a:pt x="7870086" y="1855250"/>
                </a:cubicBezTo>
                <a:cubicBezTo>
                  <a:pt x="7682967" y="1866033"/>
                  <a:pt x="7363880" y="1830719"/>
                  <a:pt x="7116112" y="1855250"/>
                </a:cubicBezTo>
                <a:cubicBezTo>
                  <a:pt x="6868344" y="1879781"/>
                  <a:pt x="6814021" y="1844037"/>
                  <a:pt x="6661010" y="1855250"/>
                </a:cubicBezTo>
                <a:cubicBezTo>
                  <a:pt x="6507999" y="1866463"/>
                  <a:pt x="6224475" y="1857118"/>
                  <a:pt x="5832317" y="1855250"/>
                </a:cubicBezTo>
                <a:cubicBezTo>
                  <a:pt x="5440159" y="1853382"/>
                  <a:pt x="5442169" y="1831936"/>
                  <a:pt x="5153061" y="1855250"/>
                </a:cubicBezTo>
                <a:cubicBezTo>
                  <a:pt x="4863953" y="1878564"/>
                  <a:pt x="4615469" y="1839791"/>
                  <a:pt x="4473805" y="1855250"/>
                </a:cubicBezTo>
                <a:cubicBezTo>
                  <a:pt x="4332141" y="1870709"/>
                  <a:pt x="4194355" y="1877197"/>
                  <a:pt x="4018703" y="1855250"/>
                </a:cubicBezTo>
                <a:cubicBezTo>
                  <a:pt x="3843051" y="1833303"/>
                  <a:pt x="3367117" y="1891563"/>
                  <a:pt x="3190010" y="1855250"/>
                </a:cubicBezTo>
                <a:cubicBezTo>
                  <a:pt x="3012903" y="1818937"/>
                  <a:pt x="2734954" y="1842927"/>
                  <a:pt x="2510754" y="1855250"/>
                </a:cubicBezTo>
                <a:cubicBezTo>
                  <a:pt x="2286554" y="1867573"/>
                  <a:pt x="2095170" y="1827583"/>
                  <a:pt x="1682061" y="1855250"/>
                </a:cubicBezTo>
                <a:cubicBezTo>
                  <a:pt x="1268952" y="1882917"/>
                  <a:pt x="1450827" y="1841055"/>
                  <a:pt x="1226960" y="1855250"/>
                </a:cubicBezTo>
                <a:cubicBezTo>
                  <a:pt x="1003093" y="1869445"/>
                  <a:pt x="680700" y="1826885"/>
                  <a:pt x="398267" y="1855250"/>
                </a:cubicBezTo>
                <a:cubicBezTo>
                  <a:pt x="212001" y="1817879"/>
                  <a:pt x="-23630" y="1719126"/>
                  <a:pt x="0" y="1456983"/>
                </a:cubicBezTo>
                <a:cubicBezTo>
                  <a:pt x="-4932" y="1292828"/>
                  <a:pt x="-5300" y="1090601"/>
                  <a:pt x="0" y="959386"/>
                </a:cubicBezTo>
                <a:cubicBezTo>
                  <a:pt x="5300" y="828171"/>
                  <a:pt x="22666" y="514544"/>
                  <a:pt x="0" y="398267"/>
                </a:cubicBezTo>
                <a:close/>
              </a:path>
            </a:pathLst>
          </a:custGeom>
          <a:noFill/>
          <a:ln w="28575" cap="flat" cmpd="sng">
            <a:solidFill>
              <a:srgbClr val="96C7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35E03B-C754-1F39-1CE1-36E3388F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53A9C8-7949-9EEC-57B6-298E15DA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15B1EA-BB25-F703-5AB9-31C0C3F39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5A7C45-1E1C-B82E-5815-CA3A58EB1B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824B56-AA1E-BE05-F4D3-A8213AFB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F1146E-DA1C-2D1F-74F1-3F7A816930C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4EFC95-4450-AF61-DD3B-723B982F034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5D36EC-C1D6-B4D5-AB23-C812BD1E83D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2092BBE-428D-3B27-5B94-E5965191607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A4F8AD15-FA47-DD07-C63D-6A788667E03D}"/>
              </a:ext>
            </a:extLst>
          </p:cNvPr>
          <p:cNvSpPr txBox="1"/>
          <p:nvPr/>
        </p:nvSpPr>
        <p:spPr>
          <a:xfrm>
            <a:off x="621902" y="4430659"/>
            <a:ext cx="8084273" cy="830956"/>
          </a:xfrm>
          <a:prstGeom prst="rect">
            <a:avLst/>
          </a:prstGeom>
          <a:noFill/>
          <a:ln>
            <a:noFill/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إِنَّ اللَّهَ يُحِبُّ أَنْ ............ </a:t>
            </a:r>
            <a:r>
              <a:rPr lang="ar-MA" sz="48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ٱلْعامِلُ</a:t>
            </a:r>
            <a:r>
              <a:rPr lang="ar-MA" sz="48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عَمَلَهُ.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BFCCB80-F248-1361-24FE-93440386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2B3B50B-8704-D60C-C05F-E76CBEFB8C9F}"/>
              </a:ext>
            </a:extLst>
          </p:cNvPr>
          <p:cNvSpPr txBox="1"/>
          <p:nvPr/>
        </p:nvSpPr>
        <p:spPr>
          <a:xfrm>
            <a:off x="3892452" y="4338305"/>
            <a:ext cx="135909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6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يُتْقِنَ</a:t>
            </a:r>
            <a:endParaRPr lang="fr-FR" sz="6000" dirty="0">
              <a:solidFill>
                <a:srgbClr val="FF0000"/>
              </a:solidFill>
            </a:endParaRPr>
          </a:p>
        </p:txBody>
      </p:sp>
      <p:sp>
        <p:nvSpPr>
          <p:cNvPr id="15" name="Google Shape;1205;p183">
            <a:extLst>
              <a:ext uri="{FF2B5EF4-FFF2-40B4-BE49-F238E27FC236}">
                <a16:creationId xmlns:a16="http://schemas.microsoft.com/office/drawing/2014/main" id="{45A14A80-9187-8C46-DABA-FCBC91094DEC}"/>
              </a:ext>
            </a:extLst>
          </p:cNvPr>
          <p:cNvSpPr txBox="1"/>
          <p:nvPr/>
        </p:nvSpPr>
        <p:spPr>
          <a:xfrm>
            <a:off x="529863" y="2104493"/>
            <a:ext cx="80842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يُخْلِصَ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يُتْقِنَ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يَكُدَّ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يَتَطَلَّبُ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أَطْمَحُ 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أُمْنِيَّةُ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508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هيا نعمل</a:t>
            </a:r>
            <a:r>
              <a:rPr lang="fr-FR" sz="2000" b="1" dirty="0">
                <a:cs typeface="Microsoft Uighur" panose="02000000000000000000" pitchFamily="2" charset="-78"/>
              </a:rPr>
              <a:t>!</a:t>
            </a:r>
            <a:r>
              <a:rPr lang="ar-MA" sz="2000" b="1" dirty="0">
                <a:cs typeface="Microsoft Uighur" panose="02000000000000000000" pitchFamily="2" charset="-78"/>
              </a:rPr>
              <a:t>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خلال حصة اليوم ستتعلمون كيف تصوغون الفكرة الرئيسية لفقرة.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E250CA-1CB4-C27C-CFAD-73F130478D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96195-F291-D651-5DCC-7E6183BC28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2EC9E6-22A6-643A-C9E7-F2FDFB5C33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D561347-ECDC-CEEB-87AF-ADF3AEF54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4270-3FBF-5B26-22A9-2422F4FC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5CD80EA-5931-D3CC-0D4F-193B89D5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النص ص 71. نبدأ أولا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5CFCC-A0AA-36C1-12ED-3A82A3D6A3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9C14B-87C1-3611-AE27-1045E7C8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4F0829-06D0-F43A-F4B3-D0597B550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3944A-2DD2-7733-3D90-0EF237940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0A9CD4-C356-B9CC-B343-BF1F09795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A4549-BBFB-95BF-0CB7-1E193310B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0F61-58DB-EA51-D2C5-4768556325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70F1A-BEA5-EB9C-28B3-6A04C53793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E31F3C-14B8-9115-61E0-EA28BC304E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C29060-920A-8479-222F-90A9727984C8}"/>
              </a:ext>
            </a:extLst>
          </p:cNvPr>
          <p:cNvSpPr/>
          <p:nvPr/>
        </p:nvSpPr>
        <p:spPr>
          <a:xfrm>
            <a:off x="3448120" y="2650108"/>
            <a:ext cx="2232217" cy="4424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9C16674-CED0-5DE6-454E-66826EE06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663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تابعوا على كراساتكم. ارفعوا أصابعكم في كل مرة يقرأ كلمة لا تفهمونها لنشرحها.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E18AC6-1951-98F9-40C4-D8B93E3D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نمر على تعلم تحديد الفكرة الرئيسة 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610859" y="2695948"/>
            <a:ext cx="8032955" cy="9194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تَحْديدُ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2D8352-7906-E77B-EC3F-A600825EA8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1C9-19F2-2E11-DE8A-8960A69C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753678-1F07-5A8B-5FFB-338EC898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نتعرف أولا المقصود بالفكرة الرئيسة.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170AA0-5F2B-600B-4B8D-B62F1B81E2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B3983B-A8D6-B012-F0E0-D564375DA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B8696-9F67-EAEF-A895-464F46437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C32DEE-05A6-CF13-0DD6-A9BA3256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322462-CC66-6DA4-D42D-62AE63A2B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77CF6-E275-E715-2AEA-05A5F45E4F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AFF5F-E6DE-C1C4-7E9F-997DF70799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9A3C23-4AAA-9456-0540-A500CBE4C5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2C24F-F4BC-7A6A-260A-780D32014BF1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D7EB57A-9AEC-1E2F-8123-A299491D8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4572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EB2-8A8E-338B-EDFB-77C8926F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7684276-A322-F9D2-B807-39006164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هذا مثال. انتبهوا. من يقرأ الفقرة أمامكم.( تلميذان)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4887E1-C559-8AAC-2F06-C9B0C1EFE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20B8D-29B5-68B3-B276-88061B226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D904C3-FE36-F7CC-0ADB-515EEB3E5F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6D06DC-7092-2F81-81CB-43F35A856C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64FB8-F900-3FE9-839D-D70B9411F9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507B0-8456-45F5-CB63-65E3FC3358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E639-010D-9069-FDE3-0AEC42FFD5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BD57E-D031-71DD-5B8C-35763DB6B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BD4F9A-4F67-44F0-63CF-76EDAEFA105A}"/>
              </a:ext>
            </a:extLst>
          </p:cNvPr>
          <p:cNvSpPr txBox="1"/>
          <p:nvPr/>
        </p:nvSpPr>
        <p:spPr>
          <a:xfrm>
            <a:off x="627637" y="3170265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ٱلْعيدِ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بِيَوْمَيْنِ، ذَهَبْتُ رُفْقَةَ أَبي إِلى مَحَلٍّ لِلْمَلابِسِ. اِخْتَرْتُ سِرْوالًا أَنيقاً وَقَميصاً جَميلاً وَدَرّاعَةً زاهِيَةَ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ٱلْأَلْوانِ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أَبي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فَٱشْتَرى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جِلْباباً تَقْليدِيّاً وَبَلْغَةً وَقُبَّعَةً بَيْضاءَ، فَبَدا في غايَةِ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ٱلْأَناقَةِ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FF1C430-9449-1A97-830F-3205581604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028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0440-2468-CFD6-0791-620BBE25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A6927A-2973-D1BF-DF26-85204792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ما رقم الجملة التي تلخص المعنى الأساسي للفقرة أمامكم. (دقيقة للتفكير)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93AB8B-222A-007B-5A16-378016070A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A7FF77-1014-3DC2-4D10-0EEC9FE88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61A3E-8D79-903B-436A-3C62BF201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FBC330-4639-1BD4-DDB0-7423DCFCB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5FE430-7E22-7715-A4CB-A76A26B7C0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77F25-91D9-9AC2-B4E2-C26E8A11D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441CF-F7CB-0E6F-9FAC-8FE4698AF3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07EBE-7AD3-B2D4-1231-A11082D21F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62D374-D7CB-9F76-6C6E-1A39B89FC7B7}"/>
              </a:ext>
            </a:extLst>
          </p:cNvPr>
          <p:cNvSpPr txBox="1"/>
          <p:nvPr/>
        </p:nvSpPr>
        <p:spPr>
          <a:xfrm>
            <a:off x="610859" y="1853193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ٱلْعيدِ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بِيَوْمَيْنِ، ذَهَبْتُ رُفْقَةَ أَبي إِلى مَحَلٍّ لِلْمَلابِسِ. اِخْتَرْتُ سِرْوالًا أَنيقاً وَقَميصاً جَميلاً وَدَرّاعَةً زاهِيَةَ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ٱلْأَلْوانِ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أَبي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فَٱشْتَرى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جِلْباباً تَقْليدِيّاً وَبَلْغَةً وَقُبَّعَةً بَيْضاءَ، فَبَدا في غايَةِ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ٱلْأَناقَةِ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43045ED-27F2-E22F-39C6-7E165F0218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96525F5-A21B-98E9-6809-868D777813CD}"/>
              </a:ext>
            </a:extLst>
          </p:cNvPr>
          <p:cNvSpPr txBox="1"/>
          <p:nvPr/>
        </p:nvSpPr>
        <p:spPr>
          <a:xfrm>
            <a:off x="926222" y="3942730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ٱلِابْنُ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وَأَبوهُ مَلَابِسَ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ٱلْعِيدِ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9F8E6C-34AE-7F7D-83BD-EF91C19A060A}"/>
              </a:ext>
            </a:extLst>
          </p:cNvPr>
          <p:cNvSpPr txBox="1"/>
          <p:nvPr/>
        </p:nvSpPr>
        <p:spPr>
          <a:xfrm>
            <a:off x="5167618" y="5023259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قُبَّعَةً بَيْضاءَ.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413CEB-758D-A218-1068-4F2E59A6E28A}"/>
              </a:ext>
            </a:extLst>
          </p:cNvPr>
          <p:cNvSpPr txBox="1"/>
          <p:nvPr/>
        </p:nvSpPr>
        <p:spPr>
          <a:xfrm>
            <a:off x="5167618" y="3942731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ٱلِابْنُ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سِرْوالاً أَنيقاً.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FBBC30-E4F7-F910-E33F-DDD142D438B5}"/>
              </a:ext>
            </a:extLst>
          </p:cNvPr>
          <p:cNvSpPr txBox="1"/>
          <p:nvPr/>
        </p:nvSpPr>
        <p:spPr>
          <a:xfrm>
            <a:off x="926222" y="5023259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أَلْوانُ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ٱلدَّرّاعَةِ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زاهِيَةٌ.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CE8F55-5947-4DFB-E631-EBD8B527F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8727" y="4010269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4EF6C0-3C60-26F1-E1FB-C33C5FCE9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7123" y="3953616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DECE-4359-0BE6-4C54-FCE9F0BA09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3187" y="5043751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6CA3DF-C072-13E9-80E2-283EBDD2D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3863" y="5096044"/>
            <a:ext cx="501416" cy="5014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0730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641CA-FB22-D0C1-C154-586A90B27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904BACE-FBD4-D78F-6237-C8690F181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الجواب هو الجملة رقم 2. الجمل 1-3-4 تقدم تفاصيل فقط وليس المعنى الأساسي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6F90AE-F052-DAC9-5914-64D1D19F59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E3EB94-D1CD-5040-BF5D-F2C7149D0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86BEE3-ECB9-3CDC-F584-241285F08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98D61F-C586-93BF-7E1C-CB2BCC89B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9984C9-90E2-E688-2E5F-263599D979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D570E-C75F-46A8-1827-153B6A7B69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B572AA-8304-DE8D-3D30-85695C280C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3B0317-4229-D60F-DB5C-CD0D44C7D7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B20D56-C20B-5286-0DAA-8983A7A4198F}"/>
              </a:ext>
            </a:extLst>
          </p:cNvPr>
          <p:cNvSpPr txBox="1"/>
          <p:nvPr/>
        </p:nvSpPr>
        <p:spPr>
          <a:xfrm>
            <a:off x="610859" y="1853193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ٱلْعيدِ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بِيَوْمَيْنِ، ذَهَبْتُ رُفْقَةَ أَبي إِلى مَحَلٍّ لِلْمَلابِسِ. اِخْتَرْتُ سِرْوالًا أَنيقاً وَقَميصاً جَميلاً وَدَرّاعَةً زاهِيَةَ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ٱلْأَلْوانِ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أَمّا أَبي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فَٱشْتَرى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جِلْباباً تَقْليدِيّاً وَبَلْغَةً وَقُبَّعَةً بَيْضاءَ، فَبَدا في غايَةِ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ٱلْأَناقَةِ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DD8CD85-E5FB-0E7D-23A3-7B37EF740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430EF92-BB25-8F06-9FDB-85483FF56E9B}"/>
              </a:ext>
            </a:extLst>
          </p:cNvPr>
          <p:cNvSpPr txBox="1"/>
          <p:nvPr/>
        </p:nvSpPr>
        <p:spPr>
          <a:xfrm>
            <a:off x="926222" y="3942730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ٱلِابْنُ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وَأَبوهُ مَلَابِسَ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ٱلْعِيدِ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2225A3-28E7-C7CB-F68E-840607A65833}"/>
              </a:ext>
            </a:extLst>
          </p:cNvPr>
          <p:cNvSpPr txBox="1"/>
          <p:nvPr/>
        </p:nvSpPr>
        <p:spPr>
          <a:xfrm>
            <a:off x="5167618" y="5023259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قُبَّعَةً بَيْضاءَ.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4ED663-550D-49C9-4A96-825C49A4495C}"/>
              </a:ext>
            </a:extLst>
          </p:cNvPr>
          <p:cNvSpPr txBox="1"/>
          <p:nvPr/>
        </p:nvSpPr>
        <p:spPr>
          <a:xfrm>
            <a:off x="5167618" y="3942731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ٱلِابْنُ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سِرْوالاً أَنيقاً.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4B2EAB-5CCC-28B2-1283-C6C1C969A003}"/>
              </a:ext>
            </a:extLst>
          </p:cNvPr>
          <p:cNvSpPr txBox="1"/>
          <p:nvPr/>
        </p:nvSpPr>
        <p:spPr>
          <a:xfrm>
            <a:off x="926222" y="5023259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أَلْوانُ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ٱلدَّرّاعَةِ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زاهِيَةٌ.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DA8A342-FECD-1AA0-4973-D6C49A652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8727" y="4010269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6D4A1E-671B-184A-F6D6-0D2F10B36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7123" y="3953616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6D7AE4-80BA-EC1A-817A-21445AEA9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3187" y="5043751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3F0A890-FDAF-F36A-3F70-71A951A8C5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3863" y="5096044"/>
            <a:ext cx="501416" cy="5014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077621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1051F-A43F-D7EF-0A77-DB8B98B0F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BBAE42B-4E4C-A4C0-3211-47888D14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الآن. تابعوا كيف سأحدد الفكرة الرئيسة للفقرة التالية.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161461-D472-2A2A-D679-BEB1B4823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832DA6-2EC8-2BC2-EF8B-5C8F41C04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F52075-AF8B-2790-F46D-1A63AEBB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44CC29-DAF7-D0FE-E727-79BE95F89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86C7F6-A98B-2A04-A8BA-6C5B461DF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7693DF-36A5-A399-7595-746D1E830C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C3FF34-7958-270E-02FD-6CAB887C07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6A59E-3537-ED7D-46D7-69F84C07F5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66519CB-9DC0-0DC9-4F86-734BA6FAF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7FD7C9-9FF9-D93B-B649-1401F933ED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47616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8557-D5D1-02D7-6E9C-F7759D4C0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6934203-4CAC-A677-251E-17A0A553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أولا أقرأ الفقرة جيدا ثم أسأل: عمن/ عما تتحدث الْفِقْرَةِ؟ -أنصتوا سأقرأ الفقرة.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7A19F9-1FF7-AEDC-B755-F2560ABDFA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38EB7C-3FC4-F0AC-0032-49065778C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9FDB31-9D22-E2D8-ECB7-6367CDAF9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155FD5-AF06-01E2-CC5E-9196ACE57C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CBDA03-A557-E2B1-F10A-D40DFB4F4D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A5A-60A8-5119-A295-0514799EDC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20F411-1639-F81D-D2E2-CC29DF5BB3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DBACB-5EF5-1DFD-093B-6B3D9369C3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A60AD3D-A190-8472-DA6F-D343CF96E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CBDDB-A0E0-B9D2-8748-E873E7CDF4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654239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FD6D4-DF43-0E37-C5DD-E9A09E5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D54138F-FFDE-640B-D377-5F5FE2BB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أفهم أن الفقرة تتحدث عن فوائد العمل.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6E28E1-8362-4D99-BBBF-7BE0542147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3131A3-0B4F-F87A-2200-4530423CF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D1534C-C8FD-F979-2B75-C0E2EE3447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05609-435B-9253-35B3-FB0E23DBC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4C4550-F515-4886-1DDD-BD7D32DAD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7BEC13-4C6A-11A8-2686-527FCFAB27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4D165-AE2D-211F-7722-761898A6DC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E9C08-ACF1-3E6D-7910-C39827A5F1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DE3838-3A1B-74FE-FC6D-4573A678B8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E809E5-CF17-3B41-D68D-FAAEF14510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DD3DE6-A800-8E21-6202-07CFE81323AB}"/>
              </a:ext>
            </a:extLst>
          </p:cNvPr>
          <p:cNvSpPr txBox="1"/>
          <p:nvPr/>
        </p:nvSpPr>
        <p:spPr>
          <a:xfrm>
            <a:off x="2886956" y="1488826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فَوائِدِ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280436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B610-BCD0-C620-0790-FAFBF5EB5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1FC01A3-9750-63EF-1369-3C564FC8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ثانيا: أبحث عن كلمات مفاتيح في الفقرة.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E64F94-0D3B-8B9A-631A-703BF6887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AA7422-C76B-19A1-0196-2DFB02AEE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42A4A4-F4D3-0AC7-26B1-390725433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1C6674-A198-AD85-32B4-4DA66F15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9DCEA5-6834-9BE0-E673-D9E6AB441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832970-4C7F-604B-7AF2-266F71C1F4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4A66B0-3D87-EA05-176F-304529AF78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6BDCE-4B35-44CA-634D-4FD43E4094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B62E94-1BC1-E371-EB29-AAB138788B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1B650A-CEAD-EA65-880C-09F5AF68F7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039D11-4DCF-E417-7BE5-B06C5B19FB7E}"/>
              </a:ext>
            </a:extLst>
          </p:cNvPr>
          <p:cNvSpPr txBox="1"/>
          <p:nvPr/>
        </p:nvSpPr>
        <p:spPr>
          <a:xfrm>
            <a:off x="2886956" y="1488826"/>
            <a:ext cx="3370088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فَوائِدِ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42107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960D6-C102-AF06-F473-0D584F4AB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919E438-2473-A6ED-A3BA-9664427D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ثانيا: أبحث عن كلمات مفاتيح في الفقرة.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0A8DE-0D1B-A186-5A1C-EE7E76F3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D513D2-C3F9-2A8F-AB73-24A563FEC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D0AB30-F0B4-0850-3290-5B4459A7C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481B57-DC05-7596-9071-824443BDD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0E0C6F-7EC2-591E-DBAF-FBA90C6468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218817-ABBF-A4F0-F7DA-45D6910D5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E01266-B870-01A7-58F7-E33E73342E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003813-2D43-6988-90CF-EDF307579A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D0EBC9-2D65-1B39-9633-C44BA5FF0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0319F9-4D7A-F7D4-6954-4A7D846A59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083B28B-FB47-1F30-CCD4-942B768BA73F}"/>
              </a:ext>
            </a:extLst>
          </p:cNvPr>
          <p:cNvCxnSpPr/>
          <p:nvPr/>
        </p:nvCxnSpPr>
        <p:spPr>
          <a:xfrm>
            <a:off x="5368954" y="2759978"/>
            <a:ext cx="16106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FB0C524-2138-404F-5FF3-ED5B6FBE39D8}"/>
              </a:ext>
            </a:extLst>
          </p:cNvPr>
          <p:cNvCxnSpPr>
            <a:cxnSpLocks/>
          </p:cNvCxnSpPr>
          <p:nvPr/>
        </p:nvCxnSpPr>
        <p:spPr>
          <a:xfrm>
            <a:off x="1746308" y="3197603"/>
            <a:ext cx="28256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9EAE6F4-0598-B2A1-5C21-9FE11FAF1547}"/>
              </a:ext>
            </a:extLst>
          </p:cNvPr>
          <p:cNvCxnSpPr>
            <a:cxnSpLocks/>
          </p:cNvCxnSpPr>
          <p:nvPr/>
        </p:nvCxnSpPr>
        <p:spPr>
          <a:xfrm>
            <a:off x="5167618" y="3197603"/>
            <a:ext cx="4879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4DCAFD0-9233-9070-F226-3F43340BA1AB}"/>
              </a:ext>
            </a:extLst>
          </p:cNvPr>
          <p:cNvCxnSpPr>
            <a:cxnSpLocks/>
          </p:cNvCxnSpPr>
          <p:nvPr/>
        </p:nvCxnSpPr>
        <p:spPr>
          <a:xfrm>
            <a:off x="2986481" y="4155346"/>
            <a:ext cx="114429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60D9649-F697-2D32-9CA9-F4EDC5268647}"/>
              </a:ext>
            </a:extLst>
          </p:cNvPr>
          <p:cNvCxnSpPr>
            <a:cxnSpLocks/>
          </p:cNvCxnSpPr>
          <p:nvPr/>
        </p:nvCxnSpPr>
        <p:spPr>
          <a:xfrm>
            <a:off x="4018241" y="4583185"/>
            <a:ext cx="135071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F8AAFE5-FAD4-3A90-D112-9FE6AE36FF01}"/>
              </a:ext>
            </a:extLst>
          </p:cNvPr>
          <p:cNvCxnSpPr>
            <a:cxnSpLocks/>
          </p:cNvCxnSpPr>
          <p:nvPr/>
        </p:nvCxnSpPr>
        <p:spPr>
          <a:xfrm>
            <a:off x="2269495" y="4612546"/>
            <a:ext cx="135071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BD9DF15-7BB1-2DB1-92E3-5500E8716252}"/>
              </a:ext>
            </a:extLst>
          </p:cNvPr>
          <p:cNvCxnSpPr>
            <a:cxnSpLocks/>
          </p:cNvCxnSpPr>
          <p:nvPr/>
        </p:nvCxnSpPr>
        <p:spPr>
          <a:xfrm>
            <a:off x="610859" y="4612546"/>
            <a:ext cx="135071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6A85490-55F2-2EF3-2B86-4BD6C605037B}"/>
              </a:ext>
            </a:extLst>
          </p:cNvPr>
          <p:cNvCxnSpPr>
            <a:cxnSpLocks/>
          </p:cNvCxnSpPr>
          <p:nvPr/>
        </p:nvCxnSpPr>
        <p:spPr>
          <a:xfrm>
            <a:off x="5301842" y="5062754"/>
            <a:ext cx="10905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C73772B-3002-510F-C34D-B9996775DC5A}"/>
              </a:ext>
            </a:extLst>
          </p:cNvPr>
          <p:cNvCxnSpPr>
            <a:cxnSpLocks/>
          </p:cNvCxnSpPr>
          <p:nvPr/>
        </p:nvCxnSpPr>
        <p:spPr>
          <a:xfrm>
            <a:off x="1434517" y="4151151"/>
            <a:ext cx="11073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33C6691-4BA5-9FAB-931E-D58CD57572E0}"/>
              </a:ext>
            </a:extLst>
          </p:cNvPr>
          <p:cNvCxnSpPr>
            <a:cxnSpLocks/>
          </p:cNvCxnSpPr>
          <p:nvPr/>
        </p:nvCxnSpPr>
        <p:spPr>
          <a:xfrm>
            <a:off x="7769603" y="3197603"/>
            <a:ext cx="5187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75809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7EFFC-324D-607D-1B4C-256BEC82E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A80861A-4CC2-272E-869D-69B2B4D7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إذاً توجد ثلاث كلمات مفاتيح هما: العمل من جهة، والفوائد والحياة من جهة أخرى.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B53A9D-2DD6-3578-B080-CC708AF8CE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3E9F72-2D8C-04E2-18E9-1459169A6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F67042-7938-6623-1CE4-A943E4143A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A34ADA-43EE-C323-2D57-A03E3F91FD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E0F7F4-7C99-DFE0-D0D0-8AB91DFBAF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796751-5939-27C8-445E-CD1961A3BE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0176E0-2F21-D98B-77E3-9C225DF555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273E22-C63A-5842-51AA-BFC64AE22E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0D68397-E3FA-FBDE-BFE3-CC83601DD9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9958D-C7CC-E271-B5B3-6A34055F0A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125" y="2256638"/>
            <a:ext cx="8101750" cy="28438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A1BA4AB-5658-905C-73F2-63CAD5B66AFF}"/>
              </a:ext>
            </a:extLst>
          </p:cNvPr>
          <p:cNvCxnSpPr/>
          <p:nvPr/>
        </p:nvCxnSpPr>
        <p:spPr>
          <a:xfrm>
            <a:off x="5368954" y="2759978"/>
            <a:ext cx="16106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87C8E69-1944-EE56-E63A-4025F47F1980}"/>
              </a:ext>
            </a:extLst>
          </p:cNvPr>
          <p:cNvCxnSpPr>
            <a:cxnSpLocks/>
          </p:cNvCxnSpPr>
          <p:nvPr/>
        </p:nvCxnSpPr>
        <p:spPr>
          <a:xfrm>
            <a:off x="1746308" y="3197603"/>
            <a:ext cx="28256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A6A5488-4F26-4E21-9F6F-3A3DEFFF2974}"/>
              </a:ext>
            </a:extLst>
          </p:cNvPr>
          <p:cNvCxnSpPr>
            <a:cxnSpLocks/>
          </p:cNvCxnSpPr>
          <p:nvPr/>
        </p:nvCxnSpPr>
        <p:spPr>
          <a:xfrm>
            <a:off x="5167618" y="3197603"/>
            <a:ext cx="48796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A6D3BBA-7B0C-F7F6-7E72-2C8E3AB1A464}"/>
              </a:ext>
            </a:extLst>
          </p:cNvPr>
          <p:cNvCxnSpPr>
            <a:cxnSpLocks/>
          </p:cNvCxnSpPr>
          <p:nvPr/>
        </p:nvCxnSpPr>
        <p:spPr>
          <a:xfrm>
            <a:off x="2986481" y="4155346"/>
            <a:ext cx="114429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8176B31-F7E9-8186-A54A-6328B6452972}"/>
              </a:ext>
            </a:extLst>
          </p:cNvPr>
          <p:cNvCxnSpPr>
            <a:cxnSpLocks/>
          </p:cNvCxnSpPr>
          <p:nvPr/>
        </p:nvCxnSpPr>
        <p:spPr>
          <a:xfrm>
            <a:off x="4018241" y="4583185"/>
            <a:ext cx="13507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CF4FBB3-A1E9-D8A4-BF84-36D8851E7448}"/>
              </a:ext>
            </a:extLst>
          </p:cNvPr>
          <p:cNvCxnSpPr>
            <a:cxnSpLocks/>
          </p:cNvCxnSpPr>
          <p:nvPr/>
        </p:nvCxnSpPr>
        <p:spPr>
          <a:xfrm>
            <a:off x="2269495" y="4612546"/>
            <a:ext cx="13507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86D2C40-DE78-D384-23A8-D567F29FEC7B}"/>
              </a:ext>
            </a:extLst>
          </p:cNvPr>
          <p:cNvCxnSpPr>
            <a:cxnSpLocks/>
          </p:cNvCxnSpPr>
          <p:nvPr/>
        </p:nvCxnSpPr>
        <p:spPr>
          <a:xfrm>
            <a:off x="610859" y="4612546"/>
            <a:ext cx="135071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3A5FF52-91B7-7336-249E-9613123796D8}"/>
              </a:ext>
            </a:extLst>
          </p:cNvPr>
          <p:cNvCxnSpPr>
            <a:cxnSpLocks/>
          </p:cNvCxnSpPr>
          <p:nvPr/>
        </p:nvCxnSpPr>
        <p:spPr>
          <a:xfrm>
            <a:off x="5301842" y="5062754"/>
            <a:ext cx="10905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77AE1D1-FD80-8AFF-84A9-7C78C257A9D4}"/>
              </a:ext>
            </a:extLst>
          </p:cNvPr>
          <p:cNvCxnSpPr>
            <a:cxnSpLocks/>
          </p:cNvCxnSpPr>
          <p:nvPr/>
        </p:nvCxnSpPr>
        <p:spPr>
          <a:xfrm>
            <a:off x="1434517" y="4151151"/>
            <a:ext cx="11073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C287F03-E1D7-434E-6C05-4BA4D622D97D}"/>
              </a:ext>
            </a:extLst>
          </p:cNvPr>
          <p:cNvCxnSpPr>
            <a:cxnSpLocks/>
          </p:cNvCxnSpPr>
          <p:nvPr/>
        </p:nvCxnSpPr>
        <p:spPr>
          <a:xfrm>
            <a:off x="7769603" y="3197603"/>
            <a:ext cx="51872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A22B7B3-3784-2470-E394-9CAFDB9E8590}"/>
              </a:ext>
            </a:extLst>
          </p:cNvPr>
          <p:cNvCxnSpPr>
            <a:cxnSpLocks/>
          </p:cNvCxnSpPr>
          <p:nvPr/>
        </p:nvCxnSpPr>
        <p:spPr>
          <a:xfrm flipH="1">
            <a:off x="2734811" y="3305262"/>
            <a:ext cx="2600587" cy="242581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B9E25EB-CE50-F20D-D829-0D48DE3517DC}"/>
              </a:ext>
            </a:extLst>
          </p:cNvPr>
          <p:cNvCxnSpPr>
            <a:cxnSpLocks/>
          </p:cNvCxnSpPr>
          <p:nvPr/>
        </p:nvCxnSpPr>
        <p:spPr>
          <a:xfrm>
            <a:off x="1376665" y="4746770"/>
            <a:ext cx="1358146" cy="9196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77DCEF9-866A-2D73-C763-854C2972F6C6}"/>
              </a:ext>
            </a:extLst>
          </p:cNvPr>
          <p:cNvCxnSpPr>
            <a:cxnSpLocks/>
          </p:cNvCxnSpPr>
          <p:nvPr/>
        </p:nvCxnSpPr>
        <p:spPr>
          <a:xfrm flipH="1">
            <a:off x="2870775" y="4656587"/>
            <a:ext cx="2003229" cy="10098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71EDE9B-D69B-03ED-8169-95A99F21061F}"/>
              </a:ext>
            </a:extLst>
          </p:cNvPr>
          <p:cNvCxnSpPr>
            <a:cxnSpLocks/>
          </p:cNvCxnSpPr>
          <p:nvPr/>
        </p:nvCxnSpPr>
        <p:spPr>
          <a:xfrm flipH="1">
            <a:off x="2734811" y="4659759"/>
            <a:ext cx="144182" cy="10713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4D890B72-EB65-5D48-F4B8-9E71D73F37E7}"/>
              </a:ext>
            </a:extLst>
          </p:cNvPr>
          <p:cNvSpPr txBox="1"/>
          <p:nvPr/>
        </p:nvSpPr>
        <p:spPr>
          <a:xfrm>
            <a:off x="1542517" y="5371962"/>
            <a:ext cx="129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lang="fr-FR" sz="4800" b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4F5B1779-0021-CD4E-7556-A2B3D21BCA4C}"/>
              </a:ext>
            </a:extLst>
          </p:cNvPr>
          <p:cNvCxnSpPr>
            <a:cxnSpLocks/>
          </p:cNvCxnSpPr>
          <p:nvPr/>
        </p:nvCxnSpPr>
        <p:spPr>
          <a:xfrm>
            <a:off x="3245002" y="3312253"/>
            <a:ext cx="1880672" cy="222587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8953A4CB-832D-A4EE-11BB-B8ABF0569765}"/>
              </a:ext>
            </a:extLst>
          </p:cNvPr>
          <p:cNvCxnSpPr>
            <a:cxnSpLocks/>
          </p:cNvCxnSpPr>
          <p:nvPr/>
        </p:nvCxnSpPr>
        <p:spPr>
          <a:xfrm flipH="1">
            <a:off x="5131160" y="5161499"/>
            <a:ext cx="681687" cy="40014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99F0D16-CE90-6FAC-3E8D-5E4F64C77CD9}"/>
              </a:ext>
            </a:extLst>
          </p:cNvPr>
          <p:cNvCxnSpPr>
            <a:cxnSpLocks/>
          </p:cNvCxnSpPr>
          <p:nvPr/>
        </p:nvCxnSpPr>
        <p:spPr>
          <a:xfrm>
            <a:off x="3558628" y="4246228"/>
            <a:ext cx="1567046" cy="129190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55A6D7DA-FA13-D0B1-A796-745DF9734584}"/>
              </a:ext>
            </a:extLst>
          </p:cNvPr>
          <p:cNvCxnSpPr>
            <a:cxnSpLocks/>
          </p:cNvCxnSpPr>
          <p:nvPr/>
        </p:nvCxnSpPr>
        <p:spPr>
          <a:xfrm>
            <a:off x="2094472" y="4210223"/>
            <a:ext cx="3000568" cy="13768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5D16DF6-162D-5787-555E-2743E6082BC7}"/>
              </a:ext>
            </a:extLst>
          </p:cNvPr>
          <p:cNvSpPr txBox="1"/>
          <p:nvPr/>
        </p:nvSpPr>
        <p:spPr>
          <a:xfrm>
            <a:off x="4555674" y="5461856"/>
            <a:ext cx="1298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اَلْفَوائِدُ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72DFC284-7433-B7E7-94A7-F1B92F2AC6FD}"/>
              </a:ext>
            </a:extLst>
          </p:cNvPr>
          <p:cNvCxnSpPr>
            <a:cxnSpLocks/>
          </p:cNvCxnSpPr>
          <p:nvPr/>
        </p:nvCxnSpPr>
        <p:spPr>
          <a:xfrm flipH="1">
            <a:off x="7865544" y="3305262"/>
            <a:ext cx="143673" cy="217274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64004BD9-4F2F-323D-3C79-7FC35AE25BBC}"/>
              </a:ext>
            </a:extLst>
          </p:cNvPr>
          <p:cNvSpPr txBox="1"/>
          <p:nvPr/>
        </p:nvSpPr>
        <p:spPr>
          <a:xfrm>
            <a:off x="7308726" y="5250670"/>
            <a:ext cx="1298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اَلْحَياةُ</a:t>
            </a:r>
            <a:endParaRPr lang="fr-FR" sz="54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12908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030D-644C-ED2C-9E24-2340A92B1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47FA467-6C7C-C77E-B130-15454F76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ثالثا: أصوغ الفكرة في جملة تلخص معنى الفقرة باستعمال الكلمات المفاتيح.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1E08AC-FE11-C9C3-2C1A-D9459A7D10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BB08B2-BFFE-1ECB-2A63-FFEB5E02A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19CCD8-5DA7-4ACC-BEC5-EE2623292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CEA009-F34F-9060-73E3-FD6BD2A508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7E59D7-048D-7157-A7C8-4085F6306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983BF2-34B8-DC50-1DDD-B9790B9E56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31B21-0E48-6CA3-C6A0-49F4D96238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084D1-F7AB-DA26-4F79-6E5ECF9355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C44474B-4479-F069-1D08-AB563526A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E12CA77-A5D3-9EBC-A54B-32A9AEAAD9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84" y="1368000"/>
            <a:ext cx="7475868" cy="298588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549AEA5-2A47-19F7-497A-7CBAD5E154AB}"/>
              </a:ext>
            </a:extLst>
          </p:cNvPr>
          <p:cNvSpPr txBox="1"/>
          <p:nvPr/>
        </p:nvSpPr>
        <p:spPr>
          <a:xfrm>
            <a:off x="1218561" y="4513394"/>
            <a:ext cx="747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الرَّئيسَةُ لِلْفِقْرَةِ: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09E26E3-0FF4-CCF0-B9B6-4993514D38D1}"/>
              </a:ext>
            </a:extLst>
          </p:cNvPr>
          <p:cNvSpPr txBox="1"/>
          <p:nvPr/>
        </p:nvSpPr>
        <p:spPr>
          <a:xfrm>
            <a:off x="834066" y="5030833"/>
            <a:ext cx="747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/>
              <a:t>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8E4C4F-2ED6-CE46-5361-74B008BF94B7}"/>
              </a:ext>
            </a:extLst>
          </p:cNvPr>
          <p:cNvSpPr txBox="1"/>
          <p:nvPr/>
        </p:nvSpPr>
        <p:spPr>
          <a:xfrm>
            <a:off x="449571" y="5000056"/>
            <a:ext cx="7475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كَثيرَةٌ في حَياةِ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7019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F0500-FDEA-AB66-8B6D-74B076993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A7F4F8E-2967-D984-4A3F-4B9A31AD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هكذا أكون قد صغت الفكرة التي تلخص المعنى الأساسي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A758D8-1455-FB7C-D1A8-56F19EF20E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079C68-9EA4-ABC2-D2AF-5A659A723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349BA2-6845-7896-953A-552C21B6A2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BBA398-01BD-B395-C1B6-8799DD53E6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CF6E84-9727-8B06-4BA8-60632C1523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A058B5-A202-498F-A41D-A75650C71D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BD16ED-C6B8-7B41-00E4-DFF653B8E7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51D722-B171-16B8-AC0B-20653D6558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4D3783-ADE6-1524-665F-77990DB68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4D2955D-EA21-BC1F-4E08-DE4A2E97BD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84" y="1368000"/>
            <a:ext cx="7475868" cy="298588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41371DF-D6BE-F458-CD90-CEC3445E3627}"/>
              </a:ext>
            </a:extLst>
          </p:cNvPr>
          <p:cNvSpPr txBox="1"/>
          <p:nvPr/>
        </p:nvSpPr>
        <p:spPr>
          <a:xfrm>
            <a:off x="1218561" y="4513394"/>
            <a:ext cx="747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الرَّئيسَةُ لِلْفِقْرَةِ: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05EF7B-8091-94E0-6E99-A2B1F22DB47A}"/>
              </a:ext>
            </a:extLst>
          </p:cNvPr>
          <p:cNvSpPr txBox="1"/>
          <p:nvPr/>
        </p:nvSpPr>
        <p:spPr>
          <a:xfrm>
            <a:off x="1946246" y="4948170"/>
            <a:ext cx="5529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كَثيرَةٌ في حَياةِ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4749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99F7-5C8C-03EA-0E01-42311EDB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C86FFB7-FA8D-B5EC-F3AA-8E95FCC4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الخطوات التي ساعدتني على تحديد الفكرة الرئيسة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78D838-4410-69B6-37CB-98154A2B45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D159D-4E7B-9058-9691-76A942942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0C63B-D4F6-8C53-39AD-E93C247A17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AE9F1A-DC06-FD04-1919-492C41AE4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3E7F26-152F-D048-7BBC-33CA004FE0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C58198-C902-D190-DA67-92C8B9B4E2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85F46-D102-FD55-AB77-1EBF87D726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0834E-03A1-94AF-FBD3-6945031664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FBBE2B0-BCDB-F428-A73F-77421B5074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D876-58FB-1485-801C-9A91DDE58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32" y="2162746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475792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72. من يقرأ تعليمة التمرين "أتدرب مع زملائي"؟ ما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905776-EA3E-6BBC-2412-C39DF67B3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438F88-83E6-9DBF-12C6-2A669DBD5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71" y="1864840"/>
            <a:ext cx="2613257" cy="4008375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83214CD7-B3C3-7B9C-1E5A-77067EBB91D6}"/>
              </a:ext>
            </a:extLst>
          </p:cNvPr>
          <p:cNvSpPr/>
          <p:nvPr/>
        </p:nvSpPr>
        <p:spPr>
          <a:xfrm>
            <a:off x="6050169" y="345444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3D1F4F-9EDB-00E3-E60A-24096778FDAB}"/>
              </a:ext>
            </a:extLst>
          </p:cNvPr>
          <p:cNvSpPr/>
          <p:nvPr/>
        </p:nvSpPr>
        <p:spPr>
          <a:xfrm>
            <a:off x="3304752" y="3301181"/>
            <a:ext cx="2534494" cy="817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3667-5E79-4817-D2A7-8CD5B3662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DE81AB-5427-7F4C-7CD0-636767B9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في كل مرة عودوا إلى النص لقراءة الفقرة وتحديد الجواب. (5 دقائق)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09CEF-4C64-0B2D-76FA-D8A039796E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85419E-99AA-A3AA-DAFD-DB3D773DB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F1C17E-6273-CAD7-D634-DA79729E93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288712-2737-90B5-3707-3D1ECE189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357C00-A7D8-968D-5C3F-03BD325F4F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4598D7-BEFC-FB66-95BE-1DFD209B38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50B66-6441-2B3F-442D-16332DBCD1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CC162E-96F6-2095-AB1B-B5CF2B6C69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C7495D6-0404-A22E-60BD-A9FD79DED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668325"/>
            <a:ext cx="7788315" cy="249090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4B74FA8-BAFA-34B2-8263-FC5A48D82C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359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CB592-5F05-D250-ED03-DA5381C19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6955932-43C5-8E05-99F4-2CFA72AE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الفكرة الرئيسة لكل فقرة. دقيقة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5F1844-C636-885E-E787-1B9E7AAD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51024-2215-1017-41F1-A2AB9B022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A104A9-A2DA-E530-8011-A43AD83D59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AD0DFD-653A-E513-0F0A-5A824982D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3CACF0-5DBC-91C2-8CAD-90F3689C4C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7D21F1-6C69-AB7A-2809-8D290AC767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2B7C58-22A2-DF83-9032-6ACD13A3CD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AC547-13CB-ABA9-9C79-E1A60B8A6A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14DAA7-B12A-E4A6-904E-9DA5B9543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668325"/>
            <a:ext cx="7788315" cy="249090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07012C5-F76A-9518-D281-8CFC7C7AA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2265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AD5F-BDEC-CDD1-90EC-293DAFECE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303013-8EE4-A75B-4695-6028596D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يقرأ الفكرة الأولى؟ أين وردت؟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735C51-1EB9-BB6F-4F46-D84111F70F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027AC7-A867-1384-5548-25CF8938F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79E91B-9DF8-BC23-7BD2-FD2835C705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24B935-88A1-3287-0AA3-5C6A52FE71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678FBE-3E80-00FE-6881-765430750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DBE204-C17D-6BCB-1420-6C2F48C83B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B0C6D9-AC52-4B8F-0BD3-7A3694D8509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5DBD06-D5D4-F7D8-C7E2-F3C6FA049F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D9ABA8-1588-5450-9D8F-85B73FC084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668325"/>
            <a:ext cx="7788315" cy="249090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16B880-44F2-6399-A8EE-24A8034666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6298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F555C-A3C5-AF4F-8D25-9C40EDF6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69FB4A-CFE3-7D51-EEE5-06124C1D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251E14-74B8-3615-7964-889BF3B660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3D6130-37AF-1887-F222-98A9C2D1E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696616-77D2-304F-9580-37D3F1BA8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90F7DF-872C-C427-E03F-3645C545C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97DD9CF-8A65-495E-47FA-D798280606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2FC67F-25A9-3875-7675-22E24E4483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8B6C4E-909C-3FFE-0BED-BA1D331C04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8D2848-8CBF-5F29-A3C9-4288A51566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CD65165-1999-7242-A182-ABFBA6A0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668325"/>
            <a:ext cx="7788315" cy="249090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1BEA95F-E102-EFF4-D38A-1432D80B84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585B356-6185-85BD-4597-9A38575933AC}"/>
              </a:ext>
            </a:extLst>
          </p:cNvPr>
          <p:cNvCxnSpPr>
            <a:cxnSpLocks/>
          </p:cNvCxnSpPr>
          <p:nvPr/>
        </p:nvCxnSpPr>
        <p:spPr>
          <a:xfrm flipH="1" flipV="1">
            <a:off x="5108895" y="4370664"/>
            <a:ext cx="1501288" cy="2432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CA56D96-9CD1-0DFA-0443-50B3EC1BCF14}"/>
              </a:ext>
            </a:extLst>
          </p:cNvPr>
          <p:cNvCxnSpPr>
            <a:cxnSpLocks/>
          </p:cNvCxnSpPr>
          <p:nvPr/>
        </p:nvCxnSpPr>
        <p:spPr>
          <a:xfrm flipH="1" flipV="1">
            <a:off x="5016617" y="3913777"/>
            <a:ext cx="1593566" cy="2723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38401D4-4294-8938-92E5-4BEF8B5B0ABF}"/>
              </a:ext>
            </a:extLst>
          </p:cNvPr>
          <p:cNvCxnSpPr>
            <a:cxnSpLocks/>
          </p:cNvCxnSpPr>
          <p:nvPr/>
        </p:nvCxnSpPr>
        <p:spPr>
          <a:xfrm flipH="1">
            <a:off x="5016617" y="3751261"/>
            <a:ext cx="1593566" cy="10556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477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"أنجز بمفردي". من يقرأ التعليمة؟ من يوضح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664809-5523-1BDB-D674-7860F1D202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71" y="1864840"/>
            <a:ext cx="2613257" cy="4008375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15A4ADB4-1E25-3214-B833-A4E62FD5F401}"/>
              </a:ext>
            </a:extLst>
          </p:cNvPr>
          <p:cNvSpPr/>
          <p:nvPr/>
        </p:nvSpPr>
        <p:spPr>
          <a:xfrm>
            <a:off x="6050169" y="4089746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21B069-85C1-2A64-1784-D548AD0D1828}"/>
              </a:ext>
            </a:extLst>
          </p:cNvPr>
          <p:cNvSpPr/>
          <p:nvPr/>
        </p:nvSpPr>
        <p:spPr>
          <a:xfrm>
            <a:off x="3265371" y="4089746"/>
            <a:ext cx="2534494" cy="13211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DD0BB0E-0389-BCD0-3F2B-FD3696543D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5503-7748-4E7D-5F93-EAD53063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1281DD0-FD6B-0176-2736-A391473B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DE7D1E-0CA4-0715-CCBE-ED40F48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80CA96-4FDB-E05A-CFCD-2ADC983E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C96D4D-83E9-F00B-6873-907A133FC5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D69387-1824-1CB2-9A4A-D1A341AED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EBCE36-AFFD-B8D5-3027-7A74F17A87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178581-5838-AC4B-4E6E-C735D857F5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DE564F-1D1B-8369-AE27-11F0643FA8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016088-B7B4-B7B1-0DAB-3C2242BE88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D6CB45B-A243-4D2D-A743-AF7A3960A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EA8E37-AF01-634B-300E-5403BD861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49" y="1853193"/>
            <a:ext cx="7856901" cy="416088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384911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1C5D0-E049-C4E5-64FA-11E2F2D8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57E8AEC-68BD-8D3F-DD7C-4B87DC0C9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التفصيل الأول؟ ما الفكرة التي يدعمها؟ هل تتفقون؟ 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0BCFF2-9255-9345-5C7A-94CD347B45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142A71-E2DB-C51F-C8DC-5825FF254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D56A83-F10E-DC59-CBC2-D4A2BBFF85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4906F8-531A-0EE2-DDC7-AC51261551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7F7031-896E-006B-16C1-656F4EACFF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27ACC-8643-7B89-EB63-7EA747AF01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5EF6F6-06B4-41DF-D64E-2D767A3A49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68FD6B-F696-49A6-1B6D-67B988E7EE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0EFDAF5-14BE-64DB-EA05-7204CB54E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49" y="1853193"/>
            <a:ext cx="7856901" cy="416088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279433E-C8CA-2E56-5F2D-6558F26F3C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63E31B7-28DC-4A8C-9054-9478BC1C9B64}"/>
              </a:ext>
            </a:extLst>
          </p:cNvPr>
          <p:cNvCxnSpPr>
            <a:cxnSpLocks/>
          </p:cNvCxnSpPr>
          <p:nvPr/>
        </p:nvCxnSpPr>
        <p:spPr>
          <a:xfrm flipH="1">
            <a:off x="2978433" y="3271706"/>
            <a:ext cx="1434176" cy="15229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63A284-B98F-E193-844B-EB06340C6D2E}"/>
              </a:ext>
            </a:extLst>
          </p:cNvPr>
          <p:cNvCxnSpPr>
            <a:cxnSpLocks/>
          </p:cNvCxnSpPr>
          <p:nvPr/>
        </p:nvCxnSpPr>
        <p:spPr>
          <a:xfrm flipH="1" flipV="1">
            <a:off x="2978433" y="3797468"/>
            <a:ext cx="1434176" cy="1361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BE2EC0E-A9BD-691E-48F9-FCF6E0D2A33D}"/>
              </a:ext>
            </a:extLst>
          </p:cNvPr>
          <p:cNvCxnSpPr>
            <a:cxnSpLocks/>
          </p:cNvCxnSpPr>
          <p:nvPr/>
        </p:nvCxnSpPr>
        <p:spPr>
          <a:xfrm flipH="1">
            <a:off x="2978433" y="4664279"/>
            <a:ext cx="1434176" cy="1252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8F1C7AD-7688-3D1D-CC73-C2E3D094D4E4}"/>
              </a:ext>
            </a:extLst>
          </p:cNvPr>
          <p:cNvCxnSpPr>
            <a:cxnSpLocks/>
          </p:cNvCxnSpPr>
          <p:nvPr/>
        </p:nvCxnSpPr>
        <p:spPr>
          <a:xfrm flipH="1" flipV="1">
            <a:off x="2978433" y="3800008"/>
            <a:ext cx="1434176" cy="15670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321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6A1D-3712-4F1F-417F-525832630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E78F7D9-FD29-09AB-12F2-15FBEC8C0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B34A2-C699-6D49-783D-6A40E46C4C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389114-F018-D7AE-EDF3-2B332F051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8779A1-E963-267E-F2DA-643E1174AA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F1679A-C414-2B81-421F-067ABE3D88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5B7C53-1958-B206-F7F2-5701964DA9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176BB2-9145-A99B-8E2A-8957BFD731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63E040-4710-6197-DA5E-3B486D89BB7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30B398-A6B9-A706-B89D-3AE507D1D6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297C79-1D7C-821C-DC00-BA4E77B5E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49" y="1853193"/>
            <a:ext cx="7856901" cy="416088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4A61F2C-5D82-318A-2C1D-10F1BA933390}"/>
              </a:ext>
            </a:extLst>
          </p:cNvPr>
          <p:cNvCxnSpPr>
            <a:cxnSpLocks/>
          </p:cNvCxnSpPr>
          <p:nvPr/>
        </p:nvCxnSpPr>
        <p:spPr>
          <a:xfrm flipH="1">
            <a:off x="2978433" y="3271706"/>
            <a:ext cx="1434176" cy="15229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C97E5EF-0BD0-5701-2B49-4F4537AC9610}"/>
              </a:ext>
            </a:extLst>
          </p:cNvPr>
          <p:cNvCxnSpPr>
            <a:cxnSpLocks/>
          </p:cNvCxnSpPr>
          <p:nvPr/>
        </p:nvCxnSpPr>
        <p:spPr>
          <a:xfrm flipH="1" flipV="1">
            <a:off x="2978433" y="3797468"/>
            <a:ext cx="1434176" cy="1361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74F5695-D5E3-5355-FD0D-B2FD70624A7E}"/>
              </a:ext>
            </a:extLst>
          </p:cNvPr>
          <p:cNvCxnSpPr>
            <a:cxnSpLocks/>
          </p:cNvCxnSpPr>
          <p:nvPr/>
        </p:nvCxnSpPr>
        <p:spPr>
          <a:xfrm flipH="1">
            <a:off x="2978433" y="4664279"/>
            <a:ext cx="1434176" cy="1252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FFCE97C-2CB4-C7F7-C7E5-540A99FD7C31}"/>
              </a:ext>
            </a:extLst>
          </p:cNvPr>
          <p:cNvCxnSpPr>
            <a:cxnSpLocks/>
          </p:cNvCxnSpPr>
          <p:nvPr/>
        </p:nvCxnSpPr>
        <p:spPr>
          <a:xfrm flipH="1" flipV="1">
            <a:off x="2978433" y="3800008"/>
            <a:ext cx="1434176" cy="15670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2F06D668-BD4F-0259-54F9-6B2D55FF7F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9844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7C9C-4984-C93C-5484-4088141C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C00E-B909-5690-B709-BFB036EC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"الحفلة"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7C278-6EBE-B241-7A33-B30A3659FD4E}"/>
              </a:ext>
            </a:extLst>
          </p:cNvPr>
          <p:cNvSpPr>
            <a:spLocks/>
          </p:cNvSpPr>
          <p:nvPr/>
        </p:nvSpPr>
        <p:spPr>
          <a:xfrm>
            <a:off x="3563985" y="1267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F3D724-B85C-3696-0C40-196CC234EFAA}"/>
              </a:ext>
            </a:extLst>
          </p:cNvPr>
          <p:cNvSpPr txBox="1"/>
          <p:nvPr/>
        </p:nvSpPr>
        <p:spPr>
          <a:xfrm>
            <a:off x="1152000" y="2791527"/>
            <a:ext cx="683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اَلْحَفْلَةُ</a:t>
            </a:r>
            <a:endParaRPr lang="ar-MA" sz="5400" b="1" dirty="0">
              <a:solidFill>
                <a:srgbClr val="C0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2DA050F2-C11F-92D6-F497-AE88CB72A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148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الألف اللينة آخر الكلمات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درس الإملاء اليوم ستتعلمون كيف ترسمون الألف آخر الكلمات.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BC3C1A-C0B9-ABC1-F8EE-AC43523C0C1A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عَص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B86BAF-83D5-07FE-583A-7B097366974E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هذ</a:t>
            </a:r>
            <a:r>
              <a:rPr lang="ar-MA" dirty="0">
                <a:solidFill>
                  <a:srgbClr val="C00000"/>
                </a:solidFill>
              </a:rPr>
              <a:t>ا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3B66C2-479D-98E5-14A3-BDA08E5E88EE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سَق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2460E5-825B-CA49-C0D7-F805654BAFE3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إِلــ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5B55AF-F2BF-75A6-500E-3898DCF18B8A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مَبْنــ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هذه الكلمات التالية؟ ما الحرف المشترك بينها؟ أَيْنَ وَرَدَ؟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16A0D9-2937-9A8B-68D2-8AD1ACA94B4C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عَص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F11DA9-C97C-66B1-8C54-219039EE1FC1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هذ</a:t>
            </a:r>
            <a:r>
              <a:rPr lang="ar-MA" dirty="0">
                <a:solidFill>
                  <a:srgbClr val="C00000"/>
                </a:solidFill>
              </a:rPr>
              <a:t>ا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5A72E0-A992-FD68-7E5D-507F63D3780B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سَق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759CA7-6BCD-CEBC-B790-DE79501CB700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إِلــ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D1F3E8-AAFF-0DFE-2BCD-E7CABB1BBDF1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مَبْنــ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FA6BDB5-3E91-9B16-0706-E79550C25461}"/>
              </a:ext>
            </a:extLst>
          </p:cNvPr>
          <p:cNvSpPr txBox="1"/>
          <p:nvPr/>
        </p:nvSpPr>
        <p:spPr>
          <a:xfrm>
            <a:off x="6100147" y="235654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عَص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55E745-62DC-8D61-ACCD-FA8AD7E5CCA8}"/>
              </a:ext>
            </a:extLst>
          </p:cNvPr>
          <p:cNvSpPr txBox="1"/>
          <p:nvPr/>
        </p:nvSpPr>
        <p:spPr>
          <a:xfrm>
            <a:off x="5011441" y="2406159"/>
            <a:ext cx="134785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هذ </a:t>
            </a:r>
            <a:r>
              <a:rPr lang="ar-MA" dirty="0">
                <a:solidFill>
                  <a:srgbClr val="C00000"/>
                </a:solidFill>
              </a:rPr>
              <a:t>ا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361EDB-9473-172E-3F27-E077192AED42}"/>
              </a:ext>
            </a:extLst>
          </p:cNvPr>
          <p:cNvSpPr txBox="1"/>
          <p:nvPr/>
        </p:nvSpPr>
        <p:spPr>
          <a:xfrm>
            <a:off x="788751" y="230466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سَق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93DE87-D578-7811-D326-4104E9CF2A15}"/>
              </a:ext>
            </a:extLst>
          </p:cNvPr>
          <p:cNvSpPr txBox="1"/>
          <p:nvPr/>
        </p:nvSpPr>
        <p:spPr>
          <a:xfrm>
            <a:off x="3329999" y="2312343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إِلــ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AB0A02-AC90-260A-6D9C-FD0528EC0A98}"/>
              </a:ext>
            </a:extLst>
          </p:cNvPr>
          <p:cNvSpPr txBox="1"/>
          <p:nvPr/>
        </p:nvSpPr>
        <p:spPr>
          <a:xfrm>
            <a:off x="2302115" y="2304668"/>
            <a:ext cx="127846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مَبْنــ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تنتهي الكلمات بألف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DB87E70-5533-A16E-C966-8B30875EAF94}"/>
              </a:ext>
            </a:extLst>
          </p:cNvPr>
          <p:cNvSpPr txBox="1"/>
          <p:nvPr/>
        </p:nvSpPr>
        <p:spPr>
          <a:xfrm>
            <a:off x="699784" y="4487396"/>
            <a:ext cx="7559873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تَنْتَهي هذِهِ الْكَلِماتُ بِأَلِفٍ لَيِّنَةٍ.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5C92BA1-D989-C722-9A47-AFD33C90B79B}"/>
              </a:ext>
            </a:extLst>
          </p:cNvPr>
          <p:cNvCxnSpPr>
            <a:cxnSpLocks/>
          </p:cNvCxnSpPr>
          <p:nvPr/>
        </p:nvCxnSpPr>
        <p:spPr>
          <a:xfrm flipH="1">
            <a:off x="4471332" y="3130121"/>
            <a:ext cx="2224436" cy="137476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154B140-167B-AFF1-1511-8E88ABC553A2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4471332" y="3130121"/>
            <a:ext cx="929405" cy="134960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D235800-116F-F7C2-D0CE-C0A67A5FAEA7}"/>
              </a:ext>
            </a:extLst>
          </p:cNvPr>
          <p:cNvCxnSpPr>
            <a:cxnSpLocks/>
          </p:cNvCxnSpPr>
          <p:nvPr/>
        </p:nvCxnSpPr>
        <p:spPr>
          <a:xfrm>
            <a:off x="4078683" y="3138336"/>
            <a:ext cx="392649" cy="130782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A4093CF-9865-53A7-F05F-01E0FE8C0ACD}"/>
              </a:ext>
            </a:extLst>
          </p:cNvPr>
          <p:cNvCxnSpPr>
            <a:cxnSpLocks/>
          </p:cNvCxnSpPr>
          <p:nvPr/>
        </p:nvCxnSpPr>
        <p:spPr>
          <a:xfrm>
            <a:off x="2840041" y="3130121"/>
            <a:ext cx="1639680" cy="137476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E8C813A-D3EA-D8C7-3EEC-3B4D33470B2E}"/>
              </a:ext>
            </a:extLst>
          </p:cNvPr>
          <p:cNvCxnSpPr>
            <a:cxnSpLocks/>
          </p:cNvCxnSpPr>
          <p:nvPr/>
        </p:nvCxnSpPr>
        <p:spPr>
          <a:xfrm>
            <a:off x="1542221" y="3122446"/>
            <a:ext cx="2887166" cy="134888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D7E096-B8C6-263E-B4FF-A61F45C50DBC}"/>
              </a:ext>
            </a:extLst>
          </p:cNvPr>
          <p:cNvSpPr/>
          <p:nvPr/>
        </p:nvSpPr>
        <p:spPr>
          <a:xfrm>
            <a:off x="1286485" y="254362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B587FDF-A349-8F6C-03A5-7FC919AD8B63}"/>
              </a:ext>
            </a:extLst>
          </p:cNvPr>
          <p:cNvSpPr/>
          <p:nvPr/>
        </p:nvSpPr>
        <p:spPr>
          <a:xfrm>
            <a:off x="2515702" y="2508939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6AEC647-284C-D9A2-EF35-1E8946F8889F}"/>
              </a:ext>
            </a:extLst>
          </p:cNvPr>
          <p:cNvSpPr/>
          <p:nvPr/>
        </p:nvSpPr>
        <p:spPr>
          <a:xfrm>
            <a:off x="3907884" y="2518060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AAF3B5C-C3B6-1175-7CD0-7E38DD69EE85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F41B25B-ED15-8691-3F3B-07DA33CBB540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055A3-E672-673A-2D91-EF36EB5C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A046FA-04E8-E6E9-BFB5-DA6B22FD791F}"/>
              </a:ext>
            </a:extLst>
          </p:cNvPr>
          <p:cNvSpPr txBox="1"/>
          <p:nvPr/>
        </p:nvSpPr>
        <p:spPr>
          <a:xfrm>
            <a:off x="6100147" y="235654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عَص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143CC3-1B8D-6358-303D-026F9AA98F39}"/>
              </a:ext>
            </a:extLst>
          </p:cNvPr>
          <p:cNvSpPr txBox="1"/>
          <p:nvPr/>
        </p:nvSpPr>
        <p:spPr>
          <a:xfrm>
            <a:off x="5011441" y="2406159"/>
            <a:ext cx="134785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هذ </a:t>
            </a:r>
            <a:r>
              <a:rPr lang="ar-MA" dirty="0">
                <a:solidFill>
                  <a:srgbClr val="C00000"/>
                </a:solidFill>
              </a:rPr>
              <a:t>ا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AC1043-88F1-5911-4274-8BAB9AA3BF07}"/>
              </a:ext>
            </a:extLst>
          </p:cNvPr>
          <p:cNvSpPr txBox="1"/>
          <p:nvPr/>
        </p:nvSpPr>
        <p:spPr>
          <a:xfrm>
            <a:off x="788751" y="2304668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سَق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D4C59-561E-B1C0-6CE8-5AB8CA0ADA88}"/>
              </a:ext>
            </a:extLst>
          </p:cNvPr>
          <p:cNvSpPr txBox="1"/>
          <p:nvPr/>
        </p:nvSpPr>
        <p:spPr>
          <a:xfrm>
            <a:off x="3329999" y="2312343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إِلــ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1516EE-00A9-775E-3ECF-4EB7D7C9AF68}"/>
              </a:ext>
            </a:extLst>
          </p:cNvPr>
          <p:cNvSpPr txBox="1"/>
          <p:nvPr/>
        </p:nvSpPr>
        <p:spPr>
          <a:xfrm>
            <a:off x="2302115" y="2304668"/>
            <a:ext cx="127846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مَبْنــ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39502434-2F91-DB51-D6D5-C37F1306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الألف اللينة ألف ليس عليها حركة محددة.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7E3BB-C18B-04E0-0533-32EE7355EA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AEC96A-A68E-F599-E740-2E6495D8FC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8BF8AF-BA9C-9E10-3EFC-79F60EE310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7A9892-D53E-10BF-0D05-D392408EC1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8F510-0E71-45AA-7D51-8EEC776A09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99A40D-0BCB-42FD-B0B9-45E4733A57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B42F48-062B-56E5-96CE-44B9592A2E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5397F37-CBFD-96EE-1773-B835BE515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84A2B7-275A-13EB-F26A-6D6697509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787D731-25A5-3460-B0FF-491B2E47B5DD}"/>
              </a:ext>
            </a:extLst>
          </p:cNvPr>
          <p:cNvGrpSpPr/>
          <p:nvPr/>
        </p:nvGrpSpPr>
        <p:grpSpPr>
          <a:xfrm>
            <a:off x="1542221" y="3122446"/>
            <a:ext cx="5153547" cy="744879"/>
            <a:chOff x="1542221" y="3122446"/>
            <a:chExt cx="5153547" cy="1382442"/>
          </a:xfrm>
        </p:grpSpPr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0048C33-707A-29EA-EAC8-8E6EF73D3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1332" y="3130121"/>
              <a:ext cx="2224436" cy="1374767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CE67C8B0-FD8A-8FF9-EBC5-B0BD8C227E9E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flipH="1">
              <a:off x="4471332" y="3130121"/>
              <a:ext cx="929405" cy="134960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462C1556-54A6-8396-B9A1-E7DE76B634F4}"/>
                </a:ext>
              </a:extLst>
            </p:cNvPr>
            <p:cNvCxnSpPr>
              <a:cxnSpLocks/>
            </p:cNvCxnSpPr>
            <p:nvPr/>
          </p:nvCxnSpPr>
          <p:spPr>
            <a:xfrm>
              <a:off x="4078683" y="3138336"/>
              <a:ext cx="392649" cy="1307829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F0287730-E23E-F693-4E04-9B0E9080217B}"/>
                </a:ext>
              </a:extLst>
            </p:cNvPr>
            <p:cNvCxnSpPr>
              <a:cxnSpLocks/>
            </p:cNvCxnSpPr>
            <p:nvPr/>
          </p:nvCxnSpPr>
          <p:spPr>
            <a:xfrm>
              <a:off x="2840041" y="3130121"/>
              <a:ext cx="1639680" cy="1374767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EB7CA917-AF64-EE42-86E5-54CF082CFC40}"/>
                </a:ext>
              </a:extLst>
            </p:cNvPr>
            <p:cNvCxnSpPr>
              <a:cxnSpLocks/>
            </p:cNvCxnSpPr>
            <p:nvPr/>
          </p:nvCxnSpPr>
          <p:spPr>
            <a:xfrm>
              <a:off x="1542221" y="3122446"/>
              <a:ext cx="2887166" cy="1348886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E82A0EA-D031-8610-F605-A9BC324508AA}"/>
              </a:ext>
            </a:extLst>
          </p:cNvPr>
          <p:cNvSpPr/>
          <p:nvPr/>
        </p:nvSpPr>
        <p:spPr>
          <a:xfrm>
            <a:off x="1286485" y="254362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158CB6AE-4BED-1AD6-DE6E-866D3D50D316}"/>
              </a:ext>
            </a:extLst>
          </p:cNvPr>
          <p:cNvSpPr/>
          <p:nvPr/>
        </p:nvSpPr>
        <p:spPr>
          <a:xfrm>
            <a:off x="2515702" y="2508939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2A89B20-588E-87AC-53D7-4A385773FB02}"/>
              </a:ext>
            </a:extLst>
          </p:cNvPr>
          <p:cNvSpPr/>
          <p:nvPr/>
        </p:nvSpPr>
        <p:spPr>
          <a:xfrm>
            <a:off x="3907884" y="2518060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A4993931-A0DB-260C-BA93-A109B91A1BC8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C1FCDCD-16A1-CA46-9F5B-48B835D44F18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919444B-164A-CEAC-9A73-B8ED3D64E0D3}"/>
              </a:ext>
            </a:extLst>
          </p:cNvPr>
          <p:cNvSpPr txBox="1"/>
          <p:nvPr/>
        </p:nvSpPr>
        <p:spPr>
          <a:xfrm>
            <a:off x="649450" y="4001733"/>
            <a:ext cx="7559873" cy="160043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ٱللَّيِّنَةُ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أَلِفٌ لَيْسَ عَلْيها حَرَكَةٌ وَتُكْتَبُ مَمْدودَةً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أَوْ مَقْصورَةً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94693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على تعلم كيف نرسم الألف اللينة آخر الكلمات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01C38BE-A533-36C1-C7BF-F49F14B577E7}"/>
              </a:ext>
            </a:extLst>
          </p:cNvPr>
          <p:cNvSpPr txBox="1"/>
          <p:nvPr/>
        </p:nvSpPr>
        <p:spPr>
          <a:xfrm>
            <a:off x="2209952" y="3056994"/>
            <a:ext cx="503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ٱللَّيِّنَةُ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آخِرَ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سأحدد رسم الألف آخر الفعلين التاليين.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1F5983-F852-B16D-9C50-6527AAF076E1}"/>
              </a:ext>
            </a:extLst>
          </p:cNvPr>
          <p:cNvSpPr txBox="1"/>
          <p:nvPr/>
        </p:nvSpPr>
        <p:spPr>
          <a:xfrm>
            <a:off x="5791896" y="2463725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FD090DA-B73F-C2A3-3447-7F09AC414590}"/>
              </a:ext>
            </a:extLst>
          </p:cNvPr>
          <p:cNvSpPr txBox="1"/>
          <p:nvPr/>
        </p:nvSpPr>
        <p:spPr>
          <a:xfrm>
            <a:off x="5791897" y="3643340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أقرأ الفعلين. ثم أحولهما كما يلي.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A03302-6759-F2F6-F121-4D1D3805BEC4}"/>
              </a:ext>
            </a:extLst>
          </p:cNvPr>
          <p:cNvSpPr txBox="1"/>
          <p:nvPr/>
        </p:nvSpPr>
        <p:spPr>
          <a:xfrm>
            <a:off x="5791896" y="2463725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C286E2-5EF8-C0F7-F303-40F03ED6CEF8}"/>
              </a:ext>
            </a:extLst>
          </p:cNvPr>
          <p:cNvSpPr txBox="1"/>
          <p:nvPr/>
        </p:nvSpPr>
        <p:spPr>
          <a:xfrm>
            <a:off x="5791897" y="3643340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F7EDFF1-479D-5173-B7B8-7E0087315621}"/>
              </a:ext>
            </a:extLst>
          </p:cNvPr>
          <p:cNvCxnSpPr>
            <a:cxnSpLocks/>
          </p:cNvCxnSpPr>
          <p:nvPr/>
        </p:nvCxnSpPr>
        <p:spPr>
          <a:xfrm flipH="1">
            <a:off x="4185952" y="3135169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E4F7E69-8877-3C17-8C71-8A941A754AFE}"/>
              </a:ext>
            </a:extLst>
          </p:cNvPr>
          <p:cNvCxnSpPr>
            <a:cxnSpLocks/>
          </p:cNvCxnSpPr>
          <p:nvPr/>
        </p:nvCxnSpPr>
        <p:spPr>
          <a:xfrm flipH="1">
            <a:off x="4185952" y="4197338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93CC9D7-25E5-48BC-1E13-226C6BA49090}"/>
              </a:ext>
            </a:extLst>
          </p:cNvPr>
          <p:cNvSpPr txBox="1"/>
          <p:nvPr/>
        </p:nvSpPr>
        <p:spPr>
          <a:xfrm>
            <a:off x="1770077" y="2463725"/>
            <a:ext cx="2415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يَمْش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4A4856-A04A-5C7B-0B68-415887A893B7}"/>
              </a:ext>
            </a:extLst>
          </p:cNvPr>
          <p:cNvSpPr txBox="1"/>
          <p:nvPr/>
        </p:nvSpPr>
        <p:spPr>
          <a:xfrm>
            <a:off x="2124331" y="3643340"/>
            <a:ext cx="18055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يَدْعــ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1941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77586-0859-6F9C-0D76-4B3EB5F9B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6C01E0E-7110-32BE-242D-BA36C2B1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ظهر الياء أثناء التحويل، أرسم الألف مقصورة، وَإذا ظهر الواو أرسم الألف ممدودة.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142E6E-B3B8-0BF4-BD4E-E919824A92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0237F8-4902-2CCE-7CFD-8B6F514654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02ED24-8723-4A2F-77CA-7EB0A9E94A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47300B-3D79-B665-C8BC-9433353AEA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BC403E-C320-AF67-8FAA-6BA29CB423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D922F0-9005-1158-A2D4-5F4D3D056E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8DA20F-B330-AE67-B084-C3AE4A4CFB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06E154-115E-E6A5-F4D4-9A15DDB5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4EBC917-B129-0037-AB85-8834210A0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C2022FF-E534-1ABC-7F9F-CA3E7040D7B8}"/>
              </a:ext>
            </a:extLst>
          </p:cNvPr>
          <p:cNvSpPr txBox="1"/>
          <p:nvPr/>
        </p:nvSpPr>
        <p:spPr>
          <a:xfrm>
            <a:off x="5863793" y="3597173"/>
            <a:ext cx="64966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7200" dirty="0">
                <a:solidFill>
                  <a:srgbClr val="FF0000"/>
                </a:solidFill>
              </a:rPr>
              <a:t>ـا</a:t>
            </a:r>
            <a:endParaRPr lang="fr-FR" sz="72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143725-4785-0A7B-1BEC-E85ED1859CAD}"/>
              </a:ext>
            </a:extLst>
          </p:cNvPr>
          <p:cNvSpPr txBox="1"/>
          <p:nvPr/>
        </p:nvSpPr>
        <p:spPr>
          <a:xfrm>
            <a:off x="5844567" y="2577059"/>
            <a:ext cx="5704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rgbClr val="FF0000"/>
                </a:solidFill>
              </a:rPr>
              <a:t>ى</a:t>
            </a:r>
            <a:endParaRPr lang="fr-FR" sz="72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1DBFDF-B276-8701-0B90-0E1D88792B2B}"/>
              </a:ext>
            </a:extLst>
          </p:cNvPr>
          <p:cNvSpPr txBox="1"/>
          <p:nvPr/>
        </p:nvSpPr>
        <p:spPr>
          <a:xfrm>
            <a:off x="5791896" y="2463725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93F6F9-0C31-B0AD-5915-1270053B10DB}"/>
              </a:ext>
            </a:extLst>
          </p:cNvPr>
          <p:cNvSpPr txBox="1"/>
          <p:nvPr/>
        </p:nvSpPr>
        <p:spPr>
          <a:xfrm>
            <a:off x="5936957" y="3643340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6CB1F9-8A0D-1F62-28F7-F2A37F90D821}"/>
              </a:ext>
            </a:extLst>
          </p:cNvPr>
          <p:cNvSpPr txBox="1"/>
          <p:nvPr/>
        </p:nvSpPr>
        <p:spPr>
          <a:xfrm>
            <a:off x="1770077" y="2463725"/>
            <a:ext cx="2415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يَمْش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371AAD-EE9A-797A-214A-B1660F78DFEB}"/>
              </a:ext>
            </a:extLst>
          </p:cNvPr>
          <p:cNvSpPr txBox="1"/>
          <p:nvPr/>
        </p:nvSpPr>
        <p:spPr>
          <a:xfrm>
            <a:off x="2124331" y="3643340"/>
            <a:ext cx="18055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يَدْعــ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115648B-6011-EB2B-FD95-7A66B4EF7610}"/>
              </a:ext>
            </a:extLst>
          </p:cNvPr>
          <p:cNvCxnSpPr>
            <a:cxnSpLocks/>
          </p:cNvCxnSpPr>
          <p:nvPr/>
        </p:nvCxnSpPr>
        <p:spPr>
          <a:xfrm flipH="1">
            <a:off x="4185952" y="3135169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8A75BBD-B534-5BF3-8B9F-6AB25D5CEB23}"/>
              </a:ext>
            </a:extLst>
          </p:cNvPr>
          <p:cNvCxnSpPr>
            <a:cxnSpLocks/>
          </p:cNvCxnSpPr>
          <p:nvPr/>
        </p:nvCxnSpPr>
        <p:spPr>
          <a:xfrm flipH="1">
            <a:off x="4185952" y="4197338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8B65EF1E-E56F-9589-9172-3EC20388C869}"/>
              </a:ext>
            </a:extLst>
          </p:cNvPr>
          <p:cNvSpPr/>
          <p:nvPr/>
        </p:nvSpPr>
        <p:spPr>
          <a:xfrm>
            <a:off x="2508309" y="1749196"/>
            <a:ext cx="3842080" cy="94092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ED5C4A46-5016-B8B2-DF24-C0B24FE19C21}"/>
              </a:ext>
            </a:extLst>
          </p:cNvPr>
          <p:cNvSpPr/>
          <p:nvPr/>
        </p:nvSpPr>
        <p:spPr>
          <a:xfrm flipV="1">
            <a:off x="2508309" y="4697028"/>
            <a:ext cx="3965543" cy="94092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47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A43BD-7EA1-ACA5-397C-D24479C1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ACE88B6-1E82-914C-4EDB-CCE5E851D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لرسم الألف في آخر الحروف، أتذكر ما يلي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322D14-07A4-D5E5-0AEA-17AF764579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BE6A0-E76D-E781-1AB7-C038C4D214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C5D5F8-BCA2-0AE2-B630-791485A884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97AD7-5C21-75CB-90D4-1C699633D4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A1F086-3EED-8600-5385-D418A724C9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F474E7-9390-ABED-886E-1419EFDFB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88D38E-3343-E959-E5C4-4CEC367CC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5CA9470-5CB4-1709-F960-0E2BE69C5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7F03EC85-4B74-D0BB-2BE0-8238237E6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A41E3B-56F1-855C-1F1F-77D5D5229076}"/>
              </a:ext>
            </a:extLst>
          </p:cNvPr>
          <p:cNvSpPr txBox="1"/>
          <p:nvPr/>
        </p:nvSpPr>
        <p:spPr>
          <a:xfrm>
            <a:off x="775285" y="2147766"/>
            <a:ext cx="7722763" cy="309872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أَتَذَكَّرُ أَنَّ الْحُروفَ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الْأَرْبَعَةَ (إِلى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بَلى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حَتّى)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تَنْتَهي بِأَلِفٍ مَقْصورَةٍ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  </a:t>
            </a:r>
          </a:p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باقي الْحُروفِ تَنْتَهي بِأَلِفٍ مَمْدودَة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(ا): </a:t>
            </a:r>
          </a:p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– لا – إِلّا – لَوْلا – إِمّا – يا - ... 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89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1975-3652-628A-6630-C0C676F9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87F7122-2AE6-90DE-85C8-FEF30D57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83267-1E3C-071A-8AD0-2B0A2CF61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C93C6B-0A07-C573-6507-475D85D91C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482EEB-EAC1-FCB5-0BC6-93149406E9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86CC88-B668-D538-A8E8-9ECF0412D6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93C1F4-451D-F269-88C7-C2B40D4C79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92AA3B-8985-9743-1A63-5B2BEC6A1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D7E685-8EEF-2247-A41C-3D2A1676F5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838B13-8EF5-AA58-3475-218CB3221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C223EF0-4054-1BCA-6649-4603F3B0A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CD0492-39FB-C672-5ACF-30B52017F9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154970"/>
            <a:ext cx="7674005" cy="293395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6D669EF-04B5-BD1D-6111-75E43F226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784" y="2985132"/>
            <a:ext cx="1713094" cy="138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87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059F-BC3C-BC9F-2038-4F4953D37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88AFC66-3417-C6FC-B737-747F356E9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جَماعيا نعمل على مثال آخر. من يوضح كيف نحدد نوع الألف في الفعل (هَد...)؟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C7B849-15ED-2E51-826D-934ABAF05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882A8C-49C7-69DF-C92A-1F546D2E43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CC991-268D-7F03-67CD-CE403FC08C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2F299D-50AB-D0A7-DD47-FA28F764FA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9A253-E639-380A-8642-143B98B1FC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62B6B0-F739-B1BC-E64C-C34FB1EB5E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E42E26-16CE-D9C4-217C-EEFC2CEC50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CD62F9F-3F0F-91E0-B4FF-2C4F503A3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8513CA-57C5-8EED-D96D-6BD30C5D6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B04933-D378-4AF5-BACC-25B6C78CBA39}"/>
              </a:ext>
            </a:extLst>
          </p:cNvPr>
          <p:cNvSpPr txBox="1"/>
          <p:nvPr/>
        </p:nvSpPr>
        <p:spPr>
          <a:xfrm>
            <a:off x="5536734" y="2703563"/>
            <a:ext cx="18625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2F1537-0602-D399-FE0C-7F2DFAFF6CAB}"/>
              </a:ext>
            </a:extLst>
          </p:cNvPr>
          <p:cNvSpPr txBox="1"/>
          <p:nvPr/>
        </p:nvSpPr>
        <p:spPr>
          <a:xfrm>
            <a:off x="2281806" y="2703563"/>
            <a:ext cx="25573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929487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AD7AA-2E06-03F0-D406-3A0D05BD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4F7A69B-8679-DB33-BC69-1856B562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0070C0"/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نعم، نحوله. ظهرت الياء عند التحويل. نرسم الالف مقصورة.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E8F7B-5396-1D94-2F49-E4C524C54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47DCAB-1F10-9411-F146-FF94EAC006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2FC75-F414-45BD-07C6-48D3AD09B6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1EFD68-4DD6-3120-B7B6-23AABCCA99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219D3-73E3-CE31-B556-1D946C6A0E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2F0762-035D-D1F0-9870-5A24C1DF11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AEB087-A109-49BE-0264-52068215C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3B7AB6-64E2-9C9E-C7D0-F5D1B1A2A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76715D-0F31-1CB5-2437-70A5671A6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44CCCD-10EE-23D7-B2D6-A8E58A5EE0FE}"/>
              </a:ext>
            </a:extLst>
          </p:cNvPr>
          <p:cNvSpPr txBox="1"/>
          <p:nvPr/>
        </p:nvSpPr>
        <p:spPr>
          <a:xfrm>
            <a:off x="5536734" y="2703563"/>
            <a:ext cx="18625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48477B-28E6-D025-7AD4-DE01A464F303}"/>
              </a:ext>
            </a:extLst>
          </p:cNvPr>
          <p:cNvSpPr txBox="1"/>
          <p:nvPr/>
        </p:nvSpPr>
        <p:spPr>
          <a:xfrm>
            <a:off x="1592099" y="2690121"/>
            <a:ext cx="25573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56223425-CF1E-5929-A255-9F921F489E1A}"/>
              </a:ext>
            </a:extLst>
          </p:cNvPr>
          <p:cNvSpPr/>
          <p:nvPr/>
        </p:nvSpPr>
        <p:spPr>
          <a:xfrm>
            <a:off x="2209735" y="2143478"/>
            <a:ext cx="3842080" cy="94092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718242-9596-CEB8-B83C-4835A69EE722}"/>
              </a:ext>
            </a:extLst>
          </p:cNvPr>
          <p:cNvSpPr txBox="1"/>
          <p:nvPr/>
        </p:nvSpPr>
        <p:spPr>
          <a:xfrm>
            <a:off x="4485781" y="2725305"/>
            <a:ext cx="21244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     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3B8C8B-EF15-814D-7BFC-851CF29B40D8}"/>
              </a:ext>
            </a:extLst>
          </p:cNvPr>
          <p:cNvSpPr txBox="1"/>
          <p:nvPr/>
        </p:nvSpPr>
        <p:spPr>
          <a:xfrm>
            <a:off x="1592099" y="4619100"/>
            <a:ext cx="1661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اَلْياءُ</a:t>
            </a:r>
            <a:endParaRPr lang="fr-FR" sz="4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2E052-B38D-DE1B-DA23-7A69A5231A9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58432" y="4045100"/>
            <a:ext cx="550091" cy="55009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683207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القاعدة التالية.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E810FD-CF2D-5C20-1FBC-BD588FE0B6DF}"/>
              </a:ext>
            </a:extLst>
          </p:cNvPr>
          <p:cNvSpPr txBox="1"/>
          <p:nvPr/>
        </p:nvSpPr>
        <p:spPr>
          <a:xfrm>
            <a:off x="783674" y="2449769"/>
            <a:ext cx="7722763" cy="234957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اَلْحُروفُ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ٱلْأَرْبَعَةُ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تَنْتَهي بِأَلِفٍ مَقْصورَةٍ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هِيَ:  ............................................................................ </a:t>
            </a:r>
          </a:p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باقي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ٱلْحُروفِ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تَنْتَهي بِأَلِفٍ ..............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(ا)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مِثْلَ: .......... </a:t>
            </a:r>
          </a:p>
        </p:txBody>
      </p:sp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</a:t>
            </a:r>
            <a:r>
              <a:rPr lang="fr-FR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75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تعليمة النشاط "أنجز مع زملائي"؟</a:t>
            </a:r>
            <a:r>
              <a:rPr lang="fr-FR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المطلوب منكم؟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2804CC-F0BA-9072-EE2C-BA0CB03EA9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599159" y="3280095"/>
            <a:ext cx="2337798" cy="7609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E751B60-B07C-975A-28A9-A42B962CB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E2506A9-745B-D1C0-B5A4-2AD1310A7D57}"/>
              </a:ext>
            </a:extLst>
          </p:cNvPr>
          <p:cNvCxnSpPr>
            <a:cxnSpLocks/>
          </p:cNvCxnSpPr>
          <p:nvPr/>
        </p:nvCxnSpPr>
        <p:spPr>
          <a:xfrm flipH="1" flipV="1">
            <a:off x="1728132" y="3084959"/>
            <a:ext cx="2402643" cy="79914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16AF920-98B8-8EF8-2F37-1D237618919F}"/>
              </a:ext>
            </a:extLst>
          </p:cNvPr>
          <p:cNvSpPr txBox="1"/>
          <p:nvPr/>
        </p:nvSpPr>
        <p:spPr>
          <a:xfrm>
            <a:off x="528506" y="2659310"/>
            <a:ext cx="1199626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مُرَبّــ...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B56FE-272C-DFF1-9250-5104D244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195B9-A77F-25B1-7710-C031FE65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مامكم دقيقتان.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62EEBF-3943-D239-F4E7-BAFFCC4DC9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A85BE-C83A-6B0B-39A8-544D833EDA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5FF5C4-67C3-B685-60AB-DBFE91943E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C28837-8F31-A02A-99C9-CA1E775412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568050-B04F-9351-2ECC-1586ECC25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26E877-C24C-A5B9-41F7-1C4FA89662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FA8F57-5D9B-0742-A3E2-672C85F4D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8D30C7-0214-E22F-EA8E-95336C138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6D2B0538-D071-F2D1-DB07-45CD37D20D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AA398-EDB1-FE41-C880-81DBCCCD0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2E1B64-7813-F577-45F6-8D3DBC19F24E}"/>
              </a:ext>
            </a:extLst>
          </p:cNvPr>
          <p:cNvSpPr/>
          <p:nvPr/>
        </p:nvSpPr>
        <p:spPr>
          <a:xfrm>
            <a:off x="3599159" y="3280095"/>
            <a:ext cx="2337798" cy="7609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2565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78A0-DD44-782A-924F-95F1A44A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D4243-1D07-267D-3BA1-167FB33B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توصلت إلى الأجوبة. دقيقة واحدة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تدوين الكلمات على السبورة استعدادا للتصحيح.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FC6B1-7773-668B-05E8-3DFFEDEBFC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9AECE-18F2-08CB-C562-1F30D57A2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5AC79-D6FC-693D-EDAE-A6E159236F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5C8D3-3E49-820A-E940-CC24DA34BC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9FE33-CCC0-EC6A-143F-23D01F3E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D636FC-DA30-4BB1-FF6C-94A8956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E4D35-2309-DF26-9355-1AEA0158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2DE05-1F39-CFB6-A2EE-4B5CEA7B9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95934B-93C0-CA64-9F6C-EC37959D9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24DCC5-7852-F19D-A529-DC5FC1D93B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FD01C7-80AA-BD6A-9EA2-E5E92917C21E}"/>
              </a:ext>
            </a:extLst>
          </p:cNvPr>
          <p:cNvSpPr/>
          <p:nvPr/>
        </p:nvSpPr>
        <p:spPr>
          <a:xfrm>
            <a:off x="3599159" y="3280095"/>
            <a:ext cx="2337798" cy="7609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43158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يمر إلى السبورة لرسم الألف؟      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C24A72-8DCC-1D77-4556-7A4E94698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7680" y="2373327"/>
            <a:ext cx="7335449" cy="262774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5225B78-36C0-C39B-500A-2DD1CABAC6F1}"/>
              </a:ext>
            </a:extLst>
          </p:cNvPr>
          <p:cNvSpPr txBox="1"/>
          <p:nvPr/>
        </p:nvSpPr>
        <p:spPr>
          <a:xfrm>
            <a:off x="6348368" y="3725050"/>
            <a:ext cx="522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ـى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CD984F-E21D-1AAB-9D1C-2EA6BB07BC1B}"/>
              </a:ext>
            </a:extLst>
          </p:cNvPr>
          <p:cNvSpPr txBox="1"/>
          <p:nvPr/>
        </p:nvSpPr>
        <p:spPr>
          <a:xfrm>
            <a:off x="6428087" y="4246227"/>
            <a:ext cx="522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ــا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E41FCF-75F4-2DF3-B8A6-6B58D80FD6B1}"/>
              </a:ext>
            </a:extLst>
          </p:cNvPr>
          <p:cNvSpPr txBox="1"/>
          <p:nvPr/>
        </p:nvSpPr>
        <p:spPr>
          <a:xfrm>
            <a:off x="5186874" y="3190270"/>
            <a:ext cx="1253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(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</a:rPr>
              <a:t>يَجْر</a:t>
            </a:r>
            <a:r>
              <a:rPr lang="ar-MA" sz="3200" b="1" dirty="0">
                <a:solidFill>
                  <a:srgbClr val="FF0000"/>
                </a:solidFill>
              </a:rPr>
              <a:t>ي)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822A3F-57B2-057A-B1C5-ABC542DFAE51}"/>
              </a:ext>
            </a:extLst>
          </p:cNvPr>
          <p:cNvSpPr txBox="1"/>
          <p:nvPr/>
        </p:nvSpPr>
        <p:spPr>
          <a:xfrm>
            <a:off x="5017747" y="3726109"/>
            <a:ext cx="1422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(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</a:rPr>
              <a:t>يَعْصـ</a:t>
            </a:r>
            <a:r>
              <a:rPr lang="ar-MA" sz="3200" b="1" dirty="0">
                <a:solidFill>
                  <a:srgbClr val="FF0000"/>
                </a:solidFill>
              </a:rPr>
              <a:t>ى)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EF35A4-86A6-115D-74D9-4EA56862D21C}"/>
              </a:ext>
            </a:extLst>
          </p:cNvPr>
          <p:cNvSpPr txBox="1"/>
          <p:nvPr/>
        </p:nvSpPr>
        <p:spPr>
          <a:xfrm>
            <a:off x="5017747" y="4246227"/>
            <a:ext cx="1422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(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</a:rPr>
              <a:t>يَنْج</a:t>
            </a:r>
            <a:r>
              <a:rPr lang="ar-MA" sz="3200" b="1" dirty="0">
                <a:solidFill>
                  <a:srgbClr val="FF0000"/>
                </a:solidFill>
              </a:rPr>
              <a:t>و)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C1931BA-8F9B-E408-4166-6FA46D49534B}"/>
              </a:ext>
            </a:extLst>
          </p:cNvPr>
          <p:cNvSpPr txBox="1"/>
          <p:nvPr/>
        </p:nvSpPr>
        <p:spPr>
          <a:xfrm>
            <a:off x="1825567" y="3155657"/>
            <a:ext cx="522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ــا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90454D-2FF9-29A1-62A5-3DD6BDBC8257}"/>
              </a:ext>
            </a:extLst>
          </p:cNvPr>
          <p:cNvSpPr txBox="1"/>
          <p:nvPr/>
        </p:nvSpPr>
        <p:spPr>
          <a:xfrm>
            <a:off x="1910517" y="3716662"/>
            <a:ext cx="522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ى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4B208E-0A7B-5160-E557-D69C6FDA8A9F}"/>
              </a:ext>
            </a:extLst>
          </p:cNvPr>
          <p:cNvSpPr txBox="1"/>
          <p:nvPr/>
        </p:nvSpPr>
        <p:spPr>
          <a:xfrm>
            <a:off x="1570382" y="4246226"/>
            <a:ext cx="793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</a:rPr>
              <a:t>ـى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4" grpId="0"/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9D20-7541-0E2D-B3FF-C08DE04C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7B6E1-2570-E56B-2B93-113F43478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التعليمة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1 ضمن "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 بمفردي"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التعليمة؟  - ماذا طلب منكم؟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C1D9D0-C990-F39E-02EA-6BDC8377B3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42C477-FEB0-3CF3-AE3D-5FEC29C0BC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C19305-3487-072D-1FB2-3D13075F14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6A9E6-A6CA-DA43-2E76-0E5A88D5C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A9C2F3-0F9A-FAA5-9A7C-7EBD6AF253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B47203-6C12-7A8F-7906-BC4467172F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703F96-58E5-A457-F530-AF8014C309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6032CCA-555F-B380-1ED1-7EE68DFBA7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C3C0FA-3191-5C06-448E-08DD04E6C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5BBF88-C202-3671-37B2-7408230E2A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E1724A-422B-FA2A-EEBB-CF77D170A3FA}"/>
              </a:ext>
            </a:extLst>
          </p:cNvPr>
          <p:cNvSpPr/>
          <p:nvPr/>
        </p:nvSpPr>
        <p:spPr>
          <a:xfrm>
            <a:off x="3575762" y="4060271"/>
            <a:ext cx="2337798" cy="6375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73497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60F5-6D74-BA0C-20C9-88FB92F6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5080-E25C-4FCB-875E-2E995C38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فرديا. تذكروا قاعدة كتابة الألف اللينة في آخر الكلمات 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ويصحح كتابيا.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3A8D-0BD3-4E3F-FA8E-33B4A98BF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0489D-A8A1-3295-7270-813CC9510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9521-ED9B-74F9-32D6-4423020E5A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56488-7FBA-C414-55CC-7ED0A8FFBF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FD8FE0-28B5-FF07-A42B-0841A83C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4DB907-1B04-D3A7-639A-4FEB98DB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01D54A-ECA3-5AD0-7DD1-212519F3D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D5C16E-C3EC-97B3-F8F3-5B42B22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A78F26C-4F6D-FAFC-3267-42933490E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901C28-301C-A75A-DFF7-5AE855F1F7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91" y="2813951"/>
            <a:ext cx="7826418" cy="205443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198372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88992784-C123-4AD1-5148-3C8241654AFB}"/>
              </a:ext>
            </a:extLst>
          </p:cNvPr>
          <p:cNvSpPr/>
          <p:nvPr/>
        </p:nvSpPr>
        <p:spPr>
          <a:xfrm>
            <a:off x="6078343" y="4810990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4813" y="2283157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E1D43C-1A7E-0CA9-87FA-2455A41AAE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3637C5-E548-425C-166F-5A6246E25E39}"/>
              </a:ext>
            </a:extLst>
          </p:cNvPr>
          <p:cNvSpPr/>
          <p:nvPr/>
        </p:nvSpPr>
        <p:spPr>
          <a:xfrm flipV="1">
            <a:off x="3621570" y="4722357"/>
            <a:ext cx="2359337" cy="6885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308253" y="2566219"/>
            <a:ext cx="6839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الْفِكْرَةَ الرَّئيسَةَ لِفِقْرَةٍ؟</a:t>
            </a:r>
          </a:p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نُحَدِّدُ نوعَ الْأَلِفِ في الفِعْلِ (سَقـ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يَسْقي)؟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24716</TotalTime>
  <Words>2014</Words>
  <Application>Microsoft Office PowerPoint</Application>
  <PresentationFormat>Affichage à l'écran (4:3)</PresentationFormat>
  <Paragraphs>470</Paragraphs>
  <Slides>72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72</vt:i4>
      </vt:variant>
    </vt:vector>
  </HeadingPairs>
  <TitlesOfParts>
    <vt:vector size="90" baseType="lpstr">
      <vt:lpstr>Modern Love</vt:lpstr>
      <vt:lpstr>Dosis SemiBold</vt:lpstr>
      <vt:lpstr>Dosis ExtraBold</vt:lpstr>
      <vt:lpstr>Wingdings</vt:lpstr>
      <vt:lpstr>Aptos</vt:lpstr>
      <vt:lpstr>Dosis</vt:lpstr>
      <vt:lpstr>Microsoft Uighur</vt:lpstr>
      <vt:lpstr>Calibri</vt:lpstr>
      <vt:lpstr>Calibri Light</vt:lpstr>
      <vt:lpstr>Dosis Medium</vt:lpstr>
      <vt:lpstr>Arial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نبدأ بتصحيح الواجب المنزلي. سنستمع لجملكم وتبدون رأيكم. من يقرأ الجمل التي كتبها؟</vt:lpstr>
      <vt:lpstr>سنتدرب اليوم على توظيف مفردات المعجم. من يذكر بمعجم هذا الأسبوع؟</vt:lpstr>
      <vt:lpstr>هذه كلمات تعرفنا عليها هذا الأسبوع. ستتدربون على توظيفها. من يقرأ؟</vt:lpstr>
      <vt:lpstr>خذوا ألواحكم.</vt:lpstr>
      <vt:lpstr>اكتبوا الكلمة المناسبة لإتمام الجملة.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هذه جملة أخرى. اكتبوا الكلمة المناسبة لإتمامها. أمامكم 20 ثانية.</vt:lpstr>
      <vt:lpstr>من وجد الكلمة المناسبة لمعنى الجملة؟ ما رأيكم؟ - صححوا</vt:lpstr>
      <vt:lpstr>قراءة</vt:lpstr>
      <vt:lpstr>خلال حصة اليوم ستتعلمون كيف تصوغون الفكرة الرئيسية لفقرة.</vt:lpstr>
      <vt:lpstr>خذوا النص ص 71. نبدأ أولا بتذكر معاني المفردات. ضعوا الكلمة المناسبة أمام كل تعريف.</vt:lpstr>
      <vt:lpstr>سأعين من يقرأ. تابعوا على كراساتكم. ارفعوا أصابعكم في كل مرة يقرأ كلمة لا تفهمونها لنشرحها. </vt:lpstr>
      <vt:lpstr>نمر على تعلم تحديد الفكرة الرئيسة لفقرة.</vt:lpstr>
      <vt:lpstr>نتعرف أولا المقصود بالفكرة الرئيسة.</vt:lpstr>
      <vt:lpstr>هذا مثال. انتبهوا. من يقرأ الفقرة أمامكم.( تلميذان)</vt:lpstr>
      <vt:lpstr> ما رقم الجملة التي تلخص المعنى الأساسي للفقرة أمامكم. (دقيقة للتفكير)</vt:lpstr>
      <vt:lpstr>الجواب هو الجملة رقم 2. الجمل 1-3-4 تقدم تفاصيل فقط وليس المعنى الأساسي للفقرة.</vt:lpstr>
      <vt:lpstr>الآن. تابعوا كيف سأحدد الفكرة الرئيسة للفقرة التالية.</vt:lpstr>
      <vt:lpstr>أولا أقرأ الفقرة جيدا ثم أسأل: عمن/ عما تتحدث الْفِقْرَةِ؟ -أنصتوا سأقرأ الفقرة.</vt:lpstr>
      <vt:lpstr>أفهم أن الفقرة تتحدث عن فوائد العمل.</vt:lpstr>
      <vt:lpstr>ثانيا: أبحث عن كلمات مفاتيح في الفقرة.</vt:lpstr>
      <vt:lpstr>ثانيا: أبحث عن كلمات مفاتيح في الفقرة.</vt:lpstr>
      <vt:lpstr>إذاً توجد ثلاث كلمات مفاتيح هما: العمل من جهة، والفوائد والحياة من جهة أخرى.</vt:lpstr>
      <vt:lpstr>ثالثا: أصوغ الفكرة في جملة تلخص معنى الفقرة باستعمال الكلمات المفاتيح.</vt:lpstr>
      <vt:lpstr>هكذا أكون قد صغت الفكرة التي تلخص المعنى الأساسي للفقرة.</vt:lpstr>
      <vt:lpstr>نتذكر الخطوات التي ساعدتني على تحديد الفكرة الرئيسة للفقرة.</vt:lpstr>
      <vt:lpstr>خذوا كراساتكم ص 72. من يقرأ تعليمة التمرين "أتدرب مع زملائي"؟ ما المطلوب؟</vt:lpstr>
      <vt:lpstr>أنجزوا بشكل فردي. في كل مرة عودوا إلى النص لقراءة الفقرة وتحديد الجواب. (5 دقائق) </vt:lpstr>
      <vt:lpstr>في ثنائيات وضح لزميلك كيف حددت الفكرة الرئيسة لكل فقرة. دقيقة</vt:lpstr>
      <vt:lpstr>انتهى الوقت. نصحح. من يقرأ الفكرة الأولى؟ أين وردت؟ هل تتفقون؟ </vt:lpstr>
      <vt:lpstr>انتبهوا للتصحيح. </vt:lpstr>
      <vt:lpstr>نمر إلى التمرين "أنجز بمفردي". من يقرأ التعليمة؟ من يوضح المطلوب؟</vt:lpstr>
      <vt:lpstr>أنجزوا بشكل فردي.</vt:lpstr>
      <vt:lpstr>نصحح. من يقرأ التفصيل الأول؟ ما الفكرة التي يدعمها؟ هل تتفقون؟ ...</vt:lpstr>
      <vt:lpstr>انتبهوا للتصحيح.</vt:lpstr>
      <vt:lpstr>Présentation PowerPoint</vt:lpstr>
      <vt:lpstr>ننشد قصيدة "الحفلة" جماعة.</vt:lpstr>
      <vt:lpstr>إملاء</vt:lpstr>
      <vt:lpstr>خلال درس الإملاء اليوم ستتعلمون كيف ترسمون الألف آخر الكلمات.</vt:lpstr>
      <vt:lpstr> من يقرأ هذه الكلمات التالية؟ ما الحرف المشترك بينها؟ أَيْنَ وَرَدَ؟</vt:lpstr>
      <vt:lpstr>تنتهي الكلمات بألف.</vt:lpstr>
      <vt:lpstr>الألف اللينة ألف ليس عليها حركة محددة.</vt:lpstr>
      <vt:lpstr>نمر على تعلم كيف نرسم الألف اللينة آخر الكلمات بشكل صحيح. مستعدون؟</vt:lpstr>
      <vt:lpstr>تابعوا كيف سأحدد رسم الألف آخر الفعلين التاليين.</vt:lpstr>
      <vt:lpstr>أقرأ الفعلين. ثم أحولهما كما يلي.</vt:lpstr>
      <vt:lpstr>إذا ظهر الياء أثناء التحويل، أرسم الألف مقصورة، وَإذا ظهر الواو أرسم الألف ممدودة.</vt:lpstr>
      <vt:lpstr> لرسم الألف في آخر الحروف، أتذكر ما يلي</vt:lpstr>
      <vt:lpstr>نتذكر جماعة.</vt:lpstr>
      <vt:lpstr> جَماعيا نعمل على مثال آخر. من يوضح كيف نحدد نوع الألف في الفعل (هَد...)؟</vt:lpstr>
      <vt:lpstr> نعم، نحوله. ظهرت الياء عند التحويل. نرسم الالف مقصورة.</vt:lpstr>
      <vt:lpstr>من يكمل القاعدة التالية.</vt:lpstr>
      <vt:lpstr>خذوا كراساتكم على الصفحة 75. من يقرأ تعليمة النشاط "أنجز مع زملائي"؟ -ما المطلوب منكم؟</vt:lpstr>
      <vt:lpstr>أنجزوا بشكل فردي. أمامكم دقيقتان.</vt:lpstr>
      <vt:lpstr>في ثنائيات وضح لزميلك كيف توصلت إلى الأجوبة. دقيقة واحدة تدوين الكلمات على السبورة استعدادا للتصحيح.</vt:lpstr>
      <vt:lpstr>نصحح على السبورة. سأعين من يمر إلى السبورة لرسم الألف؟      -هل أنتم متفقون؟</vt:lpstr>
      <vt:lpstr>نمر إلى التعليمة 1 ضمن "أنجز بمفردي". من يقرأ التعليمة؟  - ماذا طلب منكم؟</vt:lpstr>
      <vt:lpstr>أنجزوا فرديا. تذكروا قاعدة كتابة الألف اللينة في آخر الكلمات . يتنقل الأستاذ ويصحح كتابيا. </vt:lpstr>
      <vt:lpstr>اختــتام الحــصة</vt:lpstr>
      <vt:lpstr>ضعوا علامة أمام النشاط. 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GENIE BENI MELLAL</dc:creator>
  <cp:lastModifiedBy>EL HAMDOUNI BTIHAJ</cp:lastModifiedBy>
  <cp:revision>69</cp:revision>
  <dcterms:created xsi:type="dcterms:W3CDTF">2023-09-20T21:35:22Z</dcterms:created>
  <dcterms:modified xsi:type="dcterms:W3CDTF">2026-03-23T20:32:02Z</dcterms:modified>
</cp:coreProperties>
</file>