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6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7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66"/>
  </p:notesMasterIdLst>
  <p:sldIdLst>
    <p:sldId id="2147482708" r:id="rId9"/>
    <p:sldId id="2147482617" r:id="rId10"/>
    <p:sldId id="2147482746" r:id="rId11"/>
    <p:sldId id="2147482698" r:id="rId12"/>
    <p:sldId id="2147482615" r:id="rId13"/>
    <p:sldId id="2147482699" r:id="rId14"/>
    <p:sldId id="261" r:id="rId15"/>
    <p:sldId id="2147482694" r:id="rId16"/>
    <p:sldId id="2147482610" r:id="rId17"/>
    <p:sldId id="2134806855" r:id="rId18"/>
    <p:sldId id="2147482709" r:id="rId19"/>
    <p:sldId id="2147482695" r:id="rId20"/>
    <p:sldId id="2134806857" r:id="rId21"/>
    <p:sldId id="2134806858" r:id="rId22"/>
    <p:sldId id="2134806859" r:id="rId23"/>
    <p:sldId id="2147482705" r:id="rId24"/>
    <p:sldId id="2134806145" r:id="rId25"/>
    <p:sldId id="2134806657" r:id="rId26"/>
    <p:sldId id="2147482341" r:id="rId27"/>
    <p:sldId id="2147482718" r:id="rId28"/>
    <p:sldId id="2147482734" r:id="rId29"/>
    <p:sldId id="2147482735" r:id="rId30"/>
    <p:sldId id="2134806826" r:id="rId31"/>
    <p:sldId id="2147482631" r:id="rId32"/>
    <p:sldId id="2147482743" r:id="rId33"/>
    <p:sldId id="2147482736" r:id="rId34"/>
    <p:sldId id="2147482632" r:id="rId35"/>
    <p:sldId id="2147482737" r:id="rId36"/>
    <p:sldId id="2147482715" r:id="rId37"/>
    <p:sldId id="2147482726" r:id="rId38"/>
    <p:sldId id="2147482727" r:id="rId39"/>
    <p:sldId id="2147482744" r:id="rId40"/>
    <p:sldId id="2147482692" r:id="rId41"/>
    <p:sldId id="2147482697" r:id="rId42"/>
    <p:sldId id="2147482696" r:id="rId43"/>
    <p:sldId id="2134806882" r:id="rId44"/>
    <p:sldId id="2134806905" r:id="rId45"/>
    <p:sldId id="2134806886" r:id="rId46"/>
    <p:sldId id="2134806907" r:id="rId47"/>
    <p:sldId id="2134806730" r:id="rId48"/>
    <p:sldId id="2134806732" r:id="rId49"/>
    <p:sldId id="2134806734" r:id="rId50"/>
    <p:sldId id="2147482713" r:id="rId51"/>
    <p:sldId id="2134806903" r:id="rId52"/>
    <p:sldId id="2134806736" r:id="rId53"/>
    <p:sldId id="2134806697" r:id="rId54"/>
    <p:sldId id="2147482745" r:id="rId55"/>
    <p:sldId id="2147482483" r:id="rId56"/>
    <p:sldId id="2147482742" r:id="rId57"/>
    <p:sldId id="2134806698" r:id="rId58"/>
    <p:sldId id="2147482484" r:id="rId59"/>
    <p:sldId id="2147482741" r:id="rId60"/>
    <p:sldId id="2147482703" r:id="rId61"/>
    <p:sldId id="2134806712" r:id="rId62"/>
    <p:sldId id="2134806809" r:id="rId63"/>
    <p:sldId id="2147482525" r:id="rId64"/>
    <p:sldId id="2147482487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A6DEF2"/>
    <a:srgbClr val="424D7B"/>
    <a:srgbClr val="424D7A"/>
    <a:srgbClr val="424D7C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94152" autoAdjust="0"/>
  </p:normalViewPr>
  <p:slideViewPr>
    <p:cSldViewPr snapToGrid="0">
      <p:cViewPr varScale="1">
        <p:scale>
          <a:sx n="71" d="100"/>
          <a:sy n="71" d="100"/>
        </p:scale>
        <p:origin x="904" y="24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2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4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4.bin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12.png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80" r:id="rId13"/>
    <p:sldLayoutId id="2147483783" r:id="rId14"/>
    <p:sldLayoutId id="2147483785" r:id="rId15"/>
    <p:sldLayoutId id="214748381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8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1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0.png"/><Relationship Id="rId11" Type="http://schemas.openxmlformats.org/officeDocument/2006/relationships/image" Target="../media/image42.png"/><Relationship Id="rId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0.png"/><Relationship Id="rId4" Type="http://schemas.openxmlformats.org/officeDocument/2006/relationships/image" Target="../media/image9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pn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94227C0-82AB-25B9-CAC9-460823907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</a:t>
            </a:r>
            <a:r>
              <a:rPr lang="fr-FR" sz="14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8814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مهن المستقبل: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هيا نعمل</a:t>
            </a:r>
            <a:r>
              <a:rPr lang="fr-FR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!</a:t>
            </a: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 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864704" y="2347228"/>
            <a:ext cx="7309083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(مهن المستقبل)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(هيا نعمل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16885" y="49913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(هيا نعمل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90965" y="2796004"/>
            <a:ext cx="4500000" cy="105576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وتدبير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632373" y="1704227"/>
            <a:ext cx="4688730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يُذَكِّرُ بِقَواعِدِ السُّلوكِ داخِلَ الْقِسْمِ؟</a:t>
            </a:r>
            <a:endParaRPr lang="ar-MA" sz="3200" dirty="0">
              <a:solidFill>
                <a:srgbClr val="424D7B"/>
              </a:solidFill>
            </a:endParaRPr>
          </a:p>
        </p:txBody>
      </p:sp>
      <p:pic>
        <p:nvPicPr>
          <p:cNvPr id="15" name="Image 1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7986C00-E54F-C812-9E90-E10710F078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186" y="1227220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70. سأتحقق من إنجازكم للواجب المنزلي. من يقرأ الجمل التي كتبها؟ 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ED28A7-DD30-78E1-C64A-D99717BBD4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54" y="1894152"/>
            <a:ext cx="2823252" cy="433047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CB97AB-A4C8-F48D-0636-E350A629E78E}"/>
              </a:ext>
            </a:extLst>
          </p:cNvPr>
          <p:cNvSpPr/>
          <p:nvPr/>
        </p:nvSpPr>
        <p:spPr>
          <a:xfrm>
            <a:off x="3295734" y="5371546"/>
            <a:ext cx="2765941" cy="524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261A-71BA-1835-F87E-5691EE58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2C65424-6FC0-D36D-1EF7-CD382EC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قبل ذلك من يذكرنا بضوابط القراءة بطلاقة؟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F1D88-0E7E-95A9-C573-BA05E8E43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FC99D1-5F47-5CD9-DCA7-6E4FFE1BA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F9FF3F-2424-12E2-4941-874931B92B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0A2079-A1FD-3346-293C-D6E7E8DCB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7B17F6-946F-2A6E-FFF2-471DF9791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C5BBB0-5CB5-1341-6782-E9B667AEEB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1127B-AABC-1B55-0462-1C1014044D8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C8144-3116-D46A-B2E8-07365F6CA2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7B110A-2969-C4E1-134B-827BEDFFAD4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62ED59-D39D-6646-B5D2-3928B9701A30}"/>
              </a:ext>
            </a:extLst>
          </p:cNvPr>
          <p:cNvSpPr txBox="1"/>
          <p:nvPr/>
        </p:nvSpPr>
        <p:spPr>
          <a:xfrm>
            <a:off x="1645313" y="3013501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شُروطُ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بِطَلاقَةٍ</a:t>
            </a:r>
          </a:p>
        </p:txBody>
      </p:sp>
    </p:spTree>
    <p:extLst>
      <p:ext uri="{BB962C8B-B14F-4D97-AF65-F5344CB8AC3E}">
        <p14:creationId xmlns:p14="http://schemas.microsoft.com/office/powerpoint/2010/main" val="18163124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BBB8-12C9-E881-92A3-FC91A0FFE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F0CE261-B194-1D94-2290-621F50BB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انتبهوا كيف سأغير نبرة الصوت عند الاستفهام (السؤال)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97AD7C-A9CC-03F1-D59F-8807C50B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039BC6-902B-A84A-1B14-FC7F1EF2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02816E-9B9D-B479-75F4-A8256BA33C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09A457-AD48-CDAB-7AB9-338DAC908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AC74A-D44D-572B-8147-A7A6FA7C4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CFA42-5B11-BE7E-1970-2BFC5B1E7A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0CA4D-AE7C-E0F0-4B08-83F810FC77A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B3CC1-3F56-6D34-5532-C90B39E0F72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06C79-C7A9-F3DB-DBA8-7ED4E811EE1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B4C66B47-4C06-172E-5A0E-C5248931D7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110" y="1704227"/>
            <a:ext cx="8124331" cy="4549775"/>
          </a:xfrm>
          <a:ln>
            <a:solidFill>
              <a:schemeClr val="tx2"/>
            </a:solidFill>
          </a:ln>
        </p:spPr>
        <p:txBody>
          <a:bodyPr/>
          <a:lstStyle/>
          <a:p>
            <a:pPr marL="0" marR="0" lvl="0" indent="0" algn="just" defTabSz="514337" rtl="1" eaLnBrk="1" fontAlgn="auto" latinLnBrk="0" hangingPunct="1">
              <a:lnSpc>
                <a:spcPts val="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بِٱلْعَمَلِ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يُوَفِّرُ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ٱلنّاسُ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حَاجِيّاتِهِمْ مِنْ طَعامٍ وَشَرابٍ وَمَلْبَسٍ وَمَسْكَنٍ وأَدَوا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تٍ.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فَكُلُّ مِهْنَةٍ أَوْ حِرْفَةٍ لَها نَفْعٌ مُعَيَّ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نٌ: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اَلْفَلّاحُ يَزْرَعُ لَنا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ٱلزَّرْ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وَٱلنَّجّارُ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يَصْنَعُ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ٱلْأَثا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وَٱلْمُعَلِّمُ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يُعَلِّمُ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وَٱلطَّبيبُ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يُعالِجُ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ٱلْمَرْضى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وَٱلْمُهَنْدِسُ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يُصَمِّمُ وَيُطَوِّرُ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ٱلْآلاتِ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وَٱلْمَبانِيَ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وَٱلْمَوا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دّ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</a:t>
            </a:r>
          </a:p>
          <a:p>
            <a:pPr marL="0" marR="0" lvl="0" indent="0" algn="just" defTabSz="514337" rtl="1" eaLnBrk="1" fontAlgn="auto" latinLnBrk="0" hangingPunct="1">
              <a:lnSpc>
                <a:spcPts val="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تَخَيَّلْ أَنَّنا في مُجْتَمَعٍ عاطِلٍ عَنِ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ٱلْعَمَ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رَكَنَ أَفْرادُهُ إِلى 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ٱلْكَسَ</a:t>
            </a:r>
            <a:r>
              <a:rPr kumimoji="0" lang="ar-MA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سَتَكونُ حَياتُنا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4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3181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E39846-A63F-DEA9-1871-9FDA738B2C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B61CF3-E5BD-7644-64D4-33384A1E18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09193"/>
            <a:ext cx="8797290" cy="49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مهن المستقبل: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ما 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221" y="1481001"/>
            <a:ext cx="1669058" cy="16690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48C42C-3222-C712-B070-6520950BB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4944" y="2869259"/>
            <a:ext cx="2798145" cy="19634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EEB239-57AF-F167-9955-94F48CD993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869259"/>
            <a:ext cx="2160209" cy="19634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9008CB-F238-4C24-A88A-33D1785FCF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6965" y="2869259"/>
            <a:ext cx="2719033" cy="196342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" name="Copie de FINALE- مهن المستقبل -3 AP DONE 260317">
            <a:hlinkClick r:id="" action="ppaction://media"/>
            <a:extLst>
              <a:ext uri="{FF2B5EF4-FFF2-40B4-BE49-F238E27FC236}">
                <a16:creationId xmlns:a16="http://schemas.microsoft.com/office/drawing/2014/main" id="{EBC9909D-E2B5-16C1-B3D2-AE872F35DB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3447" y="1480926"/>
            <a:ext cx="8200327" cy="493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لتذكر عناصر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99519" y="2372475"/>
            <a:ext cx="7744961" cy="3021373"/>
            <a:chOff x="907822" y="2024605"/>
            <a:chExt cx="774496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907822" y="3329060"/>
              <a:ext cx="200514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بشخصيات الحكاية. من يذكر شخصيات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336274-7DFA-A0EF-F1F7-A3AE342823C7}"/>
              </a:ext>
            </a:extLst>
          </p:cNvPr>
          <p:cNvGrpSpPr/>
          <p:nvPr/>
        </p:nvGrpSpPr>
        <p:grpSpPr>
          <a:xfrm>
            <a:off x="1731307" y="1536962"/>
            <a:ext cx="7004530" cy="1904220"/>
            <a:chOff x="1890277" y="1517084"/>
            <a:chExt cx="6742390" cy="190422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2AAC85-864F-43BA-95AD-C0DE04110A85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65624DF-E2FA-246D-2E04-0B72F9B7CC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0277" y="2116851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CEF7FC8-3DE4-A80B-6CDD-FA6D81FEC97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D79073-11E3-8F23-6DD3-F5323BDBF3BF}"/>
                </a:ext>
              </a:extLst>
            </p:cNvPr>
            <p:cNvSpPr/>
            <p:nvPr/>
          </p:nvSpPr>
          <p:spPr>
            <a:xfrm>
              <a:off x="6759716" y="2821537"/>
              <a:ext cx="1872951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C0475-A458-4C05-9FD1-B00F1B037170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90DF0F6-B976-47B5-8DAE-15123BB637B7}"/>
              </a:ext>
            </a:extLst>
          </p:cNvPr>
          <p:cNvSpPr txBox="1"/>
          <p:nvPr/>
        </p:nvSpPr>
        <p:spPr>
          <a:xfrm>
            <a:off x="6917456" y="3691909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اَلْمُعَلِّمَةُ-  خالِدٌ سيرينُ - سُلَيْمانُ يونُسُ - مَرْوانُ</a:t>
            </a:r>
          </a:p>
        </p:txBody>
      </p: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60D7A-D31A-F98A-5DC1-3C0388047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4A37AC-E6FA-9D21-91F7-AAA616C1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 بزمان ومكان أحداث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DBAF41C-D87F-FE12-E5DC-ACEF27424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ED72C-7403-F5E6-FC40-DD107D487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F38B07-74C4-7682-4B67-D0E80E066D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31B972-A1BE-1CFC-5306-B05F656E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DFBFB6-94E2-AD35-2D0C-EB28403BB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F0AD4-AA2E-3528-A8C9-02E2CEDE91B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A4896-E9AC-4FA1-4671-074D1EB9680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0FB69C-D61D-EC5C-39B0-367B9A642A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019D580C-2E4A-88B3-6191-597FA4827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9D778153-E3E9-B6D7-0C7D-8445C6EA48E1}"/>
              </a:ext>
            </a:extLst>
          </p:cNvPr>
          <p:cNvGrpSpPr/>
          <p:nvPr/>
        </p:nvGrpSpPr>
        <p:grpSpPr>
          <a:xfrm>
            <a:off x="413111" y="1536962"/>
            <a:ext cx="8322726" cy="1904220"/>
            <a:chOff x="621414" y="1517084"/>
            <a:chExt cx="8011253" cy="190422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048491B-2612-37BD-6482-0EF13DA0596F}"/>
                </a:ext>
              </a:extLst>
            </p:cNvPr>
            <p:cNvSpPr/>
            <p:nvPr/>
          </p:nvSpPr>
          <p:spPr>
            <a:xfrm>
              <a:off x="621414" y="2821539"/>
              <a:ext cx="1737264" cy="5875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6E4CC6-F807-B3F6-1593-ECE1C036B36F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2C195CD-3B69-E917-C342-C1F9A84C4234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 flipH="1">
              <a:off x="1490046" y="2116851"/>
              <a:ext cx="2525126" cy="704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1138049-5941-F06E-D9CD-2A42BED0CDF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B73C91C-718F-8E7E-3339-8C1F825FCEB3}"/>
                </a:ext>
              </a:extLst>
            </p:cNvPr>
            <p:cNvSpPr/>
            <p:nvPr/>
          </p:nvSpPr>
          <p:spPr>
            <a:xfrm>
              <a:off x="6759716" y="2821537"/>
              <a:ext cx="1872951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2FFB5EB-E92E-2AF2-12ED-06C586B92165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8DEAB-82CE-8ADA-FCD7-583AAEDD9CE1}"/>
              </a:ext>
            </a:extLst>
          </p:cNvPr>
          <p:cNvSpPr txBox="1"/>
          <p:nvPr/>
        </p:nvSpPr>
        <p:spPr>
          <a:xfrm>
            <a:off x="6917456" y="3691909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الْمُخَيَّمِ -  مَرْيَمُ – مَحْمودٌ - هِشامُ رُقَيَّةُ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F2F6AD-357A-B3CF-7FE2-580CAD218F98}"/>
              </a:ext>
            </a:extLst>
          </p:cNvPr>
          <p:cNvSpPr txBox="1"/>
          <p:nvPr/>
        </p:nvSpPr>
        <p:spPr>
          <a:xfrm>
            <a:off x="413111" y="3546105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أَثْناءَ حِصَّةٍ دِراسِيَّةٍ</a:t>
            </a:r>
          </a:p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ٱلْمَدْرَسَةِ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0985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27BAB-5F16-1540-2F25-7F92BF89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A11817-E612-A861-1D31-93A533A0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البداية؟ الوسط؟ النهاية؟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540A5F-4F48-8E1B-2677-D2D15153C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8874A8-FC39-23C6-3DC3-862C5E16A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D99205-0FDA-F193-9255-6F55BD2CF1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C1E187-BBBA-F737-EC5C-CE2440E0BC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C537F3-676B-00F2-E2E9-A90AE26E7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4775FD-1647-B3A9-278D-872976B8C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2E2747-3C35-B6AE-5C78-A065C72368B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AE529-540B-5BDB-3217-B72C36563A4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50DAE78-0A44-7A1A-D453-322772E0E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E897016-13CE-79EC-C9EC-38EC0BE3B352}"/>
              </a:ext>
            </a:extLst>
          </p:cNvPr>
          <p:cNvGrpSpPr/>
          <p:nvPr/>
        </p:nvGrpSpPr>
        <p:grpSpPr>
          <a:xfrm>
            <a:off x="381251" y="1531729"/>
            <a:ext cx="8354586" cy="1904220"/>
            <a:chOff x="621414" y="1517084"/>
            <a:chExt cx="8041921" cy="190422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26BD39-C89B-E5E5-C338-4EA28FB6D5A6}"/>
                </a:ext>
              </a:extLst>
            </p:cNvPr>
            <p:cNvSpPr/>
            <p:nvPr/>
          </p:nvSpPr>
          <p:spPr>
            <a:xfrm>
              <a:off x="621414" y="2821539"/>
              <a:ext cx="1689042" cy="5875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1593720-FF9F-9493-5F00-0CEDD0B0C831}"/>
                </a:ext>
              </a:extLst>
            </p:cNvPr>
            <p:cNvSpPr/>
            <p:nvPr/>
          </p:nvSpPr>
          <p:spPr>
            <a:xfrm>
              <a:off x="3183094" y="265091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2DD424-57FA-9F11-4F02-0C8C29F7DBC8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5DD57EC-04BB-5EE8-D871-5AD1A5503947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 flipH="1">
              <a:off x="1465935" y="1946223"/>
              <a:ext cx="2549235" cy="8753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CB8C762-C5D7-4950-FA06-D7D7AA5622D6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DB2611B-0112-A91F-CB79-3AFA7CC4097C}"/>
                </a:ext>
              </a:extLst>
            </p:cNvPr>
            <p:cNvSpPr/>
            <p:nvPr/>
          </p:nvSpPr>
          <p:spPr>
            <a:xfrm>
              <a:off x="6903611" y="2821537"/>
              <a:ext cx="1759724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658E163-EE95-BECD-2055-2A6E18119736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C30018-3755-6392-601E-CDF997A1E54A}"/>
              </a:ext>
            </a:extLst>
          </p:cNvPr>
          <p:cNvSpPr txBox="1"/>
          <p:nvPr/>
        </p:nvSpPr>
        <p:spPr>
          <a:xfrm>
            <a:off x="7044845" y="3540868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ٱلْمُخَيَّمِ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مَرْيَمُ – مَحْمودٌ - هِشامُ - رُقَيَّةُ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8A15E-E7D5-936C-C7EC-86863E232BF9}"/>
              </a:ext>
            </a:extLst>
          </p:cNvPr>
          <p:cNvSpPr txBox="1"/>
          <p:nvPr/>
        </p:nvSpPr>
        <p:spPr>
          <a:xfrm>
            <a:off x="381251" y="3546101"/>
            <a:ext cx="1754711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لَيْلَةٍ </a:t>
            </a:r>
          </a:p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ساحَةِ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ٱلْمُخَيَّمِ</a:t>
            </a:r>
            <a:endParaRPr lang="a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A4D49-4983-F131-983B-7A088AE5B25E}"/>
              </a:ext>
            </a:extLst>
          </p:cNvPr>
          <p:cNvSpPr txBox="1"/>
          <p:nvPr/>
        </p:nvSpPr>
        <p:spPr>
          <a:xfrm>
            <a:off x="2669655" y="3187729"/>
            <a:ext cx="4084983" cy="181588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أَلْصَقَتِ الْمُعَلِّمَةُ صُوَراً لِعُمّالٍ وَحِرَفِيّينَ؛ دَعَتِ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ٱلْأَطْفالَ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لِلتَّحَدُّثِ عَنْ أُمْنِيّاتِهِمِ؛ تَحَلَّقَ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ٱلْأَطْفالُ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حَوْلَ مُعَلِّمَتِهِمْ؛</a:t>
            </a:r>
          </a:p>
          <a:p>
            <a:pPr algn="r" rtl="1"/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73B56D-F4A8-89DE-1E79-D6DF4BBC82FC}"/>
              </a:ext>
            </a:extLst>
          </p:cNvPr>
          <p:cNvSpPr txBox="1"/>
          <p:nvPr/>
        </p:nvSpPr>
        <p:spPr>
          <a:xfrm>
            <a:off x="2669655" y="4647383"/>
            <a:ext cx="408498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تَحَدَّثَ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خالِد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ٌ عَنْ حُلْمِهِ بِمِهْنَةِ الْمُهَنْدِسِ الْمِعْمارِيِّ؛ تَحَدَّثَتْ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سيرينُ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حُلْمِها بِمِهْنَةِ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ٱلطَّبيبِ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...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A73C25-C550-E89F-7652-8429BCBD7D2C}"/>
              </a:ext>
            </a:extLst>
          </p:cNvPr>
          <p:cNvSpPr txBox="1"/>
          <p:nvPr/>
        </p:nvSpPr>
        <p:spPr>
          <a:xfrm>
            <a:off x="2653749" y="5464265"/>
            <a:ext cx="4084981" cy="954107"/>
          </a:xfrm>
          <a:prstGeom prst="rect">
            <a:avLst/>
          </a:prstGeom>
          <a:solidFill>
            <a:srgbClr val="D6E9EA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3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أَنْهَتِ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ٱلْحِصَّةَ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بِحَديثِها عَنْ أَهَمِّيَّةِ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ٱلاِجْتِهادِ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لِتَحْقيق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ٱلأَحْلامِ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08246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11BEB-9327-68DB-8971-7F354505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90C9DA-B3C7-E748-B04A-38B613D2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أحداثا وردت في الحكاية. أنتم تحددون المقطع الذي وَرَدت فيه.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E031322-EEFC-0D38-7656-FD3BF5E9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38B4F-6BAB-EE10-084E-BEFB1AF6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448CA-A170-06F6-AC85-E2CD80A9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89E6C7-FBB2-1188-9701-0A51603C7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602286-FF14-E479-04EC-D113CF3AB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5C83A-28DC-E6FD-2916-F1574EF1496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33B1C-F97B-F943-C0F2-0BB93F2D5C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33465-D1A7-5A0F-6D02-8465EB43EA3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3A47BA-018C-0846-4C6A-8A40C66D05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A278E8-603C-CF76-79F4-794D294DDB38}"/>
              </a:ext>
            </a:extLst>
          </p:cNvPr>
          <p:cNvSpPr txBox="1"/>
          <p:nvPr/>
        </p:nvSpPr>
        <p:spPr>
          <a:xfrm>
            <a:off x="2295939" y="3700377"/>
            <a:ext cx="6275652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أَلْصَقَتِ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ٱلْمُعَلِّمَةُ</a:t>
            </a:r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صُوَرَ عُمّالٍ عَلى </a:t>
            </a:r>
            <a:r>
              <a:rPr lang="ar-MA" sz="3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ٱلسَّبّورَةِ</a:t>
            </a:r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7705F7-8D32-A64F-4DBE-14D34B023BD7}"/>
              </a:ext>
            </a:extLst>
          </p:cNvPr>
          <p:cNvSpPr txBox="1"/>
          <p:nvPr/>
        </p:nvSpPr>
        <p:spPr>
          <a:xfrm>
            <a:off x="2349693" y="2791757"/>
            <a:ext cx="6275653" cy="817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أُعْجِبَ </a:t>
            </a:r>
            <a:r>
              <a:rPr lang="ar-MA" sz="4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بِٱخْتِيارِ</a:t>
            </a:r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مَرْوانَ.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96B649-6403-FDAD-4227-3ED7C51D32F1}"/>
              </a:ext>
            </a:extLst>
          </p:cNvPr>
          <p:cNvSpPr txBox="1"/>
          <p:nvPr/>
        </p:nvSpPr>
        <p:spPr>
          <a:xfrm>
            <a:off x="2349694" y="1883137"/>
            <a:ext cx="6275652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تَحَدَّثَ كُلُّ طِفْلٍ عَنْ مِهْنَتِهِ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AB6C63E-17AC-3F6A-A47B-A13E8E1D7945}"/>
              </a:ext>
            </a:extLst>
          </p:cNvPr>
          <p:cNvSpPr txBox="1"/>
          <p:nvPr/>
        </p:nvSpPr>
        <p:spPr>
          <a:xfrm>
            <a:off x="2295939" y="4632092"/>
            <a:ext cx="6275652" cy="16004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تَحَدَّثَتِ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ٱلْمُعَلِّمَةُ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دَوْرِ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ٱلْكَدِّ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تَحْقيقِ الْأَحْلامِ. </a:t>
            </a:r>
            <a:endParaRPr lang="fr-FR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0F8084-A673-7274-4D08-ED6BE5D3C2F7}"/>
              </a:ext>
            </a:extLst>
          </p:cNvPr>
          <p:cNvSpPr txBox="1"/>
          <p:nvPr/>
        </p:nvSpPr>
        <p:spPr>
          <a:xfrm>
            <a:off x="443200" y="2366792"/>
            <a:ext cx="1325964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اَلْبِدايَةُ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CC55D7-CCF7-0460-C61B-1A1A07E0E62D}"/>
              </a:ext>
            </a:extLst>
          </p:cNvPr>
          <p:cNvSpPr txBox="1"/>
          <p:nvPr/>
        </p:nvSpPr>
        <p:spPr>
          <a:xfrm>
            <a:off x="443199" y="3175078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946B43-46BE-F4EF-8994-37CC7625356C}"/>
              </a:ext>
            </a:extLst>
          </p:cNvPr>
          <p:cNvSpPr txBox="1"/>
          <p:nvPr/>
        </p:nvSpPr>
        <p:spPr>
          <a:xfrm>
            <a:off x="443198" y="3983364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379E43-8B64-9DEF-3847-9EA6478252F9}"/>
              </a:ext>
            </a:extLst>
          </p:cNvPr>
          <p:cNvCxnSpPr>
            <a:stCxn id="13" idx="1"/>
            <a:endCxn id="7" idx="3"/>
          </p:cNvCxnSpPr>
          <p:nvPr/>
        </p:nvCxnSpPr>
        <p:spPr>
          <a:xfrm flipH="1">
            <a:off x="1769164" y="2274734"/>
            <a:ext cx="580530" cy="125788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99DCDE8-3075-F104-ECC4-3419A0B46DA6}"/>
              </a:ext>
            </a:extLst>
          </p:cNvPr>
          <p:cNvCxnSpPr>
            <a:cxnSpLocks/>
            <a:stCxn id="12" idx="1"/>
            <a:endCxn id="7" idx="3"/>
          </p:cNvCxnSpPr>
          <p:nvPr/>
        </p:nvCxnSpPr>
        <p:spPr>
          <a:xfrm flipH="1">
            <a:off x="1769164" y="3200380"/>
            <a:ext cx="580529" cy="3322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17DBC62-5096-C517-802D-42B131F4684E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1769163" y="4340909"/>
            <a:ext cx="516836" cy="7168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731A6E7-F113-C65D-AF24-D374E6CB90E5}"/>
              </a:ext>
            </a:extLst>
          </p:cNvPr>
          <p:cNvCxnSpPr>
            <a:cxnSpLocks/>
          </p:cNvCxnSpPr>
          <p:nvPr/>
        </p:nvCxnSpPr>
        <p:spPr>
          <a:xfrm flipH="1" flipV="1">
            <a:off x="1769163" y="2724337"/>
            <a:ext cx="526775" cy="137472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394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07ED-E49F-4D91-82BA-3275D66C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086EEFB-3424-9D70-6D97-19DDD534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756000"/>
            <a:ext cx="71206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69. سنقرأ السؤال ثم تجيبون من خلال ما سمعتموه في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755ED7-8C14-4C29-155D-931078AE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36F087-B8C4-8906-71FD-5D49D963E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7A7E9-AFCC-3F16-4295-0461CDF5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83DD7F-82B5-5E74-2150-06491ADCF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6F97FA-A9E9-D46A-F75C-3AE84071D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0EA20E-0C98-41F0-4401-9F42F4D170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624" y="2469874"/>
            <a:ext cx="2235534" cy="3429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7591D8D-C01D-6909-5617-77BAF4FCFD2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61F4C-B3BF-A789-A2C3-F02B3DDF089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9874F0-9E53-4510-BDB2-DA234977A9A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3C1F1C-1DF5-6464-F2DF-DC0E2C8065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471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ED68A-88B2-3C50-1AA7-278C534E3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A1AE9D-2C40-8EFF-33FB-6492DE425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756000"/>
            <a:ext cx="71206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69. سأعين من يقرأ السؤال الأول؟ ضعوا علامة أمام الجواب الصحيح (دقيقة)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FB9A306-0E0A-A2A6-F937-B274DCD8DF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822732-562A-1000-A694-4209D4BD8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2C241F-2FB5-78B5-B0E5-932AB03756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5690AD-8BD6-C929-9B00-8DFC70DEF5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981D24-64E9-5123-F5A0-AE285C3FEC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9F9344-409A-7531-8FBC-9E064E4B9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624" y="2469874"/>
            <a:ext cx="2235534" cy="3429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2DA303-2B6F-37A2-C10B-06A9932AAE20}"/>
              </a:ext>
            </a:extLst>
          </p:cNvPr>
          <p:cNvSpPr/>
          <p:nvPr/>
        </p:nvSpPr>
        <p:spPr>
          <a:xfrm>
            <a:off x="4631266" y="4191000"/>
            <a:ext cx="1157891" cy="762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452AE5-F594-EF5A-6F58-68A752271B3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F3DC94-C1EC-BB33-E548-B3736B83BD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594540-15BA-25F0-266E-81C76D0AAED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7C5884-A687-5272-7060-805F139D85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D89917A2-3F7C-D419-5072-17B8061DA8AE}"/>
              </a:ext>
            </a:extLst>
          </p:cNvPr>
          <p:cNvSpPr/>
          <p:nvPr/>
        </p:nvSpPr>
        <p:spPr>
          <a:xfrm>
            <a:off x="5984842" y="4267200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812438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B85-99C4-6394-F99F-6B168DC76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5A7F6D-954A-22C8-18DD-9D21BC58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السؤال الثاني؟ ضعوا علامة أمام الجواب الصحيح (دقيقة)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E0D7E80-F997-8421-8782-ABDF4BFFCE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BAE856-7EDF-BB6E-DC83-067D0FFAE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777951C-C676-5185-09D6-DCDDC6571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A02D20-FEEC-8CDD-DE1B-BE725C923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AEED4D7-DEB7-5D07-C9D4-B5294642D9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5982C8-C820-2907-12B2-4F03F4D370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57CE4C-1C46-B562-A2A3-E7CA5470C99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76D394-1AAE-648E-616B-4989059EDA1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3E640-1D70-7E3D-FD1D-F769DB0758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D179B998-1D87-38B0-0C33-06716EF19390}"/>
              </a:ext>
            </a:extLst>
          </p:cNvPr>
          <p:cNvSpPr/>
          <p:nvPr/>
        </p:nvSpPr>
        <p:spPr>
          <a:xfrm>
            <a:off x="6182032" y="4184374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3E7C9F-7341-99D8-9FF1-ADA845D07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3624" y="2469874"/>
            <a:ext cx="2235534" cy="3429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24F2A7-F156-9F9E-4AED-D566AA673305}"/>
              </a:ext>
            </a:extLst>
          </p:cNvPr>
          <p:cNvSpPr/>
          <p:nvPr/>
        </p:nvSpPr>
        <p:spPr>
          <a:xfrm>
            <a:off x="3553624" y="4184374"/>
            <a:ext cx="1157891" cy="762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1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C47B-76C9-D7A2-63F8-8BB01D6A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774CE1-B9B0-52BD-5749-77C3D79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تجيبون بجمل تامة. من يجيب عن السؤال 1؟ من يجيب عن السؤال 2؟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2C22404-0220-B4B3-DBB7-C016B4CE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B428BB-850E-4294-1A33-E7BAA6CB0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21F736-96B7-FB90-BF30-ED6B6D689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E9B7BC-A8BA-D01F-A68B-F19D85C94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75484B-1A8C-DE81-E954-E39D15FBB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D3F2F-0C62-7D9B-E2A2-9B8897114AC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24B15E-4AD6-4C65-5B48-D99D1A84749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F9FE35-11C2-A8F3-8F6E-0F121622F1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116F9F09-0741-4D2A-6389-0DAE31258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1DA682-64B0-EFED-540A-9E1FEC583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692" y="2548467"/>
            <a:ext cx="7774616" cy="240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441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2440-0C35-58E3-B51A-49BE73245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B623FA-3BC2-46B4-B733-80EC828B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961CE28-08AE-96DA-F5AA-2477CD6C7C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618C99-F7F9-D69C-8E81-95BC8B3BD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40E0B-9AA9-284C-4FBB-FBFBED622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08214B-4B2A-B2E4-12BD-9F72D254A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22581-BFF1-FC90-FEEF-7C9D5EE4AE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3D9FB8-BF66-B378-8679-B5D372B2ABE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CC58A5-4820-FE78-CB8F-6041DF2A9D7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81D36E-93B0-25FB-FBB6-91E2C69B747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9C42E3-74FB-B08F-B81B-6D8A23770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92" y="2548467"/>
            <a:ext cx="7774616" cy="24047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81B686-A24E-F518-EC60-5E166343C3B6}"/>
              </a:ext>
            </a:extLst>
          </p:cNvPr>
          <p:cNvSpPr txBox="1"/>
          <p:nvPr/>
        </p:nvSpPr>
        <p:spPr>
          <a:xfrm>
            <a:off x="4493480" y="342900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E9850A-7EB2-4907-EFAA-F9D3484B2ABC}"/>
              </a:ext>
            </a:extLst>
          </p:cNvPr>
          <p:cNvSpPr txBox="1"/>
          <p:nvPr/>
        </p:nvSpPr>
        <p:spPr>
          <a:xfrm>
            <a:off x="527652" y="389066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18E3E4-BECF-0615-4A4D-48C3FA51AE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450" y="669809"/>
            <a:ext cx="858950" cy="85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0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استعدوا لسرد الحكاية غدا إن شاء الله.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C74894-C368-EC3E-3FC9-547671682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1407" y="2104980"/>
            <a:ext cx="5601185" cy="38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يتمم القولة أمامكم- أمامكم 30 ثانية لتقديم إجاباتكم. سنناقش أجوبتكم.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1513677"/>
            <a:ext cx="8268353" cy="2568158"/>
            <a:chOff x="301246" y="3256148"/>
            <a:chExt cx="8268353" cy="1639702"/>
          </a:xfrm>
        </p:grpSpPr>
        <p:grpSp>
          <p:nvGrpSpPr>
            <p:cNvPr id="18" name="Google Shape;674;p154">
              <a:extLst>
                <a:ext uri="{FF2B5EF4-FFF2-40B4-BE49-F238E27FC236}">
                  <a16:creationId xmlns:a16="http://schemas.microsoft.com/office/drawing/2014/main" id="{7A723BBA-5BF1-D5F1-4B36-041658F6EB6C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27" name="Google Shape;675;p154">
                <a:extLst>
                  <a:ext uri="{FF2B5EF4-FFF2-40B4-BE49-F238E27FC236}">
                    <a16:creationId xmlns:a16="http://schemas.microsoft.com/office/drawing/2014/main" id="{0D895013-02F1-B37A-D600-BF4E0DF9072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676;p154">
                <a:extLst>
                  <a:ext uri="{FF2B5EF4-FFF2-40B4-BE49-F238E27FC236}">
                    <a16:creationId xmlns:a16="http://schemas.microsoft.com/office/drawing/2014/main" id="{B25E02FD-F1C0-A085-279C-00AA1C1244CC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530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مَنْ جَدَّ ................، وَمَنْ .......................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550E8-1BFE-8160-158B-8F93ED3B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9E7B8-5B52-E376-BAA3-92EAA964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الحل؟ ماذا تستفيد من القولة؟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039F1B-BF06-1F28-A5AF-BA3A0A4F18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11BD8C72-A3F6-84A8-E39D-C6318A2D54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D610F241-22B0-6741-9F7C-0AA7C1EA7DDF}"/>
              </a:ext>
            </a:extLst>
          </p:cNvPr>
          <p:cNvGrpSpPr/>
          <p:nvPr/>
        </p:nvGrpSpPr>
        <p:grpSpPr>
          <a:xfrm>
            <a:off x="437823" y="1513677"/>
            <a:ext cx="8268353" cy="2568158"/>
            <a:chOff x="301246" y="3256148"/>
            <a:chExt cx="8268353" cy="1639702"/>
          </a:xfrm>
        </p:grpSpPr>
        <p:grpSp>
          <p:nvGrpSpPr>
            <p:cNvPr id="18" name="Google Shape;674;p154">
              <a:extLst>
                <a:ext uri="{FF2B5EF4-FFF2-40B4-BE49-F238E27FC236}">
                  <a16:creationId xmlns:a16="http://schemas.microsoft.com/office/drawing/2014/main" id="{B638B05F-430B-532D-EB5E-F8F2AB01113B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27" name="Google Shape;675;p154">
                <a:extLst>
                  <a:ext uri="{FF2B5EF4-FFF2-40B4-BE49-F238E27FC236}">
                    <a16:creationId xmlns:a16="http://schemas.microsoft.com/office/drawing/2014/main" id="{D4BE75F6-073D-1BEB-88E4-F6715ACF3B4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676;p154">
                <a:extLst>
                  <a:ext uri="{FF2B5EF4-FFF2-40B4-BE49-F238E27FC236}">
                    <a16:creationId xmlns:a16="http://schemas.microsoft.com/office/drawing/2014/main" id="{6516EF88-53A7-917F-0390-E74950266B45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73FE1819-7C4B-4CE5-8512-9880369B4A79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530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مَنْ جَدَّ </a:t>
              </a:r>
              <a:r>
                <a:rPr lang="ar-MA" sz="4800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وَجَدَ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وَمَنْ </a:t>
              </a:r>
              <a:r>
                <a:rPr lang="ar-MA" sz="4800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زَرَعَ حَصَدَ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52852E7-AC3B-24A5-56F4-C91AE73A77B7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26189889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هيا نعمل</a:t>
            </a:r>
            <a: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الانطلاق في الحصة، ما هو العمل؟ ولماذا يعد مهما في حياتنا؟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1066800" y="2740808"/>
            <a:ext cx="70814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هُوَ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ٱلْعَمَلُ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وَلِماذا يُعَدُّ مُهِمّاً في حَياتِنا؟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عنوانه "هيا نعمل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4D247C-4A57-4DB0-3BBF-B918346EB6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106382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طابورٌ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اَلْقوتُ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يَسْتَدْعي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009098" y="2229447"/>
            <a:ext cx="7125803" cy="1619745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طَوابيرُ: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صُفوفٌ.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طابورٌ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صَفٌّ.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"طَوابيرُ"؟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787540-9628-CE8F-06FC-C80290E829DE}"/>
              </a:ext>
            </a:extLst>
          </p:cNvPr>
          <p:cNvSpPr/>
          <p:nvPr/>
        </p:nvSpPr>
        <p:spPr>
          <a:xfrm>
            <a:off x="1342336" y="4190998"/>
            <a:ext cx="655315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اِصْطَفَّ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ٱلنّاسِ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طَوابيرَ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طَويلَةٍ أَمامَ مَرْكَزِ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ٱلْبَريدِ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177936" y="3182684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اَلْقوتُ: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يَأْكُلُهُ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ٱلْإِنْسانُ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وَيَعيشُ بِهِ.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"القوت"؟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1793269" y="2795104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يَسْتَدْعي: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يَتَطَلَّبُ.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"يَستدعي"؟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B24883-DE2A-9B43-2474-A8B50F8BA695}"/>
              </a:ext>
            </a:extLst>
          </p:cNvPr>
          <p:cNvSpPr/>
          <p:nvPr/>
        </p:nvSpPr>
        <p:spPr>
          <a:xfrm>
            <a:off x="1914911" y="40566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اَلنَّجاحُ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يَسْتَدْعي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ٱلْكَدَّ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وَٱلِاجْتِهادَ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2796413" y="1303122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هَيّا نَعْمَلُ</a:t>
            </a:r>
            <a:r>
              <a: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الصور ثم اكتبوا توقعاتكم على الدفاتر.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1263286" y="5517312"/>
            <a:ext cx="5578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سَيُقَدِّمُ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عَنِ 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B91F9B-A94E-CCEE-3C5D-A77A16F4C4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357" y="2242258"/>
            <a:ext cx="2773374" cy="26599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F26334-D773-756F-B1B5-B17D75CBC5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4003" y="2124909"/>
            <a:ext cx="2392071" cy="28752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BB59C8-A5BB-0F39-FDAC-D974267BE1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00" y="2242258"/>
            <a:ext cx="2392071" cy="282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09EDA0-9243-8755-D22E-B5543C6C78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A49C1-8E48-CE4C-149B-E3F09889CEDD}"/>
              </a:ext>
            </a:extLst>
          </p:cNvPr>
          <p:cNvSpPr txBox="1"/>
          <p:nvPr/>
        </p:nvSpPr>
        <p:spPr>
          <a:xfrm>
            <a:off x="2796412" y="1472480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هَيّا نَعْمَلُ</a:t>
            </a:r>
            <a:r>
              <a: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من وافق مضمون النص. سنقرأ النص لنتحقق من توقعاتكم.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73FB99-AF64-4D9B-2999-F9DCFEC05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10432E-00CB-C8C4-83FE-672B980C583C}"/>
              </a:ext>
            </a:extLst>
          </p:cNvPr>
          <p:cNvSpPr txBox="1"/>
          <p:nvPr/>
        </p:nvSpPr>
        <p:spPr>
          <a:xfrm>
            <a:off x="2796412" y="1472480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هَيّا نَعْمَلُ</a:t>
            </a:r>
            <a:r>
              <a: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 وأنتم تضعون أصابعكم تحت كل كلمة أقرؤها. ارفعوا أصابعكم عند ذكر مهنة.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0C2706-C7FF-42B8-01FE-5F348E8CBD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638D67-E972-4561-8423-A31D52A00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421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هل توقعتم أن يتحدث النص عن فوائد العمل؟  عن الحرف والمهن؟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68F761-559E-4C3E-C35C-7921F84F67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من يجيب؟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1293114" y="2969322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إِلامَ يَدْعو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ٱلْكاتِبُ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خِلالِ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ٱلْعُنْوانِ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A7F6A60-FFC6-00BE-B47E-0A8304309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79D3-1BB7-B91B-F4CB-A4E836FB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48C80ED-FAF7-2A43-09E6-3E9271EC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97BCB1-37E9-281C-9F7A-0678F175B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6510B-D890-E6D3-4ED4-182038704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AE4C42-5B9F-E05E-CABA-E753477A3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25D7DD-425E-D493-C055-2800C015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2D8FEB2-B734-2CF0-84D3-23406F0952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C46B54-DFFD-791C-F4AC-D11F5287B90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23D150-67F8-4CBD-ED0E-F7F476DC669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3E75B2-75CD-452B-A949-DB92530DCCE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46006ED-F6CB-63A7-BF6F-372AF17E00EA}"/>
              </a:ext>
            </a:extLst>
          </p:cNvPr>
          <p:cNvSpPr txBox="1"/>
          <p:nvPr/>
        </p:nvSpPr>
        <p:spPr>
          <a:xfrm>
            <a:off x="1293114" y="2969322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يَدْعو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ٱلْكاتِبُ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خِلالِ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ٱلْعُنْوانِ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ٱلْعَمَلِ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F311A8F-7F87-47BE-4438-4513810AF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9597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من يجيب؟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B43B96B-BA78-CDCF-C329-D84BF3BF0BFA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21F7-4BE2-572F-1874-F7694E00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BF2E85-6257-0D89-DDE6-8A6AB1EB7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53BEF08-0E0D-A3F6-01E2-90126EE2A0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89AD658-8337-EC30-22D1-A25271E5B3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A46E3D-CD91-4658-6415-70DF0F388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5E5316-3D58-152F-410D-C6B1DF9EE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798EDD-B558-FDC8-A41C-188C1238A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B912E6-404C-9FDA-A768-0702CB8977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39B147-6B14-1BBF-DBA8-A71C71911B2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9AD9E-4B0C-3953-3AD9-9202CB5699F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DEA94291-2D88-0619-D985-AF84BA0FB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4AAFCEC-656C-FE65-91DD-42BD896B3B9D}"/>
              </a:ext>
            </a:extLst>
          </p:cNvPr>
          <p:cNvSpPr txBox="1"/>
          <p:nvPr/>
        </p:nvSpPr>
        <p:spPr>
          <a:xfrm>
            <a:off x="846668" y="2326041"/>
            <a:ext cx="7450666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اَلْمِهَنُ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هِيَ: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مِهْنَةُ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ٱلطَّبيبِ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وَمِهْنَةُ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ٱلْفَلّاحِ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وَمِهْنَةُ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ٱلْمُهَنْدِس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وَمِهْنَةُ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ٱلْمُعَلِّمِ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136133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73. أكملوا خريطة كلمة (الاجتهاد).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68A393-22AB-F6C2-E982-CF1E1FD853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4" y="1919771"/>
            <a:ext cx="2726601" cy="41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96187B-5B5B-726C-0B66-E8A17B213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00" y="2153365"/>
            <a:ext cx="7738533" cy="348262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4CDFFC28-678C-8451-D013-3DB18F66A586}"/>
              </a:ext>
            </a:extLst>
          </p:cNvPr>
          <p:cNvSpPr txBox="1"/>
          <p:nvPr/>
        </p:nvSpPr>
        <p:spPr>
          <a:xfrm>
            <a:off x="508000" y="4811650"/>
            <a:ext cx="6577069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اَلِاجْتِهادُ مِفْتاحُ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ٱلنَّجاحِ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E09A6C83-5156-C7F0-BC98-0F69773CBAE4}"/>
              </a:ext>
            </a:extLst>
          </p:cNvPr>
          <p:cNvSpPr txBox="1"/>
          <p:nvPr/>
        </p:nvSpPr>
        <p:spPr>
          <a:xfrm>
            <a:off x="3060543" y="3101592"/>
            <a:ext cx="1174248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اِسْمٌ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45EB9EF1-D4D5-7D66-C154-608A75AA3988}"/>
              </a:ext>
            </a:extLst>
          </p:cNvPr>
          <p:cNvSpPr txBox="1"/>
          <p:nvPr/>
        </p:nvSpPr>
        <p:spPr>
          <a:xfrm>
            <a:off x="334764" y="4189573"/>
            <a:ext cx="2640027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اَلْكَسَلُ-اَلتَّهاوُنُ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D5934298-E8E9-912E-DFFA-757241F9587B}"/>
              </a:ext>
            </a:extLst>
          </p:cNvPr>
          <p:cNvSpPr txBox="1"/>
          <p:nvPr/>
        </p:nvSpPr>
        <p:spPr>
          <a:xfrm>
            <a:off x="4847975" y="4109038"/>
            <a:ext cx="2000297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اَلْمُثابَرَةُ-اَلْجِدُّ</a:t>
            </a:r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9E8B-6DA5-74D5-98D9-2E7E0380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BFBFF54-BC8D-1B9C-4778-CE72C2C9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382D19-896E-4450-27BE-E7E7282A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D90A94-1FF0-823C-E2B5-E23F314A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B3693-6896-2173-5046-AFC4EF59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09E249-1089-97C5-05CB-2D933B36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C9423-C685-17FB-1D08-99F07E3376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747E1-12D5-39AA-C2D8-EBF89E5712E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51AD0-1F89-748A-05D0-5C4E3B697C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ED30D-7784-DFB6-FB97-69D5F883D42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C1DEAC9-B500-750A-E5EC-979AEF630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FB698D-A790-8A43-A781-C1A546ACD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00" y="2153365"/>
            <a:ext cx="7738533" cy="348262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A664B677-00F7-CAE9-39CF-CBDDC5627AD5}"/>
              </a:ext>
            </a:extLst>
          </p:cNvPr>
          <p:cNvSpPr txBox="1"/>
          <p:nvPr/>
        </p:nvSpPr>
        <p:spPr>
          <a:xfrm>
            <a:off x="508000" y="4811650"/>
            <a:ext cx="6577069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اَلِاجْتِهادُ مِفْتاحُ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ٱلنَّجاحِ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3479D539-AD7A-5D20-1070-F17274A7122D}"/>
              </a:ext>
            </a:extLst>
          </p:cNvPr>
          <p:cNvSpPr txBox="1"/>
          <p:nvPr/>
        </p:nvSpPr>
        <p:spPr>
          <a:xfrm>
            <a:off x="3060543" y="3101592"/>
            <a:ext cx="1174248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اِسْمٌ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793BF736-D3A6-416F-9C46-D70DA5FAD94D}"/>
              </a:ext>
            </a:extLst>
          </p:cNvPr>
          <p:cNvSpPr txBox="1"/>
          <p:nvPr/>
        </p:nvSpPr>
        <p:spPr>
          <a:xfrm>
            <a:off x="334764" y="4189573"/>
            <a:ext cx="2640027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اَلْكَسَلُ-اَلتَّهاوُنُ</a:t>
            </a:r>
          </a:p>
        </p:txBody>
      </p:sp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2249B988-AF84-55A6-75D2-FE85F4B9895A}"/>
              </a:ext>
            </a:extLst>
          </p:cNvPr>
          <p:cNvSpPr txBox="1"/>
          <p:nvPr/>
        </p:nvSpPr>
        <p:spPr>
          <a:xfrm>
            <a:off x="4847975" y="4109038"/>
            <a:ext cx="2000297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اَلْمُثابَرَةُ-اَلْجِدُّ</a:t>
            </a:r>
          </a:p>
        </p:txBody>
      </p:sp>
    </p:spTree>
    <p:extLst>
      <p:ext uri="{BB962C8B-B14F-4D97-AF65-F5344CB8AC3E}">
        <p14:creationId xmlns:p14="http://schemas.microsoft.com/office/powerpoint/2010/main" val="8345681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845867" y="2415208"/>
            <a:ext cx="7643191" cy="30514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هذِهِ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تَعَلَّمْتُ كَلِماتٍ جَديدَةً هِيَ: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ٱسْتَمَعْنا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 وَتَعَرَّفْنا</a:t>
            </a:r>
            <a:r>
              <a:rPr lang="f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أَحْداثَها وَ..................... وَ................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.................................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نَشاطِ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قَرَأْنا نَصّاً تَحَدَّثَ .................................................... 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قراءة النص قراءة معبرة في بيوتكم.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3651" y="2407957"/>
            <a:ext cx="1373063" cy="1373061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0EFDA3-65F5-EF31-B2E4-7C8FF0B423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20" y="2407957"/>
            <a:ext cx="2247759" cy="34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18144</TotalTime>
  <Words>1536</Words>
  <Application>Microsoft Office PowerPoint</Application>
  <PresentationFormat>Affichage à l'écran (4:3)</PresentationFormat>
  <Paragraphs>358</Paragraphs>
  <Slides>57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57</vt:i4>
      </vt:variant>
    </vt:vector>
  </HeadingPairs>
  <TitlesOfParts>
    <vt:vector size="75" baseType="lpstr">
      <vt:lpstr>Dosis ExtraBold</vt:lpstr>
      <vt:lpstr>Microsoft Uighur</vt:lpstr>
      <vt:lpstr>Modern Love</vt:lpstr>
      <vt:lpstr>Dosis Medium</vt:lpstr>
      <vt:lpstr>Arial</vt:lpstr>
      <vt:lpstr>Calibri</vt:lpstr>
      <vt:lpstr>Dosis SemiBold</vt:lpstr>
      <vt:lpstr>Wingdings</vt:lpstr>
      <vt:lpstr>Calibri Light</vt:lpstr>
      <vt:lpstr>Dosis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افتتاح الحصة</vt:lpstr>
      <vt:lpstr>مرحبا بكم، سننطلق في حصة اللغة العربية.</vt:lpstr>
      <vt:lpstr>قبل أن نبدأ حصة اليوم نتذكر شروط الحصول على نجمة التميز. </vt:lpstr>
      <vt:lpstr>ضعوا الكراسة واللوحة في القمطر</vt:lpstr>
      <vt:lpstr>خذوا الكراسة ص 70. سأتحقق من إنجازكم للواجب المنزلي. من يقرأ الجمل التي كتبها؟ </vt:lpstr>
      <vt:lpstr>نواصل التدرب على قراءة فقرة بدقة وسرعة. قبل ذلك من يذكرنا بضوابط القراءة بطلاقة؟</vt:lpstr>
      <vt:lpstr>سأقرأ – انتبهوا كيف سأغير نبرة الصوت عند الاستفهام (السؤال). </vt:lpstr>
      <vt:lpstr>الآن سنمر لتحدي الطلاقة. سأسحب  5أسماء أخر .</vt:lpstr>
      <vt:lpstr>أنادي على التلميذ الأول: .......................................................... تناقش الأخطاء بعد كل قراءة وتوضح كيفية تجاوزها.</vt:lpstr>
      <vt:lpstr>أبطال الطلاقة اليوم هم : ...............................</vt:lpstr>
      <vt:lpstr>Présentation PowerPoint</vt:lpstr>
      <vt:lpstr>تعرفنا في الحصة الماضية حكايةً جديدةً، ما عنوانها؟ </vt:lpstr>
      <vt:lpstr>نعيد الاستماع للحكاية. </vt:lpstr>
      <vt:lpstr>نمر الآن لتذكر عناصر الحكاية.</vt:lpstr>
      <vt:lpstr>نبدأ بشخصيات الحكاية. من يذكر شخصيات الحكاية؟</vt:lpstr>
      <vt:lpstr>والآن من يذكر بزمان ومكان أحداث الحكاية؟</vt:lpstr>
      <vt:lpstr>والآن ما أحداث الحكاية التي جاءت في البداية؟ الوسط؟ النهاية؟</vt:lpstr>
      <vt:lpstr>سأقدم لكم أحداثا وردت في الحكاية. أنتم تحددون المقطع الذي وَرَدت فيه.</vt:lpstr>
      <vt:lpstr>خذوا الصفحة 69. سنقرأ السؤال ثم تجيبون من خلال ما سمعتموه في الحكاية.</vt:lpstr>
      <vt:lpstr>خذوا الصفحة 69. سأعين من يقرأ السؤال الأول؟ ضعوا علامة أمام الجواب الصحيح (دقيقة)</vt:lpstr>
      <vt:lpstr>سأعين من يقرأ السؤال الثاني؟ ضعوا علامة أمام الجواب الصحيح (دقيقة)</vt:lpstr>
      <vt:lpstr>نصحح. تجيبون بجمل تامة. من يجيب عن السؤال 1؟ من يجيب عن السؤال 2؟</vt:lpstr>
      <vt:lpstr>انتبهوا للتصحيح.</vt:lpstr>
      <vt:lpstr>أحسنتم. استعدوا لسرد الحكاية غدا إن شاء الله.</vt:lpstr>
      <vt:lpstr>فسحة تربوية.</vt:lpstr>
      <vt:lpstr>من يتمم القولة أمامكم- أمامكم 30 ثانية لتقديم إجاباتكم. سنناقش أجوبتكم. </vt:lpstr>
      <vt:lpstr>من يقرأ الحل؟ ماذا تستفيد من القولة؟</vt:lpstr>
      <vt:lpstr>قراءة</vt:lpstr>
      <vt:lpstr>قبل الانطلاق في الحصة، ما هو العمل؟ ولماذا يعد مهما في حياتنا؟ (دقيقتان)</vt:lpstr>
      <vt:lpstr>انتبهوا، سوف نقرأ نصا جديدا عنوانه "هيا نعمل! ".</vt:lpstr>
      <vt:lpstr>قبل أن نتعرف النص الجديد سنتعلم كلمات تساعدنا على فهمه. </vt:lpstr>
      <vt:lpstr>انتبهوا، من يقرأ معنى "طَوابيرُ"؟ من يركب الكلمة في جملة؟ </vt:lpstr>
      <vt:lpstr>من يقرأ معنى "القوت"؟ (تلميذان) – من يركب الكلمة في جملة؟ </vt:lpstr>
      <vt:lpstr>من يقرأ معنى "يَستدعي"؟ (تلميذان) – من يركب الكلمة في جملة؟ </vt:lpstr>
      <vt:lpstr>الآن، في  ثنائيات، اقرؤوا العنوان ولاحظوا الصور ثم اكتبوا توقعاتكم على الدفاتر.</vt:lpstr>
      <vt:lpstr>سأعين ثنائيا ليتقاسم معنا توقعه؟ ما الذي جعلكما تتوقعان ذلك؟</vt:lpstr>
      <vt:lpstr>كلنا متحمسون لمعرفة من وافق مضمون النص. سنقرأ النص لنتحقق من توقعاتكم. </vt:lpstr>
      <vt:lpstr>سأقرأ. تابعوا معي وأنتم تضعون أصابعكم تحت كل كلمة أقرؤها. ارفعوا أصابعكم عند ذكر مهنة.</vt:lpstr>
      <vt:lpstr>سأعين من يقرأ؟– تابع(ي). -ارفعوا أيديكم حين تسمعون كلمة لا تفهمونها. (15 دقيقة)</vt:lpstr>
      <vt:lpstr>نعود إلى توقعاتنا، هل توقعتم أن يتحدث النص عن فوائد العمل؟  عن الحرف والمهن؟ </vt:lpstr>
      <vt:lpstr>من يقرأ السؤال الأول؟ من يجيب؟</vt:lpstr>
      <vt:lpstr>من يقرأ الجواب؟</vt:lpstr>
      <vt:lpstr>من يقرأ السؤال الثاني؟ من يجيب؟</vt:lpstr>
      <vt:lpstr>من يقرأ الجواب؟</vt:lpstr>
      <vt:lpstr>خذوا الصفحة 73. أكملوا خريطة كلمة (الاجتهاد). (دقيقتان)</vt:lpstr>
      <vt:lpstr>نصحح على السبورة. من يتقاسم جوابه؟ </vt:lpstr>
      <vt:lpstr>انتبهوا للتصحيح.</vt:lpstr>
      <vt:lpstr>اختتام الحصة</vt:lpstr>
      <vt:lpstr>ماذا تعلمتم اليوم؟</vt:lpstr>
      <vt:lpstr>تدربوا على قراءة النص قراءة معبرة في بيوتكم.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153</cp:revision>
  <dcterms:created xsi:type="dcterms:W3CDTF">2023-09-20T21:35:22Z</dcterms:created>
  <dcterms:modified xsi:type="dcterms:W3CDTF">2026-03-23T19:39:39Z</dcterms:modified>
</cp:coreProperties>
</file>