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11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3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</p:sldMasterIdLst>
  <p:notesMasterIdLst>
    <p:notesMasterId r:id="rId68"/>
  </p:notesMasterIdLst>
  <p:sldIdLst>
    <p:sldId id="2147482794" r:id="rId18"/>
    <p:sldId id="2147482608" r:id="rId19"/>
    <p:sldId id="2147482470" r:id="rId20"/>
    <p:sldId id="2147482692" r:id="rId21"/>
    <p:sldId id="2147482693" r:id="rId22"/>
    <p:sldId id="2147482691" r:id="rId23"/>
    <p:sldId id="2147482467" r:id="rId24"/>
    <p:sldId id="2147482630" r:id="rId25"/>
    <p:sldId id="2147482468" r:id="rId26"/>
    <p:sldId id="2147482717" r:id="rId27"/>
    <p:sldId id="2147482795" r:id="rId28"/>
    <p:sldId id="2147482796" r:id="rId29"/>
    <p:sldId id="2147482797" r:id="rId30"/>
    <p:sldId id="2147482798" r:id="rId31"/>
    <p:sldId id="2147482799" r:id="rId32"/>
    <p:sldId id="2147482800" r:id="rId33"/>
    <p:sldId id="2147482801" r:id="rId34"/>
    <p:sldId id="2147482802" r:id="rId35"/>
    <p:sldId id="2147482803" r:id="rId36"/>
    <p:sldId id="2147482804" r:id="rId37"/>
    <p:sldId id="2147482724" r:id="rId38"/>
    <p:sldId id="2147482727" r:id="rId39"/>
    <p:sldId id="2147482838" r:id="rId40"/>
    <p:sldId id="2147482805" r:id="rId41"/>
    <p:sldId id="2147482806" r:id="rId42"/>
    <p:sldId id="2147482807" r:id="rId43"/>
    <p:sldId id="2147482808" r:id="rId44"/>
    <p:sldId id="2147482839" r:id="rId45"/>
    <p:sldId id="2147482840" r:id="rId46"/>
    <p:sldId id="2147482809" r:id="rId47"/>
    <p:sldId id="2147482747" r:id="rId48"/>
    <p:sldId id="2147482827" r:id="rId49"/>
    <p:sldId id="2147482837" r:id="rId50"/>
    <p:sldId id="2147482830" r:id="rId51"/>
    <p:sldId id="2147482811" r:id="rId52"/>
    <p:sldId id="2147482832" r:id="rId53"/>
    <p:sldId id="2147482819" r:id="rId54"/>
    <p:sldId id="2147482833" r:id="rId55"/>
    <p:sldId id="2147482834" r:id="rId56"/>
    <p:sldId id="2147482835" r:id="rId57"/>
    <p:sldId id="2147482821" r:id="rId58"/>
    <p:sldId id="2147482815" r:id="rId59"/>
    <p:sldId id="2147482836" r:id="rId60"/>
    <p:sldId id="2147482744" r:id="rId61"/>
    <p:sldId id="2147482816" r:id="rId62"/>
    <p:sldId id="2147482817" r:id="rId63"/>
    <p:sldId id="2147482703" r:id="rId64"/>
    <p:sldId id="2147482459" r:id="rId65"/>
    <p:sldId id="2147482465" r:id="rId66"/>
    <p:sldId id="2147482466" r:id="rId67"/>
  </p:sldIdLst>
  <p:sldSz cx="9144000" cy="6858000" type="screen4x3"/>
  <p:notesSz cx="6858000" cy="9144000"/>
  <p:embeddedFontLst>
    <p:embeddedFont>
      <p:font typeface="Dosis" pitchFamily="2" charset="0"/>
      <p:regular r:id="rId69"/>
      <p:bold r:id="rId70"/>
    </p:embeddedFont>
    <p:embeddedFont>
      <p:font typeface="Dosis Medium" pitchFamily="2" charset="0"/>
      <p:regular r:id="rId71"/>
    </p:embeddedFont>
    <p:embeddedFont>
      <p:font typeface="Dosis SemiBold" pitchFamily="2" charset="0"/>
      <p:regular r:id="rId72"/>
      <p:bold r:id="rId73"/>
    </p:embeddedFont>
    <p:embeddedFont>
      <p:font typeface="Microsoft Sans Serif" panose="020B0604020202020204" pitchFamily="34" charset="0"/>
      <p:regular r:id="rId74"/>
    </p:embeddedFont>
    <p:embeddedFont>
      <p:font typeface="Microsoft Uighur" panose="02000000000000000000" pitchFamily="2" charset="-78"/>
      <p:regular r:id="rId75"/>
      <p:bold r:id="rId76"/>
    </p:embeddedFont>
    <p:embeddedFont>
      <p:font typeface="Modern Love" panose="04090805081005020601" pitchFamily="82" charset="0"/>
      <p:regular r:id="rId7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ABAB"/>
    <a:srgbClr val="9EE0F4"/>
    <a:srgbClr val="2DC7D3"/>
    <a:srgbClr val="D6E9EA"/>
    <a:srgbClr val="424D7C"/>
    <a:srgbClr val="44546A"/>
    <a:srgbClr val="414B79"/>
    <a:srgbClr val="424D7B"/>
    <a:srgbClr val="106585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94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notesMaster" Target="notesMasters/notesMaster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font" Target="fonts/font6.fntdata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4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font" Target="fonts/font1.fntdata"/><Relationship Id="rId77" Type="http://schemas.openxmlformats.org/officeDocument/2006/relationships/font" Target="fonts/font9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font" Target="fonts/font4.fntdata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font" Target="fonts/font5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5T07:56:13.52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1567 9830,'507'-239'698,"-481"228"-229,-4 2-327,-1 0 1,0-2-1,-1 0 1,0-1-1,23-19 1,98-78-23,-118 94-8,1 2 0,1 0 1,-1 1-1,42-13 0,58-21 1296,25-6 338,-118 42-1179,47-21 1,8-3 16,-50 21-127,-1-2 0,0-2-1,-2-1 1,35-24 0,-37 24 97,1 1 1,0 2-1,57-19 1,-57 24-466,-1-2 1,0-2-1,-1 0 0,40-27 1,-45 25 3,1 2 1,0 0 0,51-18-1,19-9 473,-62 27-264,18-10 32,9-18-145,72-63-1,-113 86-567,-2 0-1,0-2 1,25-35-1,-26 31 23,2 1-1,32-33 0,-5 1-230,-34 41 554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5T07:56:15.40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9830,'55'29'1498,"-1"2"-1,-1 2 0,84 69 1,-64-44-577,-44-37-34,-1 2 1,38 39-1,-48-42-439,1 0 0,1 0 0,1-2 0,0-1 0,1 0-1,1-2 1,1 0 0,0-2 0,46 19 0,-17-11 830,69 39 1,17 7 741,105 42-989,-224-98-1031,-2 1 0,1 0 0,25 24 0,-22-18 0,29 19 0,84 53 0,-73-46 0,106 55 0,-115-70 0,63 45 0,40 23 0,-120-77 0,37 28 0,-35-23 0,-20-14 0,-2-4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5T07:56:18.64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9830,'11'9'468,"0"-1"0,0 0 0,1-1 0,0 0 0,19 7 0,3 3 162,28 20 1111,76 59-1,-136-95-1695,109 73 1610,14 9 452,-119-78-1994,80 60 2013,111 66-1,-20-14 635,-9-5-1001,-93-66-1702,-40-22-59,1-3 0,69 31 0,234 46 2,-53-19 0,-74 12 0,-210-90 0,7 3 0,0 1 0,-1-1 0,0 1 0,0 1 0,8 7 0,-4-1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5T07:56:20.4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1367 9830,'106'-54'0,"118"-57"0,-157 86 927,0 3-1,1 2 1,79-11 0,-64 14-359,131-44 0,-158 40-859,-1-3-1,-1-3 1,88-58 0,-120 67 145,26-24 0,-32 26 4,1 1-1,0 0 1,26-15-1,510-320-2159,-516 322 2150,-2-1-1,34-36 0,19-17 97,-69 65 56,25-31 0,-13 14 0,-19 21 251,0 0 1,2 1-1,-1 1 0,17-11 0,-15 14-196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0648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14763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572398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69" r:id="rId12"/>
    <p:sldLayoutId id="2147483870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  <p:sldLayoutId id="214748389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12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11" Type="http://schemas.openxmlformats.org/officeDocument/2006/relationships/image" Target="../media/image26.gif"/><Relationship Id="rId5" Type="http://schemas.openxmlformats.org/officeDocument/2006/relationships/slideLayout" Target="../slideLayouts/slideLayout98.xml"/><Relationship Id="rId10" Type="http://schemas.openxmlformats.org/officeDocument/2006/relationships/image" Target="../media/image39.png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1.xml"/><Relationship Id="rId6" Type="http://schemas.openxmlformats.org/officeDocument/2006/relationships/image" Target="../media/image34.png"/><Relationship Id="rId11" Type="http://schemas.openxmlformats.org/officeDocument/2006/relationships/image" Target="../media/image46.png"/><Relationship Id="rId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43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88.xml"/><Relationship Id="rId7" Type="http://schemas.openxmlformats.org/officeDocument/2006/relationships/image" Target="../media/image26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8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47.jpe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2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1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2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13" Type="http://schemas.openxmlformats.org/officeDocument/2006/relationships/customXml" Target="../ink/ink4.xml"/><Relationship Id="rId3" Type="http://schemas.openxmlformats.org/officeDocument/2006/relationships/image" Target="../media/image37.png"/><Relationship Id="rId7" Type="http://schemas.openxmlformats.org/officeDocument/2006/relationships/customXml" Target="../ink/ink1.xml"/><Relationship Id="rId12" Type="http://schemas.openxmlformats.org/officeDocument/2006/relationships/image" Target="../media/image4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21.png"/><Relationship Id="rId11" Type="http://schemas.openxmlformats.org/officeDocument/2006/relationships/customXml" Target="../ink/ink3.xml"/><Relationship Id="rId5" Type="http://schemas.openxmlformats.org/officeDocument/2006/relationships/image" Target="../media/image39.png"/><Relationship Id="rId10" Type="http://schemas.openxmlformats.org/officeDocument/2006/relationships/image" Target="../media/image460.png"/><Relationship Id="rId4" Type="http://schemas.openxmlformats.org/officeDocument/2006/relationships/image" Target="../media/image38.png"/><Relationship Id="rId9" Type="http://schemas.openxmlformats.org/officeDocument/2006/relationships/customXml" Target="../ink/ink2.xml"/><Relationship Id="rId14" Type="http://schemas.openxmlformats.org/officeDocument/2006/relationships/image" Target="../media/image48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65.xml"/><Relationship Id="rId7" Type="http://schemas.openxmlformats.org/officeDocument/2006/relationships/image" Target="../media/image3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image" Target="../media/image58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79B165A-97DD-22CE-6CA7-1F3AEC491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3835DF0-3DF9-4639-03B7-49F24F83BB4E}"/>
              </a:ext>
            </a:extLst>
          </p:cNvPr>
          <p:cNvSpPr txBox="1"/>
          <p:nvPr/>
        </p:nvSpPr>
        <p:spPr>
          <a:xfrm rot="20840637">
            <a:off x="3721908" y="3392099"/>
            <a:ext cx="1048848" cy="590743"/>
          </a:xfrm>
          <a:prstGeom prst="roundRect">
            <a:avLst/>
          </a:prstGeom>
          <a:solidFill>
            <a:srgbClr val="2DC7D3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الثالثة</a:t>
            </a:r>
            <a:endParaRPr lang="fr-FR" sz="28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9954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FF8019D-36D9-DFB2-53BB-0D285D14B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 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السادس 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4953661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rgbClr val="AFABAB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rgbClr val="AFABAB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569126" y="4963092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879350" y="393823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10د</a:t>
            </a:r>
          </a:p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قراءة 45د</a:t>
            </a:r>
          </a:p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إنتاج كتابي 30د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0494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10د</a:t>
            </a:r>
          </a:p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40د</a:t>
            </a:r>
          </a:p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ظواهر لغوية 20د</a:t>
            </a:r>
          </a:p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إملاء 15 د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E1D0D8D-882E-4B81-E194-1D99CD32DD1E}"/>
              </a:ext>
            </a:extLst>
          </p:cNvPr>
          <p:cNvGrpSpPr/>
          <p:nvPr/>
        </p:nvGrpSpPr>
        <p:grpSpPr>
          <a:xfrm flipH="1">
            <a:off x="569126" y="2056718"/>
            <a:ext cx="3780000" cy="1332000"/>
            <a:chOff x="648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8226BE6-567F-FAD0-6CA8-F8A77949253F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E8D471F5-903F-3913-B8D6-5B5965D4A6AC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E106E7A-EDB8-0FD6-4A67-CC90860319CE}"/>
              </a:ext>
            </a:extLst>
          </p:cNvPr>
          <p:cNvGrpSpPr/>
          <p:nvPr/>
        </p:nvGrpSpPr>
        <p:grpSpPr>
          <a:xfrm flipH="1">
            <a:off x="569126" y="3482113"/>
            <a:ext cx="3780000" cy="1332000"/>
            <a:chOff x="648000" y="1944000"/>
            <a:chExt cx="3780000" cy="1332000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B7F2F52-A488-E4C2-2529-EF8C48E53EF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Organigramme : Terminateur 8">
              <a:extLst>
                <a:ext uri="{FF2B5EF4-FFF2-40B4-BE49-F238E27FC236}">
                  <a16:creationId xmlns:a16="http://schemas.microsoft.com/office/drawing/2014/main" id="{50194979-3DA3-18FE-C484-58190A623355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</a:t>
              </a:r>
            </a:p>
          </p:txBody>
        </p:sp>
      </p:grp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9185F1A0-E05D-4787-F724-A8F96492A560}"/>
              </a:ext>
            </a:extLst>
          </p:cNvPr>
          <p:cNvSpPr txBox="1">
            <a:spLocks/>
          </p:cNvSpPr>
          <p:nvPr/>
        </p:nvSpPr>
        <p:spPr>
          <a:xfrm>
            <a:off x="713126" y="391005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تمرير فرض اللغة العربية الكتابي</a:t>
            </a: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B1688913-BBAB-A44E-A831-FD8CDDA391B2}"/>
              </a:ext>
            </a:extLst>
          </p:cNvPr>
          <p:cNvSpPr txBox="1">
            <a:spLocks/>
          </p:cNvSpPr>
          <p:nvPr/>
        </p:nvSpPr>
        <p:spPr>
          <a:xfrm>
            <a:off x="713126" y="535909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التصحيح ومسك النتائج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417A8BE-5BAC-7CE7-2D1D-CB9558B81046}"/>
              </a:ext>
            </a:extLst>
          </p:cNvPr>
          <p:cNvGrpSpPr/>
          <p:nvPr/>
        </p:nvGrpSpPr>
        <p:grpSpPr>
          <a:xfrm flipH="1">
            <a:off x="4714876" y="2055112"/>
            <a:ext cx="3780000" cy="1341701"/>
            <a:chOff x="845620" y="2489614"/>
            <a:chExt cx="3780000" cy="134170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9BD537F-2747-CD11-BCBC-2A22F06E42EB}"/>
                </a:ext>
              </a:extLst>
            </p:cNvPr>
            <p:cNvSpPr/>
            <p:nvPr/>
          </p:nvSpPr>
          <p:spPr>
            <a:xfrm>
              <a:off x="845620" y="2751315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5B49760-EA98-AB7D-1B84-347003E44F59}"/>
                </a:ext>
              </a:extLst>
            </p:cNvPr>
            <p:cNvSpPr/>
            <p:nvPr/>
          </p:nvSpPr>
          <p:spPr>
            <a:xfrm>
              <a:off x="1041146" y="2489614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1 - </a:t>
              </a:r>
            </a:p>
          </p:txBody>
        </p:sp>
      </p:grp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F7D045B4-D0B1-AD5B-C438-2C31608386D0}"/>
              </a:ext>
            </a:extLst>
          </p:cNvPr>
          <p:cNvSpPr txBox="1">
            <a:spLocks/>
          </p:cNvSpPr>
          <p:nvPr/>
        </p:nvSpPr>
        <p:spPr>
          <a:xfrm>
            <a:off x="4893636" y="254364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26334" y="252146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20د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معجم: مراجعة وتوليف  35د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المسموع.</a:t>
            </a:r>
          </a:p>
        </p:txBody>
      </p:sp>
      <p:sp>
        <p:nvSpPr>
          <p:cNvPr id="17" name="Espace réservé du texte 25">
            <a:extLst>
              <a:ext uri="{FF2B5EF4-FFF2-40B4-BE49-F238E27FC236}">
                <a16:creationId xmlns:a16="http://schemas.microsoft.com/office/drawing/2014/main" id="{BCC91468-E6A1-89FF-62AE-177427C34C6A}"/>
              </a:ext>
            </a:extLst>
          </p:cNvPr>
          <p:cNvSpPr txBox="1">
            <a:spLocks/>
          </p:cNvSpPr>
          <p:nvPr/>
        </p:nvSpPr>
        <p:spPr>
          <a:xfrm>
            <a:off x="713126" y="245271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E822ACE-CB1A-2AEA-FC9A-DC2A35426F30}"/>
              </a:ext>
            </a:extLst>
          </p:cNvPr>
          <p:cNvSpPr txBox="1"/>
          <p:nvPr/>
        </p:nvSpPr>
        <p:spPr>
          <a:xfrm>
            <a:off x="5944822" y="2813076"/>
            <a:ext cx="6944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30CF4400-3EC4-FD85-AC5A-1D1ED8425E2B}"/>
              </a:ext>
            </a:extLst>
          </p:cNvPr>
          <p:cNvSpPr txBox="1">
            <a:spLocks/>
          </p:cNvSpPr>
          <p:nvPr/>
        </p:nvSpPr>
        <p:spPr>
          <a:xfrm>
            <a:off x="2122822" y="314636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النص: أين نجد السعادة؟ (ص 64)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15BC0FD-ED84-F9CB-E2AF-9E02561E5AB8}"/>
              </a:ext>
            </a:extLst>
          </p:cNvPr>
          <p:cNvSpPr txBox="1"/>
          <p:nvPr/>
        </p:nvSpPr>
        <p:spPr>
          <a:xfrm>
            <a:off x="5106452" y="4080533"/>
            <a:ext cx="15327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ظواهر لغوية وإملائية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6BEA925D-CD44-6538-A204-FED65AC84D97}"/>
              </a:ext>
            </a:extLst>
          </p:cNvPr>
          <p:cNvSpPr txBox="1">
            <a:spLocks/>
          </p:cNvSpPr>
          <p:nvPr/>
        </p:nvSpPr>
        <p:spPr>
          <a:xfrm>
            <a:off x="2122822" y="442315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(توليف ومراجعة)</a:t>
            </a:r>
          </a:p>
        </p:txBody>
      </p:sp>
      <p:sp>
        <p:nvSpPr>
          <p:cNvPr id="37" name="Espace réservé du texte 5" descr="ات">
            <a:extLst>
              <a:ext uri="{FF2B5EF4-FFF2-40B4-BE49-F238E27FC236}">
                <a16:creationId xmlns:a16="http://schemas.microsoft.com/office/drawing/2014/main" id="{DB9F98EF-3576-109D-5F99-60A2999D772D}"/>
              </a:ext>
            </a:extLst>
          </p:cNvPr>
          <p:cNvSpPr txBox="1">
            <a:spLocks/>
          </p:cNvSpPr>
          <p:nvPr/>
        </p:nvSpPr>
        <p:spPr>
          <a:xfrm>
            <a:off x="2122822" y="18952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400" b="1" dirty="0">
                <a:cs typeface="Microsoft Uighur" panose="02000000000000000000" pitchFamily="2" charset="-78"/>
              </a:rPr>
              <a:t>مفاتيح السياق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5233090" y="1538032"/>
            <a:ext cx="1406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3FF8E92-0F4F-BC42-1110-45201219D5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634" y="1465693"/>
            <a:ext cx="447863" cy="51557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2FC9A49-22E2-B3EA-6427-070FC178AF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8372" y="3992020"/>
            <a:ext cx="448125" cy="51557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4D5984C-4299-7E81-9AAB-6ABE59CC3E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5871" y="2698285"/>
            <a:ext cx="453346" cy="52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4F9AE84-3F8A-A221-AEB5-F192297F6170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37197" y="3697919"/>
            <a:ext cx="7282804" cy="89078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637196" y="2807138"/>
            <a:ext cx="7282804" cy="1630927"/>
            <a:chOff x="744741" y="2851205"/>
            <a:chExt cx="7282804" cy="163092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4741" y="2851205"/>
              <a:ext cx="7282804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744741" y="4082022"/>
              <a:ext cx="555891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النص (أين نجد السعادة؟) بطلاقة وفهم معانيه؛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43B1F021-E674-23A7-4837-8639585951E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37196" y="4588700"/>
            <a:ext cx="7282804" cy="8907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99DB0A-3584-9A33-BD4F-26F6665A6A55}"/>
              </a:ext>
            </a:extLst>
          </p:cNvPr>
          <p:cNvSpPr/>
          <p:nvPr/>
        </p:nvSpPr>
        <p:spPr>
          <a:xfrm>
            <a:off x="1335137" y="4889971"/>
            <a:ext cx="49347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النواسخ الفعلية ورسم الهمزتين المتوسطة والمتطرفة بشكل صحيح.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8CB93C-A010-B2EB-1F95-5FA4C4207706}"/>
              </a:ext>
            </a:extLst>
          </p:cNvPr>
          <p:cNvSpPr/>
          <p:nvPr/>
        </p:nvSpPr>
        <p:spPr>
          <a:xfrm>
            <a:off x="1484028" y="3147174"/>
            <a:ext cx="47871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تحديد معاني كلمات باستعمال مفاتيح السياق؛</a:t>
            </a:r>
          </a:p>
        </p:txBody>
      </p: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مفاتيح السياق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5FEB787-0B4C-D53E-17EF-725803A96C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66" y="1777877"/>
            <a:ext cx="578898" cy="6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972F7327-4DD1-C01C-B95B-814907DC97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2242" y="693331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CC3E596-DF67-8912-7F23-2CC9C10FF0D3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04DD6F6-FDA1-18F6-F9B5-0C556C433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58F25307-96D3-8A1D-B9F5-CC97225C659C}"/>
                </a:ext>
              </a:extLst>
            </p:cNvPr>
            <p:cNvGrpSpPr/>
            <p:nvPr/>
          </p:nvGrpSpPr>
          <p:grpSpPr>
            <a:xfrm>
              <a:off x="2434812" y="131773"/>
              <a:ext cx="3897302" cy="288000"/>
              <a:chOff x="2434812" y="131773"/>
              <a:chExt cx="3897302" cy="288000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57677C2E-1E41-0D9F-5A3C-6ED65F2768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8DA5108C-3DCE-088D-20FE-2B1F4BBDED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772F4AC-E23C-8D86-4FAB-CA6FCA97459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434812" y="131773"/>
                <a:ext cx="1640494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ظواهر لغوية وإملائية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25C6CEB-EB14-95A4-577B-94B6A55E1E0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EB26F0-DEF1-3D5E-56D2-AA216766B8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3D371536-DC1A-28DA-0F13-EAA7F81E05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1616900C-A79C-EC5C-5C23-257548A29FD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63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53646E3F-85B1-3DBD-0731-28E3604CB517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DD4A961B-3A29-8D74-9CBF-ABC479DFC0F6}"/>
              </a:ext>
            </a:extLst>
          </p:cNvPr>
          <p:cNvSpPr txBox="1">
            <a:spLocks/>
          </p:cNvSpPr>
          <p:nvPr/>
        </p:nvSpPr>
        <p:spPr>
          <a:xfrm>
            <a:off x="2470257" y="2099267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62C03E4-833C-055D-F390-29070B54C243}"/>
              </a:ext>
            </a:extLst>
          </p:cNvPr>
          <p:cNvSpPr/>
          <p:nvPr/>
        </p:nvSpPr>
        <p:spPr>
          <a:xfrm>
            <a:off x="6050723" y="2151114"/>
            <a:ext cx="1029301" cy="873855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55C03D6-CFE1-3887-0873-52B5E5EA8586}"/>
              </a:ext>
            </a:extLst>
          </p:cNvPr>
          <p:cNvSpPr/>
          <p:nvPr/>
        </p:nvSpPr>
        <p:spPr>
          <a:xfrm>
            <a:off x="4936641" y="5127845"/>
            <a:ext cx="931951" cy="974155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ACFAA-A5C0-C48A-0E7B-9135A2672C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759" y="3213125"/>
            <a:ext cx="931951" cy="873855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C057F04-A583-0098-4D22-B6D96BFBC1E1}"/>
              </a:ext>
            </a:extLst>
          </p:cNvPr>
          <p:cNvSpPr txBox="1">
            <a:spLocks/>
          </p:cNvSpPr>
          <p:nvPr/>
        </p:nvSpPr>
        <p:spPr>
          <a:xfrm>
            <a:off x="1939038" y="3071478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67EB03C-10C5-9D4E-7D82-549EF26E8932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45915D3-5383-63F8-BBAA-11D16B32B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65CB222-546B-586A-7B39-036B3BE4E614}"/>
                </a:ext>
              </a:extLst>
            </p:cNvPr>
            <p:cNvGrpSpPr/>
            <p:nvPr/>
          </p:nvGrpSpPr>
          <p:grpSpPr>
            <a:xfrm>
              <a:off x="2470257" y="131773"/>
              <a:ext cx="3861857" cy="288000"/>
              <a:chOff x="2470257" y="131773"/>
              <a:chExt cx="3861857" cy="288000"/>
            </a:xfrm>
          </p:grpSpPr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17E29795-9CC6-F037-3819-62E55016E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85E7699C-9968-F858-ECBB-E3D3C7FB7E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DFD24F4-6EAE-1A10-6815-50887369ECD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470257" y="131773"/>
                <a:ext cx="160504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ظواهر لغوية وإملائية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AABE70A-C046-6C1A-EEF8-D8053268FA3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73BC07D-8E1A-DA26-27FB-35311CFBA6B2}"/>
              </a:ext>
            </a:extLst>
          </p:cNvPr>
          <p:cNvGrpSpPr/>
          <p:nvPr/>
        </p:nvGrpSpPr>
        <p:grpSpPr>
          <a:xfrm>
            <a:off x="5204819" y="4010754"/>
            <a:ext cx="1127296" cy="1057409"/>
            <a:chOff x="5236546" y="3979327"/>
            <a:chExt cx="1095568" cy="102724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3695BE3-A15B-DADC-D309-57655D72B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236546" y="3979327"/>
              <a:ext cx="931951" cy="96885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CFDF6145-F71C-B6A4-8FB1-18FE89AFE024}"/>
                </a:ext>
              </a:extLst>
            </p:cNvPr>
            <p:cNvSpPr/>
            <p:nvPr/>
          </p:nvSpPr>
          <p:spPr>
            <a:xfrm>
              <a:off x="5262466" y="4053381"/>
              <a:ext cx="1069648" cy="953188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BB46786B-F5E4-A868-6DA7-81DCC7C81F2F}"/>
              </a:ext>
            </a:extLst>
          </p:cNvPr>
          <p:cNvSpPr txBox="1">
            <a:spLocks/>
          </p:cNvSpPr>
          <p:nvPr/>
        </p:nvSpPr>
        <p:spPr>
          <a:xfrm>
            <a:off x="1306078" y="408698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أَكْتُبُ بِخَطٍّ مَقْروءٍ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D167E-7DD0-BA41-96DA-A84A4BAD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E8B780D-007B-CA4F-A126-B6F206F2F7B2}"/>
              </a:ext>
            </a:extLst>
          </p:cNvPr>
          <p:cNvGrpSpPr/>
          <p:nvPr/>
        </p:nvGrpSpPr>
        <p:grpSpPr>
          <a:xfrm>
            <a:off x="7838915" y="517196"/>
            <a:ext cx="1033344" cy="1033344"/>
            <a:chOff x="498143" y="776756"/>
            <a:chExt cx="792000" cy="792000"/>
          </a:xfrm>
          <a:noFill/>
        </p:grpSpPr>
        <p:sp>
          <p:nvSpPr>
            <p:cNvPr id="17" name="Rectangle : coins arrondis 5">
              <a:extLst>
                <a:ext uri="{FF2B5EF4-FFF2-40B4-BE49-F238E27FC236}">
                  <a16:creationId xmlns:a16="http://schemas.microsoft.com/office/drawing/2014/main" id="{425C5ECA-38A6-D24F-A40F-9BA81C527949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2784B86-A7FC-A344-8F0D-6506CBC3A6F6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0"/>
              <a:ext cx="634615" cy="634615"/>
            </a:xfrm>
            <a:prstGeom prst="rect">
              <a:avLst/>
            </a:prstGeom>
            <a:grpFill/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E8825E-CB19-CB10-360A-D3BC7A0BB1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FDF107-3735-AA53-AA36-881179030E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9AD803-2548-9297-9F38-23EA8E552CD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2B50117A-B77B-A52C-43E8-F1988AC23C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9257" y="1693526"/>
            <a:ext cx="6910635" cy="38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937E725-53CA-8BCB-8F98-829CEB20C4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FA7EB7A-283C-FEAE-1D21-703797C2617C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71A9323-CC94-B918-A2C3-79E6D74C2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A44E9E3D-A916-F5A8-EB72-D44D099A0607}"/>
                </a:ext>
              </a:extLst>
            </p:cNvPr>
            <p:cNvGrpSpPr/>
            <p:nvPr/>
          </p:nvGrpSpPr>
          <p:grpSpPr>
            <a:xfrm>
              <a:off x="2434812" y="131773"/>
              <a:ext cx="3897302" cy="288000"/>
              <a:chOff x="2434812" y="131773"/>
              <a:chExt cx="3897302" cy="288000"/>
            </a:xfrm>
          </p:grpSpPr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F8961350-5A42-0E97-AAC7-D93C50C881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5734F5BB-56FD-7177-ED94-69BD1A2E04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ECFEBC8-8407-6640-68B5-1A26D0C9F9D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434812" y="131773"/>
                <a:ext cx="1640494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ظواهر لغوية وإملائية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6487BD1-67B3-22ED-2279-A3790036698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12689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B7272-0BD1-AB29-0B66-B19611FFF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D282B9-ACA0-E417-BBC4-83CD6B876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بالتدرب على تحديد معاني كلمات باستعمال إستراتيجية مفاتيح السياق.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E8A75B5-A9DE-2362-970E-C37CFBFBC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E703F1B-4766-D33D-600D-5D2D4094C8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7B7036-6DB1-B293-E706-18DA797300F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9314B2-0AA0-0204-7501-7D89DE4451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D4BD01D-0EC1-BF12-DC7A-93368FF48656}"/>
              </a:ext>
            </a:extLst>
          </p:cNvPr>
          <p:cNvSpPr txBox="1"/>
          <p:nvPr/>
        </p:nvSpPr>
        <p:spPr>
          <a:xfrm>
            <a:off x="2586654" y="2954197"/>
            <a:ext cx="3732245" cy="69806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ts val="4000"/>
              </a:lnSpc>
            </a:pP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إِسْتراتيجِيَّةُ مَفاتيحِ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ٱلسِّياقِ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A52872D-7BAA-2E9B-FD95-A8E4313916C7}"/>
              </a:ext>
            </a:extLst>
          </p:cNvPr>
          <p:cNvGrpSpPr/>
          <p:nvPr/>
        </p:nvGrpSpPr>
        <p:grpSpPr>
          <a:xfrm>
            <a:off x="1539550" y="131773"/>
            <a:ext cx="5067214" cy="288000"/>
            <a:chOff x="1539550" y="131773"/>
            <a:chExt cx="5067214" cy="288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3675F66-9049-51E9-EEAE-50D586A82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39550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C10744F0-839C-DE92-7EC6-A3CC100BA8F2}"/>
                </a:ext>
              </a:extLst>
            </p:cNvPr>
            <p:cNvGrpSpPr/>
            <p:nvPr/>
          </p:nvGrpSpPr>
          <p:grpSpPr>
            <a:xfrm>
              <a:off x="2472856" y="131773"/>
              <a:ext cx="4133908" cy="288000"/>
              <a:chOff x="2472856" y="131773"/>
              <a:chExt cx="4133908" cy="288000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D5ECC24A-688B-A4CD-1754-836B2BC3D3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32869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F1EBC287-6328-E292-2D06-D712E26439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85162" y="131773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8E1F998-B18B-97CF-5BD4-1C40FFFFCD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B424CBC-B37B-4E78-953E-A1E06754A2C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472856" y="131773"/>
                <a:ext cx="160245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ظواهر لغوية وإملائية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2446794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2B39E-2EF2-9391-2A5B-9E3D0FEBB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E2D93D-2376-9688-FAC2-EDF19A0F0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2DD6A14-BEC5-C50D-0311-27F5B1FD4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C70A6CB-2142-E72A-3E35-2E893855B5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E4C5E0-9253-0BC0-D347-36F97D67722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1F23E6-0016-9B15-4DC5-8BE1408A06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C19CA2-CAC7-7400-B5F7-79B4CCABF7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927" y="1943430"/>
            <a:ext cx="2971140" cy="297114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DCB0C11-C300-F0C5-8FD1-3A2B13B94B55}"/>
              </a:ext>
            </a:extLst>
          </p:cNvPr>
          <p:cNvGrpSpPr/>
          <p:nvPr/>
        </p:nvGrpSpPr>
        <p:grpSpPr>
          <a:xfrm>
            <a:off x="1539550" y="131773"/>
            <a:ext cx="5067214" cy="288000"/>
            <a:chOff x="1539550" y="131773"/>
            <a:chExt cx="5067214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754F75B-0907-F40A-2AC5-53FCF17CB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39550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94B590B5-64B5-7A5F-9AB3-D0A0C881A0A4}"/>
                </a:ext>
              </a:extLst>
            </p:cNvPr>
            <p:cNvGrpSpPr/>
            <p:nvPr/>
          </p:nvGrpSpPr>
          <p:grpSpPr>
            <a:xfrm>
              <a:off x="2472856" y="131773"/>
              <a:ext cx="4133908" cy="288000"/>
              <a:chOff x="2472856" y="131773"/>
              <a:chExt cx="4133908" cy="288000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BED540A9-2A1D-2D0A-E12A-834C7AB45C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32869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882D81DF-337D-E8BA-1E6D-430E170A51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85162" y="131773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AB523AE-B95C-4586-BDB3-CFB84849CB5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5C0C7DE-5FB2-CE52-5B7C-63ECF48F844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472856" y="131773"/>
                <a:ext cx="160245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ظواهر لغوية وإملائية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661472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E4B0F-CF28-C4A6-F33F-9A6AC5A88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B2AFD1-A886-8772-EA19-62CA7FFD5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الجملة أمامكم ثم اكتبوا الكلمة المناسبة لمعنى كلمة "يتأمل" حسب السياق.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F89A899-320B-C9C4-BE84-25A8BB605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6FF8A48-73E1-05F6-E2F9-2304A1BE4C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056E17-E152-A8FB-070E-B7484D29690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CA969C-BC45-DE4D-181A-8E6243A225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871D194-078E-7CCB-65AA-DC4C13300CAB}"/>
              </a:ext>
            </a:extLst>
          </p:cNvPr>
          <p:cNvSpPr txBox="1"/>
          <p:nvPr/>
        </p:nvSpPr>
        <p:spPr>
          <a:xfrm>
            <a:off x="1289618" y="3906079"/>
            <a:ext cx="6625851" cy="7150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أَمامَ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ٱللَّوْحَةِ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طَويلاً،</a:t>
            </a:r>
            <a:r>
              <a:rPr lang="ar-MA" sz="3600" u="sng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u="sng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يَتَأَمَّلُ</a:t>
            </a:r>
            <a:r>
              <a:rPr lang="ar-MA" sz="3600" u="sng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أَلْوانَها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ٱلْهادِئَةَ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62C15BF-9E61-865D-5F43-C4DD8FD2E018}"/>
              </a:ext>
            </a:extLst>
          </p:cNvPr>
          <p:cNvSpPr txBox="1"/>
          <p:nvPr/>
        </p:nvSpPr>
        <p:spPr>
          <a:xfrm>
            <a:off x="1259074" y="2096293"/>
            <a:ext cx="6625851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يَمْسَحُ – يُدَقِّقُ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ٱلنَّظَرَ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يَرْسُمُ –يُغَيِّرُ 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6409157-035F-B707-5A43-257176E522AA}"/>
              </a:ext>
            </a:extLst>
          </p:cNvPr>
          <p:cNvGrpSpPr/>
          <p:nvPr/>
        </p:nvGrpSpPr>
        <p:grpSpPr>
          <a:xfrm>
            <a:off x="1539550" y="131773"/>
            <a:ext cx="5067214" cy="288000"/>
            <a:chOff x="1539550" y="131773"/>
            <a:chExt cx="5067214" cy="288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267C068-8012-E192-17C9-C8052AAAE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39550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F6A02DD7-8673-6F76-FAE7-9DBFCED614F8}"/>
                </a:ext>
              </a:extLst>
            </p:cNvPr>
            <p:cNvGrpSpPr/>
            <p:nvPr/>
          </p:nvGrpSpPr>
          <p:grpSpPr>
            <a:xfrm>
              <a:off x="2472856" y="131773"/>
              <a:ext cx="4133908" cy="288000"/>
              <a:chOff x="2472856" y="131773"/>
              <a:chExt cx="4133908" cy="288000"/>
            </a:xfrm>
          </p:grpSpPr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08C5D588-8DC2-7275-7F49-881A7588E0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32869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5C40E633-5E14-5921-2BD1-D7255AE1EF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85162" y="131773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70C2E7D-EE4C-62E2-3081-81081D81C0E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1579C6E-33D8-558B-6293-24D8BBC0882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472856" y="131773"/>
                <a:ext cx="160245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ظواهر لغوية وإملائية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0390032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59178-1AA9-6FB9-12BD-3F8404EFF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7C177-99B4-41E3-5A23-B4B981B09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ما الكلمات المفاتيح التي تساعد على تحديد المعنى؟ هل تتفقون؟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0CD91C-2730-E5CA-8E84-64E42DFA6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8FE7CA3-4D03-37C1-DCB0-C3076D9AF1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E3DC7C-2044-9EE0-C61E-951690BB27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802EB93-9195-5170-0BDC-1704AA42D3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758" y="2433098"/>
            <a:ext cx="2429123" cy="2429123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A3AAF8CF-A88E-8A1D-36F6-9D8F3C5723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C71E56B-B5C0-D448-77C0-7CFE975B0833}"/>
              </a:ext>
            </a:extLst>
          </p:cNvPr>
          <p:cNvGrpSpPr/>
          <p:nvPr/>
        </p:nvGrpSpPr>
        <p:grpSpPr>
          <a:xfrm>
            <a:off x="1539550" y="131773"/>
            <a:ext cx="5067214" cy="288000"/>
            <a:chOff x="1539550" y="131773"/>
            <a:chExt cx="5067214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B7B8C25-D3A7-A26E-48D1-EFC483D2D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39550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4DF929ED-297C-8E2E-5109-5A4F9E2FD5B7}"/>
                </a:ext>
              </a:extLst>
            </p:cNvPr>
            <p:cNvGrpSpPr/>
            <p:nvPr/>
          </p:nvGrpSpPr>
          <p:grpSpPr>
            <a:xfrm>
              <a:off x="2472856" y="131773"/>
              <a:ext cx="4133908" cy="288000"/>
              <a:chOff x="2472856" y="131773"/>
              <a:chExt cx="4133908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D40D0924-3AD8-C48C-ED60-06B1CC08BA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32869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940A879A-9BFC-81C4-56AE-62C44FABBA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85162" y="131773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868CB83-D9A5-6F0B-6B08-8F43E4E4521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9AA0CA8-DA16-F786-61DE-457BC916C79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472856" y="131773"/>
                <a:ext cx="160245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ظواهر لغوية وإملائية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5396348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1E63D-7AF0-D616-A53A-516654D8E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4372127-3D54-9B18-CB0F-4AF2F35DC727}"/>
              </a:ext>
            </a:extLst>
          </p:cNvPr>
          <p:cNvSpPr txBox="1"/>
          <p:nvPr/>
        </p:nvSpPr>
        <p:spPr>
          <a:xfrm>
            <a:off x="1341653" y="3488051"/>
            <a:ext cx="6625851" cy="7150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أَمامَ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ٱللَّوْحَةِ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طَويلاً، 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يَتَأَمَّلُ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أَلْوانَها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ٱلْهادِئَةَ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BF03EEF-22C2-6C95-D0D8-46D58CEFA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يتأمل بمعنى يدقق النظر. من يقرأ؟ هل المعنى مناسب للسياق؟                         - انتبهوا للتصحيح.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FBDEEE-78B3-D7A5-CE94-33DF81DAD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960B5FD-972A-315D-1B3B-B9BFB96931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58E7B9-F829-E09F-2B7B-C699662771B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369FD43-1C31-117F-72E7-3B0480C679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BB7EBC28-7DAB-F003-80D3-34A83E672CC4}"/>
              </a:ext>
            </a:extLst>
          </p:cNvPr>
          <p:cNvCxnSpPr>
            <a:cxnSpLocks/>
          </p:cNvCxnSpPr>
          <p:nvPr/>
        </p:nvCxnSpPr>
        <p:spPr>
          <a:xfrm flipH="1">
            <a:off x="4293704" y="4055165"/>
            <a:ext cx="1876508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F297D66-881C-349C-3E70-0AE8303D72C7}"/>
              </a:ext>
            </a:extLst>
          </p:cNvPr>
          <p:cNvCxnSpPr>
            <a:cxnSpLocks/>
          </p:cNvCxnSpPr>
          <p:nvPr/>
        </p:nvCxnSpPr>
        <p:spPr>
          <a:xfrm flipH="1">
            <a:off x="2743200" y="4055165"/>
            <a:ext cx="622746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40A26F5F-F2DB-7494-2789-ECB19BC6F792}"/>
              </a:ext>
            </a:extLst>
          </p:cNvPr>
          <p:cNvSpPr txBox="1"/>
          <p:nvPr/>
        </p:nvSpPr>
        <p:spPr>
          <a:xfrm>
            <a:off x="1249920" y="1887834"/>
            <a:ext cx="6625851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chemeClr val="bg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يَمْسَحُ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يُدَقِّقُ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ٱلنَّظَرَ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</a:t>
            </a:r>
            <a:r>
              <a:rPr lang="ar-MA" sz="4000" b="1" dirty="0">
                <a:solidFill>
                  <a:schemeClr val="bg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يَرْسُمُ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</a:t>
            </a:r>
            <a:r>
              <a:rPr lang="ar-MA" sz="4000" b="1" dirty="0">
                <a:solidFill>
                  <a:schemeClr val="bg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يُغَيِّرُ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984495C-793D-87F6-9FE3-A67F4C0F6690}"/>
              </a:ext>
            </a:extLst>
          </p:cNvPr>
          <p:cNvSpPr txBox="1"/>
          <p:nvPr/>
        </p:nvSpPr>
        <p:spPr>
          <a:xfrm>
            <a:off x="1063479" y="4622280"/>
            <a:ext cx="7084773" cy="7150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أَمامَ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ٱللَّوْحَةِ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طَويلاً،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يُدَقِّقُ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ٱلنَّظَرَ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أَلْوانِها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ٱلْهادِئَةِ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71DAF46-1BB5-CA59-3939-7858B54DB7FC}"/>
              </a:ext>
            </a:extLst>
          </p:cNvPr>
          <p:cNvGrpSpPr/>
          <p:nvPr/>
        </p:nvGrpSpPr>
        <p:grpSpPr>
          <a:xfrm>
            <a:off x="1539550" y="131773"/>
            <a:ext cx="5067214" cy="288000"/>
            <a:chOff x="1539550" y="131773"/>
            <a:chExt cx="5067214" cy="28800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F5CA4C48-3F93-B2C3-2F89-128AD309E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39550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03691E10-7C98-761D-B181-4F8F6A6DD5D1}"/>
                </a:ext>
              </a:extLst>
            </p:cNvPr>
            <p:cNvGrpSpPr/>
            <p:nvPr/>
          </p:nvGrpSpPr>
          <p:grpSpPr>
            <a:xfrm>
              <a:off x="2472856" y="131773"/>
              <a:ext cx="4133908" cy="288000"/>
              <a:chOff x="2472856" y="131773"/>
              <a:chExt cx="4133908" cy="288000"/>
            </a:xfrm>
          </p:grpSpPr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E10FF6C7-1712-89C9-E713-5258D7EFB5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32869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0D540F61-B5A8-1121-6B17-17151BBF02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85162" y="131773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44B904B-B445-9257-B92C-67F845F8E69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123F480-7EBB-AE38-8E44-CACE5964CAF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472856" y="131773"/>
                <a:ext cx="160245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ظواهر لغوية وإملائية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3479064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1DCEA-3E00-1A83-7957-5ECEB9FC2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95EC8F-C6BB-B691-B99C-906613DB9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الجملة أمامكم ثم اكتبوا الكلمة المناسبة لمعنى كلمة "تحلق" حسب السياق.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8ECB8E-09A3-8A88-C4F4-19885EF0A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480D5C-A206-0889-0AD3-3F56A7A798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E4A69C-050D-BBE1-6D1D-57E74308306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1334FE-FD44-B7E7-2DD5-BE78374CB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32DA270-3177-FEFA-2A51-DA0C97801756}"/>
              </a:ext>
            </a:extLst>
          </p:cNvPr>
          <p:cNvSpPr txBox="1"/>
          <p:nvPr/>
        </p:nvSpPr>
        <p:spPr>
          <a:xfrm>
            <a:off x="1259074" y="2096293"/>
            <a:ext cx="6625851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تَكَلَّمَ – اِبْتَعَدَ – اِجْتَمَعَ - أَسْرَعَ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1C2A7A7-D641-AD74-A738-230241A5CB21}"/>
              </a:ext>
            </a:extLst>
          </p:cNvPr>
          <p:cNvSpPr txBox="1"/>
          <p:nvPr/>
        </p:nvSpPr>
        <p:spPr>
          <a:xfrm>
            <a:off x="1017768" y="3906079"/>
            <a:ext cx="7537836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4000" b="1" u="sng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تَحَلَّقَ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حَوْلَ بائِعِ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ٱلْحَلَوِيّاتِ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408A1C5-5EA1-3003-64A7-B8ED44A1E924}"/>
              </a:ext>
            </a:extLst>
          </p:cNvPr>
          <p:cNvGrpSpPr/>
          <p:nvPr/>
        </p:nvGrpSpPr>
        <p:grpSpPr>
          <a:xfrm>
            <a:off x="1539550" y="131773"/>
            <a:ext cx="5067214" cy="288000"/>
            <a:chOff x="1539550" y="131773"/>
            <a:chExt cx="5067214" cy="288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B5AF829-B930-C1F9-7A15-1F0929031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39550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91D650B-33BB-F7E1-07BE-8F77275B4C66}"/>
                </a:ext>
              </a:extLst>
            </p:cNvPr>
            <p:cNvGrpSpPr/>
            <p:nvPr/>
          </p:nvGrpSpPr>
          <p:grpSpPr>
            <a:xfrm>
              <a:off x="2472856" y="131773"/>
              <a:ext cx="4133908" cy="288000"/>
              <a:chOff x="2472856" y="131773"/>
              <a:chExt cx="4133908" cy="288000"/>
            </a:xfrm>
          </p:grpSpPr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830A620E-AEBD-0066-C465-FB04730156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32869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819E3727-7AF0-53B9-5248-C5EF752DB4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85162" y="131773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5B83763-8035-B36F-3111-C17446F8125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9C9697B-7C8C-3186-1D8B-47001321D5B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472856" y="131773"/>
                <a:ext cx="160245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ظواهر لغوية وإملائية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4725178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C4D00-B5BD-0012-52A3-18118286E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BBBA06-ACC0-8211-DF10-B4BBA8BF1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ما الكلمات المفاتيح التي تساعد على تحديد المعنى؟ هل تتفقون؟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975265-6AE2-75A5-20FE-0EE27BC9A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8DF610F-E2C0-FEE6-7972-360A7EA8DBB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8EAD7A-F575-84F2-9BF6-5236C027715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978856-0B86-4235-155F-220218666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758" y="2433098"/>
            <a:ext cx="2429123" cy="2429123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0B45478-F979-A76B-EB41-449DFABB33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67579EAE-DA07-D61A-7AB5-2B1CC64C3937}"/>
              </a:ext>
            </a:extLst>
          </p:cNvPr>
          <p:cNvGrpSpPr/>
          <p:nvPr/>
        </p:nvGrpSpPr>
        <p:grpSpPr>
          <a:xfrm>
            <a:off x="1539550" y="131773"/>
            <a:ext cx="5067214" cy="288000"/>
            <a:chOff x="1539550" y="131773"/>
            <a:chExt cx="5067214" cy="28800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7BB5608-322D-7353-6BE6-6AD775A3B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39550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86BF127-434F-B758-6003-8D6C50F1E248}"/>
                </a:ext>
              </a:extLst>
            </p:cNvPr>
            <p:cNvGrpSpPr/>
            <p:nvPr/>
          </p:nvGrpSpPr>
          <p:grpSpPr>
            <a:xfrm>
              <a:off x="2472856" y="131773"/>
              <a:ext cx="4133908" cy="288000"/>
              <a:chOff x="2472856" y="131773"/>
              <a:chExt cx="4133908" cy="288000"/>
            </a:xfrm>
          </p:grpSpPr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D0975886-B876-A76F-E077-64905716E0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32869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3B948B89-01F7-2D9B-3992-4DB7E0FDF6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85162" y="131773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26576C9-4D71-0083-F1D5-2D49D5E6289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15ABEE3-BDD2-BE5D-6183-7F5B913E104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472856" y="131773"/>
                <a:ext cx="160245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ظواهر لغوية وإملائية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7128709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64C80-4E7D-B720-E17B-55350D976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F17F5147-6F33-2F2D-966C-D0127F5E2670}"/>
              </a:ext>
            </a:extLst>
          </p:cNvPr>
          <p:cNvSpPr txBox="1"/>
          <p:nvPr/>
        </p:nvSpPr>
        <p:spPr>
          <a:xfrm>
            <a:off x="1017768" y="3906079"/>
            <a:ext cx="7537836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4000" b="1" u="sng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تَحَلَّقَ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حَوْلَ بائِعِ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ٱلْحَلَوِيّاتِ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CFF0767-8A3B-C0D5-E600-8683F6C17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تحلق بمعنى اجتمع، كونوا دائرة. من يقرأ؟ هل المعنى مناسب للسياق؟              - انتبهوا للتصحيح.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20FC12-DA06-F024-615E-06E6F86B8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302708B-CFE4-31BA-21F4-1C707DE66A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E58343-A5BD-34AC-9CBF-E28F9797C1B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B3D157-22D4-978A-3EAE-B2DA295F95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86BB2D7-52D5-AD15-E11F-C37E326C990E}"/>
              </a:ext>
            </a:extLst>
          </p:cNvPr>
          <p:cNvCxnSpPr>
            <a:cxnSpLocks/>
          </p:cNvCxnSpPr>
          <p:nvPr/>
        </p:nvCxnSpPr>
        <p:spPr>
          <a:xfrm flipH="1">
            <a:off x="5358361" y="4508389"/>
            <a:ext cx="689964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F44B9495-F456-3B56-3A23-C52E4C5C3460}"/>
              </a:ext>
            </a:extLst>
          </p:cNvPr>
          <p:cNvCxnSpPr>
            <a:cxnSpLocks/>
          </p:cNvCxnSpPr>
          <p:nvPr/>
        </p:nvCxnSpPr>
        <p:spPr>
          <a:xfrm flipH="1">
            <a:off x="3967701" y="4548145"/>
            <a:ext cx="1224501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2E7DC700-F0A4-AA8A-943E-E7F0BE59D1E7}"/>
              </a:ext>
            </a:extLst>
          </p:cNvPr>
          <p:cNvSpPr txBox="1"/>
          <p:nvPr/>
        </p:nvSpPr>
        <p:spPr>
          <a:xfrm>
            <a:off x="1259074" y="2096293"/>
            <a:ext cx="6625851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ar-MA" sz="4000" b="1" dirty="0">
                <a:solidFill>
                  <a:schemeClr val="bg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تَكَلَّمَ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</a:t>
            </a:r>
            <a:r>
              <a:rPr lang="ar-MA" sz="4000" b="1" dirty="0">
                <a:solidFill>
                  <a:schemeClr val="bg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اِبْتَعَدَ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اِجْتَمَعَ - </a:t>
            </a:r>
            <a:r>
              <a:rPr lang="ar-MA" sz="4000" b="1" dirty="0">
                <a:solidFill>
                  <a:schemeClr val="bg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أَسْرَعَ</a:t>
            </a:r>
            <a:endParaRPr lang="fr-FR" sz="4000" dirty="0">
              <a:solidFill>
                <a:schemeClr val="bg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598FD82-502B-2EED-1F7F-F43E25D19EE5}"/>
              </a:ext>
            </a:extLst>
          </p:cNvPr>
          <p:cNvSpPr txBox="1"/>
          <p:nvPr/>
        </p:nvSpPr>
        <p:spPr>
          <a:xfrm>
            <a:off x="1006321" y="4859272"/>
            <a:ext cx="7537836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اِجْتَمَعَ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حَوْلَ بائِعِ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ٱلْحَلَوِيّاتِ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BC7269C-7D6A-AD11-3E29-30948EE2404D}"/>
              </a:ext>
            </a:extLst>
          </p:cNvPr>
          <p:cNvGrpSpPr/>
          <p:nvPr/>
        </p:nvGrpSpPr>
        <p:grpSpPr>
          <a:xfrm>
            <a:off x="2472856" y="131773"/>
            <a:ext cx="4133908" cy="288000"/>
            <a:chOff x="2472856" y="131773"/>
            <a:chExt cx="4133908" cy="28800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6945A1D-AD1A-A562-B398-9D63DCD30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2C7FC44-E1D8-76D9-4287-104D5DF94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85162" y="131773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D1DC3EF-6506-8AF1-07B7-A457A51983AD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FA08A43-1234-E14F-6752-154BCEAA7BD3}"/>
                </a:ext>
              </a:extLst>
            </p:cNvPr>
            <p:cNvSpPr>
              <a:spLocks/>
            </p:cNvSpPr>
            <p:nvPr/>
          </p:nvSpPr>
          <p:spPr>
            <a:xfrm>
              <a:off x="2472856" y="131773"/>
              <a:ext cx="160245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 وإملائية</a:t>
              </a: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B5FEC6A5-42ED-ABA9-76CB-BF842B92FC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9550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30236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F30A6-C0A6-A381-CD7E-0F2BC630D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FDDD81-2201-B727-904E-186C51EF8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الجملة أمامكم ثم اكتبوا الكلمة المناسبة لمعنى كلمة "عثر" حسب السياق.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C53DF1-F409-69E5-64DA-B24B824F7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A8C9ECC-9E8D-C72B-3CDE-689DAD609D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CD032C-1C16-E36F-4171-39DDFB6281B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E931661-410B-1C00-DFEA-4AB2D8BBAD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27238F7-8291-5F74-0E9B-282FEA495C8F}"/>
              </a:ext>
            </a:extLst>
          </p:cNvPr>
          <p:cNvSpPr txBox="1"/>
          <p:nvPr/>
        </p:nvSpPr>
        <p:spPr>
          <a:xfrm>
            <a:off x="1259074" y="2096293"/>
            <a:ext cx="6625851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نَهَضَ – حَزِنَ – جَرى - سَقَطَ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5B42419-4B9C-8936-AB59-8B9217F9E26E}"/>
              </a:ext>
            </a:extLst>
          </p:cNvPr>
          <p:cNvSpPr txBox="1"/>
          <p:nvPr/>
        </p:nvSpPr>
        <p:spPr>
          <a:xfrm>
            <a:off x="1017768" y="3906079"/>
            <a:ext cx="7537836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فَقَدَ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ٱللّاعِبُ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تَوازُنَهُ فَ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عَثَرَ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26537C-0C3B-DF1D-2BBE-33A4975642B3}"/>
              </a:ext>
            </a:extLst>
          </p:cNvPr>
          <p:cNvGrpSpPr/>
          <p:nvPr/>
        </p:nvGrpSpPr>
        <p:grpSpPr>
          <a:xfrm>
            <a:off x="2472856" y="131773"/>
            <a:ext cx="4133908" cy="288000"/>
            <a:chOff x="2472856" y="131773"/>
            <a:chExt cx="4133908" cy="288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4FDCF86-3838-2AB2-622D-779A980DB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1E006A5-ED6C-0FCD-E1F1-FD36655C1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85162" y="131773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8E3B13E-AB96-614A-577F-E41585430E2F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C8DB9CE-5084-88C7-762D-4D3EB082B05F}"/>
                </a:ext>
              </a:extLst>
            </p:cNvPr>
            <p:cNvSpPr>
              <a:spLocks/>
            </p:cNvSpPr>
            <p:nvPr/>
          </p:nvSpPr>
          <p:spPr>
            <a:xfrm>
              <a:off x="2472856" y="131773"/>
              <a:ext cx="160245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 وإملائية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5D5603F3-8C72-E914-765E-9706230468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9550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726730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D3E1D-D524-0718-0528-C4CD3A090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E59CF6-0377-73DC-942F-78A834893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ما الكلمات المفاتيح التي تساعد على تحديد المعنى؟ هل تتفقون؟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99DCDD-567A-2607-74CE-68A9F92EE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302D5AE-664A-F486-54EA-EE8C1A6F81B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59A207-C4DC-600D-ED5A-2EA1C3D613D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520B965-F9EA-3433-22AF-F77FC2F8EB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758" y="2433098"/>
            <a:ext cx="2429123" cy="2429123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F0C61659-7BF5-A6A9-1580-801F93A6FD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6766AFB-B792-3822-FFC7-F70174096B69}"/>
              </a:ext>
            </a:extLst>
          </p:cNvPr>
          <p:cNvGrpSpPr/>
          <p:nvPr/>
        </p:nvGrpSpPr>
        <p:grpSpPr>
          <a:xfrm>
            <a:off x="2472856" y="131773"/>
            <a:ext cx="4133908" cy="288000"/>
            <a:chOff x="2472856" y="131773"/>
            <a:chExt cx="4133908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B05F92-03DA-218B-1830-76BD9F62B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FB89AFA-FBEF-8BF3-7C91-BD072F660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85162" y="131773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B3C2AE5-6E0D-A2C8-8088-2A4D1627F1DF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282742B-1B90-E85B-E0CD-E93FCEA7BE5E}"/>
                </a:ext>
              </a:extLst>
            </p:cNvPr>
            <p:cNvSpPr>
              <a:spLocks/>
            </p:cNvSpPr>
            <p:nvPr/>
          </p:nvSpPr>
          <p:spPr>
            <a:xfrm>
              <a:off x="2472856" y="131773"/>
              <a:ext cx="160245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 وإملائية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19D8268F-2E0E-BB9D-287B-8375F7A4270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9550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354923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3971D-C88C-7F78-5712-95B06F466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6E37B2A6-5204-E4E2-87D6-923EC1DC4FF2}"/>
              </a:ext>
            </a:extLst>
          </p:cNvPr>
          <p:cNvSpPr txBox="1"/>
          <p:nvPr/>
        </p:nvSpPr>
        <p:spPr>
          <a:xfrm>
            <a:off x="954158" y="3586918"/>
            <a:ext cx="7537836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فَقَدَ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ٱللّاعِبُ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تَوازُنَهُ </a:t>
            </a:r>
            <a:r>
              <a:rPr lang="ar-MA" sz="4000" b="1" u="sng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</a:t>
            </a:r>
            <a:r>
              <a:rPr lang="ar-MA" sz="4000" b="1" u="sng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عَثَرَ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D3C769F-9197-7CA6-8B8B-DF6DF2421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عثر بمعنى سقط. من يقرأ؟ هل المعنى مناسب للسياق؟                                - انتبهوا للتصحيح.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3A9FB8-610A-572B-5C31-26315084C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6B14FD-F133-22A8-6C9E-FC3D5D7803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6830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5E1103-C144-EE00-2FB8-143A3F8FB0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F49DCE-2D82-3AB4-7C9C-E30E518ABD6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37226A-5B56-C6B6-E924-25CF25180C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15469" y="702876"/>
            <a:ext cx="828000" cy="827999"/>
          </a:xfr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CC44362A-50D7-C6AE-6F43-811236FEC67E}"/>
              </a:ext>
            </a:extLst>
          </p:cNvPr>
          <p:cNvCxnSpPr>
            <a:cxnSpLocks/>
          </p:cNvCxnSpPr>
          <p:nvPr/>
        </p:nvCxnSpPr>
        <p:spPr>
          <a:xfrm flipH="1">
            <a:off x="4842344" y="4190336"/>
            <a:ext cx="1984845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5672E17-5001-0083-D07E-213FC51084F5}"/>
              </a:ext>
            </a:extLst>
          </p:cNvPr>
          <p:cNvCxnSpPr>
            <a:cxnSpLocks/>
          </p:cNvCxnSpPr>
          <p:nvPr/>
        </p:nvCxnSpPr>
        <p:spPr>
          <a:xfrm flipH="1">
            <a:off x="2759103" y="4269849"/>
            <a:ext cx="1293270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51F081A-F5CB-CEB5-66D6-C2324F2F9E93}"/>
              </a:ext>
            </a:extLst>
          </p:cNvPr>
          <p:cNvGrpSpPr/>
          <p:nvPr/>
        </p:nvGrpSpPr>
        <p:grpSpPr>
          <a:xfrm>
            <a:off x="2472856" y="131773"/>
            <a:ext cx="4133908" cy="288000"/>
            <a:chOff x="2472856" y="131773"/>
            <a:chExt cx="4133908" cy="28800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28D9578-B88C-6773-770C-BD93AC8DE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21E7FCB-1A75-E37D-5B0D-8AB40F32B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85162" y="131773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9B57919-DFB9-8929-B76E-0104B18BD4CC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3AD6B58-8AE7-0506-5EF0-26C9948A365E}"/>
                </a:ext>
              </a:extLst>
            </p:cNvPr>
            <p:cNvSpPr>
              <a:spLocks/>
            </p:cNvSpPr>
            <p:nvPr/>
          </p:nvSpPr>
          <p:spPr>
            <a:xfrm>
              <a:off x="2472856" y="131773"/>
              <a:ext cx="160245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 وإملائية</a:t>
              </a: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7461E507-2470-3DBA-1685-8FE28F0E7F34}"/>
              </a:ext>
            </a:extLst>
          </p:cNvPr>
          <p:cNvSpPr txBox="1"/>
          <p:nvPr/>
        </p:nvSpPr>
        <p:spPr>
          <a:xfrm>
            <a:off x="1259074" y="2096293"/>
            <a:ext cx="6625851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ar-MA" sz="4000" b="1" dirty="0">
                <a:solidFill>
                  <a:schemeClr val="bg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نَهَضَ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–</a:t>
            </a:r>
            <a:r>
              <a:rPr lang="ar-MA" sz="4000" b="1" dirty="0">
                <a:solidFill>
                  <a:schemeClr val="bg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حَزِنَ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–</a:t>
            </a:r>
            <a:r>
              <a:rPr lang="ar-MA" sz="4000" b="1" dirty="0">
                <a:solidFill>
                  <a:schemeClr val="bg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جَرى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سَقَطَ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A4D155C-36A5-35CC-EBD5-2573F9CAB68A}"/>
              </a:ext>
            </a:extLst>
          </p:cNvPr>
          <p:cNvSpPr txBox="1"/>
          <p:nvPr/>
        </p:nvSpPr>
        <p:spPr>
          <a:xfrm>
            <a:off x="1028069" y="4581932"/>
            <a:ext cx="7537836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فَقَدَ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ٱللّاعِبُ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تَوازُنَهُ فَ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سَقَطَ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3528781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9A9335C-0BA5-7E51-9A8D-68A0EA843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8E28A76D-972E-1C19-EF5A-C47D0FA6499E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النص ص 64: أين نجد السعادة؟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FDB0199-5E94-F2D6-AEFC-19061BEF45C8}"/>
              </a:ext>
            </a:extLst>
          </p:cNvPr>
          <p:cNvSpPr txBox="1"/>
          <p:nvPr/>
        </p:nvSpPr>
        <p:spPr>
          <a:xfrm>
            <a:off x="6419086" y="1777877"/>
            <a:ext cx="7521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3E2E60A-4D1A-8E53-EB3E-1DEDF75379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55DAD-A3AA-39AF-8EC7-EAAE079DAC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8474" y="1058178"/>
            <a:ext cx="380015" cy="380015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66C40D-4993-5CB8-B5B0-A8A6235D1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546" y="1807373"/>
            <a:ext cx="611082" cy="70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61474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7FABF-3AFE-27CC-D061-7F89D49E4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F9109-E378-AB9D-65A8-B11DE9267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إلى حصة القراءة. خذوا الصفحة 64. نواصل استثمار النص (أين نجد السعادة؟)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0E81C43-7E32-6C62-9A9C-7B2591AECE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251E9FE-7192-87FD-6CCF-E355C90C951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DE7BDB-5A75-F229-8C85-997B4ADFCF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2AC65BA-E1CB-5630-CF24-98F777E6B7F2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10313FE-C47D-F3EB-AF80-0A7B0DC53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CED0410-43BB-AD4C-791C-86582DA31950}"/>
                </a:ext>
              </a:extLst>
            </p:cNvPr>
            <p:cNvGrpSpPr/>
            <p:nvPr/>
          </p:nvGrpSpPr>
          <p:grpSpPr>
            <a:xfrm>
              <a:off x="4052373" y="131773"/>
              <a:ext cx="2279741" cy="288000"/>
              <a:chOff x="4052373" y="131773"/>
              <a:chExt cx="2279741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A8A5B34-55EA-FD28-6110-1F48535BC2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8A3FF1D4-469D-D870-2007-5F8217A5A2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50CE763-AA59-6912-B3D8-63311A28B18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2B55E25-587C-222F-8ACA-50113A7774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5847CCCC-1100-1377-DF4E-18EEEAD440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72368" y="2193156"/>
            <a:ext cx="2399264" cy="353178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F49495-39D5-DD7D-FC43-A41B2D2D9BC6}"/>
              </a:ext>
            </a:extLst>
          </p:cNvPr>
          <p:cNvSpPr>
            <a:spLocks/>
          </p:cNvSpPr>
          <p:nvPr/>
        </p:nvSpPr>
        <p:spPr>
          <a:xfrm>
            <a:off x="2469437" y="126807"/>
            <a:ext cx="160245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 وإملائية</a:t>
            </a:r>
          </a:p>
        </p:txBody>
      </p:sp>
    </p:spTree>
    <p:extLst>
      <p:ext uri="{BB962C8B-B14F-4D97-AF65-F5344CB8AC3E}">
        <p14:creationId xmlns:p14="http://schemas.microsoft.com/office/powerpoint/2010/main" val="101326685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A6725-BE50-5378-252F-5A0217FC8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7C962E-D081-8C05-AA54-49653E6A9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سأعين خمسة متعلمين لقراءة النص.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DE8F855-34B3-3281-4216-9882922C05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1DAFE0D-D7C9-D63A-0D05-E187B980469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4780E1-3536-1404-D2F0-16CAD33033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0FC7AA6-29ED-066D-179C-0468666A36D2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F0DB629-915A-4D1F-E756-9436E3396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30B87E5-9428-7699-FA64-CF52D5482F50}"/>
                </a:ext>
              </a:extLst>
            </p:cNvPr>
            <p:cNvGrpSpPr/>
            <p:nvPr/>
          </p:nvGrpSpPr>
          <p:grpSpPr>
            <a:xfrm>
              <a:off x="4052373" y="131773"/>
              <a:ext cx="2279741" cy="288000"/>
              <a:chOff x="4052373" y="131773"/>
              <a:chExt cx="2279741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FA3FE0CF-4CFB-9FFC-558B-09E2F27B7C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4183A45A-C0DA-3C64-18B8-35AE2DEB5D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19B44C8-BC26-891F-7E9B-76B8B4C7E70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AA47FC2A-20A1-3515-FD51-FEAA521823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8C2B73CE-3BF6-8BB8-F41A-A90C2B8D42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72368" y="2193156"/>
            <a:ext cx="2399264" cy="353178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A00BFEE-A318-2AB8-132B-63D11606DA69}"/>
              </a:ext>
            </a:extLst>
          </p:cNvPr>
          <p:cNvSpPr>
            <a:spLocks/>
          </p:cNvSpPr>
          <p:nvPr/>
        </p:nvSpPr>
        <p:spPr>
          <a:xfrm>
            <a:off x="2509476" y="131772"/>
            <a:ext cx="160245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 وإملائية</a:t>
            </a:r>
          </a:p>
        </p:txBody>
      </p:sp>
    </p:spTree>
    <p:extLst>
      <p:ext uri="{BB962C8B-B14F-4D97-AF65-F5344CB8AC3E}">
        <p14:creationId xmlns:p14="http://schemas.microsoft.com/office/powerpoint/2010/main" val="267118945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95520-D19D-2E96-0D4D-4B764B8FD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0C9CB6-E62A-FFFE-A9C3-78FECC879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اقرؤوا النص قراءة هامسة ثم أجيبوا عن السؤال رقم 5.  أمامكم 6 دقائق.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200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يوجه الأستاذ المتعلمين للعمل على التمرين كما هو على السبورة.</a:t>
            </a:r>
            <a:endParaRPr lang="fr-FR" sz="2000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263A1C-74AE-21B9-2D5A-44AE04D81A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1B717E0-90C2-7243-295D-4426165FDFF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3673213-C7AE-010F-F8AE-CFD20E0B23F0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9F6A42D-3A36-CE33-CF07-E071B3F39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6BAD48E-EAF8-8AC2-AFEF-E9FF009949A9}"/>
                </a:ext>
              </a:extLst>
            </p:cNvPr>
            <p:cNvGrpSpPr/>
            <p:nvPr/>
          </p:nvGrpSpPr>
          <p:grpSpPr>
            <a:xfrm>
              <a:off x="4052373" y="131773"/>
              <a:ext cx="2279741" cy="288000"/>
              <a:chOff x="4052373" y="131773"/>
              <a:chExt cx="2279741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F469CB64-8DFA-4EB8-8121-EEB38147DB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51168A2-A3CC-C643-4B8E-2B76C26176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542CEB7-E5EE-C057-A4AD-0F9B4C66B29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B869F67-68E7-A898-8FE8-8B1399F40A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4C351C4-9521-1D17-F5DE-033ACF829F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6B5F3DA-E09E-D7E2-A4C8-6E2A5FAD4163}"/>
              </a:ext>
            </a:extLst>
          </p:cNvPr>
          <p:cNvSpPr txBox="1"/>
          <p:nvPr/>
        </p:nvSpPr>
        <p:spPr>
          <a:xfrm>
            <a:off x="5486400" y="1920227"/>
            <a:ext cx="3267986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أَثْبَتَتْ كَثِيرٌ مِنَ الدِّرَاسَاتِ أَنَّ الشُّعُورَ بِالسَّعَادَةِ يُقَوِّي عَضَلَةَ القَلْبِ، وَيُسَاعِدُ عَلَى النَّوْمِ المُرِيحِ........ فَتُصْبِحُ أَكْثَرَ نَضَارَةً وَبَهَاءً. 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A4D6369-6C10-BDFC-A738-B4AE15048204}"/>
              </a:ext>
            </a:extLst>
          </p:cNvPr>
          <p:cNvSpPr txBox="1"/>
          <p:nvPr/>
        </p:nvSpPr>
        <p:spPr>
          <a:xfrm>
            <a:off x="5486400" y="3152361"/>
            <a:ext cx="3267986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كَمَا أَثْبَتَتِ الدِّرَاسَاتُ أَنَّ الإِنْسَانَ السَّعِيدَ يُؤَدِّي عَمَلَهُ أَدَاءً أَفْضَلَ....... يَكُونُ مُتَسَامِحًا مَعَ النَّاسِ.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77C5351-EF7F-28AC-664D-8D3C674A18A5}"/>
              </a:ext>
            </a:extLst>
          </p:cNvPr>
          <p:cNvSpPr txBox="1"/>
          <p:nvPr/>
        </p:nvSpPr>
        <p:spPr>
          <a:xfrm>
            <a:off x="5486400" y="4496449"/>
            <a:ext cx="3267986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هُنَاكَ أُمُورٌ كَثِيرَةٌ تَجْعَلُنَا سُعَدَاءَ، ....... وَقَالَ المُعَلِّمُ: «السَّعَادَةُ فِي أَنْ نُنْجِزَ عَمَلَنَا بِأَفْضَلِ مَا نَسْتَطِيعُ مِنْ إِخْلَاصٍ وَإِتْقَانٍ»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98CAE16-2779-8A0E-6D6B-B5CE1D300B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373" y="2457012"/>
            <a:ext cx="3047996" cy="259102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1" name="Ellipse 20">
            <a:extLst>
              <a:ext uri="{FF2B5EF4-FFF2-40B4-BE49-F238E27FC236}">
                <a16:creationId xmlns:a16="http://schemas.microsoft.com/office/drawing/2014/main" id="{AE192E83-468E-F751-B86D-9BB563D18178}"/>
              </a:ext>
            </a:extLst>
          </p:cNvPr>
          <p:cNvSpPr/>
          <p:nvPr/>
        </p:nvSpPr>
        <p:spPr>
          <a:xfrm>
            <a:off x="5251714" y="2579694"/>
            <a:ext cx="95416" cy="874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3037ACE-04B8-70AA-0B19-91AEC7386581}"/>
              </a:ext>
            </a:extLst>
          </p:cNvPr>
          <p:cNvSpPr/>
          <p:nvPr/>
        </p:nvSpPr>
        <p:spPr>
          <a:xfrm>
            <a:off x="5316049" y="4960573"/>
            <a:ext cx="95416" cy="874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C75D2B84-D7C6-316E-0FF6-531C9BF6445C}"/>
              </a:ext>
            </a:extLst>
          </p:cNvPr>
          <p:cNvSpPr/>
          <p:nvPr/>
        </p:nvSpPr>
        <p:spPr>
          <a:xfrm>
            <a:off x="5277617" y="3665060"/>
            <a:ext cx="95416" cy="874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0ACBF4D-C233-6751-1AFC-858F80BD75CB}"/>
              </a:ext>
            </a:extLst>
          </p:cNvPr>
          <p:cNvSpPr>
            <a:spLocks/>
          </p:cNvSpPr>
          <p:nvPr/>
        </p:nvSpPr>
        <p:spPr>
          <a:xfrm>
            <a:off x="2469437" y="153403"/>
            <a:ext cx="160245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 وإملائية</a:t>
            </a:r>
          </a:p>
        </p:txBody>
      </p:sp>
    </p:spTree>
    <p:extLst>
      <p:ext uri="{BB962C8B-B14F-4D97-AF65-F5344CB8AC3E}">
        <p14:creationId xmlns:p14="http://schemas.microsoft.com/office/powerpoint/2010/main" val="424374166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66455-CEC6-412E-4E8D-651439EA1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EC4A1F-23DB-E57B-7E28-D602BE3BC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انتهى الوقت. نصحح. من يقرأ التعليمة؟ من يقرأ الفقرة الأولى؟ ما الفكرة المناسبة لها؟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0ADDF70-1A68-4848-8673-E784F20934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D93DCC6-C19C-9591-5077-96189135611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F11C64-56D8-A479-99BC-D56B5CC7E538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BDDFF46-89B1-ADC6-2078-74EAA2D5A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50858C8-0D6D-58B1-E338-812D7A40A3A1}"/>
                </a:ext>
              </a:extLst>
            </p:cNvPr>
            <p:cNvGrpSpPr/>
            <p:nvPr/>
          </p:nvGrpSpPr>
          <p:grpSpPr>
            <a:xfrm>
              <a:off x="4052373" y="131773"/>
              <a:ext cx="2279741" cy="288000"/>
              <a:chOff x="4052373" y="131773"/>
              <a:chExt cx="2279741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B63C2962-9440-4658-C165-AE327D9A69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978D37B5-EFC1-9C9B-83EB-D08B243D3F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CF44A3B-EABB-C0C2-331C-0D0B8FF54F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C57A29C5-64DE-B55B-0349-33AB2153AF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610DD1A6-C424-8622-045A-8AEC2179F7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B0B88C-C4F6-E46F-8C65-39D7473C500E}"/>
              </a:ext>
            </a:extLst>
          </p:cNvPr>
          <p:cNvSpPr txBox="1"/>
          <p:nvPr/>
        </p:nvSpPr>
        <p:spPr>
          <a:xfrm>
            <a:off x="5486400" y="1920227"/>
            <a:ext cx="3267986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أَثْبَتَتْ كَثِيرٌ مِنَ الدِّرَاسَاتِ أَنَّ الشُّعُورَ بِالسَّعَادَةِ يُقَوِّي عَضَلَةَ القَلْبِ، وَيُسَاعِدُ عَلَى النَّوْمِ المُرِيحِ........ فَتُصْبِحُ أَكْثَرَ نَضَارَةً وَبَهَاءً. 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3854310-6D25-63EB-48F8-357EFAF12B4A}"/>
              </a:ext>
            </a:extLst>
          </p:cNvPr>
          <p:cNvSpPr txBox="1"/>
          <p:nvPr/>
        </p:nvSpPr>
        <p:spPr>
          <a:xfrm>
            <a:off x="5486400" y="3152361"/>
            <a:ext cx="3267986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كَمَا أَثْبَتَتِ الدِّرَاسَاتُ أَنَّ الإِنْسَانَ السَّعِيدَ يُؤَدِّي عَمَلَهُ أَدَاءً أَفْضَلَ....... يَكُونُ مُتَسَامِحًا مَعَ النَّاسِ.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C69565B-8326-1C2D-0EEF-33B78D4FA233}"/>
              </a:ext>
            </a:extLst>
          </p:cNvPr>
          <p:cNvSpPr txBox="1"/>
          <p:nvPr/>
        </p:nvSpPr>
        <p:spPr>
          <a:xfrm>
            <a:off x="5486400" y="4496449"/>
            <a:ext cx="3267986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هُنَاكَ أُمُورٌ كَثِيرَةٌ تَجْعَلُنَا سُعَدَاءَ، ....... وَقَالَ المُعَلِّمُ: «السَّعَادَةُ فِي أَنْ نُنْجِزَ عَمَلَنَا بِأَفْضَلِ مَا نَسْتَطِيعُ مِنْ إِخْلَاصٍ وَإِتْقَانٍ»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3126B44-477C-6C11-F24B-1D766DEBDD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373" y="2457012"/>
            <a:ext cx="3047996" cy="259102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48D4951A-5222-EB12-230E-9CDE492A38E8}"/>
              </a:ext>
            </a:extLst>
          </p:cNvPr>
          <p:cNvSpPr/>
          <p:nvPr/>
        </p:nvSpPr>
        <p:spPr>
          <a:xfrm>
            <a:off x="5251714" y="2579694"/>
            <a:ext cx="95416" cy="874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FC3A030-3677-CDC1-95CB-C0456E1D4244}"/>
              </a:ext>
            </a:extLst>
          </p:cNvPr>
          <p:cNvSpPr/>
          <p:nvPr/>
        </p:nvSpPr>
        <p:spPr>
          <a:xfrm>
            <a:off x="5316049" y="4960573"/>
            <a:ext cx="95416" cy="874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FC2DB7E-56CB-60ED-AADF-30A28E992D6B}"/>
              </a:ext>
            </a:extLst>
          </p:cNvPr>
          <p:cNvSpPr/>
          <p:nvPr/>
        </p:nvSpPr>
        <p:spPr>
          <a:xfrm>
            <a:off x="5277617" y="3665060"/>
            <a:ext cx="95416" cy="874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0E8C591-BE90-38E4-C014-9BDD0DED7AF6}"/>
              </a:ext>
            </a:extLst>
          </p:cNvPr>
          <p:cNvSpPr>
            <a:spLocks/>
          </p:cNvSpPr>
          <p:nvPr/>
        </p:nvSpPr>
        <p:spPr>
          <a:xfrm>
            <a:off x="2469437" y="131773"/>
            <a:ext cx="160245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 وإملائية</a:t>
            </a:r>
          </a:p>
        </p:txBody>
      </p:sp>
    </p:spTree>
    <p:extLst>
      <p:ext uri="{BB962C8B-B14F-4D97-AF65-F5344CB8AC3E}">
        <p14:creationId xmlns:p14="http://schemas.microsoft.com/office/powerpoint/2010/main" val="102788485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C319B-D9B6-1454-1691-3C5681298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476D47-FD21-3957-5CCC-E478545A4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-انتبهوا للتصحيح.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CB84DC-5BB9-F1A3-4DD0-19B814DA28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4BE8312-8AC2-DF23-F338-2553BFF6B17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F78E3CF-B20A-9452-AFB7-F386CE33A632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27258DB-5537-E1B0-95DE-A59F3707D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1DFCA0A-E9CB-1722-37D2-B59926F14A16}"/>
                </a:ext>
              </a:extLst>
            </p:cNvPr>
            <p:cNvGrpSpPr/>
            <p:nvPr/>
          </p:nvGrpSpPr>
          <p:grpSpPr>
            <a:xfrm>
              <a:off x="4052373" y="131773"/>
              <a:ext cx="2279741" cy="288000"/>
              <a:chOff x="4052373" y="131773"/>
              <a:chExt cx="2279741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BBD180C7-E45C-6818-B1A1-913AEB6981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54B18F71-F17C-E017-B259-1A1621EAB1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D4FE9BC-CCF0-F4C5-20E5-FA96D55D1AA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7E239A51-9693-AFFD-E659-D4BD86E7FE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70F1D50-3700-82FE-8541-066D6079E18A}"/>
              </a:ext>
            </a:extLst>
          </p:cNvPr>
          <p:cNvCxnSpPr>
            <a:cxnSpLocks/>
            <a:stCxn id="37" idx="2"/>
          </p:cNvCxnSpPr>
          <p:nvPr/>
        </p:nvCxnSpPr>
        <p:spPr>
          <a:xfrm flipH="1" flipV="1">
            <a:off x="3884937" y="2789840"/>
            <a:ext cx="1128144" cy="203660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1DB144A-D6A7-E25D-DE5F-62F92695CBBC}"/>
              </a:ext>
            </a:extLst>
          </p:cNvPr>
          <p:cNvCxnSpPr>
            <a:cxnSpLocks/>
          </p:cNvCxnSpPr>
          <p:nvPr/>
        </p:nvCxnSpPr>
        <p:spPr>
          <a:xfrm flipH="1">
            <a:off x="3884937" y="2746108"/>
            <a:ext cx="1088810" cy="192925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B4C0ECCA-F9D8-DE03-30A3-F5806C71FE70}"/>
              </a:ext>
            </a:extLst>
          </p:cNvPr>
          <p:cNvCxnSpPr>
            <a:cxnSpLocks/>
            <a:endCxn id="35" idx="3"/>
          </p:cNvCxnSpPr>
          <p:nvPr/>
        </p:nvCxnSpPr>
        <p:spPr>
          <a:xfrm flipH="1">
            <a:off x="3923369" y="3700841"/>
            <a:ext cx="1042004" cy="516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7381C9F8-C5C9-13B2-48A9-A5478923BC4E}"/>
              </a:ext>
            </a:extLst>
          </p:cNvPr>
          <p:cNvSpPr txBox="1"/>
          <p:nvPr/>
        </p:nvSpPr>
        <p:spPr>
          <a:xfrm>
            <a:off x="5129671" y="2023021"/>
            <a:ext cx="3606522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أَثْبَتَتْ كَثِيرٌ مِنَ الدِّرَاسَاتِ أَنَّ الشُّعُورَ بِالسَّعَادَةِ يُقَوِّي عَضَلَةَ القَلْبِ، وَيُسَاعِدُ عَلَى النَّوْمِ المُرِيحِ........ فَتُصْبِحُ أَكْثَرَ نَضَارَةً وَبَهَاءً. 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DAB39AF-73E8-873C-8250-160D6749FA56}"/>
              </a:ext>
            </a:extLst>
          </p:cNvPr>
          <p:cNvSpPr txBox="1"/>
          <p:nvPr/>
        </p:nvSpPr>
        <p:spPr>
          <a:xfrm>
            <a:off x="5129671" y="3295238"/>
            <a:ext cx="3606521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كَمَا أَثْبَتَتِ الدِّرَاسَاتُ أَنَّ الإِنْسَانَ السَّعِيدَ يُؤَدِّي عَمَلَهُ أَدَاءً أَفْضَلَ....... يَكُونُ مُتَسَامِحًا مَعَ النَّاسِ.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828CE77-2E4E-A067-1CFE-033DC6551EC5}"/>
              </a:ext>
            </a:extLst>
          </p:cNvPr>
          <p:cNvSpPr txBox="1"/>
          <p:nvPr/>
        </p:nvSpPr>
        <p:spPr>
          <a:xfrm>
            <a:off x="5147864" y="4270010"/>
            <a:ext cx="3606521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هُنَاكَ أُمُورٌ كَثِيرَةٌ تَجْعَلُنَا سُعَدَاءَ، ....... وَقَالَ المُعَلِّمُ: «السَّعَادَةُ فِي أَنْ نُنْجِزَ عَمَلَنَا بِأَفْضَلِ مَا نَسْتَطِيعُ مِنْ إِخْلَاصٍ وَإِتْقَانٍ»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FC470B2A-10BE-78E5-8A1F-B361309524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373" y="2457012"/>
            <a:ext cx="3047996" cy="259102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36" name="Ellipse 35">
            <a:extLst>
              <a:ext uri="{FF2B5EF4-FFF2-40B4-BE49-F238E27FC236}">
                <a16:creationId xmlns:a16="http://schemas.microsoft.com/office/drawing/2014/main" id="{DE2B9370-C2ED-B288-8242-90271D45E64F}"/>
              </a:ext>
            </a:extLst>
          </p:cNvPr>
          <p:cNvSpPr/>
          <p:nvPr/>
        </p:nvSpPr>
        <p:spPr>
          <a:xfrm>
            <a:off x="4976698" y="2702376"/>
            <a:ext cx="95416" cy="874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B92B07ED-FFE4-9164-B4E0-CF3321D0A7FC}"/>
              </a:ext>
            </a:extLst>
          </p:cNvPr>
          <p:cNvSpPr/>
          <p:nvPr/>
        </p:nvSpPr>
        <p:spPr>
          <a:xfrm>
            <a:off x="5013081" y="4782711"/>
            <a:ext cx="95416" cy="874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A87CB391-DE14-38F1-9A02-9DD0E3A572D3}"/>
              </a:ext>
            </a:extLst>
          </p:cNvPr>
          <p:cNvSpPr/>
          <p:nvPr/>
        </p:nvSpPr>
        <p:spPr>
          <a:xfrm>
            <a:off x="4965373" y="3657109"/>
            <a:ext cx="95416" cy="874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" name="Espace réservé pour une image  50">
            <a:extLst>
              <a:ext uri="{FF2B5EF4-FFF2-40B4-BE49-F238E27FC236}">
                <a16:creationId xmlns:a16="http://schemas.microsoft.com/office/drawing/2014/main" id="{BC6E0247-DFC5-5B42-9AE7-EB18408A03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901CFB0E-E922-B37B-7F05-D721F7865005}"/>
              </a:ext>
            </a:extLst>
          </p:cNvPr>
          <p:cNvSpPr>
            <a:spLocks/>
          </p:cNvSpPr>
          <p:nvPr/>
        </p:nvSpPr>
        <p:spPr>
          <a:xfrm>
            <a:off x="2472856" y="131773"/>
            <a:ext cx="160245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لغوية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وإملائية</a:t>
            </a:r>
          </a:p>
        </p:txBody>
      </p:sp>
    </p:spTree>
    <p:extLst>
      <p:ext uri="{BB962C8B-B14F-4D97-AF65-F5344CB8AC3E}">
        <p14:creationId xmlns:p14="http://schemas.microsoft.com/office/powerpoint/2010/main" val="343787495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36378-2B34-98AF-2BA2-EF9941162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25B5E6-18D4-B983-52B7-1FFBEF3CC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الفكرة العامة تعبر عن الموضوع الأساسي للنص. اقرؤوا النص ثم حددوا الفكرة التي تعبر عن المضمون الأساسي.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5A3189-A81F-9090-992B-896DD31D7C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F062E86-5625-D903-503C-19CEB005E15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6F2E262-A38F-038F-D0C4-8403E5B842CD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28CB87F-0B9B-2B95-7755-9386216CB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0AE26D2-A9AA-EEFD-2671-7536E167BA37}"/>
                </a:ext>
              </a:extLst>
            </p:cNvPr>
            <p:cNvGrpSpPr/>
            <p:nvPr/>
          </p:nvGrpSpPr>
          <p:grpSpPr>
            <a:xfrm>
              <a:off x="4052373" y="131773"/>
              <a:ext cx="2279741" cy="288000"/>
              <a:chOff x="4052373" y="131773"/>
              <a:chExt cx="2279741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4A4C42BC-0A05-A30E-76E9-FB87158433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A8D8E790-F583-E509-86A9-8A4505F7AB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03DDB45-E7DA-6E7A-9FF3-F6CAC2FC6CF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12C0F34E-B853-0C5B-6897-870FD206F9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D743C2-38EC-B337-9A19-F480E8B1C7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9138" y="2087591"/>
            <a:ext cx="6989114" cy="3207978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E40EB0A5-9EA5-908E-B3F9-E06ADB94D1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8A1FA8F-561E-06F9-BDD5-40980E322FC6}"/>
              </a:ext>
            </a:extLst>
          </p:cNvPr>
          <p:cNvSpPr>
            <a:spLocks/>
          </p:cNvSpPr>
          <p:nvPr/>
        </p:nvSpPr>
        <p:spPr>
          <a:xfrm>
            <a:off x="2472856" y="131773"/>
            <a:ext cx="160245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لغوية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وإملائية</a:t>
            </a:r>
          </a:p>
        </p:txBody>
      </p:sp>
    </p:spTree>
    <p:extLst>
      <p:ext uri="{BB962C8B-B14F-4D97-AF65-F5344CB8AC3E}">
        <p14:creationId xmlns:p14="http://schemas.microsoft.com/office/powerpoint/2010/main" val="368775960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E2653-2EDB-B4E1-81BB-23AC245F4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623C7C-6A3B-D470-7EAE-3770A0EFA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يقدم الفكرة العامة للنص من بين الأفكار المقترحة؟ هل تتفقون؟ لماذا؟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388108-91BE-298F-A106-C67508AD02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8C517B5-507B-D175-27CC-3D2495C5AA2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212E6F0-4299-4D6D-6A3F-09A822F5CD53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54AEC6B-4D6A-13B7-692D-55C39D180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22AD281-4760-963B-EF50-D2025489C8EE}"/>
                </a:ext>
              </a:extLst>
            </p:cNvPr>
            <p:cNvGrpSpPr/>
            <p:nvPr/>
          </p:nvGrpSpPr>
          <p:grpSpPr>
            <a:xfrm>
              <a:off x="4052373" y="131773"/>
              <a:ext cx="2279741" cy="288000"/>
              <a:chOff x="4052373" y="131773"/>
              <a:chExt cx="2279741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54B7020D-0567-6533-C076-051BEB385E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9944ACBD-2993-0722-E05D-A282FDBC69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48B7A6B-F99A-B9C7-9181-D158E79255C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EC05FE7E-C925-F04B-A4CD-6F1FD499E2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A1FF5EA-B3B9-1943-4E17-656EBA4A37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5C18E8A-33F9-EC71-FA6C-68A6D54F45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9138" y="2087591"/>
            <a:ext cx="6989114" cy="3207978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CC80600-243A-7DF6-7914-FF7372C47366}"/>
              </a:ext>
            </a:extLst>
          </p:cNvPr>
          <p:cNvSpPr>
            <a:spLocks/>
          </p:cNvSpPr>
          <p:nvPr/>
        </p:nvSpPr>
        <p:spPr>
          <a:xfrm>
            <a:off x="2469437" y="131773"/>
            <a:ext cx="160245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 وإملائية</a:t>
            </a:r>
          </a:p>
        </p:txBody>
      </p:sp>
    </p:spTree>
    <p:extLst>
      <p:ext uri="{BB962C8B-B14F-4D97-AF65-F5344CB8AC3E}">
        <p14:creationId xmlns:p14="http://schemas.microsoft.com/office/powerpoint/2010/main" val="380620869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82609-F369-41B4-17BE-0281BED96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851D01-64A2-A4B3-DF87-FBD879105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صححوا.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5C99974-5BA4-CAA0-E751-E58DBB38FA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C47CB85-E6EA-FF9E-6C55-A4D4D8F024F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7112C5D-1C3B-E623-B597-019BDE050EB2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9C56975-AD9D-09DC-8020-9E856648B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12B17F8-EB48-61E7-230E-734D35DD8A96}"/>
                </a:ext>
              </a:extLst>
            </p:cNvPr>
            <p:cNvGrpSpPr/>
            <p:nvPr/>
          </p:nvGrpSpPr>
          <p:grpSpPr>
            <a:xfrm>
              <a:off x="4052373" y="131773"/>
              <a:ext cx="2279741" cy="288000"/>
              <a:chOff x="4052373" y="131773"/>
              <a:chExt cx="2279741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60A7EC5F-9269-610F-8549-DBAC816B80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54458070-E8C4-22F1-DF50-5054A743B2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A87E37A-EAD7-FE7C-49D9-381BFCE9723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95108EB5-559B-1B4A-07D9-B658F8E2A0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F3F7ACC-C87C-7EE7-0323-0EF1CD8E9D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9138" y="2087591"/>
            <a:ext cx="6989114" cy="3207978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622BE67C-44A8-E86B-5B70-04237B301A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3329B6F-8BCB-3A07-F2E5-C1DD27DC379C}"/>
              </a:ext>
            </a:extLst>
          </p:cNvPr>
          <p:cNvSpPr txBox="1"/>
          <p:nvPr/>
        </p:nvSpPr>
        <p:spPr>
          <a:xfrm>
            <a:off x="1028069" y="2636851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B63FD7-B3AF-D6EF-8C9B-E7C929F9EFD8}"/>
              </a:ext>
            </a:extLst>
          </p:cNvPr>
          <p:cNvSpPr>
            <a:spLocks/>
          </p:cNvSpPr>
          <p:nvPr/>
        </p:nvSpPr>
        <p:spPr>
          <a:xfrm>
            <a:off x="2472856" y="131773"/>
            <a:ext cx="160245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لغوية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وإملائية</a:t>
            </a:r>
          </a:p>
        </p:txBody>
      </p:sp>
    </p:spTree>
    <p:extLst>
      <p:ext uri="{BB962C8B-B14F-4D97-AF65-F5344CB8AC3E}">
        <p14:creationId xmlns:p14="http://schemas.microsoft.com/office/powerpoint/2010/main" val="23289752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6C691-7C7F-3AA6-FF52-C0B1F7AD8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85BD2A-D8F5-2D61-4C0E-E0FAB901B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إلى السؤال الأخير. سنناقش الإجابات. من يتقاسم إجابته؟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49891C-81AD-E2EF-2255-C1E857B24C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5457493-624A-9DA4-465A-717F647846D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96FE4-E403-D3DD-5651-9BA8B546EBE7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56D358F-A6CF-241B-67CA-C2D332F90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0F8F9DD-801A-C2B5-8CDE-6B1EC67A3975}"/>
                </a:ext>
              </a:extLst>
            </p:cNvPr>
            <p:cNvGrpSpPr/>
            <p:nvPr/>
          </p:nvGrpSpPr>
          <p:grpSpPr>
            <a:xfrm>
              <a:off x="4052373" y="131773"/>
              <a:ext cx="2279741" cy="288000"/>
              <a:chOff x="4052373" y="131773"/>
              <a:chExt cx="2279741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9B89F34F-3133-04DD-39C9-C126F3CD87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8B25E293-41D5-CBE9-B2D3-EDEC038AF7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50F68C7-DEFC-EC09-33C8-C475F502EEA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189829D8-23B9-638A-FC1C-FA68967878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7AAA3FD-A05E-8394-DEFF-D71D46B8F1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F9FB88-2FFD-F485-E4B5-C987C1E92F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136" y="2132590"/>
            <a:ext cx="8161727" cy="4198984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E3F7FB6-EA68-CDD0-7CB1-E9F10DF7CAA7}"/>
              </a:ext>
            </a:extLst>
          </p:cNvPr>
          <p:cNvSpPr>
            <a:spLocks/>
          </p:cNvSpPr>
          <p:nvPr/>
        </p:nvSpPr>
        <p:spPr>
          <a:xfrm>
            <a:off x="2472856" y="131773"/>
            <a:ext cx="160245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لغوية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وإملائية</a:t>
            </a:r>
          </a:p>
        </p:txBody>
      </p:sp>
    </p:spTree>
    <p:extLst>
      <p:ext uri="{BB962C8B-B14F-4D97-AF65-F5344CB8AC3E}">
        <p14:creationId xmlns:p14="http://schemas.microsoft.com/office/powerpoint/2010/main" val="386213093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82B5E-A6B4-7049-E25A-C31D3001C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F7798B6-99CE-1B88-0C9B-D887D602B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833" y="2814654"/>
            <a:ext cx="4198289" cy="720000"/>
          </a:xfrm>
        </p:spPr>
        <p:txBody>
          <a:bodyPr/>
          <a:lstStyle/>
          <a:p>
            <a:r>
              <a:rPr lang="ar-MA" sz="4000" dirty="0"/>
              <a:t>فسحة تربوية</a:t>
            </a:r>
            <a:endParaRPr lang="fr-MA" sz="4400" dirty="0"/>
          </a:p>
        </p:txBody>
      </p:sp>
    </p:spTree>
    <p:extLst>
      <p:ext uri="{BB962C8B-B14F-4D97-AF65-F5344CB8AC3E}">
        <p14:creationId xmlns:p14="http://schemas.microsoft.com/office/powerpoint/2010/main" val="396876102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31270-955D-872E-01F1-A7BF94294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13A5F2-32F4-6F5D-AFB7-AD442329E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176" y="756000"/>
            <a:ext cx="7011197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ننشد قصيدة (أغنية لبلادي).</a:t>
            </a:r>
            <a:endParaRPr lang="fr-FR" sz="2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136980-01E9-4B28-264D-FFE080D3A14D}"/>
              </a:ext>
            </a:extLst>
          </p:cNvPr>
          <p:cNvSpPr>
            <a:spLocks/>
          </p:cNvSpPr>
          <p:nvPr/>
        </p:nvSpPr>
        <p:spPr>
          <a:xfrm>
            <a:off x="3655734" y="12717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فُسْحَةٌ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9A7094C-F519-2EA1-932F-F52F862E55FF}"/>
              </a:ext>
            </a:extLst>
          </p:cNvPr>
          <p:cNvSpPr txBox="1"/>
          <p:nvPr/>
        </p:nvSpPr>
        <p:spPr>
          <a:xfrm>
            <a:off x="1905419" y="2924863"/>
            <a:ext cx="5844849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قَصيدَةُ (أُغْنِيَّةٌ لِبِلادي)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2FD4E5A-F92C-1371-4EB9-01D1256412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61271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9785D-4B11-8A60-B540-90AC3363C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2C9F90-4D19-0DA7-BA05-065F5AC9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176" y="756000"/>
            <a:ext cx="7011197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ننشد قصيدة (هداياي).</a:t>
            </a:r>
            <a:endParaRPr lang="fr-FR" sz="2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D42BCF-97A2-B58A-4EF2-74CF9C5AA4F6}"/>
              </a:ext>
            </a:extLst>
          </p:cNvPr>
          <p:cNvSpPr>
            <a:spLocks/>
          </p:cNvSpPr>
          <p:nvPr/>
        </p:nvSpPr>
        <p:spPr>
          <a:xfrm>
            <a:off x="3655734" y="12717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فُسْحَةٌ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B7B5373-8C2E-EDB2-8ECB-C5460EBEECE3}"/>
              </a:ext>
            </a:extLst>
          </p:cNvPr>
          <p:cNvSpPr txBox="1"/>
          <p:nvPr/>
        </p:nvSpPr>
        <p:spPr>
          <a:xfrm>
            <a:off x="1905419" y="2924863"/>
            <a:ext cx="5844849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قَصيدَةُ (هداياي)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B83878EC-8F45-025A-04D3-1065024B1B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11829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077A1-204E-4015-375C-008382D50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66A3546C-6C1D-BDFD-A2EF-27C91A048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ظواهر لغوية وإملائية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BBB39BB-DF12-FC0F-A1BE-A37E7CCFB2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33943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5EEDB3E6-AD66-C952-F29E-CE58AB0F3A7F}"/>
              </a:ext>
            </a:extLst>
          </p:cNvPr>
          <p:cNvSpPr txBox="1"/>
          <p:nvPr/>
        </p:nvSpPr>
        <p:spPr>
          <a:xfrm>
            <a:off x="3578087" y="1777877"/>
            <a:ext cx="3593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 وإملائية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8FDDFFC1-2174-824D-5BBB-3B828911EF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2526AB-3F25-4A0A-DCB5-D43CA7D865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6972" y="1056700"/>
            <a:ext cx="355671" cy="355671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9CF9F94-1048-03F4-31BB-970C89F4E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047" y="1777877"/>
            <a:ext cx="544971" cy="62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48175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AE1FE-8232-4A94-DB73-4CB2B6B7C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5C559B-8A73-E580-A3A9-D88F8736B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إلى الظواهر اللغوية. من يذكرنا بالنواسخ الفعلية (أخوات كان)؟ على ماذا تدخل؟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C5EDD7-D8B5-60BB-2E9A-A75CA70C82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FB5D41E-4AE3-284B-5B32-BFF2A997E3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AE36458-D6D7-8AEA-5EF6-843DCEBC66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646E748-CFE5-AB81-DEFC-997D486E5FC8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0E99588-C691-4F78-E3F2-72A49D41D93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2EC0413-4FEF-85C7-EDBB-BEBBD43C9784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F653BC58-C322-6E8E-B806-71717D1234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FD3DA08-91F7-120C-A354-9C2705E2558B}"/>
                  </a:ext>
                </a:extLst>
              </p:cNvPr>
              <p:cNvGrpSpPr/>
              <p:nvPr/>
            </p:nvGrpSpPr>
            <p:grpSpPr>
              <a:xfrm>
                <a:off x="2472856" y="131773"/>
                <a:ext cx="4127119" cy="288000"/>
                <a:chOff x="2472856" y="131773"/>
                <a:chExt cx="412711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65462113-0501-4A8F-E6CA-F5BCE87A87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CF04C30-16A5-32CE-2A2B-0DEF40B654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65CD7513-8EA5-619F-3400-65D4754AF79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472856" y="131773"/>
                  <a:ext cx="160245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ظواهر لغوية وإملائية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93CB443-921A-314E-B84A-4E4B12E379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DE81DBC-6E0A-A344-4363-58B972B2B11B}"/>
              </a:ext>
            </a:extLst>
          </p:cNvPr>
          <p:cNvSpPr txBox="1"/>
          <p:nvPr/>
        </p:nvSpPr>
        <p:spPr>
          <a:xfrm>
            <a:off x="1905419" y="2924863"/>
            <a:ext cx="5844849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اَلنَّواسِخُ الْفِعْلِيَّةُ (أَخواتُ كانَ)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5129364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93283-8231-1E3B-57C4-924EFF074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F04F4F-20BA-BB28-BA4C-6D49C20DB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نتذكر. من يقرأ؟ ما التغيرات التي تطرأ على حركات الاسم المبتدأ والاسم الذي يخبر عنه؟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266E9A-3E7B-E3F7-B710-B5FF59DBA67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361E80D-582D-0139-01DB-8A030C4C79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4190804-4857-AAD1-F185-2A8C6622F0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EBD2CA-5E3A-256B-7ED1-2C9CD6749452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56294EA-7CAD-B858-24E7-E91E938C4495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31B78DA-AC09-AB01-DEE0-8BAC67FA2209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26667FA-37B9-7796-3E64-386EEF2ABD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F0F497BD-E0F7-6202-D610-CBC7FFE72B5F}"/>
                  </a:ext>
                </a:extLst>
              </p:cNvPr>
              <p:cNvGrpSpPr/>
              <p:nvPr/>
            </p:nvGrpSpPr>
            <p:grpSpPr>
              <a:xfrm>
                <a:off x="2472856" y="131773"/>
                <a:ext cx="4127119" cy="288000"/>
                <a:chOff x="2472856" y="131773"/>
                <a:chExt cx="412711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5D46CDD9-F12D-6620-5C9C-052292403C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FB15C8B-5E43-7F3E-4D5C-FC4057BD22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D9A6214-9507-22DE-708D-F0EF01402CC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472856" y="131773"/>
                  <a:ext cx="160245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ظواهر لغوية وإملائية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AF0BA83-BAB4-FCC7-2BB9-C02ECB3FDF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51515D7-611F-7C61-38B7-61680B0783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206141"/>
            <a:ext cx="8062659" cy="3696020"/>
          </a:xfrm>
          <a:prstGeom prst="roundRect">
            <a:avLst>
              <a:gd name="adj" fmla="val 16667"/>
            </a:avLst>
          </a:prstGeom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5776003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B8C85-31DD-47EB-09E1-C419AB433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99B0C2-D1CD-1F59-4794-AC1B51FCC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جملة. من يدخل عليها الفعل أصبح؟ هل تتفقون؟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AE0A16-E768-3EF2-1748-C732EDAF024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6124EE3-1E99-5F9E-61F3-D92DD4C745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120B5D0-0E52-CC3E-E3F3-1FF94F010E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05FF098-D994-4F55-F2D9-D1A4A5CE22C5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96F487C-C9FC-453F-EB2C-6CC9640DA1E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6956D06-C478-2A07-E525-E8FE7E3C7C02}"/>
                </a:ext>
              </a:extLst>
            </p:cNvPr>
            <p:cNvGrpSpPr/>
            <p:nvPr/>
          </p:nvGrpSpPr>
          <p:grpSpPr>
            <a:xfrm>
              <a:off x="1654674" y="136738"/>
              <a:ext cx="4945301" cy="278069"/>
              <a:chOff x="1654674" y="136738"/>
              <a:chExt cx="4945301" cy="278069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71296651-2C2D-1F5A-9692-600A3B406F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B61CA47-5BA3-821F-DACF-907F012BF75C}"/>
                  </a:ext>
                </a:extLst>
              </p:cNvPr>
              <p:cNvGrpSpPr/>
              <p:nvPr/>
            </p:nvGrpSpPr>
            <p:grpSpPr>
              <a:xfrm>
                <a:off x="4052373" y="136738"/>
                <a:ext cx="2547602" cy="278069"/>
                <a:chOff x="4052373" y="136738"/>
                <a:chExt cx="2547602" cy="278069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E7433D5B-8198-7BB9-026C-137266EF4C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09033E3C-7AB3-3812-C338-B1720575D1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6CB88BE-704C-484E-9FF0-041065BD18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7E10271-6B92-6BFC-A08D-7307046B4263}"/>
              </a:ext>
            </a:extLst>
          </p:cNvPr>
          <p:cNvSpPr txBox="1"/>
          <p:nvPr/>
        </p:nvSpPr>
        <p:spPr>
          <a:xfrm>
            <a:off x="1375576" y="2924863"/>
            <a:ext cx="7211833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اَلْحَياةُ جَميلَةٌ.        ........................  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F52576E3-FC5E-CFD7-AD70-D6D696B8B877}"/>
              </a:ext>
            </a:extLst>
          </p:cNvPr>
          <p:cNvSpPr/>
          <p:nvPr/>
        </p:nvSpPr>
        <p:spPr>
          <a:xfrm rot="5400000">
            <a:off x="5269820" y="3193515"/>
            <a:ext cx="397565" cy="6120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D249A3-90B0-7B8F-902A-A2C35E07BB68}"/>
              </a:ext>
            </a:extLst>
          </p:cNvPr>
          <p:cNvSpPr>
            <a:spLocks/>
          </p:cNvSpPr>
          <p:nvPr/>
        </p:nvSpPr>
        <p:spPr>
          <a:xfrm>
            <a:off x="2472856" y="131773"/>
            <a:ext cx="160245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ظواهر لغوية وإملائية</a:t>
            </a:r>
          </a:p>
        </p:txBody>
      </p:sp>
    </p:spTree>
    <p:extLst>
      <p:ext uri="{BB962C8B-B14F-4D97-AF65-F5344CB8AC3E}">
        <p14:creationId xmlns:p14="http://schemas.microsoft.com/office/powerpoint/2010/main" val="429166084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71BD7-EDEC-ACED-9CB1-EADF8BAC7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59F808-8509-A7EB-0FBC-62B5C4EFF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نعم نقول: أصبحت الحياة جميلةً.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1DAB3A-1D60-2844-2CCB-F402F278830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34462FD-353E-B4BE-5C11-70A1FB3132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228AB9A-0D13-D7CC-3206-72F3A8A310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D71DD54-141C-8565-C11B-8BAFBEE63B05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DF41B2E-8474-E205-11A9-A5C15A61AD76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3E9C539-3E30-94C9-03F4-3F13BF1B3871}"/>
                </a:ext>
              </a:extLst>
            </p:cNvPr>
            <p:cNvGrpSpPr/>
            <p:nvPr/>
          </p:nvGrpSpPr>
          <p:grpSpPr>
            <a:xfrm>
              <a:off x="1654674" y="136738"/>
              <a:ext cx="4945301" cy="278069"/>
              <a:chOff x="1654674" y="136738"/>
              <a:chExt cx="4945301" cy="278069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EAF3B6C8-8174-9916-CC53-AA67AFB982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EA5C1098-6B3B-4ADE-A465-562ED1C2D963}"/>
                  </a:ext>
                </a:extLst>
              </p:cNvPr>
              <p:cNvGrpSpPr/>
              <p:nvPr/>
            </p:nvGrpSpPr>
            <p:grpSpPr>
              <a:xfrm>
                <a:off x="4052373" y="136738"/>
                <a:ext cx="2547602" cy="278069"/>
                <a:chOff x="4052373" y="136738"/>
                <a:chExt cx="2547602" cy="278069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F92BF24E-CC57-BFDF-8925-72AE0DE6A4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5418938B-1D4A-1B39-A632-C32063A01E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9001D397-26F8-EA94-E4ED-0C6820124C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1A3D4C7-F13F-279F-CB78-915EB26760CD}"/>
              </a:ext>
            </a:extLst>
          </p:cNvPr>
          <p:cNvSpPr txBox="1"/>
          <p:nvPr/>
        </p:nvSpPr>
        <p:spPr>
          <a:xfrm>
            <a:off x="747424" y="2924863"/>
            <a:ext cx="783998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اَلْحَياةُ جَميلَةٌ.        أَصْبَحَتِ الْحَيا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ُ جَميلَ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ةً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  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31B31004-68AE-4676-F5FC-5FCC03E1FDCB}"/>
              </a:ext>
            </a:extLst>
          </p:cNvPr>
          <p:cNvSpPr/>
          <p:nvPr/>
        </p:nvSpPr>
        <p:spPr>
          <a:xfrm rot="5400000">
            <a:off x="5269820" y="3193515"/>
            <a:ext cx="397565" cy="6120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C5D36B-F4BE-2A92-E127-98CA29D38505}"/>
              </a:ext>
            </a:extLst>
          </p:cNvPr>
          <p:cNvSpPr>
            <a:spLocks/>
          </p:cNvSpPr>
          <p:nvPr/>
        </p:nvSpPr>
        <p:spPr>
          <a:xfrm>
            <a:off x="2472856" y="131773"/>
            <a:ext cx="160245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ظواهر لغوية وإملائية</a:t>
            </a:r>
          </a:p>
        </p:txBody>
      </p:sp>
    </p:spTree>
    <p:extLst>
      <p:ext uri="{BB962C8B-B14F-4D97-AF65-F5344CB8AC3E}">
        <p14:creationId xmlns:p14="http://schemas.microsoft.com/office/powerpoint/2010/main" val="349177213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B0472-CF30-B959-EE4C-C7A6C0C6B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496C99-124E-71F5-5EF9-5E53165C8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شفهيا نصرف جماعيا الفعل "عَجِبَ" مع الضمائر. نبدأ بالضمير أنا. من يجيب؟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165DDF-2D4B-72E6-2235-68175F95080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67C6A13-EE7F-86AB-AE54-AA239211D8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FBF9E29-E811-FF48-E8B8-FF4A4E995A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21DDB82-E59C-3875-48DE-45B8D96FC6E8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EF7DD4A-A545-23F7-81C5-9EE496ADDFA0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7084575-A3C5-5B7E-814C-EA39825D6D10}"/>
                </a:ext>
              </a:extLst>
            </p:cNvPr>
            <p:cNvGrpSpPr/>
            <p:nvPr/>
          </p:nvGrpSpPr>
          <p:grpSpPr>
            <a:xfrm>
              <a:off x="1654674" y="136738"/>
              <a:ext cx="4945301" cy="278069"/>
              <a:chOff x="1654674" y="136738"/>
              <a:chExt cx="4945301" cy="278069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A5497AEB-C205-5F72-D7C4-6E9BD00191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EA98F13C-2F6D-3C82-0E5F-498C56A60F48}"/>
                  </a:ext>
                </a:extLst>
              </p:cNvPr>
              <p:cNvGrpSpPr/>
              <p:nvPr/>
            </p:nvGrpSpPr>
            <p:grpSpPr>
              <a:xfrm>
                <a:off x="4052373" y="136738"/>
                <a:ext cx="2547602" cy="278069"/>
                <a:chOff x="4052373" y="136738"/>
                <a:chExt cx="2547602" cy="278069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C35949F4-7682-B83B-91D5-58E5397B94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7CD47EB8-CF4D-5ED6-579E-BE085CA351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0B6A322-F162-0E62-166F-8B8D4CAE91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A9EB65F-C251-17FE-916D-C86F2C74A85C}"/>
              </a:ext>
            </a:extLst>
          </p:cNvPr>
          <p:cNvSpPr>
            <a:spLocks/>
          </p:cNvSpPr>
          <p:nvPr/>
        </p:nvSpPr>
        <p:spPr>
          <a:xfrm>
            <a:off x="2472856" y="131773"/>
            <a:ext cx="160245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ظواهر لغوية وإملائية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2DACE33-89B0-7A4A-515E-BF73A74C13FB}"/>
              </a:ext>
            </a:extLst>
          </p:cNvPr>
          <p:cNvSpPr txBox="1"/>
          <p:nvPr/>
        </p:nvSpPr>
        <p:spPr>
          <a:xfrm>
            <a:off x="575274" y="1986682"/>
            <a:ext cx="3567076" cy="3963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أَنْتُما .........................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هُما ...........................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هُما (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مُؤَ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 ...................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أَنْتُمْ...........................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أَنْتُنَّ ......................... هُمْ ...........................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BFD0F07-5349-8BE5-0F6C-DD686F15A956}"/>
              </a:ext>
            </a:extLst>
          </p:cNvPr>
          <p:cNvSpPr txBox="1"/>
          <p:nvPr/>
        </p:nvSpPr>
        <p:spPr>
          <a:xfrm>
            <a:off x="2119134" y="5783508"/>
            <a:ext cx="4050645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هُنَّ .........................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DEAB1AD-7319-6601-5EF7-AA45C441226B}"/>
              </a:ext>
            </a:extLst>
          </p:cNvPr>
          <p:cNvSpPr txBox="1"/>
          <p:nvPr/>
        </p:nvSpPr>
        <p:spPr>
          <a:xfrm>
            <a:off x="4890054" y="2012519"/>
            <a:ext cx="3851667" cy="3948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أَنا ...........................     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أَنْتَ ........................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هُوَ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عَجِبَ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بَراعَةِ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ٱلرَّسّامِ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هِيَ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نَحْنُ........................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BDF0E976-729B-BE52-8255-D26700319144}"/>
              </a:ext>
            </a:extLst>
          </p:cNvPr>
          <p:cNvCxnSpPr>
            <a:cxnSpLocks/>
          </p:cNvCxnSpPr>
          <p:nvPr/>
        </p:nvCxnSpPr>
        <p:spPr>
          <a:xfrm>
            <a:off x="4583575" y="2108718"/>
            <a:ext cx="0" cy="36389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C62F48D7-E64D-459C-57B9-2A0F84E41F2D}"/>
              </a:ext>
            </a:extLst>
          </p:cNvPr>
          <p:cNvSpPr txBox="1"/>
          <p:nvPr/>
        </p:nvSpPr>
        <p:spPr>
          <a:xfrm>
            <a:off x="2798863" y="1338540"/>
            <a:ext cx="291812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عَجِبَ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بَراعَةِ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ٱلرَّسّامِ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905712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FF09D-3C62-66D4-67E4-E595E42E6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715290-D812-03BD-6807-1C5C6E271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نمر إلى الإملاء. من يذكرنا بطريقة كتابة الهمزة المتوسطة في الكلمات؟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E8852C-E62B-F930-208D-89D6A8B70E4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D7E69CA-2175-B165-42A6-E0291670FC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1F83BE-91FA-44E8-9492-FCCB69F04F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C437C80-0B8D-D66F-695B-00EA2D3BB904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DDA35FB-4D67-A2D6-4C61-2238D666CAB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AAAE56A-5DED-ADFB-78F8-3488FA654336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A6CAA52D-5CE5-99DB-4D22-2908F7ECB0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8D2140D-17B3-B21A-24F6-D2C9CF03C2EA}"/>
                  </a:ext>
                </a:extLst>
              </p:cNvPr>
              <p:cNvGrpSpPr/>
              <p:nvPr/>
            </p:nvGrpSpPr>
            <p:grpSpPr>
              <a:xfrm>
                <a:off x="2457000" y="131773"/>
                <a:ext cx="4142975" cy="288000"/>
                <a:chOff x="2457000" y="131773"/>
                <a:chExt cx="4142975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B698EEAF-928A-EB01-4840-2EE357ABC7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70A2360F-9986-5FE5-D2E8-0336EF8113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B00EFAE-E3BB-6B54-DC59-1C38BD7BD39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457000" y="131773"/>
                  <a:ext cx="161830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ظواهر لغوية وإملائية</a:t>
                  </a:r>
                </a:p>
              </p:txBody>
            </p:sp>
          </p:grpSp>
        </p:grpSp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F16EFAE4-0A45-FA69-1574-CD5701A896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396E11D-3847-D875-1893-F7810B84AD11}"/>
              </a:ext>
            </a:extLst>
          </p:cNvPr>
          <p:cNvSpPr txBox="1"/>
          <p:nvPr/>
        </p:nvSpPr>
        <p:spPr>
          <a:xfrm>
            <a:off x="2457000" y="2921168"/>
            <a:ext cx="4229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اَلْهَمْزَةُ </a:t>
            </a:r>
            <a:r>
              <a:rPr kumimoji="0" lang="ar-MA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ٱلْمُتَوَسِّطَةُ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3820668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D5368-518F-221A-F478-6D5D1C489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75870-C393-10C2-8902-E0607FD8A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نمر إلى الإملاء. من يذكرنا بطريقة كتابة الهمزة المتطرفة في الكلمات؟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FF1184-75AB-A3E6-4179-31CDDB1F2E9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E4C7B21-C731-9CDF-7462-6C2686358F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5AAD9C6-8CF3-D747-0A89-3B146B5AD2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61C39FA-A954-13D0-74BF-B80152AFC2DF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97C9ED-65B5-D0C8-6FBA-243A320D4114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BAD4F88-4184-33F5-6FDB-198180AA8B76}"/>
                </a:ext>
              </a:extLst>
            </p:cNvPr>
            <p:cNvGrpSpPr/>
            <p:nvPr/>
          </p:nvGrpSpPr>
          <p:grpSpPr>
            <a:xfrm>
              <a:off x="1654674" y="136738"/>
              <a:ext cx="4945301" cy="278069"/>
              <a:chOff x="1654674" y="136738"/>
              <a:chExt cx="4945301" cy="278069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820A454D-94A0-3F55-5F56-975C6CE2F9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166C631-8D41-CCA0-A46C-9B2934EA9E6B}"/>
                  </a:ext>
                </a:extLst>
              </p:cNvPr>
              <p:cNvGrpSpPr/>
              <p:nvPr/>
            </p:nvGrpSpPr>
            <p:grpSpPr>
              <a:xfrm>
                <a:off x="4052373" y="136738"/>
                <a:ext cx="2547602" cy="278069"/>
                <a:chOff x="4052373" y="136738"/>
                <a:chExt cx="2547602" cy="278069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3EEE486C-E687-E6B3-2B72-3DAE5A096F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67B2F49E-D6D0-93C3-ECB0-4E06ED434C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75EF49FB-C172-C7FC-F901-E6C1CE3336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E054165-0F9D-B707-0F76-44669C69E8EE}"/>
              </a:ext>
            </a:extLst>
          </p:cNvPr>
          <p:cNvSpPr txBox="1"/>
          <p:nvPr/>
        </p:nvSpPr>
        <p:spPr>
          <a:xfrm>
            <a:off x="2457000" y="2921168"/>
            <a:ext cx="4229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اَلْهَمْزَةُ </a:t>
            </a:r>
            <a:r>
              <a:rPr kumimoji="0" lang="ar-MA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ٱلْمُتَطَرِّفَةُ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E55590-83EE-B6A6-F52F-D764563DD63A}"/>
              </a:ext>
            </a:extLst>
          </p:cNvPr>
          <p:cNvSpPr>
            <a:spLocks/>
          </p:cNvSpPr>
          <p:nvPr/>
        </p:nvSpPr>
        <p:spPr>
          <a:xfrm>
            <a:off x="2472856" y="131773"/>
            <a:ext cx="160245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ظواهر لغوية وإملائية</a:t>
            </a:r>
          </a:p>
        </p:txBody>
      </p:sp>
    </p:spTree>
    <p:extLst>
      <p:ext uri="{BB962C8B-B14F-4D97-AF65-F5344CB8AC3E}">
        <p14:creationId xmlns:p14="http://schemas.microsoft.com/office/powerpoint/2010/main" val="263665808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CCB28-DDEB-AB76-1E97-F527F02C9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66FE2C-B974-AF78-7451-572854B41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خذوا دفاتر القسم. أنجزوا التمارين التالية. اكتبوا بخط واضح.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8592B6-B56C-4DBC-4B88-AEBFC262316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5A44839-8B46-92C0-483E-B96CA74EC6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5CFACA4-86D1-D088-7F7B-5011902E76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322F6B9-01D6-D2CF-133C-DEF2E3CF3096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BCC15FF-0E45-743A-1EEC-A11279B9910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66B6EF7-A72A-8053-47C2-E51C519B9D2E}"/>
                </a:ext>
              </a:extLst>
            </p:cNvPr>
            <p:cNvGrpSpPr/>
            <p:nvPr/>
          </p:nvGrpSpPr>
          <p:grpSpPr>
            <a:xfrm>
              <a:off x="1654674" y="136738"/>
              <a:ext cx="4945301" cy="278069"/>
              <a:chOff x="1654674" y="136738"/>
              <a:chExt cx="4945301" cy="278069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CE71B85F-70A1-F0C8-12C0-0F9D2035FE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B72504C8-B1F8-D3F4-B6AE-27230FDA1FD2}"/>
                  </a:ext>
                </a:extLst>
              </p:cNvPr>
              <p:cNvGrpSpPr/>
              <p:nvPr/>
            </p:nvGrpSpPr>
            <p:grpSpPr>
              <a:xfrm>
                <a:off x="4052373" y="136738"/>
                <a:ext cx="2547602" cy="278069"/>
                <a:chOff x="4052373" y="136738"/>
                <a:chExt cx="2547602" cy="278069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B34A7EB0-7054-7979-0655-70EAE1DEFA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6A04BC7-7F72-2C9C-5597-AD9C60383C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5344E2AC-5795-4F3F-6EB7-7D1BC79639EC}"/>
              </a:ext>
            </a:extLst>
          </p:cNvPr>
          <p:cNvSpPr txBox="1"/>
          <p:nvPr/>
        </p:nvSpPr>
        <p:spPr>
          <a:xfrm>
            <a:off x="697616" y="1445340"/>
            <a:ext cx="6937145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أُرَتِّبُ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ٱلْكَلِماتِ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ٱلتّالِيَةَ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لِتَرْكيبِ جُمَلٍ فِعْلِيَّةٍ مُفيدَةٍ: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اِنْتَبِهْ هُناكَ كَلِمَةٌ زائِدَةٌ.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877CB6-FAA6-734A-D983-84D8F909B2C6}"/>
              </a:ext>
            </a:extLst>
          </p:cNvPr>
          <p:cNvSpPr txBox="1"/>
          <p:nvPr/>
        </p:nvSpPr>
        <p:spPr>
          <a:xfrm>
            <a:off x="6672549" y="2007832"/>
            <a:ext cx="109062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مُشْتاقاً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EB8125E-B96E-9E80-D1F4-A74C74B2A9C1}"/>
              </a:ext>
            </a:extLst>
          </p:cNvPr>
          <p:cNvSpPr txBox="1"/>
          <p:nvPr/>
        </p:nvSpPr>
        <p:spPr>
          <a:xfrm>
            <a:off x="4110562" y="2007831"/>
            <a:ext cx="116323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ٱلصَّبِيُّ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04C5AE7-4F4E-8FE3-6A8D-576D7EDB7963}"/>
              </a:ext>
            </a:extLst>
          </p:cNvPr>
          <p:cNvSpPr txBox="1"/>
          <p:nvPr/>
        </p:nvSpPr>
        <p:spPr>
          <a:xfrm>
            <a:off x="2883700" y="2007831"/>
            <a:ext cx="96749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ظَلَّ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863FC64-4C16-6AB6-B7C0-91C9CBDB2B3E}"/>
              </a:ext>
            </a:extLst>
          </p:cNvPr>
          <p:cNvSpPr txBox="1"/>
          <p:nvPr/>
        </p:nvSpPr>
        <p:spPr>
          <a:xfrm>
            <a:off x="1849836" y="2007831"/>
            <a:ext cx="78361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لِأَبيهِ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84844D7-5689-5F90-9F7F-22B27FB1F2CA}"/>
              </a:ext>
            </a:extLst>
          </p:cNvPr>
          <p:cNvSpPr txBox="1"/>
          <p:nvPr/>
        </p:nvSpPr>
        <p:spPr>
          <a:xfrm>
            <a:off x="5435802" y="2018697"/>
            <a:ext cx="107474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ٱلصَّبِيَّ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05396356-A74E-19DD-61A9-D23DED02083B}"/>
              </a:ext>
            </a:extLst>
          </p:cNvPr>
          <p:cNvSpPr/>
          <p:nvPr/>
        </p:nvSpPr>
        <p:spPr>
          <a:xfrm>
            <a:off x="8031477" y="2234561"/>
            <a:ext cx="233264" cy="21460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0C1F999-45C7-E1C6-A57F-A10BC6068B68}"/>
              </a:ext>
            </a:extLst>
          </p:cNvPr>
          <p:cNvSpPr/>
          <p:nvPr/>
        </p:nvSpPr>
        <p:spPr>
          <a:xfrm>
            <a:off x="8031477" y="2982566"/>
            <a:ext cx="233264" cy="21460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88CBEE3-50F4-4652-5C2B-D56275DA9649}"/>
              </a:ext>
            </a:extLst>
          </p:cNvPr>
          <p:cNvSpPr txBox="1"/>
          <p:nvPr/>
        </p:nvSpPr>
        <p:spPr>
          <a:xfrm>
            <a:off x="5388643" y="2766702"/>
            <a:ext cx="116323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لَيْسَ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FC9415A-B9DB-8AA6-8728-112F621475D8}"/>
              </a:ext>
            </a:extLst>
          </p:cNvPr>
          <p:cNvSpPr txBox="1"/>
          <p:nvPr/>
        </p:nvSpPr>
        <p:spPr>
          <a:xfrm>
            <a:off x="4028699" y="2766701"/>
            <a:ext cx="1074745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مَضْيَعَةٌ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ABAC8C5-C2ED-3A58-E787-1615B0492526}"/>
              </a:ext>
            </a:extLst>
          </p:cNvPr>
          <p:cNvSpPr txBox="1"/>
          <p:nvPr/>
        </p:nvSpPr>
        <p:spPr>
          <a:xfrm>
            <a:off x="2658207" y="2766700"/>
            <a:ext cx="11465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مَضْيَعَةً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8CA17E3-4E42-8ED6-9770-08CEA54CC7B2}"/>
              </a:ext>
            </a:extLst>
          </p:cNvPr>
          <p:cNvSpPr txBox="1"/>
          <p:nvPr/>
        </p:nvSpPr>
        <p:spPr>
          <a:xfrm>
            <a:off x="6883120" y="2766702"/>
            <a:ext cx="107474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ٱلرَّسْمُ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990503DA-410C-7EE2-61A8-2B7010003F97}"/>
              </a:ext>
            </a:extLst>
          </p:cNvPr>
          <p:cNvSpPr/>
          <p:nvPr/>
        </p:nvSpPr>
        <p:spPr>
          <a:xfrm>
            <a:off x="2249670" y="3479264"/>
            <a:ext cx="5513498" cy="32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أُكْمِلُ كُلَّ جُمْلَةٍ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بِٱلْكَلِمَةِ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ٱلْمُناسِبَةِ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ADF3C7-E6B0-6AE0-19DD-6C5E06384244}"/>
              </a:ext>
            </a:extLst>
          </p:cNvPr>
          <p:cNvSpPr txBox="1"/>
          <p:nvPr/>
        </p:nvSpPr>
        <p:spPr>
          <a:xfrm>
            <a:off x="697616" y="3720140"/>
            <a:ext cx="660617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نَحْنُ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.....................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.....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.............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كُتُباً عِلْمِيَّةً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قَرَأْتُ -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قَرَؤوا -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قَرَأْنا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)</a:t>
            </a: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800" dirty="0">
                <a:solidFill>
                  <a:prstClr val="black"/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هُما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.................................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ٱلْحَفْلَ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ٱلْكَبيرَ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حَضَروا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-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حَضَرا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–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حَضَرْتُما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)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Times New Roman" panose="02020603050405020304" pitchFamily="18" charset="0"/>
              <a:cs typeface="Microsoft Uighur" panose="02000000000000000000" pitchFamily="2" charset="-78"/>
            </a:endParaRP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صارَ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ٱلْعِلْمُ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.............................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(ضَرورِيٍّ – ضرورِيّاً – ضَرورِيُّ)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9962BEC0-4C93-67A3-F475-0B8733BCAA4E}"/>
              </a:ext>
            </a:extLst>
          </p:cNvPr>
          <p:cNvSpPr/>
          <p:nvPr/>
        </p:nvSpPr>
        <p:spPr>
          <a:xfrm>
            <a:off x="2179567" y="5088660"/>
            <a:ext cx="5513498" cy="32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 typeface="+mj-lt"/>
              <a:buAutoNum type="arabicPeriod" startAt="3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أُكْمِلُ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بٱلْهَمْزَةِ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ٱلْمُناسِبَةِ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F421529-5638-90E3-EF28-7EBDE8CD5B67}"/>
              </a:ext>
            </a:extLst>
          </p:cNvPr>
          <p:cNvSpPr txBox="1"/>
          <p:nvPr/>
        </p:nvSpPr>
        <p:spPr>
          <a:xfrm>
            <a:off x="868901" y="5382617"/>
            <a:ext cx="3823280" cy="96436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marR="0" lvl="0" indent="-285750" algn="r" defTabSz="457200" rtl="1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هُوَ تَـ...خُذُهُ رَ...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فَةٌ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بِٱلْمُ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ــ...مِنينَ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Times New Roman" panose="02020603050405020304" pitchFamily="18" charset="0"/>
              <a:cs typeface="Microsoft Uighur" panose="02000000000000000000" pitchFamily="2" charset="-78"/>
            </a:endParaRPr>
          </a:p>
          <a:p>
            <a:pPr marL="285750" marR="0" lvl="0" indent="-285750" algn="r" defTabSz="457200" rtl="1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اَلْمَحَبَّةً تَمْلَــ...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ٱلْحَياةَ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بِٱلدِّفْ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B70DAC4-57DF-304D-9F44-41DA370E76AB}"/>
              </a:ext>
            </a:extLst>
          </p:cNvPr>
          <p:cNvSpPr/>
          <p:nvPr/>
        </p:nvSpPr>
        <p:spPr>
          <a:xfrm>
            <a:off x="4928299" y="5633305"/>
            <a:ext cx="2556589" cy="4629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 ـئــ - ؤ – ئ - أ - ء).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6528E8-D139-DEA1-B7FC-006E1934DA1E}"/>
              </a:ext>
            </a:extLst>
          </p:cNvPr>
          <p:cNvSpPr>
            <a:spLocks/>
          </p:cNvSpPr>
          <p:nvPr/>
        </p:nvSpPr>
        <p:spPr>
          <a:xfrm>
            <a:off x="2472856" y="131773"/>
            <a:ext cx="160245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ظواهر لغوية وإملائية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5E8D94F-C108-DAA1-B002-78ACF5578956}"/>
              </a:ext>
            </a:extLst>
          </p:cNvPr>
          <p:cNvSpPr txBox="1"/>
          <p:nvPr/>
        </p:nvSpPr>
        <p:spPr>
          <a:xfrm>
            <a:off x="1510748" y="2750510"/>
            <a:ext cx="98184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لِلْوَقْتِ</a:t>
            </a:r>
          </a:p>
        </p:txBody>
      </p:sp>
      <p:pic>
        <p:nvPicPr>
          <p:cNvPr id="38" name="Espace réservé pour une image  37">
            <a:extLst>
              <a:ext uri="{FF2B5EF4-FFF2-40B4-BE49-F238E27FC236}">
                <a16:creationId xmlns:a16="http://schemas.microsoft.com/office/drawing/2014/main" id="{D4D064C6-E8FD-2673-649A-C688314496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8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EA8BC-B162-1CBA-5F0D-010B8D4A4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C55BFC-3EF3-CB91-899A-DFFA080BE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انتهى الوقت. نصحح. ستشاركون جميعا وتناقشون كل الإجابات.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يتم التصحيح بشكل تفاعلي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1C19E7-7D9B-45A6-F1CE-5B58E07088D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44A2A3E-B344-BDE2-6730-25711026AD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2AD85A6-C79C-485A-B89F-D638BA9F38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2BAA4E0-4A54-10A7-C064-8A8D75DCF2A7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AE1FD4E-93E2-349A-CD14-DC0F2E2965F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158FC1C-A265-3D0C-FCF9-3E449B643FB7}"/>
                </a:ext>
              </a:extLst>
            </p:cNvPr>
            <p:cNvGrpSpPr/>
            <p:nvPr/>
          </p:nvGrpSpPr>
          <p:grpSpPr>
            <a:xfrm>
              <a:off x="1654674" y="136738"/>
              <a:ext cx="4945301" cy="278069"/>
              <a:chOff x="1654674" y="136738"/>
              <a:chExt cx="4945301" cy="278069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1FA0586F-89E4-F422-21F0-FF74214D4A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6C419BA0-F6FF-CB30-420C-314B9B54F645}"/>
                  </a:ext>
                </a:extLst>
              </p:cNvPr>
              <p:cNvGrpSpPr/>
              <p:nvPr/>
            </p:nvGrpSpPr>
            <p:grpSpPr>
              <a:xfrm>
                <a:off x="4052373" y="136738"/>
                <a:ext cx="2547602" cy="278069"/>
                <a:chOff x="4052373" y="136738"/>
                <a:chExt cx="2547602" cy="278069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C442584A-66B0-3A63-D6B7-E8CDF2656C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4968A054-CA48-03C6-856A-40A1A29016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EDB1D65-A3D5-B6F6-82AB-FD5763E4FF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9C1EBF7-A6AE-1EEB-F8E2-1A5DE7BBDBBF}"/>
              </a:ext>
            </a:extLst>
          </p:cNvPr>
          <p:cNvSpPr txBox="1"/>
          <p:nvPr/>
        </p:nvSpPr>
        <p:spPr>
          <a:xfrm>
            <a:off x="697616" y="1445340"/>
            <a:ext cx="6937145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أُرَتِّبُ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ٱلْكَلِماتِ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ٱلتّالِيَةَ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لِتَرْكيبِ جُمَلٍ فِعْلِيَّةٍ مُفيدَةٍ: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اِنْتَبِهْ هُناكَ كَلِمَةٌ زائِدَةٌ.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3D245EE-21E5-9059-BDC8-7D926CC05E82}"/>
              </a:ext>
            </a:extLst>
          </p:cNvPr>
          <p:cNvSpPr txBox="1"/>
          <p:nvPr/>
        </p:nvSpPr>
        <p:spPr>
          <a:xfrm>
            <a:off x="6672549" y="2007832"/>
            <a:ext cx="109062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مُشْتاقاً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C7B0D6B-88A2-7AF4-C256-28D010EF464B}"/>
              </a:ext>
            </a:extLst>
          </p:cNvPr>
          <p:cNvSpPr txBox="1"/>
          <p:nvPr/>
        </p:nvSpPr>
        <p:spPr>
          <a:xfrm>
            <a:off x="4110562" y="2007831"/>
            <a:ext cx="116323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ٱلصَّبِيُّ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AA4AF1B-7DA8-4478-B99E-B1FE0972D681}"/>
              </a:ext>
            </a:extLst>
          </p:cNvPr>
          <p:cNvSpPr txBox="1"/>
          <p:nvPr/>
        </p:nvSpPr>
        <p:spPr>
          <a:xfrm>
            <a:off x="2883700" y="2007831"/>
            <a:ext cx="96749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ظَلَّ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B289F29-0E24-19F7-4B4D-F61C8224FB02}"/>
              </a:ext>
            </a:extLst>
          </p:cNvPr>
          <p:cNvSpPr txBox="1"/>
          <p:nvPr/>
        </p:nvSpPr>
        <p:spPr>
          <a:xfrm>
            <a:off x="1849836" y="2007831"/>
            <a:ext cx="78361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لِأَبيهِ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03C33F1-8FD4-9862-366E-8C779FC81F96}"/>
              </a:ext>
            </a:extLst>
          </p:cNvPr>
          <p:cNvSpPr txBox="1"/>
          <p:nvPr/>
        </p:nvSpPr>
        <p:spPr>
          <a:xfrm>
            <a:off x="5435802" y="2018697"/>
            <a:ext cx="107474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ٱلصَّبِيَّ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9FF214F6-47A5-12ED-D8A8-78852CA4DA6D}"/>
              </a:ext>
            </a:extLst>
          </p:cNvPr>
          <p:cNvSpPr/>
          <p:nvPr/>
        </p:nvSpPr>
        <p:spPr>
          <a:xfrm>
            <a:off x="8031477" y="2234561"/>
            <a:ext cx="233264" cy="21460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AF0F7E9C-A241-6AE2-5122-58EE0F2CCFAB}"/>
              </a:ext>
            </a:extLst>
          </p:cNvPr>
          <p:cNvSpPr/>
          <p:nvPr/>
        </p:nvSpPr>
        <p:spPr>
          <a:xfrm>
            <a:off x="8031477" y="2982566"/>
            <a:ext cx="233264" cy="21460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3BD9030-FBCB-F79F-32FD-6697F26D5787}"/>
              </a:ext>
            </a:extLst>
          </p:cNvPr>
          <p:cNvSpPr txBox="1"/>
          <p:nvPr/>
        </p:nvSpPr>
        <p:spPr>
          <a:xfrm>
            <a:off x="5388643" y="2766702"/>
            <a:ext cx="116323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لَيْسَ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815EDFC-F720-7FF5-9D3E-D6B80E789A3B}"/>
              </a:ext>
            </a:extLst>
          </p:cNvPr>
          <p:cNvSpPr txBox="1"/>
          <p:nvPr/>
        </p:nvSpPr>
        <p:spPr>
          <a:xfrm>
            <a:off x="4028699" y="2766701"/>
            <a:ext cx="1074745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مَضْيَعَةٌ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8CEEBC5-D564-5EE4-2C9D-3B1E55CAF6A1}"/>
              </a:ext>
            </a:extLst>
          </p:cNvPr>
          <p:cNvSpPr txBox="1"/>
          <p:nvPr/>
        </p:nvSpPr>
        <p:spPr>
          <a:xfrm>
            <a:off x="2658207" y="2766700"/>
            <a:ext cx="11465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مَضْيَعَةً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F24E47F-5F52-BE37-73D4-008182F8ED6B}"/>
              </a:ext>
            </a:extLst>
          </p:cNvPr>
          <p:cNvSpPr txBox="1"/>
          <p:nvPr/>
        </p:nvSpPr>
        <p:spPr>
          <a:xfrm>
            <a:off x="6883120" y="2766702"/>
            <a:ext cx="107474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ٱلرَّسْمُ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C5F1B7F1-FABA-6C69-BD7A-0A44390A1D3F}"/>
              </a:ext>
            </a:extLst>
          </p:cNvPr>
          <p:cNvSpPr/>
          <p:nvPr/>
        </p:nvSpPr>
        <p:spPr>
          <a:xfrm>
            <a:off x="2249670" y="3479264"/>
            <a:ext cx="5513498" cy="32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أُكْمِلُ كُلَّ جُمْلَةٍ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بِٱلْكَلِمَةِ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ٱلْمُناسِبَةِ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6A0068D-9962-460E-7C19-4E2FA167DE0B}"/>
              </a:ext>
            </a:extLst>
          </p:cNvPr>
          <p:cNvSpPr txBox="1"/>
          <p:nvPr/>
        </p:nvSpPr>
        <p:spPr>
          <a:xfrm>
            <a:off x="697616" y="3720140"/>
            <a:ext cx="660617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نَحْنُ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.....................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.....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.............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كُتُباً عِلْمِيَّةً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قَرَأْتُ -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قَرَؤوا -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قَرَأْنا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)</a:t>
            </a: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800" dirty="0">
                <a:solidFill>
                  <a:prstClr val="black"/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هُما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.................................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ٱلْحَفْلَ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ٱلْكَبيرَ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حَضَروا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-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حَضَرا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–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حَضَرْتُما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)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Times New Roman" panose="02020603050405020304" pitchFamily="18" charset="0"/>
              <a:cs typeface="Microsoft Uighur" panose="02000000000000000000" pitchFamily="2" charset="-78"/>
            </a:endParaRP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صارَ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ٱلْعِلْمُ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.............................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(ضَرورِيٍّ – ضرورِيّاً – ضَرورِيُّ)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1427D057-E54B-9336-699A-06FBD778B1AC}"/>
              </a:ext>
            </a:extLst>
          </p:cNvPr>
          <p:cNvSpPr/>
          <p:nvPr/>
        </p:nvSpPr>
        <p:spPr>
          <a:xfrm>
            <a:off x="2179567" y="5088660"/>
            <a:ext cx="5513498" cy="32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 typeface="+mj-lt"/>
              <a:buAutoNum type="arabicPeriod" startAt="3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أُكْمِلُ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بٱلْهَمْزَةِ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ٱلْمُناسِبَةِ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B8820BE-1253-B023-DEB2-09D4C7352BE8}"/>
              </a:ext>
            </a:extLst>
          </p:cNvPr>
          <p:cNvSpPr txBox="1"/>
          <p:nvPr/>
        </p:nvSpPr>
        <p:spPr>
          <a:xfrm>
            <a:off x="868901" y="5382617"/>
            <a:ext cx="3823280" cy="96436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marR="0" lvl="0" indent="-285750" algn="r" defTabSz="457200" rtl="1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هُوَ تَـ...خُذُهُ رَ...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فَةٌ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بِٱلْمُ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ــ...مِنينَ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Times New Roman" panose="02020603050405020304" pitchFamily="18" charset="0"/>
              <a:cs typeface="Microsoft Uighur" panose="02000000000000000000" pitchFamily="2" charset="-78"/>
            </a:endParaRPr>
          </a:p>
          <a:p>
            <a:pPr marL="285750" marR="0" lvl="0" indent="-285750" algn="r" defTabSz="457200" rtl="1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اَلْمَحَبَّةً تَمْلَــ...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ٱلْحَياةَ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بِٱلدِّفْ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E13A238E-EE9E-F5DA-1703-2D1B678298EE}"/>
              </a:ext>
            </a:extLst>
          </p:cNvPr>
          <p:cNvSpPr/>
          <p:nvPr/>
        </p:nvSpPr>
        <p:spPr>
          <a:xfrm>
            <a:off x="4928299" y="5633305"/>
            <a:ext cx="2556589" cy="4629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 ـئــ - ؤ – ئ - أ - ء).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DB883C-24F4-D592-D7C2-04F9802CFC85}"/>
              </a:ext>
            </a:extLst>
          </p:cNvPr>
          <p:cNvSpPr>
            <a:spLocks/>
          </p:cNvSpPr>
          <p:nvPr/>
        </p:nvSpPr>
        <p:spPr>
          <a:xfrm>
            <a:off x="2472856" y="131773"/>
            <a:ext cx="160245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ظواهر لغوية وإملائية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010B66-6686-F174-63E9-567C66C99E82}"/>
              </a:ext>
            </a:extLst>
          </p:cNvPr>
          <p:cNvSpPr txBox="1"/>
          <p:nvPr/>
        </p:nvSpPr>
        <p:spPr>
          <a:xfrm>
            <a:off x="1510748" y="2750510"/>
            <a:ext cx="98184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لِلْوَقْتِ</a:t>
            </a:r>
          </a:p>
        </p:txBody>
      </p:sp>
    </p:spTree>
    <p:extLst>
      <p:ext uri="{BB962C8B-B14F-4D97-AF65-F5344CB8AC3E}">
        <p14:creationId xmlns:p14="http://schemas.microsoft.com/office/powerpoint/2010/main" val="178328326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D272E-43B5-B264-BABE-789704DCA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ZoneTexte 35">
            <a:extLst>
              <a:ext uri="{FF2B5EF4-FFF2-40B4-BE49-F238E27FC236}">
                <a16:creationId xmlns:a16="http://schemas.microsoft.com/office/drawing/2014/main" id="{55DD7845-44E8-A367-07E0-5E5E05206391}"/>
              </a:ext>
            </a:extLst>
          </p:cNvPr>
          <p:cNvSpPr txBox="1"/>
          <p:nvPr/>
        </p:nvSpPr>
        <p:spPr>
          <a:xfrm>
            <a:off x="2463510" y="3545085"/>
            <a:ext cx="11465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مَضْيَعَةً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35C18B0-8594-E5AE-E2D9-4616F78A80A8}"/>
              </a:ext>
            </a:extLst>
          </p:cNvPr>
          <p:cNvSpPr txBox="1"/>
          <p:nvPr/>
        </p:nvSpPr>
        <p:spPr>
          <a:xfrm>
            <a:off x="4110562" y="2007831"/>
            <a:ext cx="116323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ٱلصَّبِيُّ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FC2548F-ECF3-5986-6B55-3755CCB14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كلمات السلسلة الأولى. ما المطلوب؟ أين هو الفعل؟ ...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106269-6EEB-2F32-D42D-93371E19073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847F07F-B4D4-691E-FDE9-B61A84E487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31C8DB-068B-4A24-F242-52D9C53C6E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283D2B-B06E-50A4-604C-862E56A26B8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ADF6F2-AAB5-33EF-07CF-A8182FED8A30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3ACD5AC-B3B3-49D8-2A9F-126BB53FD7CF}"/>
                </a:ext>
              </a:extLst>
            </p:cNvPr>
            <p:cNvGrpSpPr/>
            <p:nvPr/>
          </p:nvGrpSpPr>
          <p:grpSpPr>
            <a:xfrm>
              <a:off x="1654674" y="136738"/>
              <a:ext cx="4945301" cy="278069"/>
              <a:chOff x="1654674" y="136738"/>
              <a:chExt cx="4945301" cy="278069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A5B09F1-C028-8D32-5839-39477AD48F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9D0FA2C-BC0E-1C4A-751B-9A83BEC99C29}"/>
                  </a:ext>
                </a:extLst>
              </p:cNvPr>
              <p:cNvGrpSpPr/>
              <p:nvPr/>
            </p:nvGrpSpPr>
            <p:grpSpPr>
              <a:xfrm>
                <a:off x="4052373" y="136738"/>
                <a:ext cx="2547602" cy="278069"/>
                <a:chOff x="4052373" y="136738"/>
                <a:chExt cx="2547602" cy="278069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A5F675A-98A7-A865-F449-46B81D3666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BD35B02-7381-440D-1106-BE704484D0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0C420E5-E44D-8CF0-132D-7484DA38E0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207DE75-393F-5B37-C53B-0CFBF181EE62}"/>
              </a:ext>
            </a:extLst>
          </p:cNvPr>
          <p:cNvSpPr txBox="1"/>
          <p:nvPr/>
        </p:nvSpPr>
        <p:spPr>
          <a:xfrm>
            <a:off x="697616" y="1445340"/>
            <a:ext cx="6937145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أُرَتِّبُ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ٱلْكَلِماتِ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ٱلتّالِيَةَ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لِتَرْكيبِ جُمَلٍ فِعْلِيَّةٍ مُفيدَةٍ: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اِنْتَبِهْ هُناكَ كَلِمَةٌ زائِدَةٌ. 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4C76C9F1-C24D-7284-81DD-D8F8A40A685E}"/>
              </a:ext>
            </a:extLst>
          </p:cNvPr>
          <p:cNvSpPr/>
          <p:nvPr/>
        </p:nvSpPr>
        <p:spPr>
          <a:xfrm>
            <a:off x="8031477" y="2234561"/>
            <a:ext cx="233264" cy="21460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7D81AF42-4DDF-940E-3E1B-B0DBA0EABDEB}"/>
              </a:ext>
            </a:extLst>
          </p:cNvPr>
          <p:cNvSpPr/>
          <p:nvPr/>
        </p:nvSpPr>
        <p:spPr>
          <a:xfrm>
            <a:off x="8041856" y="3795787"/>
            <a:ext cx="233264" cy="21460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33DD14A-8484-858F-891B-8A0CFDFBE055}"/>
              </a:ext>
            </a:extLst>
          </p:cNvPr>
          <p:cNvSpPr txBox="1"/>
          <p:nvPr/>
        </p:nvSpPr>
        <p:spPr>
          <a:xfrm>
            <a:off x="697617" y="2691701"/>
            <a:ext cx="7172566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r" rtl="1"/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ظَلَّ </a:t>
            </a:r>
            <a:r>
              <a:rPr lang="ar-MA" sz="4000" b="1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ٱلصَّبِيُّ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مُشْتاقاً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لِأَبيهِ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85FA0A4-1043-0F96-230A-1A56BAF24C10}"/>
              </a:ext>
            </a:extLst>
          </p:cNvPr>
          <p:cNvSpPr txBox="1"/>
          <p:nvPr/>
        </p:nvSpPr>
        <p:spPr>
          <a:xfrm>
            <a:off x="697617" y="4368967"/>
            <a:ext cx="7065552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r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لَيْسَ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ٱلرَّسْمُ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مَضْيَعَةً لِلْوَقْتِ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45FD081E-55F5-3B0A-D15F-2D22989A8EE3}"/>
              </a:ext>
            </a:extLst>
          </p:cNvPr>
          <p:cNvGrpSpPr/>
          <p:nvPr/>
        </p:nvGrpSpPr>
        <p:grpSpPr>
          <a:xfrm>
            <a:off x="5498588" y="2006098"/>
            <a:ext cx="1011960" cy="597240"/>
            <a:chOff x="4198518" y="2071550"/>
            <a:chExt cx="1011960" cy="59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9" name="Encre 38">
                  <a:extLst>
                    <a:ext uri="{FF2B5EF4-FFF2-40B4-BE49-F238E27FC236}">
                      <a16:creationId xmlns:a16="http://schemas.microsoft.com/office/drawing/2014/main" id="{32283BC8-A0B1-2A6F-5A12-AC332F86B048}"/>
                    </a:ext>
                  </a:extLst>
                </p14:cNvPr>
                <p14:cNvContentPartPr/>
                <p14:nvPr/>
              </p14:nvContentPartPr>
              <p14:xfrm>
                <a:off x="4198518" y="2104310"/>
                <a:ext cx="1011960" cy="564480"/>
              </p14:xfrm>
            </p:contentPart>
          </mc:Choice>
          <mc:Fallback xmlns="">
            <p:pic>
              <p:nvPicPr>
                <p:cNvPr id="39" name="Encre 38">
                  <a:extLst>
                    <a:ext uri="{FF2B5EF4-FFF2-40B4-BE49-F238E27FC236}">
                      <a16:creationId xmlns:a16="http://schemas.microsoft.com/office/drawing/2014/main" id="{32283BC8-A0B1-2A6F-5A12-AC332F86B04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192398" y="2098190"/>
                  <a:ext cx="1024200" cy="57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70860876-49DB-4C82-B67B-46DEAEF67C7C}"/>
                    </a:ext>
                  </a:extLst>
                </p14:cNvPr>
                <p14:cNvContentPartPr/>
                <p14:nvPr/>
              </p14:nvContentPartPr>
              <p14:xfrm>
                <a:off x="4282758" y="2071550"/>
                <a:ext cx="850320" cy="53064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70860876-49DB-4C82-B67B-46DEAEF67C7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276638" y="2065430"/>
                  <a:ext cx="862560" cy="54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100BCD12-B4EE-6D66-5920-20C8B3C95A31}"/>
              </a:ext>
            </a:extLst>
          </p:cNvPr>
          <p:cNvGrpSpPr/>
          <p:nvPr/>
        </p:nvGrpSpPr>
        <p:grpSpPr>
          <a:xfrm>
            <a:off x="3888697" y="3637564"/>
            <a:ext cx="921960" cy="504000"/>
            <a:chOff x="2743038" y="3685430"/>
            <a:chExt cx="921960" cy="50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2" name="Encre 41">
                  <a:extLst>
                    <a:ext uri="{FF2B5EF4-FFF2-40B4-BE49-F238E27FC236}">
                      <a16:creationId xmlns:a16="http://schemas.microsoft.com/office/drawing/2014/main" id="{99901951-2E40-567F-BBCE-83F3EC7342C7}"/>
                    </a:ext>
                  </a:extLst>
                </p14:cNvPr>
                <p14:cNvContentPartPr/>
                <p14:nvPr/>
              </p14:nvContentPartPr>
              <p14:xfrm>
                <a:off x="2817558" y="3685430"/>
                <a:ext cx="847440" cy="451080"/>
              </p14:xfrm>
            </p:contentPart>
          </mc:Choice>
          <mc:Fallback xmlns="">
            <p:pic>
              <p:nvPicPr>
                <p:cNvPr id="42" name="Encre 41">
                  <a:extLst>
                    <a:ext uri="{FF2B5EF4-FFF2-40B4-BE49-F238E27FC236}">
                      <a16:creationId xmlns:a16="http://schemas.microsoft.com/office/drawing/2014/main" id="{99901951-2E40-567F-BBCE-83F3EC7342C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811438" y="3679310"/>
                  <a:ext cx="859680" cy="46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3" name="Encre 42">
                  <a:extLst>
                    <a:ext uri="{FF2B5EF4-FFF2-40B4-BE49-F238E27FC236}">
                      <a16:creationId xmlns:a16="http://schemas.microsoft.com/office/drawing/2014/main" id="{8612E03F-3F96-232B-2254-F7968B06A59A}"/>
                    </a:ext>
                  </a:extLst>
                </p14:cNvPr>
                <p14:cNvContentPartPr/>
                <p14:nvPr/>
              </p14:nvContentPartPr>
              <p14:xfrm>
                <a:off x="2743038" y="3697310"/>
                <a:ext cx="870480" cy="492120"/>
              </p14:xfrm>
            </p:contentPart>
          </mc:Choice>
          <mc:Fallback xmlns="">
            <p:pic>
              <p:nvPicPr>
                <p:cNvPr id="43" name="Encre 42">
                  <a:extLst>
                    <a:ext uri="{FF2B5EF4-FFF2-40B4-BE49-F238E27FC236}">
                      <a16:creationId xmlns:a16="http://schemas.microsoft.com/office/drawing/2014/main" id="{8612E03F-3F96-232B-2254-F7968B06A59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736918" y="3691190"/>
                  <a:ext cx="882720" cy="504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DF0236AD-67F0-5E3A-836D-7F83BEC24B08}"/>
              </a:ext>
            </a:extLst>
          </p:cNvPr>
          <p:cNvSpPr>
            <a:spLocks/>
          </p:cNvSpPr>
          <p:nvPr/>
        </p:nvSpPr>
        <p:spPr>
          <a:xfrm>
            <a:off x="2472856" y="131773"/>
            <a:ext cx="160245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ظواهر لغوية وإملائية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D4E4770-8470-8927-4F06-F86CD7BAB5AD}"/>
              </a:ext>
            </a:extLst>
          </p:cNvPr>
          <p:cNvSpPr txBox="1"/>
          <p:nvPr/>
        </p:nvSpPr>
        <p:spPr>
          <a:xfrm>
            <a:off x="6672549" y="2007832"/>
            <a:ext cx="109062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مُشْتاقاً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1865513-0AFA-E592-75A1-88C7C7F2BA82}"/>
              </a:ext>
            </a:extLst>
          </p:cNvPr>
          <p:cNvSpPr txBox="1"/>
          <p:nvPr/>
        </p:nvSpPr>
        <p:spPr>
          <a:xfrm>
            <a:off x="2883700" y="2007831"/>
            <a:ext cx="96749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ظَلَّ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6EA1257-0621-9448-51A0-04A30EDF730F}"/>
              </a:ext>
            </a:extLst>
          </p:cNvPr>
          <p:cNvSpPr txBox="1"/>
          <p:nvPr/>
        </p:nvSpPr>
        <p:spPr>
          <a:xfrm>
            <a:off x="1849836" y="2007831"/>
            <a:ext cx="78361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لِأَبيهِ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7C800A0-B63F-A405-FF08-C5049977DD7C}"/>
              </a:ext>
            </a:extLst>
          </p:cNvPr>
          <p:cNvSpPr txBox="1"/>
          <p:nvPr/>
        </p:nvSpPr>
        <p:spPr>
          <a:xfrm>
            <a:off x="5435802" y="2018697"/>
            <a:ext cx="107474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ٱلصَّبِيَّ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82ECA4D-72F6-1D68-1E47-B7DA1004D86D}"/>
              </a:ext>
            </a:extLst>
          </p:cNvPr>
          <p:cNvSpPr txBox="1"/>
          <p:nvPr/>
        </p:nvSpPr>
        <p:spPr>
          <a:xfrm>
            <a:off x="5193946" y="3545087"/>
            <a:ext cx="116323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لَيْسَ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1161885-8F71-9D25-11BA-26ACB9734163}"/>
              </a:ext>
            </a:extLst>
          </p:cNvPr>
          <p:cNvSpPr txBox="1"/>
          <p:nvPr/>
        </p:nvSpPr>
        <p:spPr>
          <a:xfrm>
            <a:off x="3834002" y="3545086"/>
            <a:ext cx="1074745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مَضْيَعَةٌ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F1069A94-D2EE-1E0E-F4A7-F9FCE668B303}"/>
              </a:ext>
            </a:extLst>
          </p:cNvPr>
          <p:cNvSpPr txBox="1"/>
          <p:nvPr/>
        </p:nvSpPr>
        <p:spPr>
          <a:xfrm>
            <a:off x="6688423" y="3545087"/>
            <a:ext cx="107474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ٱلرَّسْمُ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F1ACDD6-84DC-3CB5-46FB-FB88D0999346}"/>
              </a:ext>
            </a:extLst>
          </p:cNvPr>
          <p:cNvSpPr txBox="1"/>
          <p:nvPr/>
        </p:nvSpPr>
        <p:spPr>
          <a:xfrm>
            <a:off x="1316051" y="3528895"/>
            <a:ext cx="98184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لِلْوَقْتِ</a:t>
            </a:r>
          </a:p>
        </p:txBody>
      </p:sp>
    </p:spTree>
    <p:extLst>
      <p:ext uri="{BB962C8B-B14F-4D97-AF65-F5344CB8AC3E}">
        <p14:creationId xmlns:p14="http://schemas.microsoft.com/office/powerpoint/2010/main" val="2691462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5DD47-6537-5EF0-C3C0-A1B4AA838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DF198BE2-5BF5-92BE-D47F-48257D77B447}"/>
              </a:ext>
            </a:extLst>
          </p:cNvPr>
          <p:cNvSpPr txBox="1"/>
          <p:nvPr/>
        </p:nvSpPr>
        <p:spPr>
          <a:xfrm>
            <a:off x="1468893" y="2592990"/>
            <a:ext cx="6606172" cy="1977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نَحْنُ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.....................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.....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.............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كُتُباً عِلْمِيَّةً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قَرَأْتُ -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قَرَؤوا -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قَرَأْنا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)</a:t>
            </a:r>
          </a:p>
          <a:p>
            <a:pPr marL="285750" marR="0" lvl="0" indent="-2857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800" dirty="0">
                <a:solidFill>
                  <a:prstClr val="black"/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هُما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.................................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ٱلْحَفْلَ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ٱلْكَبيرَ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حَضَروا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-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حَضَرا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–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حَضَرْتُما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)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Times New Roman" panose="02020603050405020304" pitchFamily="18" charset="0"/>
              <a:cs typeface="Microsoft Uighur" panose="02000000000000000000" pitchFamily="2" charset="-78"/>
            </a:endParaRPr>
          </a:p>
          <a:p>
            <a:pPr marL="285750" marR="0" lvl="0" indent="-2857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صارَ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ٱلْعِلْمُ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.............................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(ضَرورِيٍّ – ضرورِيّاً – ضَرورِيُّ)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77F8215-DD47-219B-BCFC-D8F204A8E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 التمرين الثاني. من يتقاسم إجابته؟ لماذا؟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45B29-BDDE-BDA4-6214-AC86731186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96F4727-9C95-7986-9F03-3DFE14C2A9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35A92D8-D1C7-7167-271C-6A782FC788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FB8E0CC-F2B2-58C1-3EF5-9A0316D0BE7D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49EB75C-9D68-0B72-8FBF-2F27DF33586D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AEC43-4455-0D39-1E6C-31C27AEC4C0C}"/>
                </a:ext>
              </a:extLst>
            </p:cNvPr>
            <p:cNvGrpSpPr/>
            <p:nvPr/>
          </p:nvGrpSpPr>
          <p:grpSpPr>
            <a:xfrm>
              <a:off x="1654674" y="136738"/>
              <a:ext cx="4945301" cy="278069"/>
              <a:chOff x="1654674" y="136738"/>
              <a:chExt cx="4945301" cy="278069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7D39F382-D053-6A7C-E717-B51B3EB618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31BB122-89B5-604B-FA73-FF56B887959F}"/>
                  </a:ext>
                </a:extLst>
              </p:cNvPr>
              <p:cNvGrpSpPr/>
              <p:nvPr/>
            </p:nvGrpSpPr>
            <p:grpSpPr>
              <a:xfrm>
                <a:off x="4052373" y="136738"/>
                <a:ext cx="2547602" cy="278069"/>
                <a:chOff x="4052373" y="136738"/>
                <a:chExt cx="2547602" cy="278069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716A0990-2E70-B32C-A87D-E9DBC62019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9EEF9E8-C703-BCD5-609E-E4B9F313D7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D2E9D50-739E-284B-7378-64319665C0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28EF763B-6BC4-B7C6-F4DA-F65F51CB3AF4}"/>
              </a:ext>
            </a:extLst>
          </p:cNvPr>
          <p:cNvSpPr/>
          <p:nvPr/>
        </p:nvSpPr>
        <p:spPr>
          <a:xfrm>
            <a:off x="2667278" y="2212494"/>
            <a:ext cx="5513498" cy="32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أُكْمِلُ كُلَّ جُمْلَةٍ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بِٱلْكَلِمَةِ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ٱلْمُناسِبَةِ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3B1CC785-98AA-7E50-5159-B6E1023E5824}"/>
              </a:ext>
            </a:extLst>
          </p:cNvPr>
          <p:cNvSpPr txBox="1"/>
          <p:nvPr/>
        </p:nvSpPr>
        <p:spPr>
          <a:xfrm>
            <a:off x="5845665" y="2679678"/>
            <a:ext cx="1230549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قَرَأْنا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A875677-37AA-A31E-3E63-244181F7BBE4}"/>
              </a:ext>
            </a:extLst>
          </p:cNvPr>
          <p:cNvSpPr txBox="1"/>
          <p:nvPr/>
        </p:nvSpPr>
        <p:spPr>
          <a:xfrm>
            <a:off x="5424027" y="3289995"/>
            <a:ext cx="1230549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حَضَرا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E0488879-7146-18C7-0D0B-338A5DB7BF9A}"/>
              </a:ext>
            </a:extLst>
          </p:cNvPr>
          <p:cNvSpPr txBox="1"/>
          <p:nvPr/>
        </p:nvSpPr>
        <p:spPr>
          <a:xfrm>
            <a:off x="5369426" y="3924123"/>
            <a:ext cx="1230549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ضرورِيّاً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03F795-C5B4-C1C4-85E1-050711075DCC}"/>
              </a:ext>
            </a:extLst>
          </p:cNvPr>
          <p:cNvSpPr>
            <a:spLocks/>
          </p:cNvSpPr>
          <p:nvPr/>
        </p:nvSpPr>
        <p:spPr>
          <a:xfrm>
            <a:off x="2472856" y="131773"/>
            <a:ext cx="160245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ظواهر لغوية وإملائية</a:t>
            </a:r>
          </a:p>
        </p:txBody>
      </p:sp>
    </p:spTree>
    <p:extLst>
      <p:ext uri="{BB962C8B-B14F-4D97-AF65-F5344CB8AC3E}">
        <p14:creationId xmlns:p14="http://schemas.microsoft.com/office/powerpoint/2010/main" val="22913587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203F3-D4B3-3FE9-83B1-AE8950DE8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B2F4B8-C6C1-D405-2008-88DAC5940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إلى تصحيح الإملاء. من يمر إلى السبورة ليكتب الكلمة الأولى بشكل صحيح. لماذا؟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731277-C37C-AC6D-EF59-9D6AB7F3B1F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4E4F060-4140-BF5B-1C54-D612DCBF42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1A3FBBA-DFE0-CAC2-EE36-E4E193A639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D82598F-6D0B-253A-9946-3C2E836B1829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A0F7356-D189-A5EE-1257-D457B95F0506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4EBD5AE-9CF0-71D6-9839-F0121A56BF46}"/>
                </a:ext>
              </a:extLst>
            </p:cNvPr>
            <p:cNvGrpSpPr/>
            <p:nvPr/>
          </p:nvGrpSpPr>
          <p:grpSpPr>
            <a:xfrm>
              <a:off x="1654674" y="136738"/>
              <a:ext cx="4945301" cy="278069"/>
              <a:chOff x="1654674" y="136738"/>
              <a:chExt cx="4945301" cy="278069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81A29C9D-8FE8-D396-F3BB-80B3E616DE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B3BE3134-6AF3-7003-0467-3528BAEDA0FE}"/>
                  </a:ext>
                </a:extLst>
              </p:cNvPr>
              <p:cNvGrpSpPr/>
              <p:nvPr/>
            </p:nvGrpSpPr>
            <p:grpSpPr>
              <a:xfrm>
                <a:off x="4052373" y="136738"/>
                <a:ext cx="2547602" cy="278069"/>
                <a:chOff x="4052373" y="136738"/>
                <a:chExt cx="2547602" cy="278069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F46A4F4F-5A17-6843-9EF4-66084F74C1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C07ADEFB-4D69-B02C-C918-589F09C0FE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06DD19C-11F8-D84C-B765-D3E38AA6DE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1B77EC87-DCDF-85DF-BE54-0F7B843C2586}"/>
              </a:ext>
            </a:extLst>
          </p:cNvPr>
          <p:cNvSpPr/>
          <p:nvPr/>
        </p:nvSpPr>
        <p:spPr>
          <a:xfrm>
            <a:off x="2112239" y="1704227"/>
            <a:ext cx="5513498" cy="32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 typeface="+mj-lt"/>
              <a:buAutoNum type="arabicPeriod" startAt="3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أُكْمِلُ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بٱلْهَمْزَةِ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ٱلْمُناسِبَةِ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A128A93A-3BD4-3F17-0D97-12B2E35D329B}"/>
              </a:ext>
            </a:extLst>
          </p:cNvPr>
          <p:cNvSpPr/>
          <p:nvPr/>
        </p:nvSpPr>
        <p:spPr>
          <a:xfrm>
            <a:off x="4915784" y="2130651"/>
            <a:ext cx="2556589" cy="4629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( ـئــ - ؤ – ئ - أ - ء).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ED7CB9-0534-4CD6-9947-6B0F322043AF}"/>
              </a:ext>
            </a:extLst>
          </p:cNvPr>
          <p:cNvSpPr>
            <a:spLocks/>
          </p:cNvSpPr>
          <p:nvPr/>
        </p:nvSpPr>
        <p:spPr>
          <a:xfrm>
            <a:off x="2472856" y="131773"/>
            <a:ext cx="160245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ظواهر لغوية وإملائية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4D9DA58-69E5-D4B0-9CB3-A1AC90CFC523}"/>
              </a:ext>
            </a:extLst>
          </p:cNvPr>
          <p:cNvSpPr txBox="1"/>
          <p:nvPr/>
        </p:nvSpPr>
        <p:spPr>
          <a:xfrm>
            <a:off x="1045708" y="1709193"/>
            <a:ext cx="3823280" cy="96436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marR="0" lvl="0" indent="-285750" algn="r" defTabSz="457200" rtl="1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هُوَ تَـ...خُذُهُ رَ...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فَةٌ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بِٱلْمُ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ــ...مِنينَ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Times New Roman" panose="02020603050405020304" pitchFamily="18" charset="0"/>
              <a:cs typeface="Microsoft Uighur" panose="02000000000000000000" pitchFamily="2" charset="-78"/>
            </a:endParaRPr>
          </a:p>
          <a:p>
            <a:pPr marL="285750" marR="0" lvl="0" indent="-285750" algn="r" defTabSz="457200" rtl="1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اَلْمَحَبَّةً تَمْلَــ...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ٱلْحَياةَ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بِٱلدِّفْ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3817D1A-70D8-1A59-975E-3716A6615F51}"/>
              </a:ext>
            </a:extLst>
          </p:cNvPr>
          <p:cNvSpPr txBox="1"/>
          <p:nvPr/>
        </p:nvSpPr>
        <p:spPr>
          <a:xfrm>
            <a:off x="653308" y="2959094"/>
            <a:ext cx="4227863" cy="20390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marR="0" lvl="0" indent="-2857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هُوَ تَـ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أْ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خُذُهُ رَ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أ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ْفَةٌ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بِٱلْمُـ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ـؤ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ْمِنينَ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 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Times New Roman" panose="02020603050405020304" pitchFamily="18" charset="0"/>
              <a:cs typeface="Microsoft Uighur" panose="02000000000000000000" pitchFamily="2" charset="-78"/>
            </a:endParaRPr>
          </a:p>
          <a:p>
            <a:pPr marL="285750" marR="0" lvl="0" indent="-2857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اَلْمَحَبَّةً تَمْلَــ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أ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ٱلْحَياةَ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بِٱلدِّفْ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ءِ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Times New Roman" panose="02020603050405020304" pitchFamily="18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93548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D566F9-55B2-B364-0391-44C1D39F51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98952" y="987759"/>
            <a:ext cx="397995" cy="39799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B5785-5D8C-C5DE-FBAC-5583972B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الواجب المنزلي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3C4482C-575A-E7EC-6876-A88F5EC50E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0183" y="2072825"/>
            <a:ext cx="1464231" cy="1464231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26535E6-31D3-5E2C-B1A6-002485C1E6C1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E132453-2975-C4B5-7BB1-F569538BC07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6813D0-A73F-3EFF-20A4-09D0F89084C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0C5B125-1C1D-1A8B-F1D8-31803527D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904B8DD-37E1-DD10-7E10-460BDA5A62AE}"/>
              </a:ext>
            </a:extLst>
          </p:cNvPr>
          <p:cNvSpPr txBox="1"/>
          <p:nvPr/>
        </p:nvSpPr>
        <p:spPr>
          <a:xfrm>
            <a:off x="539067" y="1783384"/>
            <a:ext cx="6208693" cy="39840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742950" indent="-742950" algn="r" rtl="1">
              <a:buAutoNum type="arabicPeriod"/>
            </a:pPr>
            <a:r>
              <a:rPr lang="ar-MA" sz="3200" dirty="0">
                <a:solidFill>
                  <a:srgbClr val="424D7C"/>
                </a:solidFill>
                <a:cs typeface="Microsoft Uighur" panose="02000000000000000000" pitchFamily="2" charset="-78"/>
              </a:rPr>
              <a:t>أُراجِعُ دُروسي وَأَسْتَعِدُّ  لِفُروضِ </a:t>
            </a:r>
            <a:r>
              <a:rPr lang="ar-MA" sz="32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ٱلْمُراقَبَةِ</a:t>
            </a:r>
            <a:r>
              <a:rPr lang="ar-MA" sz="3200" dirty="0">
                <a:solidFill>
                  <a:srgbClr val="424D7C"/>
                </a:solidFill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ٱلْمُسْتَمِرَّةِ</a:t>
            </a:r>
            <a:r>
              <a:rPr lang="ar-MA" sz="3200" dirty="0">
                <a:solidFill>
                  <a:srgbClr val="424D7C"/>
                </a:solidFill>
                <a:cs typeface="Microsoft Uighur" panose="02000000000000000000" pitchFamily="2" charset="-78"/>
              </a:rPr>
              <a:t> 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إِمْلاءٌ: 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الهمزة المتوسطة والهمزة المتطرفة (صفحات: 17  و41)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ظواهر لغوية: 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الفعل الماضي ص  16 -28 – </a:t>
            </a:r>
          </a:p>
          <a:p>
            <a:pPr algn="r" rtl="1"/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النواسخ الفعلية 40  و52 .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المعجم: 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مفردات المرحلة الثالثة ص 10 وَ 34 </a:t>
            </a:r>
          </a:p>
          <a:p>
            <a:pPr algn="r" rtl="1"/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– مفاتيح السياق ص 46 – خريطة الكلمة ص 22.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إنتاج كتابي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: التعبير عن المشاعر ص 18 وَ  30 و42. 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قراءة: 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إستراتيجية الكلمات المفاتيح.</a:t>
            </a:r>
          </a:p>
        </p:txBody>
      </p:sp>
      <p:pic>
        <p:nvPicPr>
          <p:cNvPr id="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674D75-B9E7-4C55-572B-AAEBB02B9F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1C52892-A41F-47E0-2260-39A53B9429F0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E652E44-2D39-01B8-7697-46045F5D8B8B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B43E7A0-1510-1664-A13C-F964BF932F79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0E56DA36-9805-D999-E7FB-9DAE24D980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EB6262B2-FFE2-7E4D-E87C-74109683D601}"/>
                  </a:ext>
                </a:extLst>
              </p:cNvPr>
              <p:cNvGrpSpPr/>
              <p:nvPr/>
            </p:nvGrpSpPr>
            <p:grpSpPr>
              <a:xfrm>
                <a:off x="2399741" y="131773"/>
                <a:ext cx="3932373" cy="288000"/>
                <a:chOff x="2399741" y="131773"/>
                <a:chExt cx="3932373" cy="288000"/>
              </a:xfrm>
            </p:grpSpPr>
            <p:pic>
              <p:nvPicPr>
                <p:cNvPr id="17" name="Image 16">
                  <a:extLst>
                    <a:ext uri="{FF2B5EF4-FFF2-40B4-BE49-F238E27FC236}">
                      <a16:creationId xmlns:a16="http://schemas.microsoft.com/office/drawing/2014/main" id="{2BB20E93-5F70-1268-99BA-106A50A916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3" name="Image 22">
                  <a:extLst>
                    <a:ext uri="{FF2B5EF4-FFF2-40B4-BE49-F238E27FC236}">
                      <a16:creationId xmlns:a16="http://schemas.microsoft.com/office/drawing/2014/main" id="{2F146497-029B-3D8F-2678-607F51B511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1CB3E2F0-A0C2-C2E8-04F8-E9F838ACDF5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399741" y="131773"/>
                  <a:ext cx="1675565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ظواهر لغوية وإملائية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81223209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57FFF-F3D0-25CC-6EE8-104764E94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الحصة هم ...........................................................................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E7ECB18-322A-52B8-076D-F74187FB5CA1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A304997-C474-0244-2288-32CBDE5E096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2B4DF2D-ED93-A507-FDBA-4833CE86EBA6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517814B-9380-CC64-F9C8-F0BF76DC1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2F7CB2E-4575-7B8A-34CA-3D6666B6A8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3365946" y="2438287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ADE1AA1C-6861-D8EC-7927-29F7677DC6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30D99036-4191-273B-8E66-A0EF4845E1DB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8DE83ED-694F-19D7-7CF2-3D96C4E592E5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E94EE8BD-EC54-5E2A-E231-562E569C503D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1C4EDC2B-1B91-405B-B30A-140900EE36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A1B23570-8DB5-3604-C60E-3CB4B05CDE7A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0C3A60A3-5518-2E94-9717-CC450ED1BF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F4EAF658-AF4F-4CCE-9FEC-C45C084429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EF10391E-C58A-1E94-D07B-294E99BFCCA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ظواهر لغوية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51799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7CACC-D8BC-30D1-CB28-CC2059469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A45A1B-BC30-13AD-5753-E47F3279A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9FD947E-C783-B702-32A8-8DF92D144B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9B6C411-0942-7DD6-ACDE-D71BD92F9D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6BE51E-0147-1C94-82BA-369DDACB379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784F3E-6774-4EBD-5DE7-93B007F1B6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8">
            <a:extLst>
              <a:ext uri="{FF2B5EF4-FFF2-40B4-BE49-F238E27FC236}">
                <a16:creationId xmlns:a16="http://schemas.microsoft.com/office/drawing/2014/main" id="{639CF646-4D1D-FCCD-53C0-2056DA59F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D69C617-A9DA-ED30-9EBA-BFAAB075C131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0A1BDD6-2EE3-5C68-BC8E-CE4274C99655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8BE8B28-188F-44CB-A9A6-4D3A7A93057E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D43A9F6C-F999-DA82-69AB-388700F654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428AA19C-77F5-30F6-9183-CD6C0B2C9E32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A958B87C-B371-A2A0-662A-01580C1B6D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E3ED01E1-3DE8-BE21-DD2C-A047E9DAE1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BF81FAAD-3129-0946-2C48-D1C90547882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ظواهر لغوية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2203037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37033</TotalTime>
  <Words>1782</Words>
  <Application>Microsoft Office PowerPoint</Application>
  <PresentationFormat>Affichage à l'écran (4:3)</PresentationFormat>
  <Paragraphs>368</Paragraphs>
  <Slides>50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50</vt:i4>
      </vt:variant>
    </vt:vector>
  </HeadingPairs>
  <TitlesOfParts>
    <vt:vector size="77" baseType="lpstr">
      <vt:lpstr>Microsoft Sans Serif</vt:lpstr>
      <vt:lpstr>Modern Love</vt:lpstr>
      <vt:lpstr>Calibri</vt:lpstr>
      <vt:lpstr>Arial</vt:lpstr>
      <vt:lpstr>Dosis SemiBold</vt:lpstr>
      <vt:lpstr>Dosis</vt:lpstr>
      <vt:lpstr>Wingdings</vt:lpstr>
      <vt:lpstr>Calibri Light</vt:lpstr>
      <vt:lpstr>Dosis Medium</vt:lpstr>
      <vt:lpstr>Microsoft Uighur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Présentation PowerPoint</vt:lpstr>
      <vt:lpstr>Présentation PowerPoint</vt:lpstr>
      <vt:lpstr>هيكلة حصص الأسبوع التربوي السادس </vt:lpstr>
      <vt:lpstr>هيكلة حصة اليوم</vt:lpstr>
      <vt:lpstr>عند نهاية الحصة</vt:lpstr>
      <vt:lpstr>افتتاح الحصة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سنبدأ بالتدرب على تحديد معاني كلمات باستعمال إستراتيجية مفاتيح السياق.</vt:lpstr>
      <vt:lpstr>خذوا ألواحكم.</vt:lpstr>
      <vt:lpstr>اقرؤوا الجملة أمامكم ثم اكتبوا الكلمة المناسبة لمعنى كلمة "يتأمل" حسب السياق.</vt:lpstr>
      <vt:lpstr>ارفعوا ألواحكم. ما الكلمات المفاتيح التي تساعد على تحديد المعنى؟ هل تتفقون؟</vt:lpstr>
      <vt:lpstr>يتأمل بمعنى يدقق النظر. من يقرأ؟ هل المعنى مناسب للسياق؟                         - انتبهوا للتصحيح.</vt:lpstr>
      <vt:lpstr>اقرؤوا الجملة أمامكم ثم اكتبوا الكلمة المناسبة لمعنى كلمة "تحلق" حسب السياق.</vt:lpstr>
      <vt:lpstr>ارفعوا ألواحكم. ما الكلمات المفاتيح التي تساعد على تحديد المعنى؟ هل تتفقون؟</vt:lpstr>
      <vt:lpstr>تحلق بمعنى اجتمع، كونوا دائرة. من يقرأ؟ هل المعنى مناسب للسياق؟              - انتبهوا للتصحيح.</vt:lpstr>
      <vt:lpstr>اقرؤوا الجملة أمامكم ثم اكتبوا الكلمة المناسبة لمعنى كلمة "عثر" حسب السياق.</vt:lpstr>
      <vt:lpstr>ارفعوا ألواحكم. ما الكلمات المفاتيح التي تساعد على تحديد المعنى؟ هل تتفقون؟</vt:lpstr>
      <vt:lpstr>عثر بمعنى سقط. من يقرأ؟ هل المعنى مناسب للسياق؟                                - انتبهوا للتصحيح.</vt:lpstr>
      <vt:lpstr>قراءة</vt:lpstr>
      <vt:lpstr>نمر إلى حصة القراءة. خذوا الصفحة 64. نواصل استثمار النص (أين نجد السعادة؟)</vt:lpstr>
      <vt:lpstr>سأعين خمسة متعلمين لقراءة النص.</vt:lpstr>
      <vt:lpstr>الآن اقرؤوا النص قراءة هامسة ثم أجيبوا عن السؤال رقم 5.  أمامكم 6 دقائق. يوجه الأستاذ المتعلمين للعمل على التمرين كما هو على السبورة.</vt:lpstr>
      <vt:lpstr>انتهى الوقت. نصحح. من يقرأ التعليمة؟ من يقرأ الفقرة الأولى؟ ما الفكرة المناسبة لها؟</vt:lpstr>
      <vt:lpstr>-انتبهوا للتصحيح.</vt:lpstr>
      <vt:lpstr>الفكرة العامة تعبر عن الموضوع الأساسي للنص. اقرؤوا النص ثم حددوا الفكرة التي تعبر عن المضمون الأساسي.</vt:lpstr>
      <vt:lpstr>من يقدم الفكرة العامة للنص من بين الأفكار المقترحة؟ هل تتفقون؟ لماذا؟</vt:lpstr>
      <vt:lpstr>صححوا.</vt:lpstr>
      <vt:lpstr>نمر إلى السؤال الأخير. سنناقش الإجابات. من يتقاسم إجابته؟</vt:lpstr>
      <vt:lpstr>فسحة تربوية</vt:lpstr>
      <vt:lpstr>ننشد قصيدة (أغنية لبلادي).</vt:lpstr>
      <vt:lpstr>ننشد قصيدة (هداياي).</vt:lpstr>
      <vt:lpstr>ظواهر لغوية وإملائية</vt:lpstr>
      <vt:lpstr>نمر إلى الظواهر اللغوية. من يذكرنا بالنواسخ الفعلية (أخوات كان)؟ على ماذا تدخل؟</vt:lpstr>
      <vt:lpstr>نتذكر. من يقرأ؟ ما التغيرات التي تطرأ على حركات الاسم المبتدأ والاسم الذي يخبر عنه؟</vt:lpstr>
      <vt:lpstr>هذه جملة. من يدخل عليها الفعل أصبح؟ هل تتفقون؟</vt:lpstr>
      <vt:lpstr>نعم نقول: أصبحت الحياة جميلةً.</vt:lpstr>
      <vt:lpstr>الآن شفهيا نصرف جماعيا الفعل "عَجِبَ" مع الضمائر. نبدأ بالضمير أنا. من يجيب؟</vt:lpstr>
      <vt:lpstr>الآن نمر إلى الإملاء. من يذكرنا بطريقة كتابة الهمزة المتوسطة في الكلمات؟</vt:lpstr>
      <vt:lpstr>الآن نمر إلى الإملاء. من يذكرنا بطريقة كتابة الهمزة المتطرفة في الكلمات؟</vt:lpstr>
      <vt:lpstr>خذوا دفاتر القسم. أنجزوا التمارين التالية. اكتبوا بخط واضح.</vt:lpstr>
      <vt:lpstr>انتهى الوقت. نصحح. ستشاركون جميعا وتناقشون كل الإجابات. يتم التصحيح بشكل تفاعلي</vt:lpstr>
      <vt:lpstr>من يقرأ كلمات السلسلة الأولى. ما المطلوب؟ أين هو الفعل؟ ...</vt:lpstr>
      <vt:lpstr>نصحح التمرين الثاني. من يتقاسم إجابته؟ لماذا؟</vt:lpstr>
      <vt:lpstr>نمر إلى تصحيح الإملاء. من يمر إلى السبورة ليكتب الكلمة الأولى بشكل صحيح. لماذا؟</vt:lpstr>
      <vt:lpstr>اختتام الحصة</vt:lpstr>
      <vt:lpstr>الواجب المنزلي</vt:lpstr>
      <vt:lpstr>أبطال الحصة هم ........................................................................... 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HASSAN.OUMEZIANE</cp:lastModifiedBy>
  <cp:revision>256</cp:revision>
  <dcterms:created xsi:type="dcterms:W3CDTF">2023-09-20T21:35:22Z</dcterms:created>
  <dcterms:modified xsi:type="dcterms:W3CDTF">2026-03-10T08:42:14Z</dcterms:modified>
</cp:coreProperties>
</file>