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77"/>
  </p:notesMasterIdLst>
  <p:sldIdLst>
    <p:sldId id="2147482794" r:id="rId18"/>
    <p:sldId id="2147482608" r:id="rId19"/>
    <p:sldId id="2147482470" r:id="rId20"/>
    <p:sldId id="2147482692" r:id="rId21"/>
    <p:sldId id="2147482693" r:id="rId22"/>
    <p:sldId id="2147482691" r:id="rId23"/>
    <p:sldId id="2147482467" r:id="rId24"/>
    <p:sldId id="2147482630" r:id="rId25"/>
    <p:sldId id="2147482468" r:id="rId26"/>
    <p:sldId id="2147482717" r:id="rId27"/>
    <p:sldId id="2147482795" r:id="rId28"/>
    <p:sldId id="2147482796" r:id="rId29"/>
    <p:sldId id="2147482797" r:id="rId30"/>
    <p:sldId id="2147482798" r:id="rId31"/>
    <p:sldId id="2147482799" r:id="rId32"/>
    <p:sldId id="2147482800" r:id="rId33"/>
    <p:sldId id="2147482801" r:id="rId34"/>
    <p:sldId id="2147482802" r:id="rId35"/>
    <p:sldId id="2147482803" r:id="rId36"/>
    <p:sldId id="2147482804" r:id="rId37"/>
    <p:sldId id="2147482724" r:id="rId38"/>
    <p:sldId id="2147482727" r:id="rId39"/>
    <p:sldId id="2147482805" r:id="rId40"/>
    <p:sldId id="2147482806" r:id="rId41"/>
    <p:sldId id="2147482807" r:id="rId42"/>
    <p:sldId id="2147482808" r:id="rId43"/>
    <p:sldId id="2147482809" r:id="rId44"/>
    <p:sldId id="2147482810" r:id="rId45"/>
    <p:sldId id="2147482747" r:id="rId46"/>
    <p:sldId id="2147482827" r:id="rId47"/>
    <p:sldId id="2147482831" r:id="rId48"/>
    <p:sldId id="2147482828" r:id="rId49"/>
    <p:sldId id="2147482829" r:id="rId50"/>
    <p:sldId id="2147482830" r:id="rId51"/>
    <p:sldId id="2147482811" r:id="rId52"/>
    <p:sldId id="2147482819" r:id="rId53"/>
    <p:sldId id="2147482822" r:id="rId54"/>
    <p:sldId id="2147482823" r:id="rId55"/>
    <p:sldId id="2147482826" r:id="rId56"/>
    <p:sldId id="2147482824" r:id="rId57"/>
    <p:sldId id="2147482825" r:id="rId58"/>
    <p:sldId id="2147482703" r:id="rId59"/>
    <p:sldId id="2147482459" r:id="rId60"/>
    <p:sldId id="2147482789" r:id="rId61"/>
    <p:sldId id="2147482793" r:id="rId62"/>
    <p:sldId id="2147482790" r:id="rId63"/>
    <p:sldId id="2147482721" r:id="rId64"/>
    <p:sldId id="2147482791" r:id="rId65"/>
    <p:sldId id="2147482742" r:id="rId66"/>
    <p:sldId id="2147482394" r:id="rId67"/>
    <p:sldId id="2147482762" r:id="rId68"/>
    <p:sldId id="2147482722" r:id="rId69"/>
    <p:sldId id="2147482743" r:id="rId70"/>
    <p:sldId id="2147482718" r:id="rId71"/>
    <p:sldId id="2147482723" r:id="rId72"/>
    <p:sldId id="2147482719" r:id="rId73"/>
    <p:sldId id="2147482792" r:id="rId74"/>
    <p:sldId id="2147482465" r:id="rId75"/>
    <p:sldId id="2147482466" r:id="rId76"/>
  </p:sldIdLst>
  <p:sldSz cx="9144000" cy="6858000" type="screen4x3"/>
  <p:notesSz cx="6858000" cy="9144000"/>
  <p:embeddedFontLst>
    <p:embeddedFont>
      <p:font typeface="Air Strip Arabic" panose="020B0604020202020204" charset="0"/>
      <p:regular r:id="rId78"/>
    </p:embeddedFon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regular r:id="rId84"/>
      <p:bold r:id="rId85"/>
    </p:embeddedFont>
    <p:embeddedFont>
      <p:font typeface="Microsoft Sans Serif" panose="020B0604020202020204" pitchFamily="34" charset="0"/>
      <p:regular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  <p:embeddedFont>
      <p:font typeface="Sakkal Majalla" panose="02000000000000000000" pitchFamily="2" charset="-78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AFABAB"/>
    <a:srgbClr val="2DC7D3"/>
    <a:srgbClr val="D6E9EA"/>
    <a:srgbClr val="424D7C"/>
    <a:srgbClr val="44546A"/>
    <a:srgbClr val="414B79"/>
    <a:srgbClr val="424D7B"/>
    <a:srgbClr val="10658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9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95" Type="http://schemas.openxmlformats.org/officeDocument/2006/relationships/tableStyles" Target="tableStyles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10.fntdata"/><Relationship Id="rId61" Type="http://schemas.openxmlformats.org/officeDocument/2006/relationships/slide" Target="slides/slide44.xml"/><Relationship Id="rId82" Type="http://schemas.openxmlformats.org/officeDocument/2006/relationships/font" Target="fonts/font5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734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87758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  <p:sldLayoutId id="214748389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27.gif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5.png"/><Relationship Id="rId11" Type="http://schemas.openxmlformats.org/officeDocument/2006/relationships/image" Target="../media/image47.png"/><Relationship Id="rId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4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7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48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8.png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0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6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6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7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6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968D09FD-FAD9-9EEF-801D-E5E3FBB3E9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333A164-02B3-EC30-C910-68DC03D4E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3" name="Image 2" descr="Une image contenant texte, capture d’écran, Police, outil d’écriture&#10;&#10;Le contenu généré par l’IA peut être incorrect.">
              <a:extLst>
                <a:ext uri="{FF2B5EF4-FFF2-40B4-BE49-F238E27FC236}">
                  <a16:creationId xmlns:a16="http://schemas.microsoft.com/office/drawing/2014/main" id="{B9724172-806E-05D7-E612-5DAC85776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833" y="4745606"/>
              <a:ext cx="8208000" cy="1504721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3835DF0-3DF9-4639-03B7-49F24F83BB4E}"/>
              </a:ext>
            </a:extLst>
          </p:cNvPr>
          <p:cNvSpPr txBox="1"/>
          <p:nvPr/>
        </p:nvSpPr>
        <p:spPr>
          <a:xfrm rot="20840637">
            <a:off x="3721908" y="3392099"/>
            <a:ext cx="1048848" cy="590743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الثالثة</a:t>
            </a:r>
            <a:endParaRPr lang="fr-FR" sz="28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 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495366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69126" y="496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79350" y="393823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إنتاج كتابي 30د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0494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ظواهر لغوية 20د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15 د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1D0D8D-882E-4B81-E194-1D99CD32DD1E}"/>
              </a:ext>
            </a:extLst>
          </p:cNvPr>
          <p:cNvGrpSpPr/>
          <p:nvPr/>
        </p:nvGrpSpPr>
        <p:grpSpPr>
          <a:xfrm flipH="1">
            <a:off x="569126" y="2056718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8226BE6-567F-FAD0-6CA8-F8A77949253F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E8D471F5-903F-3913-B8D6-5B5965D4A6AC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106E7A-EDB8-0FD6-4A67-CC90860319CE}"/>
              </a:ext>
            </a:extLst>
          </p:cNvPr>
          <p:cNvGrpSpPr/>
          <p:nvPr/>
        </p:nvGrpSpPr>
        <p:grpSpPr>
          <a:xfrm flipH="1">
            <a:off x="569126" y="3482113"/>
            <a:ext cx="3780000" cy="1332000"/>
            <a:chOff x="648000" y="1944000"/>
            <a:chExt cx="3780000" cy="1332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B7F2F52-A488-E4C2-2529-EF8C48E53EF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50194979-3DA3-18FE-C484-58190A623355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9185F1A0-E05D-4787-F724-A8F96492A560}"/>
              </a:ext>
            </a:extLst>
          </p:cNvPr>
          <p:cNvSpPr txBox="1">
            <a:spLocks/>
          </p:cNvSpPr>
          <p:nvPr/>
        </p:nvSpPr>
        <p:spPr>
          <a:xfrm>
            <a:off x="713126" y="39100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تمرير فرض اللغة العربية الكتابي</a:t>
            </a: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B1688913-BBAB-A44E-A831-FD8CDDA391B2}"/>
              </a:ext>
            </a:extLst>
          </p:cNvPr>
          <p:cNvSpPr txBox="1">
            <a:spLocks/>
          </p:cNvSpPr>
          <p:nvPr/>
        </p:nvSpPr>
        <p:spPr>
          <a:xfrm>
            <a:off x="713126" y="53590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التصحيح ومسك النتائج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417A8BE-5BAC-7CE7-2D1D-CB9558B81046}"/>
              </a:ext>
            </a:extLst>
          </p:cNvPr>
          <p:cNvGrpSpPr/>
          <p:nvPr/>
        </p:nvGrpSpPr>
        <p:grpSpPr>
          <a:xfrm flipH="1">
            <a:off x="4714876" y="2055112"/>
            <a:ext cx="3780000" cy="1341701"/>
            <a:chOff x="845620" y="2489614"/>
            <a:chExt cx="3780000" cy="134170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9BD537F-2747-CD11-BCBC-2A22F06E42EB}"/>
                </a:ext>
              </a:extLst>
            </p:cNvPr>
            <p:cNvSpPr/>
            <p:nvPr/>
          </p:nvSpPr>
          <p:spPr>
            <a:xfrm>
              <a:off x="845620" y="2751315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5B49760-EA98-AB7D-1B84-347003E44F59}"/>
                </a:ext>
              </a:extLst>
            </p:cNvPr>
            <p:cNvSpPr/>
            <p:nvPr/>
          </p:nvSpPr>
          <p:spPr>
            <a:xfrm>
              <a:off x="1041146" y="2489614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F7D045B4-D0B1-AD5B-C438-2C31608386D0}"/>
              </a:ext>
            </a:extLst>
          </p:cNvPr>
          <p:cNvSpPr txBox="1">
            <a:spLocks/>
          </p:cNvSpPr>
          <p:nvPr/>
        </p:nvSpPr>
        <p:spPr>
          <a:xfrm>
            <a:off x="4893636" y="254364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26334" y="252146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معجم: مراجعة وتوليف  35د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المسموع.</a:t>
            </a:r>
          </a:p>
        </p:txBody>
      </p:sp>
      <p:sp>
        <p:nvSpPr>
          <p:cNvPr id="17" name="Espace réservé du texte 25">
            <a:extLst>
              <a:ext uri="{FF2B5EF4-FFF2-40B4-BE49-F238E27FC236}">
                <a16:creationId xmlns:a16="http://schemas.microsoft.com/office/drawing/2014/main" id="{BCC91468-E6A1-89FF-62AE-177427C34C6A}"/>
              </a:ext>
            </a:extLst>
          </p:cNvPr>
          <p:cNvSpPr txBox="1">
            <a:spLocks/>
          </p:cNvSpPr>
          <p:nvPr/>
        </p:nvSpPr>
        <p:spPr>
          <a:xfrm>
            <a:off x="713126" y="24527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944822" y="2813076"/>
            <a:ext cx="694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النص: أين نجد السعادة؟ (ص 64)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609795" y="4080533"/>
            <a:ext cx="102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التعبير عن المشاعر (توليف ومراجعة)</a:t>
            </a:r>
          </a:p>
        </p:txBody>
      </p:sp>
      <p:sp>
        <p:nvSpPr>
          <p:cNvPr id="37" name="Espace réservé du texte 5" descr="ات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مفاتيح السياق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F80294-B07A-C8D9-21D9-20672BFAF7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3979160"/>
            <a:ext cx="448126" cy="5158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FF8E92-0F4F-BC42-1110-45201219D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34" y="1465693"/>
            <a:ext cx="447863" cy="5155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1E92CC-EF48-B642-0A7C-4353F79AC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99" y="2624835"/>
            <a:ext cx="448126" cy="5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4F9AE84-3F8A-A221-AEB5-F192297F61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7" y="3697919"/>
            <a:ext cx="7282804" cy="89078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637196" y="2807138"/>
            <a:ext cx="7282804" cy="1630927"/>
            <a:chOff x="744741" y="2851205"/>
            <a:chExt cx="7282804" cy="1630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4741" y="2851205"/>
              <a:ext cx="7282804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744741" y="4082022"/>
              <a:ext cx="55589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(أين نجد السعادة؟) بطلاقة وفهم معانيه؛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3B1F021-E674-23A7-4837-8639585951E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6" y="4588700"/>
            <a:ext cx="728280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99DB0A-3584-9A33-BD4F-26F6665A6A55}"/>
              </a:ext>
            </a:extLst>
          </p:cNvPr>
          <p:cNvSpPr/>
          <p:nvPr/>
        </p:nvSpPr>
        <p:spPr>
          <a:xfrm>
            <a:off x="1335137" y="4889971"/>
            <a:ext cx="4934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فقرة للتعبير عن المشاعر انطلاقا من موقف/مشهد.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CB93C-A010-B2EB-1F95-5FA4C4207706}"/>
              </a:ext>
            </a:extLst>
          </p:cNvPr>
          <p:cNvSpPr/>
          <p:nvPr/>
        </p:nvSpPr>
        <p:spPr>
          <a:xfrm>
            <a:off x="1484028" y="3147174"/>
            <a:ext cx="47871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معاني كلمات باستعمال مفاتيح السياق؛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مفاتيح السياق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FEB787-0B4C-D53E-17EF-725803A96C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6" y="1777877"/>
            <a:ext cx="578898" cy="6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CC3E596-DF67-8912-7F23-2CC9C10FF0D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DD6F6-FDA1-18F6-F9B5-0C556C43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8F25307-96D3-8A1D-B9F5-CC97225C659C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57677C2E-1E41-0D9F-5A3C-6ED65F276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8DA5108C-3DCE-088D-20FE-2B1F4BBDE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772F4AC-E23C-8D86-4FAB-CA6FCA9745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25C6CEB-EB14-95A4-577B-94B6A55E1E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470257" y="2099267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050723" y="2151114"/>
            <a:ext cx="1029301" cy="873855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4936641" y="5127845"/>
            <a:ext cx="931951" cy="974155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759" y="3213125"/>
            <a:ext cx="931951" cy="873855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939038" y="3071478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7EB03C-10C5-9D4E-7D82-549EF26E89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45915D3-5383-63F8-BBAA-11D16B32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5CB222-546B-586A-7B39-036B3BE4E614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E29795-9CC6-F037-3819-62E55016E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5E7699C-9968-F858-ECBB-E3D3C7FB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DFD24F4-6EAE-1A10-6815-50887369EC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AABE70A-C046-6C1A-EEF8-D8053268FA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73BC07D-8E1A-DA26-27FB-35311CFBA6B2}"/>
              </a:ext>
            </a:extLst>
          </p:cNvPr>
          <p:cNvGrpSpPr/>
          <p:nvPr/>
        </p:nvGrpSpPr>
        <p:grpSpPr>
          <a:xfrm>
            <a:off x="5204819" y="4010754"/>
            <a:ext cx="1127296" cy="1057409"/>
            <a:chOff x="5236546" y="3979327"/>
            <a:chExt cx="1095568" cy="102724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3695BE3-A15B-DADC-D309-57655D72B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36546" y="3979327"/>
              <a:ext cx="931951" cy="96885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FDF6145-F71C-B6A4-8FB1-18FE89AFE024}"/>
                </a:ext>
              </a:extLst>
            </p:cNvPr>
            <p:cNvSpPr/>
            <p:nvPr/>
          </p:nvSpPr>
          <p:spPr>
            <a:xfrm>
              <a:off x="5262466" y="4053381"/>
              <a:ext cx="1069648" cy="95318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B46786B-F5E4-A868-6DA7-81DCC7C81F2F}"/>
              </a:ext>
            </a:extLst>
          </p:cNvPr>
          <p:cNvSpPr txBox="1">
            <a:spLocks/>
          </p:cNvSpPr>
          <p:nvPr/>
        </p:nvSpPr>
        <p:spPr>
          <a:xfrm>
            <a:off x="1306078" y="408698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بِخَطٍّ مَقْروءٍ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A7EB7A-283C-FEAE-1D21-703797C2617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71A9323-CC94-B918-A2C3-79E6D74C2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44E9E3D-A916-F5A8-EB72-D44D099A0607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8961350-5A42-0E97-AAC7-D93C50C88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734F5BB-56FD-7177-ED94-69BD1A2E0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CFEBC8-8407-6640-68B5-1A26D0C9F9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إنتاج كتابي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487BD1-67B3-22ED-2279-A379003669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بالتدرب على تحديد معاني كلمات باستعمال إستراتيجية مفاتيح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D06A6-336A-760E-F9C8-93749C09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E9EA5-561B-DD42-FCD0-D3F13A66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E2EC7-CA4B-226A-E963-CA7840D1B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9FE9B7-E7BA-F65E-046A-10B21BCD7E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A8179-1E3E-BAD0-DF3A-DCD2166DF6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799259-9033-BAC1-B8D0-48EEAB8C8C0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E7C8B-F4A3-1E4D-9DF2-D0BB1ADBBB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4BD01D-0EC1-BF12-DC7A-93368FF48656}"/>
              </a:ext>
            </a:extLst>
          </p:cNvPr>
          <p:cNvSpPr txBox="1"/>
          <p:nvPr/>
        </p:nvSpPr>
        <p:spPr>
          <a:xfrm>
            <a:off x="2586654" y="2954197"/>
            <a:ext cx="3732245" cy="69806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2B39E-2EF2-9391-2A5B-9E3D0FEB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E2D93D-2376-9688-FAC2-EDF19A0F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DD6A14-BEC5-C50D-0311-27F5B1FD4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5C3B9D-5C42-6711-A503-204F98F5EF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D03894-A62F-E6F9-EFE0-10542ADAB6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CC027-8332-AF5C-1C55-331A48AAEB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54E225-26AF-C108-C780-28749BB38F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C70A6CB-2142-E72A-3E35-2E893855B5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92AB3-B1A3-82C7-DE90-600714E922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4C5E0-9253-0BC0-D347-36F97D6772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36D1A2-8B41-7467-BFEA-B0037FEAADD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7E6525-8012-BFFC-1DAE-C2B00F5C2BD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1F23E6-0016-9B15-4DC5-8BE1408A0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C19CA2-CAC7-7400-B5F7-79B4CCABF7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27" y="1943430"/>
            <a:ext cx="2971140" cy="29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147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E4B0F-CF28-C4A6-F33F-9A6AC5A8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2AFD1-A886-8772-EA19-62CA7FFD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"أَزِفَ"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89A899-320B-C9C4-BE84-25A8BB605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01148C-6018-2D56-FB17-40D2DEFB3B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4B6818-255C-720D-573D-DF05FAC5E9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4A3452-DDF1-FB98-B9FB-D9523195C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F37DCB7-E8FB-B8DA-4C4A-DF2D44A1D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FF8A48-73E1-05F6-E2F9-2304A1BE4C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BE35B-53BF-FC03-C288-4C67C3CEF20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056E17-E152-A8FB-070E-B7484D2969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46789-CC11-9D00-613C-16D9E50A3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412281-8434-8702-29E8-A9DA72A3FDF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CA969C-BC45-DE4D-181A-8E6243A225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71D194-078E-7CCB-65AA-DC4C13300CAB}"/>
              </a:ext>
            </a:extLst>
          </p:cNvPr>
          <p:cNvSpPr txBox="1"/>
          <p:nvPr/>
        </p:nvSpPr>
        <p:spPr>
          <a:xfrm>
            <a:off x="1289618" y="3906079"/>
            <a:ext cx="6625851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أَزِفَ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مَوْعِدُ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ٱلسَّفَرِ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فَٱسْتَعَدَّ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ٱلْمُسافِرونَ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لِرُكوبِ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62C15BF-9E61-865D-5F43-C4DD8FD2E018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فاتَ – اِقْتَرَبَ – دَخَلَ - تَغَيَّرَ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9003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59178-1AA9-6FB9-12BD-3F8404EF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C177-99B4-41E3-5A23-B4B981B09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0CD91C-2730-E5CA-8E84-64E42DFA6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CAD905-6B55-74DA-8C9C-00A71CD3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6DF9F5-A0B6-793E-F31D-392DAA661A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ABD362-4DBA-C690-709E-24841A57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F06D999-0EBA-F5EE-247E-7D6165E57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FE7CA3-4D03-37C1-DCB0-C3076D9AF1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A041FF-EF10-A694-DA37-5125A8DABF3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E3DC7C-2044-9EE0-C61E-951690BB27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C422F7-6722-6030-59D2-DC1E1F2A34B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B5CEDC-C9E7-2F3D-CCE1-E42BF55FAC6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02EB93-9195-5170-0BDC-1704AA42D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3AAF8CF-A88E-8A1D-36F6-9D8F3C5723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634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1E63D-7AF0-D616-A53A-516654D8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F03EEF-22C2-6C95-D0D8-46D58CEF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أزف بمعنى اقترب. من يقرأ؟ هل المعنى مناسب للسياق؟                       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FBDEEE-78B3-D7A5-CE94-33DF81DAD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12FC97-B4EE-B508-90C6-12192A1B62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5FD749-6FD2-9228-E43F-0C7F5CC6F4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0A46DB-801D-B361-1C1C-CE02BB6FF0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6AB419-BCA2-384F-E894-DC2D21CC3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960B5FD-972A-315D-1B3B-B9BFB96931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988DF-96F6-18B0-3035-9867603928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8E7B9-F829-E09F-2B7B-C699662771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3E41C6-1409-DA32-5DC5-4CF4EADFAF2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A24201-C2EA-E827-71D2-CF1765E6A9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69FD43-1C31-117F-72E7-3B0480C679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A779A90-A60A-8684-8CAD-F023CE1D50B0}"/>
              </a:ext>
            </a:extLst>
          </p:cNvPr>
          <p:cNvSpPr txBox="1"/>
          <p:nvPr/>
        </p:nvSpPr>
        <p:spPr>
          <a:xfrm>
            <a:off x="1383366" y="3429000"/>
            <a:ext cx="6625851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أَزِفَ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مَوْعِدُ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ٱلسَّفَرِ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فَٱسْتَعَدَّ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ٱلْمُسافِرونَ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لِرُكوبِ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DBBE40-C3FB-43F7-E3D2-32765D406E11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فاتَ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اِقْتَرَبَ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دَخَلَ - تَغَيَّرَ</a:t>
            </a:r>
            <a:endParaRPr lang="fr-FR" sz="4000" dirty="0">
              <a:solidFill>
                <a:schemeClr val="bg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551D3B-3E1C-BE13-E7AD-1841937722D9}"/>
              </a:ext>
            </a:extLst>
          </p:cNvPr>
          <p:cNvSpPr txBox="1"/>
          <p:nvPr/>
        </p:nvSpPr>
        <p:spPr>
          <a:xfrm>
            <a:off x="1383366" y="4545068"/>
            <a:ext cx="6878039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اِقْتَرَبَ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مَوْعِدُ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ٱلسَّفَرِ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فَٱسْتَعَدَّ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ٱلْمُسافِرونَ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لِرُكوبِ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B7EBC28-7DAB-F003-80D3-34A83E672CC4}"/>
              </a:ext>
            </a:extLst>
          </p:cNvPr>
          <p:cNvCxnSpPr/>
          <p:nvPr/>
        </p:nvCxnSpPr>
        <p:spPr>
          <a:xfrm flipH="1">
            <a:off x="5702114" y="4055165"/>
            <a:ext cx="1310936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F297D66-881C-349C-3E70-0AE8303D72C7}"/>
              </a:ext>
            </a:extLst>
          </p:cNvPr>
          <p:cNvCxnSpPr>
            <a:cxnSpLocks/>
          </p:cNvCxnSpPr>
          <p:nvPr/>
        </p:nvCxnSpPr>
        <p:spPr>
          <a:xfrm flipH="1">
            <a:off x="1956654" y="4055165"/>
            <a:ext cx="347405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9064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1DCEA-3E00-1A83-7957-5ECEB9FC2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5EC8F-C6BB-B691-B99C-906613DB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"سَقَمٌ"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8ECB8E-09A3-8A88-C4F4-19885EF0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CC23D8-3B24-E926-C5A1-511D0D9D7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163A60-8631-D6E7-EE34-49A127A15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D29F06-31E8-28A9-05D4-392BFEC99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E56A12-9B56-0015-E825-BCE1C145A2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480D5C-A206-0889-0AD3-3F56A7A798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E6114C-A767-6BE6-E39B-91BC9A96345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E4A69C-050D-BBE1-6D1D-57E7430830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22EC38-A9B5-2913-794F-EFC396EC736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E5823A-D109-28A2-4C19-D124B893A77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1334FE-FD44-B7E7-2DD5-BE78374CB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2DA270-3177-FEFA-2A51-DA0C97801756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دَرْسٍ – طَعامٍ – مَرَضٍ - سَفَرٍ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C2A7A7-D641-AD74-A738-230241A5CB21}"/>
              </a:ext>
            </a:extLst>
          </p:cNvPr>
          <p:cNvSpPr txBox="1"/>
          <p:nvPr/>
        </p:nvSpPr>
        <p:spPr>
          <a:xfrm>
            <a:off x="1017768" y="3906079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اِشْتَرَتِ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لِطِفْلِها دَواءً بِسَبَبِ </a:t>
            </a:r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سَقَمٍ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أَلْزَمَهُ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ٱلْفِراشَ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725178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4D00-B5BD-0012-52A3-18118286E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BBA06-ACC0-8211-DF10-B4BBA8BF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975265-6AE2-75A5-20FE-0EE27BC9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180B41-CAC6-55FE-F101-808A00C3C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B404F1-3EF4-B6CD-3AD8-3BEB1B46A1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BB5608-322D-7353-6BE6-6AD775A3BA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F129F-E462-4499-5962-980A3301E1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DF610F-E2C0-FEE6-7972-360A7EA8DB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D279CB-50AC-EFD7-29CA-DEF713DAD53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8EAD7A-F575-84F2-9BF6-5236C02771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2541C4-B921-E304-7CA7-AA2F56D9013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2D6266-63DA-5A61-9C7B-CDF51D268D1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978856-0B86-4235-155F-220218666B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0B45478-F979-A76B-EB41-449DFABB33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870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64C80-4E7D-B720-E17B-55350D976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F2BFD45-95F1-9E83-B96D-B07A37EDCF66}"/>
              </a:ext>
            </a:extLst>
          </p:cNvPr>
          <p:cNvSpPr txBox="1"/>
          <p:nvPr/>
        </p:nvSpPr>
        <p:spPr>
          <a:xfrm>
            <a:off x="1017768" y="3906079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اِشْتَرَتِ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لِطِفْلِها دَواءً بِسَبَبِ </a:t>
            </a:r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سَقَمٍ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أَلْزَمَهُ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ٱلْفِراشَ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CFF0767-8A3B-C0D5-E600-8683F6C1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سَقَمٍ بمعنى مَرَضٍ. من يقرأ؟ هل المعنى مناسب للسياق؟                       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20FC12-DA06-F024-615E-06E6F86B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59B66D-8F7B-937E-AC2A-5F5D30D923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7FF982-1950-1841-1EA9-C527919084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936E7A-AEAA-E20A-6C96-21C89EFEB7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59D4B1-419D-F5AD-944F-0C71347784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302708B-CFE4-31BA-21F4-1C707DE66A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630635-6EFC-72EF-8579-94C4A410FAA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E58343-A5BD-34AC-9CBF-E28F9797C1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25FED1-2B15-5EE5-1A9A-66CA7A936A5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949597-4376-A1AA-5723-51CEFDB6C1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B3D157-22D4-978A-3EAE-B2DA295F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86BB2D7-52D5-AD15-E11F-C37E326C990E}"/>
              </a:ext>
            </a:extLst>
          </p:cNvPr>
          <p:cNvCxnSpPr>
            <a:cxnSpLocks/>
          </p:cNvCxnSpPr>
          <p:nvPr/>
        </p:nvCxnSpPr>
        <p:spPr>
          <a:xfrm flipH="1">
            <a:off x="4921040" y="4564048"/>
            <a:ext cx="689964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44B9495-F456-3B56-3A23-C52E4C5C3460}"/>
              </a:ext>
            </a:extLst>
          </p:cNvPr>
          <p:cNvCxnSpPr>
            <a:cxnSpLocks/>
          </p:cNvCxnSpPr>
          <p:nvPr/>
        </p:nvCxnSpPr>
        <p:spPr>
          <a:xfrm flipH="1">
            <a:off x="1956654" y="4564048"/>
            <a:ext cx="143060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3C81625-2CC9-0DA9-87A4-CDE5AA8FD3B8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دَرْسٍ – طَعامٍ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مَرَضٍ </a:t>
            </a:r>
            <a:r>
              <a:rPr lang="ar-MA" sz="40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سَفَرٍ</a:t>
            </a:r>
            <a:endParaRPr lang="fr-FR" sz="4000" dirty="0">
              <a:solidFill>
                <a:schemeClr val="bg2">
                  <a:lumMod val="9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A3C5E1-90C7-2457-45E3-5388D0657B2D}"/>
              </a:ext>
            </a:extLst>
          </p:cNvPr>
          <p:cNvSpPr txBox="1"/>
          <p:nvPr/>
        </p:nvSpPr>
        <p:spPr>
          <a:xfrm>
            <a:off x="1006321" y="4830421"/>
            <a:ext cx="753783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اِشْتَرَتِ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لِطِفْلِها دَواءً بِسَبَبِ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مَرَضٍ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أَلْزَمَهُ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ٱلْفِراشَ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13023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F30A6-C0A6-A381-CD7E-0F2BC630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DDD81-2201-B727-904E-186C51EF8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الجملة أمامكم ثم اكتبوا الكلمة المناسبة لمعنى كلمة "الخِلُّ" حسب السياق.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C53DF1-F409-69E5-64DA-B24B824F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90F7B3-B9D1-83D2-9993-B4304A65C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EBFDB6-6F3B-3099-5733-DE93B21407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C0D627-1D74-F1EB-D6EA-CBE512B1E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B76A8A-265C-029C-B64C-C434A5F684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8C9ECC-9E8D-C72B-3CDE-689DAD609D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2BCD55-C03E-F494-C095-470B0214AEB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CD032C-1C16-E36F-4171-39DDFB6281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770C24-74DA-E4E9-E6C5-21C7D3C6B00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EA8275-2D5F-4A77-1217-AB0E0C5D368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931661-410B-1C00-DFEA-4AB2D8BBAD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27238F7-8291-5F74-0E9B-282FEA495C8F}"/>
              </a:ext>
            </a:extLst>
          </p:cNvPr>
          <p:cNvSpPr txBox="1"/>
          <p:nvPr/>
        </p:nvSpPr>
        <p:spPr>
          <a:xfrm>
            <a:off x="1259074" y="2096293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اَلْعَمُّ – اَلصَّديقُ – اَلْفَنّانُ - اَلنَّجاحُ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B42419-4B9C-8936-AB59-8B9217F9E26E}"/>
              </a:ext>
            </a:extLst>
          </p:cNvPr>
          <p:cNvSpPr txBox="1"/>
          <p:nvPr/>
        </p:nvSpPr>
        <p:spPr>
          <a:xfrm>
            <a:off x="1017768" y="3906079"/>
            <a:ext cx="7537836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حَدَّثَ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تَلاميذَهُ عَنِ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فَقالَ: </a:t>
            </a:r>
            <a:r>
              <a:rPr lang="ar-MA" sz="40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اَلْخِلُّ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يُساعِدُكَ وَقْتَ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ٱلشِّدَّةِ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726730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D3E1D-D524-0718-0528-C4CD3A090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59CF6-0377-73DC-942F-78A83489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ما الكلمات المفاتيح التي تساعد على تحديد المعنى؟ هل تتفقون؟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99DCDD-567A-2607-74CE-68A9F92E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B755D4-010A-F975-969B-39A6A251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3AD6F6-B38C-27A2-E872-431DD1736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34D32F-E98B-315F-3F0C-2A97AAE3CE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D38C21-E5BA-975E-30DB-7A5F4AFCC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02D5AE-664A-F486-54EA-EE8C1A6F81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2FE6D0-AA31-1FE9-AD4E-51D29BBEBA8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59A207-C4DC-600D-ED5A-2EA1C3D613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074904-4878-A934-7650-5C8D9C6346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8B146C-48BE-0EE1-3ABF-8EB3AC99773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20B965-F9EA-3433-22AF-F77FC2F8EB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58" y="2433098"/>
            <a:ext cx="2429123" cy="242912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F0C61659-7BF5-A6A9-1580-801F93A6FD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4923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3971D-C88C-7F78-5712-95B06F466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A5D3527-89B2-88D9-E6FF-52BAC2ECCDC5}"/>
              </a:ext>
            </a:extLst>
          </p:cNvPr>
          <p:cNvSpPr txBox="1"/>
          <p:nvPr/>
        </p:nvSpPr>
        <p:spPr>
          <a:xfrm>
            <a:off x="1009390" y="3038542"/>
            <a:ext cx="7537836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حَدَّثَ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تَلاميذَهُ عَنِ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فَقالَ: </a:t>
            </a:r>
            <a:r>
              <a:rPr lang="ar-MA" sz="3600" b="1" u="sng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اَلْخِلُّ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يُساعِدُكَ وَقْتَ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ٱلشِّدَّةِ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3C769F-9197-7CA6-8B8B-DF6DF242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الخل بمعنى الصديق. من يقرأ؟ هل المعنى مناسب للسياق؟                                - انتبهوا للتصحيح.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3A9FB8-610A-572B-5C31-26315084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8D9578-B88C-6773-770C-BD93AC8DE9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1E7FCB-1A75-E37D-5B0D-8AB40F32B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6B14FD-F133-22A8-6C9E-FC3D5D7803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BF353A-1DFA-4C2D-1E8E-F5BFB6CF0B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5E1103-C144-EE00-2FB8-143A3F8FB0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630A1A-9BB2-AE83-804A-CE83A07219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F49DCE-2D82-3AB4-7C9C-E30E518ABD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B57919-DFB9-8929-B76E-0104B18BD4C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720A4E-CD79-9330-C206-96EBBDA2EA2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7226A-5B56-C6B6-E924-25CF25180C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C44362A-50D7-C6AE-6F43-811236FEC67E}"/>
              </a:ext>
            </a:extLst>
          </p:cNvPr>
          <p:cNvCxnSpPr>
            <a:cxnSpLocks/>
          </p:cNvCxnSpPr>
          <p:nvPr/>
        </p:nvCxnSpPr>
        <p:spPr>
          <a:xfrm flipH="1">
            <a:off x="4522882" y="3609891"/>
            <a:ext cx="996989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5672E17-5001-0083-D07E-213FC51084F5}"/>
              </a:ext>
            </a:extLst>
          </p:cNvPr>
          <p:cNvCxnSpPr>
            <a:cxnSpLocks/>
          </p:cNvCxnSpPr>
          <p:nvPr/>
        </p:nvCxnSpPr>
        <p:spPr>
          <a:xfrm flipH="1">
            <a:off x="3833390" y="4198288"/>
            <a:ext cx="218228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A9198DD6-1D27-2E17-A57F-F987CD705303}"/>
              </a:ext>
            </a:extLst>
          </p:cNvPr>
          <p:cNvSpPr txBox="1"/>
          <p:nvPr/>
        </p:nvSpPr>
        <p:spPr>
          <a:xfrm>
            <a:off x="1123902" y="1847846"/>
            <a:ext cx="66258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اَلْعَمُّ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bg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اَلْفَنّانُ - اَلنَّجاحُ</a:t>
            </a:r>
            <a:endParaRPr lang="fr-FR" sz="4000" dirty="0">
              <a:solidFill>
                <a:schemeClr val="bg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7A9D86-AC08-B1DF-6354-E9B3393A3B5C}"/>
              </a:ext>
            </a:extLst>
          </p:cNvPr>
          <p:cNvSpPr txBox="1"/>
          <p:nvPr/>
        </p:nvSpPr>
        <p:spPr>
          <a:xfrm>
            <a:off x="1028069" y="4585796"/>
            <a:ext cx="7537836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حَدَّثَ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تَلاميذَهُ عَنِ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ٱلصَّداقَةِ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فَقالَ: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يُساعِدُكَ وَقْتَ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ٱلشِّدَّةِ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528781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النص ص 64: أين نجد السعادة؟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6419086" y="1777877"/>
            <a:ext cx="752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55DAD-A3AA-39AF-8EC7-EAAE079D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8474" y="1058178"/>
            <a:ext cx="380015" cy="380015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089341-43D5-1CBD-40AC-250C61EB4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25" y="1777877"/>
            <a:ext cx="622954" cy="7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حصة القراءة. خذوا الصفحة 64. ستقرؤون نصا بطلاقة وتجيبون عن أسئلة للفهم. 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AC65BA-E1CB-5630-CF24-98F777E6B7F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313FE-C47D-F3EB-AF80-0A7B0DC5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ED0410-43BB-AD4C-791C-86582DA31950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A8A5B34-55EA-FD28-6110-1F48535BC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A3FF1D4-469D-D870-2007-5F8217A5A2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0CE763-AA59-6912-B3D8-63311A28B1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F3C7ECC-5FC0-A2A6-B814-1E50C5D45856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5847CCCC-1100-1377-DF4E-18EEEAD44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2368" y="2193156"/>
            <a:ext cx="2399264" cy="353178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95520-D19D-2E96-0D4D-4B764B8FD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0C9CB6-E62A-FFFE-A9C3-78FECC87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اقرؤوا النص قراءة هامسة ثم أجيبوا عن أسئلة الصفحة 65.  أمامكم 20 دقيقة.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263A1C-74AE-21B9-2D5A-44AE04D81A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1B717E0-90C2-7243-295D-4426165FDF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3673213-C7AE-010F-F8AE-CFD20E0B23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9F6A42D-3A36-CE33-CF07-E071B3F3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6BAD48E-EAF8-8AC2-AFEF-E9FF009949A9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469CB64-8DFA-4EB8-8121-EEB38147D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51168A2-A3CC-C643-4B8E-2B76C2617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42CEB7-E5EE-C057-A4AD-0F9B4C66B2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B869F67-68E7-A898-8FE8-8B1399F40A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731235-190C-0927-BE85-78262C5FB380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885672A-8D7A-C64F-8530-3122A63BD2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20316">
            <a:off x="5230359" y="2414005"/>
            <a:ext cx="2196610" cy="32334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B62CFE-1C94-C387-D5B1-4D7D2032DD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88962">
            <a:off x="2244394" y="2124720"/>
            <a:ext cx="2287851" cy="327666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C351C4-9521-1D17-F5DE-033ACF829F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4166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66455-CEC6-412E-4E8D-651439EA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C4A1F-23DB-E57B-7E28-D602BE3B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 سؤالا بسؤال. من يقرأ السؤال الأول؟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ADDF70-1A68-4848-8673-E784F209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D93DCC6-C19C-9591-5077-9618913561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F11C64-56D8-A479-99BC-D56B5CC7E53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BDDFF46-89B1-ADC6-2078-74EAA2D5A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50858C8-0D6D-58B1-E338-812D7A40A3A1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63C2962-9440-4658-C165-AE327D9A6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78D37B5-EFC1-9C9B-83EB-D08B243D3F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F44A3B-EABB-C0C2-331C-0D0B8FF54F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57A29C5-64DE-B55B-0349-33AB2153AF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EFBF644-D00F-6D61-EBAD-CC6AA1366B95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8C9E15-DC48-08D1-6C11-DAB99DB4F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6194" y="2236037"/>
            <a:ext cx="2287851" cy="327666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10DD1A6-C424-8622-045A-8AEC2179F7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848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C319B-D9B6-1454-1691-3C568129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76D47-FD21-3957-5CCC-E478545A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يتقاسم إجابته؟ أين ورد ذلك في النص؟                                  -انتبهوا للتصحيح.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CB84DC-5BB9-F1A3-4DD0-19B814DA28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4BE8312-8AC2-DF23-F338-2553BFF6B1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F78E3CF-B20A-9452-AFB7-F386CE33A6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7258DB-5537-E1B0-95DE-A59F3707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DFCA0A-E9CB-1722-37D2-B59926F14A16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BBD180C7-E45C-6818-B1A1-913AEB698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4B18F71-F17C-E017-B259-1A1621EAB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D4FE9BC-CCF0-F4C5-20E5-FA96D55D1AA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E239A51-9693-AFFD-E659-D4BD86E7FE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8D0CB04-DEF3-6788-B17D-AC1A0CC07797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28D83B-BBB8-8D30-E90E-19B8122E2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228" y="2342970"/>
            <a:ext cx="7797166" cy="303411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DAD256E-EFD4-036A-A7CB-EE4FB731D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9F83CA5-2D5F-46C8-274E-5FFEEC6BC91A}"/>
              </a:ext>
            </a:extLst>
          </p:cNvPr>
          <p:cNvSpPr txBox="1"/>
          <p:nvPr/>
        </p:nvSpPr>
        <p:spPr>
          <a:xfrm>
            <a:off x="5507422" y="3114346"/>
            <a:ext cx="266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يُقَوّي عَضَلَةَ </a:t>
            </a:r>
            <a:r>
              <a:rPr lang="ar-MA" sz="2800" b="1" dirty="0" err="1">
                <a:solidFill>
                  <a:srgbClr val="FF0000"/>
                </a:solidFill>
              </a:rPr>
              <a:t>ٱلْقَلْبِ</a:t>
            </a:r>
            <a:r>
              <a:rPr lang="ar-MA" sz="2800" b="1" dirty="0">
                <a:solidFill>
                  <a:srgbClr val="FF0000"/>
                </a:solidFill>
              </a:rPr>
              <a:t>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83FAC5-5B0B-0FE0-C9F2-576CBA5F628E}"/>
              </a:ext>
            </a:extLst>
          </p:cNvPr>
          <p:cNvSpPr txBox="1"/>
          <p:nvPr/>
        </p:nvSpPr>
        <p:spPr>
          <a:xfrm>
            <a:off x="3877404" y="3671301"/>
            <a:ext cx="4353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يُساعِدُ عَلى النَّوْمِ </a:t>
            </a:r>
            <a:r>
              <a:rPr lang="ar-MA" sz="2800" b="1" dirty="0" err="1">
                <a:solidFill>
                  <a:srgbClr val="FF0000"/>
                </a:solidFill>
              </a:rPr>
              <a:t>ٱلْمُريحِ</a:t>
            </a:r>
            <a:r>
              <a:rPr lang="ar-MA" sz="2800" b="1" dirty="0">
                <a:solidFill>
                  <a:srgbClr val="FF0000"/>
                </a:solidFill>
              </a:rPr>
              <a:t>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F572AA5-91AD-E139-1227-9CAC8C706715}"/>
              </a:ext>
            </a:extLst>
          </p:cNvPr>
          <p:cNvSpPr txBox="1"/>
          <p:nvPr/>
        </p:nvSpPr>
        <p:spPr>
          <a:xfrm>
            <a:off x="5568834" y="4278661"/>
            <a:ext cx="266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يُقَوّي مَناعَةَ </a:t>
            </a:r>
            <a:r>
              <a:rPr lang="ar-MA" sz="2800" b="1" dirty="0" err="1">
                <a:solidFill>
                  <a:srgbClr val="FF0000"/>
                </a:solidFill>
              </a:rPr>
              <a:t>ٱلْجِسْمِ</a:t>
            </a:r>
            <a:r>
              <a:rPr lang="ar-MA" sz="2800" b="1" dirty="0">
                <a:solidFill>
                  <a:srgbClr val="FF0000"/>
                </a:solidFill>
              </a:rPr>
              <a:t>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A426202-A293-0B0A-D206-1048D9EAC995}"/>
              </a:ext>
            </a:extLst>
          </p:cNvPr>
          <p:cNvSpPr txBox="1"/>
          <p:nvPr/>
        </p:nvSpPr>
        <p:spPr>
          <a:xfrm>
            <a:off x="5568834" y="4853864"/>
            <a:ext cx="266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يَجْعَلُ </a:t>
            </a:r>
            <a:r>
              <a:rPr lang="ar-MA" sz="2800" b="1" dirty="0" err="1">
                <a:solidFill>
                  <a:srgbClr val="FF0000"/>
                </a:solidFill>
              </a:rPr>
              <a:t>ٱلْبَشَرَةَ</a:t>
            </a:r>
            <a:r>
              <a:rPr lang="ar-MA" sz="2800" b="1" dirty="0">
                <a:solidFill>
                  <a:srgbClr val="FF0000"/>
                </a:solidFill>
              </a:rPr>
              <a:t> ناضِرَةً.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74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6378-2B34-98AF-2BA2-EF9941162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5B5E6-18D4-B983-52B7-1FFBEF3C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الثاني؟ من يجيب؟ هل تتفقون؟                                                   -انتبهوا للتصحيح.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5A3189-A81F-9090-992B-896DD31D7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F062E86-5625-D903-503C-19CEB005E1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6F2E262-A38F-038F-D0C4-8403E5B842CD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28CB87F-0B9B-2B95-7755-9386216CB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0AE26D2-A9AA-EEFD-2671-7536E167BA37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4A4C42BC-0A05-A30E-76E9-FB8715843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A8D8E790-F583-E509-86A9-8A4505F7A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03DDB45-E7DA-6E7A-9FF3-F6CAC2FC6C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0F34E-B853-0C5B-6897-870FD206F9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9ADCE2-25FE-57D6-E177-F8032D603B4C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922A53-DB00-6793-AB4A-01FCDAD0B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69159"/>
            <a:ext cx="8011756" cy="2389624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4AE6D1C-D5D1-254E-E0E8-C1308471A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78291C-9A3C-BA9C-36F1-3BB7BBAA02E9}"/>
              </a:ext>
            </a:extLst>
          </p:cNvPr>
          <p:cNvSpPr txBox="1"/>
          <p:nvPr/>
        </p:nvSpPr>
        <p:spPr>
          <a:xfrm>
            <a:off x="985962" y="3310166"/>
            <a:ext cx="7281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اَلْمَقْصودُ هُوَ: اَلسَّعادَةُ تُساعِدُ </a:t>
            </a:r>
            <a:r>
              <a:rPr lang="ar-MA" sz="2800" b="1" dirty="0" err="1">
                <a:solidFill>
                  <a:srgbClr val="FF0000"/>
                </a:solidFill>
              </a:rPr>
              <a:t>ٱلْإِنْسانَ</a:t>
            </a:r>
            <a:r>
              <a:rPr lang="ar-MA" sz="2800" b="1" dirty="0">
                <a:solidFill>
                  <a:srgbClr val="FF0000"/>
                </a:solidFill>
              </a:rPr>
              <a:t> عَلى </a:t>
            </a:r>
            <a:r>
              <a:rPr lang="ar-MA" sz="2800" b="1" dirty="0" err="1">
                <a:solidFill>
                  <a:srgbClr val="FF0000"/>
                </a:solidFill>
              </a:rPr>
              <a:t>ٱلعَمَلِ</a:t>
            </a:r>
            <a:r>
              <a:rPr lang="ar-MA" sz="2800" b="1" dirty="0">
                <a:solidFill>
                  <a:srgbClr val="FF0000"/>
                </a:solidFill>
              </a:rPr>
              <a:t> بِجِدٍّ وَإِتْقانٍ.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759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6C691-7C7F-3AA6-FF52-C0B1F7AD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BD2A-D8F5-2D61-4C0E-E0FAB901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الثالث؟ من يجيب؟ هل تتفقون؟                                                   -انتبهوا للتصحيح.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49891C-81AD-E2EF-2255-C1E857B2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5457493-624A-9DA4-465A-717F647846D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96FE4-E403-D3DD-5651-9BA8B546EBE7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56D358F-A6CF-241B-67CA-C2D332F90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0F8F9DD-801A-C2B5-8CDE-6B1EC67A3975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9B89F34F-3133-04DD-39C9-C126F3CD8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B25E293-41D5-CBE9-B2D3-EDEC038AF7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50F68C7-DEFC-EC09-33C8-C475F502EE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9829D8-23B9-638A-FC1C-FA68967878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0D28E8-BA9B-BE31-EE20-99CC59500FBA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AAA3FD-A05E-8394-DEFF-D71D46B8F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209C03-2615-4C70-4B87-E650137C6D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856" y="2640041"/>
            <a:ext cx="8056288" cy="187576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BCFAB8B-BEFF-8C1B-E646-35858AD16E40}"/>
              </a:ext>
            </a:extLst>
          </p:cNvPr>
          <p:cNvSpPr txBox="1"/>
          <p:nvPr/>
        </p:nvSpPr>
        <p:spPr>
          <a:xfrm>
            <a:off x="985962" y="3310166"/>
            <a:ext cx="7281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إِدْخالُ </a:t>
            </a:r>
            <a:r>
              <a:rPr lang="ar-MA" sz="2800" b="1" dirty="0" err="1">
                <a:solidFill>
                  <a:srgbClr val="FF0000"/>
                </a:solidFill>
              </a:rPr>
              <a:t>ٱلْبَهْجَةِ</a:t>
            </a:r>
            <a:r>
              <a:rPr lang="ar-MA" sz="2800" b="1" dirty="0">
                <a:solidFill>
                  <a:srgbClr val="FF0000"/>
                </a:solidFill>
              </a:rPr>
              <a:t> إِلى قُلوبِ </a:t>
            </a:r>
            <a:r>
              <a:rPr lang="ar-MA" sz="2800" b="1" dirty="0" err="1">
                <a:solidFill>
                  <a:srgbClr val="FF0000"/>
                </a:solidFill>
              </a:rPr>
              <a:t>ٱلْآخَرينَ</a:t>
            </a:r>
            <a:r>
              <a:rPr lang="ar-MA" sz="2800" b="1" dirty="0">
                <a:solidFill>
                  <a:srgbClr val="FF0000"/>
                </a:solidFill>
              </a:rPr>
              <a:t>.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37F7A-D220-E3C7-5D60-5B5E1092D518}"/>
              </a:ext>
            </a:extLst>
          </p:cNvPr>
          <p:cNvSpPr txBox="1"/>
          <p:nvPr/>
        </p:nvSpPr>
        <p:spPr>
          <a:xfrm>
            <a:off x="990894" y="3912987"/>
            <a:ext cx="7281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اَلْإِخْلاصُ في الْعَمَلِ وَإِتْقانُهُ.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309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9E680-3FAB-6B57-CB2B-CF9C1238D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B700E-4F02-ED40-47AE-12553FE6E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ما العبارة الصحيحة حسب النص؟ هل تتفقون؟                             -انتبهوا للتصحيح.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5F76E7-00E0-FB67-4CBA-F2175FE6D9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8B4A02-1604-D258-1783-7908AEF244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141B360-78DC-9ED8-7C51-60B963CB4B19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3845852-E13F-8525-91B0-0BC01FC6F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8B32BF3-2274-B990-FE47-13AAC5434339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FA38A62-4825-8509-B32B-E441C8170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9C233A33-F1EF-3CFC-9EE3-1B2F8CEDC5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E5E993B-42AB-72F2-290D-3F8917C855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F1F731E-DD2A-F7C4-2873-FA16FAE7BA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6D8DC71-1A5F-ED9E-2D57-EA3761A36D7C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07780CE-7A89-1F55-DC1F-6EBAAD10B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3F79EC-CFAC-C05E-76F7-243BF6321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3670" y="2049660"/>
            <a:ext cx="7172076" cy="354684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650DD05-FB04-EBF3-83A5-72AB78FF08AD}"/>
              </a:ext>
            </a:extLst>
          </p:cNvPr>
          <p:cNvSpPr txBox="1"/>
          <p:nvPr/>
        </p:nvSpPr>
        <p:spPr>
          <a:xfrm>
            <a:off x="1169685" y="4036281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1909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82B5E-A6B4-7049-E25A-C31D3001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F7798B6-99CE-1B88-0C9B-D887D602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833" y="2814654"/>
            <a:ext cx="4198289" cy="720000"/>
          </a:xfrm>
        </p:spPr>
        <p:txBody>
          <a:bodyPr/>
          <a:lstStyle/>
          <a:p>
            <a:r>
              <a:rPr lang="ar-MA" sz="4000" dirty="0"/>
              <a:t>فسحة تربوية</a:t>
            </a:r>
            <a:endParaRPr lang="fr-MA" sz="4400" dirty="0"/>
          </a:p>
        </p:txBody>
      </p:sp>
    </p:spTree>
    <p:extLst>
      <p:ext uri="{BB962C8B-B14F-4D97-AF65-F5344CB8AC3E}">
        <p14:creationId xmlns:p14="http://schemas.microsoft.com/office/powerpoint/2010/main" val="396876102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31270-955D-872E-01F1-A7BF94294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3A5F2-32F4-6F5D-AFB7-AD442329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(الحفلة).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136980-01E9-4B28-264D-FFE080D3A14D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A7094C-F519-2EA1-932F-F52F862E55FF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(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ٱلْحَفْلَةُ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2FD4E5A-F92C-1371-4EB9-01D1256412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1271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B4086-D987-0653-D68D-2ACB8F7F3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64457-AE47-03CE-1A92-A9E460E4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خذوا ألواحكم، ستكتبون أكبر عدد من المشاعر. سنرى من سيفوز بالتحدي.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49628-D54A-C378-C332-CF8D698302F9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9A6B68-D6A2-8175-1343-3814FCF678C2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أَكْبَرَ عَدَدٍ مِنَ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ٱلْمَشاعِرِ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129BB07-794D-BF92-6CAC-2BC9B5FAAC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884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55E32-2FB3-25ED-445E-C7E016AD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41211-4F91-434E-5774-F528CDCF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الواحكم ستكتبون أكبر عدد من الفنون. سنرى من سيفوز بالتحدي.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C5459-BB07-90F3-36FF-4792C54F4E67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3C71A6-02C0-1D96-9545-007284051F84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540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أَكْبَرَ عَدَدٍ مِنَ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ٱلْفُنونِ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A99DE08-2CCD-C0D0-418B-0009D84B54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6995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E680D-D0E3-C414-B6D9-2240D6CBA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AF23D3-4B80-E570-6793-A9D33AEE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6" y="756000"/>
            <a:ext cx="7011197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الفائزون بالتحدي هم: ................................................... –صفقوا عليهم.</a:t>
            </a:r>
            <a:endParaRPr lang="fr-FR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4E0DB8-B4DB-E078-F7A4-FD32C6E68B1E}"/>
              </a:ext>
            </a:extLst>
          </p:cNvPr>
          <p:cNvSpPr>
            <a:spLocks/>
          </p:cNvSpPr>
          <p:nvPr/>
        </p:nvSpPr>
        <p:spPr>
          <a:xfrm>
            <a:off x="3655734" y="12717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4807FC4-5952-AE56-14D8-3D3CCF80DD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65E928C-EC1C-B813-9465-CF25EAD4AC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84059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077A1-204E-4015-375C-008382D5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6A3546C-6C1D-BDFD-A2EF-27C91A04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إنتاج كتابي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BBB39BB-DF12-FC0F-A1BE-A37E7CCFB2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394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5EEDB3E6-AD66-C952-F29E-CE58AB0F3A7F}"/>
              </a:ext>
            </a:extLst>
          </p:cNvPr>
          <p:cNvSpPr txBox="1"/>
          <p:nvPr/>
        </p:nvSpPr>
        <p:spPr>
          <a:xfrm>
            <a:off x="5716972" y="1777877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FDDFFC1-2174-824D-5BBB-3B828911EF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2526AB-3F25-4A0A-DCB5-D43CA7D86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4035" y="1056700"/>
            <a:ext cx="355671" cy="355671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BFAF52-F48D-1703-94CB-B9026B72F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32464"/>
            <a:ext cx="493159" cy="56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17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الإنتاج الكتابي. من يذكرنا بكيف نعبر عن مشاعر مرتبطة بموقف معين؟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DE81DBC-6E0A-A344-4363-58B972B2B11B}"/>
              </a:ext>
            </a:extLst>
          </p:cNvPr>
          <p:cNvSpPr txBox="1"/>
          <p:nvPr/>
        </p:nvSpPr>
        <p:spPr>
          <a:xfrm>
            <a:off x="1905419" y="2924863"/>
            <a:ext cx="5844849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اَلتَّعْبيرُ عَنْ مَشاعِرَ مُرْتَبِطَةٍ بِمَوْقِفٍ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B8C85-31DD-47EB-09E1-C419AB43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9B0C2-D1CD-1F59-4794-AC1B51FC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نتذكر جميعا. من يقرأ؟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AE0A16-E768-3EF2-1748-C732EDAF024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124EE3-1E99-5F9E-61F3-D92DD4C745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120B5D0-0E52-CC3E-E3F3-1FF94F010E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5FF098-D994-4F55-F2D9-D1A4A5CE22C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6F487C-C9FC-453F-EB2C-6CC9640DA1E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6956D06-C478-2A07-E525-E8FE7E3C7C02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1296651-2C2D-1F5A-9692-600A3B406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B61CA47-5BA3-821F-DACF-907F012BF75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7433D5B-8198-7BB9-026C-137266EF4C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9033E3C-7AB3-3812-C338-B1720575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7E1B72C-8911-79C3-A9D1-DE569888665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6CB88BE-704C-484E-9FF0-041065BD18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9FDF66-DFE7-7A18-D34C-49511403ED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87" y="2174432"/>
            <a:ext cx="7681626" cy="3330229"/>
          </a:xfrm>
          <a:prstGeom prst="rect">
            <a:avLst/>
          </a:prstGeom>
          <a:ln>
            <a:solidFill>
              <a:srgbClr val="0097B2"/>
            </a:solidFill>
          </a:ln>
        </p:spPr>
      </p:pic>
    </p:spTree>
    <p:extLst>
      <p:ext uri="{BB962C8B-B14F-4D97-AF65-F5344CB8AC3E}">
        <p14:creationId xmlns:p14="http://schemas.microsoft.com/office/powerpoint/2010/main" val="429166084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AD3FF-5592-6B6E-4C6B-D9370EAB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CC6B5-3331-75F6-59BD-224F8FDC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كراساتكم على الصفحة 63. من يقرأ التعليمة رقم 2؟ ما المطلوب؟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A9489-77B1-47EE-FB7A-DDCE805049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EA74388-B298-383D-DA25-978C394302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A6B7421-3E7A-BB18-BE57-3FF9DC0872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89FE3A-4E56-3B22-14FE-B069DDCB458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E8536C8-763F-DD29-F5A2-07D8C2C60DE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8639EC5-A1BF-943E-0596-E3144888ED3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D78D8B7-A07D-E482-CC3F-8AAA91D96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EC045B5-498A-8513-88D8-4DFB3EB6BE0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A3D55815-DFA4-68D7-DE99-FCFF10CFAA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DF0AC3E-F934-EB03-D9B9-567B91A5D2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949087E-2460-807B-DB04-359AFAB8AE1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8B13232-0A02-30EB-D2F0-C13FA7456D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89F365-7704-5AE7-2831-BDC02A4EB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570" y="2051436"/>
            <a:ext cx="2531991" cy="360221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E449C69-6F7C-9EA6-6328-1C1170F480E7}"/>
              </a:ext>
            </a:extLst>
          </p:cNvPr>
          <p:cNvSpPr/>
          <p:nvPr/>
        </p:nvSpPr>
        <p:spPr>
          <a:xfrm>
            <a:off x="3474720" y="3339548"/>
            <a:ext cx="2472856" cy="23138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825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7DAB8-DBCF-7CD7-0DF2-DA89825CD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11A58-42F2-3F90-3AF8-0D5C26543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أسئلة ستساعدكم. من يقرؤها؟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FC3AE8-BF71-26A8-BA5C-4CFB3C4357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8D0F480-8FB8-427E-C1FE-233E9118E6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D9B71B2-2458-E447-D43F-805E27DEDD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F8C337-F413-691C-6D64-A857DCFC5E5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12A690-02DC-EC3C-AD78-B6F05E7FA26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A302A6A-7965-5E0D-44A3-1C17FE8B7E5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5332010-E6F3-B099-AFE2-FF5D22884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ED600F8-1F4D-4B3F-81BC-8AA6979FDFC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2946E3A-2BC1-407B-9BB3-17E303AC5C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33B8FE71-8069-6090-80C8-8D4AEF5F35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06CC418-5548-D324-8D10-99243391DFB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D049DEA-F65F-0E30-C1F0-FBE631B58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1584000"/>
            <a:ext cx="5067739" cy="483911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A99362C-0FF4-9064-5F8B-91C1EC16DF7C}"/>
              </a:ext>
            </a:extLst>
          </p:cNvPr>
          <p:cNvSpPr/>
          <p:nvPr/>
        </p:nvSpPr>
        <p:spPr>
          <a:xfrm>
            <a:off x="5700112" y="2740611"/>
            <a:ext cx="3110896" cy="2851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أَسْتَعينُ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بٱلْأَسْئِلَةِ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بِماذا تَشْعُرُ وَأَنْتَ تُشاهِدُ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ٱلْمُباراةَ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لِماذا؟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ما شُعورُكَ عِنْدَما يُسَجِّلُ الْمُنْتَخَبُ؟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ماذا تَفْعَلُ؟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شعورُكَ بَعْدَ </a:t>
            </a:r>
            <a:r>
              <a:rPr lang="ar-MA" sz="2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ٱلْمُباراةِ</a:t>
            </a:r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7077709D-F11A-FFC1-92BC-AB8DD2C02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304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66A62-7981-BDB7-E211-22B9A67C7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282F5-E80A-7CC7-8EFB-7A9A8E75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أنجزوا المطلوب مستعينين بالأسئلة المرفقة. تذكروا أساليب التعبير عن المشاعر.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AD9FC5-7645-6317-A1F3-2C1453B254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9675491-DBF9-5860-793C-55F88C8FA8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44CA51B-77C7-5C24-C275-E014D68D0E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DB7CF2-9B43-9648-1715-F3898F38E98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95A4519-1633-A7A5-8451-CF87615DA62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559A47-F7BA-EF5B-6734-25AE1029AE7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769A1AC-A048-F4BB-EDC7-65980A852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3B532E8-EFE2-C480-1D28-6C20FE9B61C6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D9AD377-A095-412F-709C-97E37C755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EFA8F0EF-85A5-20BC-0CEC-C71AEEAE89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E6E702B-7299-FC06-15E8-7FF21E5BAB7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B476146-1226-E55C-9AC7-A920A4975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1584000"/>
            <a:ext cx="5067739" cy="483911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E35EC3-CF94-AE90-0259-90FAB50E9E68}"/>
              </a:ext>
            </a:extLst>
          </p:cNvPr>
          <p:cNvSpPr/>
          <p:nvPr/>
        </p:nvSpPr>
        <p:spPr>
          <a:xfrm>
            <a:off x="5700112" y="2740611"/>
            <a:ext cx="3110896" cy="285144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أَسْتَعينُ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بٱلْأَسْئِلَةِ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ٱلتّالِيَةِ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بِماذا تَشْعُرُ وَأَنْتَ تُشاهِدُ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ٱلْمُباراةَ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لِماذا؟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ما شُعورُكَ عِنْدَما يُسَجِّلُ الْمُنْتَخَبُ؟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ماذا تَفْعَلُ؟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شعورُكَ بَعْدَ </a:t>
            </a:r>
            <a:r>
              <a:rPr lang="ar-MA" sz="2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ٱلْمُباراةِ</a:t>
            </a:r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FE3B053-B402-8DA7-6B1F-DFD555053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997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6DE3C-9346-7469-AF72-A1DFA08EF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4E88C4-0867-DCB2-F0FA-87F8C120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أنصتوا جيدا. من يتقاسم معنا ما أبدعه؟ آخر؟ هل أجاب عن كل الأسئلة؟ ...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تصحيح الأخطاء المتكررة على السبورة بشكل تفاعلي.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3427F3-81EA-8FB5-2CB7-8905F0871EF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85B-6EE2-72FF-32F9-0A92DA80B9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67CBFB2-DEC5-6333-E140-6AF19F1D7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9C7300A-A324-83C6-4D5A-178EC78F1A3F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C821AF-AC89-5E6C-04AE-21FDEA1F96AC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96A4474-D098-45B2-3927-E3E5FA6EBFA3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4BB46A6-C0BB-0602-45F9-8592A69CF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CE3FF137-E6AD-F485-BC57-9952236FABB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1C0C854-3B2A-2FC3-388B-D688493735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FDF2C55-4927-B30E-D253-FBAF8C939C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001C0E8-5F8C-2E02-C3F5-4083CFD830D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7D53AB9-81C9-3002-6355-9FA66F44C4CC}"/>
              </a:ext>
            </a:extLst>
          </p:cNvPr>
          <p:cNvSpPr/>
          <p:nvPr/>
        </p:nvSpPr>
        <p:spPr>
          <a:xfrm>
            <a:off x="890336" y="1584000"/>
            <a:ext cx="6979847" cy="87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بِماذا تَشْعُرُ وَأَنْتَ تُشاهِدُ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ٱلْمُباراةَ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- لِماذا؟ - ما شُعورُكَ عِنْدَما يُسَجِّلُ الْمُنْتَخَبُ؟ - ماذا تَفْعَلُ؟  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شعورُكَ بَعْدَ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ٱلْمُباراةِ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66FF7D-B335-00E6-8009-6B5D7FBA8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99" y="2605413"/>
            <a:ext cx="8282031" cy="3927733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319D614-4A3C-C8EE-AB0B-6DF5CC102E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187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4F99A-43BD-3AE1-5E2F-5B24A17CF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40129-6155-DD96-C670-BA3A757A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فقرة أخرى تجيب عن الأسئلة. من يقرأ؟ انتبهوا للتصحيح.</a:t>
            </a:r>
            <a:endParaRPr lang="fr-FR" sz="20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D2AA10-DE38-BFE3-EAD1-DBD57094F0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739DE5E-688C-70D1-A0A2-ACA08930DF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F035F38-A7C4-A7BC-735C-1E4412DD8C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0414452-3FAB-0832-4DBA-1817AE807C32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B4FCDE0-0D06-B3D3-A6DC-21933D39E6EB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7607990-068F-A813-8496-2E0E84C46AB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C6D8263-38B8-0F5D-2BEC-B0B1525205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0AD48E9-E364-A119-8414-1A0CFE8E3CF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08D1ECC-13BA-C645-A039-74A114F72C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E836392-A9FA-5815-42EC-3B934E66FF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6EA157F-2587-E2A8-8643-785573C8CCE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إنتاج كتابي</a:t>
                  </a:r>
                </a:p>
              </p:txBody>
            </p:sp>
          </p:grp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F4D57-FD5E-5F68-531A-CBF681FBACDF}"/>
              </a:ext>
            </a:extLst>
          </p:cNvPr>
          <p:cNvSpPr/>
          <p:nvPr/>
        </p:nvSpPr>
        <p:spPr>
          <a:xfrm>
            <a:off x="890336" y="1584000"/>
            <a:ext cx="6979847" cy="87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80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بِماذا تَشْعُرُ وَأَنْتَ تُشاهِدُ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ٱلْمُباراةَ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- لِماذا؟ - ما شُعورُكَ عِنْدَما يُسَجِّلُ الْمُنْتَخَبُ؟ - ماذا تَفْعَلُ؟  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شعورُكَ بَعْدَ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ٱلْمُباراةِ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6692A9-B5C7-835E-4FEC-04B90A39B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99" y="2605413"/>
            <a:ext cx="8282031" cy="3927733"/>
          </a:xfrm>
          <a:prstGeom prst="rect">
            <a:avLst/>
          </a:prstGeom>
        </p:spPr>
      </p:pic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C97D3A33-51FC-E14C-C655-061AAF0E1B2D}"/>
              </a:ext>
            </a:extLst>
          </p:cNvPr>
          <p:cNvSpPr txBox="1"/>
          <p:nvPr/>
        </p:nvSpPr>
        <p:spPr>
          <a:xfrm>
            <a:off x="463899" y="2931942"/>
            <a:ext cx="8192478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أَشْعُرُ بِسَعادَةٍ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كَبيرَةٍ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عِنْدَما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أُشاهِدُ فَريقَنا ٱلوَطَنِيَّ يَلْعَبُ كُرَةَ ٱلقَدَمِ. قَلْبي يَنْبِضُ بِسُرْعَةٍ حَماسةً وَفَرَحاً.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لِأَ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نَّني</a:t>
            </a: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أَهْوى كُرَةَ </a:t>
            </a:r>
            <a:r>
              <a:rPr lang="ar-MA" sz="4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ٱلْقَدَمِ</a:t>
            </a: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lvl="0" algn="just" defTabSz="914400" rtl="1">
              <a:buClr>
                <a:srgbClr val="A5A5A5"/>
              </a:buClr>
              <a:buSzPts val="1800"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عِنْدَما يُسَجِّلُ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فَريقُنا هَدَفاً،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أَقْفِزُ مِنَ ٱلفَرَحِ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وَأُصَفِّقُ بِقُوَّةٍ وَ</a:t>
            </a: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أُشَجِّعَ </a:t>
            </a:r>
            <a:r>
              <a:rPr lang="ar-MA" sz="4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ٱللّاعِبينَ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عِنْدَما تَنْتَهي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ٱلْمُباراةُ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يَنْتابُني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ٱلْفَخْرُ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وَأَكونُ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سَعيداً </a:t>
            </a: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جِدّاً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عِنْدَما </a:t>
            </a: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يَفوزُ فَريقُنا </a:t>
            </a:r>
            <a:r>
              <a:rPr lang="ar-MA" sz="40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ٱلوَطَنِيُّ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80CB7AA4-5905-673A-66E6-364BC5D16E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628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566F9-55B2-B364-0391-44C1D39F51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8952" y="987759"/>
            <a:ext cx="397995" cy="3979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72825"/>
            <a:ext cx="1464231" cy="1464231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539067" y="1783384"/>
            <a:ext cx="6208693" cy="3984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r" rtl="1">
              <a:buAutoNum type="arabicPeriod"/>
            </a:pP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وَأَسْتَعِدُّ  لِفُروضِ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إِمْلاءٌ: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الهمزة المتوسطة والهمزة المتطرفة (صفحات: 17  و41)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ظواهر لغوية: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الفعل الماضي ص  16 -28 –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النواسخ الفعلية 40  و52 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المعجم: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مفردات المرحلة الثالثة ص 10 وَ 34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– مفاتيح السياق ص 46 – خريطة الكلمة ص 22.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إنتاج كتابي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: التعبير عن المشاعر ص 18 وَ  30 و42.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قراءة: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إستراتيجية الكلمات المفاتيح.</a:t>
            </a: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C52892-A41F-47E0-2260-39A53B9429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652E44-2D39-01B8-7697-46045F5D8B8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B43E7A0-1510-1664-A13C-F964BF932F79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E56DA36-9805-D999-E7FB-9DAE24D980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B6262B2-FFE2-7E4D-E87C-74109683D6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2BB20E93-5F70-1268-99BA-106A50A916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2F146497-029B-3D8F-2678-607F51B51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B3E2F0-A0C2-C2E8-04F8-E9F838ACDF5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B187B8-C96C-C5BF-E49A-6933DF8500F9}"/>
              </a:ext>
            </a:extLst>
          </p:cNvPr>
          <p:cNvSpPr txBox="1"/>
          <p:nvPr/>
        </p:nvSpPr>
        <p:spPr>
          <a:xfrm>
            <a:off x="859367" y="2098163"/>
            <a:ext cx="7425266" cy="210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رائزا الطلاقة والتحدث </a:t>
            </a: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يمرران لمن كان</a:t>
            </a:r>
            <a:r>
              <a:rPr lang="ar-MA" sz="48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متغيبا أو في حالة عدم تغطية جميع المتعلمين خلال الأسبوع الخامس.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141137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B7EC-2337-3427-C9A4-DBF77055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36325CD3-A746-9E22-AAEE-82CAD61A55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9E25820-FA04-8CE0-F93D-0CA483FE79E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BC96EA0-4E90-E0CD-004A-6DD006646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DB0689-4CE4-C2AA-7287-F14F1D5772BA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5380565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ذكر لماذا ينتابه الشعور المعبر عنه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35178" y="2120883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قَرَّرَتْ أُسْرَتُكَ أنْ تُرافِقَك للتجَوُّلِ في حَديقَةٍ لِلْأَلْعابِ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فَأَخَذَ يَسْأَلُك زميلك وَأَنْت تُجيبُ/ين.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عَلِمْت أَنَّك سَتَزورُ(ينَ) الْحَديقَةَ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/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4969042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هِيَ شَخْصِيّات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أُعْجِبَ عِمادٌ بِصَديقِهِ إِبْراهيمَ؟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276051" y="803531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2" name="Image 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EF15F432-A8A8-63B7-08F8-2BE3650F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872" y="1530872"/>
            <a:ext cx="2437599" cy="1631856"/>
          </a:xfrm>
          <a:prstGeom prst="rect">
            <a:avLst/>
          </a:prstGeom>
        </p:spPr>
      </p:pic>
      <p:pic>
        <p:nvPicPr>
          <p:cNvPr id="14" name="Image 13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CF0FF9BE-8E8A-E83D-DA74-75FFCC81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5" y="1530872"/>
            <a:ext cx="2581278" cy="1631856"/>
          </a:xfrm>
          <a:prstGeom prst="rect">
            <a:avLst/>
          </a:prstGeom>
        </p:spPr>
      </p:pic>
      <p:pic>
        <p:nvPicPr>
          <p:cNvPr id="15" name="Image 14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1E79C538-81AA-A305-24F3-FC32CD75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957" y="3249958"/>
            <a:ext cx="2522798" cy="1631856"/>
          </a:xfrm>
          <a:prstGeom prst="rect">
            <a:avLst/>
          </a:prstGeom>
        </p:spPr>
      </p:pic>
      <p:pic>
        <p:nvPicPr>
          <p:cNvPr id="16" name="Image 15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87E44AF9-55DF-826F-D605-ECE53529B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55" y="3282999"/>
            <a:ext cx="2522798" cy="1565772"/>
          </a:xfrm>
          <a:prstGeom prst="rect">
            <a:avLst/>
          </a:prstGeom>
        </p:spPr>
      </p:pic>
      <p:pic>
        <p:nvPicPr>
          <p:cNvPr id="18" name="Image 17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9177BE21-1ACB-17A3-CBAB-E3779F5F9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910" y="1530872"/>
            <a:ext cx="2581278" cy="1631856"/>
          </a:xfrm>
          <a:prstGeom prst="rect">
            <a:avLst/>
          </a:prstGeom>
        </p:spPr>
      </p:pic>
      <p:pic>
        <p:nvPicPr>
          <p:cNvPr id="19" name="Image 18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3EC15DEF-F62B-8191-AE54-E91197B52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434" y="3282999"/>
            <a:ext cx="2566870" cy="15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91EC428-C198-C455-2E77-812DCBAB4E22}"/>
              </a:ext>
            </a:extLst>
          </p:cNvPr>
          <p:cNvSpPr/>
          <p:nvPr/>
        </p:nvSpPr>
        <p:spPr>
          <a:xfrm>
            <a:off x="448314" y="1894115"/>
            <a:ext cx="8247372" cy="4544008"/>
          </a:xfrm>
          <a:custGeom>
            <a:avLst/>
            <a:gdLst>
              <a:gd name="csX0" fmla="*/ 0 w 8247372"/>
              <a:gd name="csY0" fmla="*/ 236061 h 4544008"/>
              <a:gd name="csX1" fmla="*/ 236061 w 8247372"/>
              <a:gd name="csY1" fmla="*/ 0 h 4544008"/>
              <a:gd name="csX2" fmla="*/ 806246 w 8247372"/>
              <a:gd name="csY2" fmla="*/ 0 h 4544008"/>
              <a:gd name="csX3" fmla="*/ 1220926 w 8247372"/>
              <a:gd name="csY3" fmla="*/ 0 h 4544008"/>
              <a:gd name="csX4" fmla="*/ 1868863 w 8247372"/>
              <a:gd name="csY4" fmla="*/ 0 h 4544008"/>
              <a:gd name="csX5" fmla="*/ 2594553 w 8247372"/>
              <a:gd name="csY5" fmla="*/ 0 h 4544008"/>
              <a:gd name="csX6" fmla="*/ 3086986 w 8247372"/>
              <a:gd name="csY6" fmla="*/ 0 h 4544008"/>
              <a:gd name="csX7" fmla="*/ 3890428 w 8247372"/>
              <a:gd name="csY7" fmla="*/ 0 h 4544008"/>
              <a:gd name="csX8" fmla="*/ 4616118 w 8247372"/>
              <a:gd name="csY8" fmla="*/ 0 h 4544008"/>
              <a:gd name="csX9" fmla="*/ 5108551 w 8247372"/>
              <a:gd name="csY9" fmla="*/ 0 h 4544008"/>
              <a:gd name="csX10" fmla="*/ 5600984 w 8247372"/>
              <a:gd name="csY10" fmla="*/ 0 h 4544008"/>
              <a:gd name="csX11" fmla="*/ 6404426 w 8247372"/>
              <a:gd name="csY11" fmla="*/ 0 h 4544008"/>
              <a:gd name="csX12" fmla="*/ 6819106 w 8247372"/>
              <a:gd name="csY12" fmla="*/ 0 h 4544008"/>
              <a:gd name="csX13" fmla="*/ 8011311 w 8247372"/>
              <a:gd name="csY13" fmla="*/ 0 h 4544008"/>
              <a:gd name="csX14" fmla="*/ 8247372 w 8247372"/>
              <a:gd name="csY14" fmla="*/ 236061 h 4544008"/>
              <a:gd name="csX15" fmla="*/ 8247372 w 8247372"/>
              <a:gd name="csY15" fmla="*/ 792552 h 4544008"/>
              <a:gd name="csX16" fmla="*/ 8247372 w 8247372"/>
              <a:gd name="csY16" fmla="*/ 1511919 h 4544008"/>
              <a:gd name="csX17" fmla="*/ 8247372 w 8247372"/>
              <a:gd name="csY17" fmla="*/ 2190566 h 4544008"/>
              <a:gd name="csX18" fmla="*/ 8247372 w 8247372"/>
              <a:gd name="csY18" fmla="*/ 2787776 h 4544008"/>
              <a:gd name="csX19" fmla="*/ 8247372 w 8247372"/>
              <a:gd name="csY19" fmla="*/ 3384986 h 4544008"/>
              <a:gd name="csX20" fmla="*/ 8247372 w 8247372"/>
              <a:gd name="csY20" fmla="*/ 4307947 h 4544008"/>
              <a:gd name="csX21" fmla="*/ 8011311 w 8247372"/>
              <a:gd name="csY21" fmla="*/ 4544008 h 4544008"/>
              <a:gd name="csX22" fmla="*/ 7441126 w 8247372"/>
              <a:gd name="csY22" fmla="*/ 4544008 h 4544008"/>
              <a:gd name="csX23" fmla="*/ 6948694 w 8247372"/>
              <a:gd name="csY23" fmla="*/ 4544008 h 4544008"/>
              <a:gd name="csX24" fmla="*/ 6145251 w 8247372"/>
              <a:gd name="csY24" fmla="*/ 4544008 h 4544008"/>
              <a:gd name="csX25" fmla="*/ 5419561 w 8247372"/>
              <a:gd name="csY25" fmla="*/ 4544008 h 4544008"/>
              <a:gd name="csX26" fmla="*/ 4693871 w 8247372"/>
              <a:gd name="csY26" fmla="*/ 4544008 h 4544008"/>
              <a:gd name="csX27" fmla="*/ 4045934 w 8247372"/>
              <a:gd name="csY27" fmla="*/ 4544008 h 4544008"/>
              <a:gd name="csX28" fmla="*/ 3242491 w 8247372"/>
              <a:gd name="csY28" fmla="*/ 4544008 h 4544008"/>
              <a:gd name="csX29" fmla="*/ 2439049 w 8247372"/>
              <a:gd name="csY29" fmla="*/ 4544008 h 4544008"/>
              <a:gd name="csX30" fmla="*/ 1713359 w 8247372"/>
              <a:gd name="csY30" fmla="*/ 4544008 h 4544008"/>
              <a:gd name="csX31" fmla="*/ 1065421 w 8247372"/>
              <a:gd name="csY31" fmla="*/ 4544008 h 4544008"/>
              <a:gd name="csX32" fmla="*/ 236061 w 8247372"/>
              <a:gd name="csY32" fmla="*/ 4544008 h 4544008"/>
              <a:gd name="csX33" fmla="*/ 0 w 8247372"/>
              <a:gd name="csY33" fmla="*/ 4307947 h 4544008"/>
              <a:gd name="csX34" fmla="*/ 0 w 8247372"/>
              <a:gd name="csY34" fmla="*/ 3547862 h 4544008"/>
              <a:gd name="csX35" fmla="*/ 0 w 8247372"/>
              <a:gd name="csY35" fmla="*/ 2909933 h 4544008"/>
              <a:gd name="csX36" fmla="*/ 0 w 8247372"/>
              <a:gd name="csY36" fmla="*/ 2272004 h 4544008"/>
              <a:gd name="csX37" fmla="*/ 0 w 8247372"/>
              <a:gd name="csY37" fmla="*/ 1634075 h 4544008"/>
              <a:gd name="csX38" fmla="*/ 0 w 8247372"/>
              <a:gd name="csY38" fmla="*/ 1077584 h 4544008"/>
              <a:gd name="csX39" fmla="*/ 0 w 8247372"/>
              <a:gd name="csY39" fmla="*/ 236061 h 4544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544008" extrusionOk="0">
                <a:moveTo>
                  <a:pt x="0" y="236061"/>
                </a:moveTo>
                <a:cubicBezTo>
                  <a:pt x="14138" y="92891"/>
                  <a:pt x="124974" y="8175"/>
                  <a:pt x="236061" y="0"/>
                </a:cubicBezTo>
                <a:cubicBezTo>
                  <a:pt x="499762" y="17640"/>
                  <a:pt x="652850" y="22785"/>
                  <a:pt x="806246" y="0"/>
                </a:cubicBezTo>
                <a:cubicBezTo>
                  <a:pt x="959643" y="-22785"/>
                  <a:pt x="1051528" y="3517"/>
                  <a:pt x="1220926" y="0"/>
                </a:cubicBezTo>
                <a:cubicBezTo>
                  <a:pt x="1390324" y="-3517"/>
                  <a:pt x="1561975" y="1004"/>
                  <a:pt x="1868863" y="0"/>
                </a:cubicBezTo>
                <a:cubicBezTo>
                  <a:pt x="2175751" y="-1004"/>
                  <a:pt x="2239715" y="25751"/>
                  <a:pt x="2594553" y="0"/>
                </a:cubicBezTo>
                <a:cubicBezTo>
                  <a:pt x="2949391" y="-25751"/>
                  <a:pt x="2952157" y="14477"/>
                  <a:pt x="3086986" y="0"/>
                </a:cubicBezTo>
                <a:cubicBezTo>
                  <a:pt x="3221815" y="-14477"/>
                  <a:pt x="3678647" y="250"/>
                  <a:pt x="3890428" y="0"/>
                </a:cubicBezTo>
                <a:cubicBezTo>
                  <a:pt x="4102209" y="-250"/>
                  <a:pt x="4253746" y="17219"/>
                  <a:pt x="4616118" y="0"/>
                </a:cubicBezTo>
                <a:cubicBezTo>
                  <a:pt x="4978490" y="-17219"/>
                  <a:pt x="4927292" y="21957"/>
                  <a:pt x="5108551" y="0"/>
                </a:cubicBezTo>
                <a:cubicBezTo>
                  <a:pt x="5289810" y="-21957"/>
                  <a:pt x="5382579" y="-4392"/>
                  <a:pt x="5600984" y="0"/>
                </a:cubicBezTo>
                <a:cubicBezTo>
                  <a:pt x="5819389" y="4392"/>
                  <a:pt x="6151792" y="11511"/>
                  <a:pt x="6404426" y="0"/>
                </a:cubicBezTo>
                <a:cubicBezTo>
                  <a:pt x="6657060" y="-11511"/>
                  <a:pt x="6639406" y="-874"/>
                  <a:pt x="6819106" y="0"/>
                </a:cubicBezTo>
                <a:cubicBezTo>
                  <a:pt x="6998806" y="874"/>
                  <a:pt x="7464251" y="55219"/>
                  <a:pt x="8011311" y="0"/>
                </a:cubicBezTo>
                <a:cubicBezTo>
                  <a:pt x="8128542" y="1074"/>
                  <a:pt x="8266791" y="119117"/>
                  <a:pt x="8247372" y="236061"/>
                </a:cubicBezTo>
                <a:cubicBezTo>
                  <a:pt x="8260717" y="423419"/>
                  <a:pt x="8250060" y="545976"/>
                  <a:pt x="8247372" y="792552"/>
                </a:cubicBezTo>
                <a:cubicBezTo>
                  <a:pt x="8244684" y="1039128"/>
                  <a:pt x="8250332" y="1358710"/>
                  <a:pt x="8247372" y="1511919"/>
                </a:cubicBezTo>
                <a:cubicBezTo>
                  <a:pt x="8244412" y="1665128"/>
                  <a:pt x="8233989" y="1988764"/>
                  <a:pt x="8247372" y="2190566"/>
                </a:cubicBezTo>
                <a:cubicBezTo>
                  <a:pt x="8260755" y="2392368"/>
                  <a:pt x="8264401" y="2650703"/>
                  <a:pt x="8247372" y="2787776"/>
                </a:cubicBezTo>
                <a:cubicBezTo>
                  <a:pt x="8230344" y="2924849"/>
                  <a:pt x="8225907" y="3115099"/>
                  <a:pt x="8247372" y="3384986"/>
                </a:cubicBezTo>
                <a:cubicBezTo>
                  <a:pt x="8268838" y="3654873"/>
                  <a:pt x="8284638" y="3925334"/>
                  <a:pt x="8247372" y="4307947"/>
                </a:cubicBezTo>
                <a:cubicBezTo>
                  <a:pt x="8248324" y="4451412"/>
                  <a:pt x="8121929" y="4528071"/>
                  <a:pt x="8011311" y="4544008"/>
                </a:cubicBezTo>
                <a:cubicBezTo>
                  <a:pt x="7846002" y="4538352"/>
                  <a:pt x="7685837" y="4519496"/>
                  <a:pt x="7441126" y="4544008"/>
                </a:cubicBezTo>
                <a:cubicBezTo>
                  <a:pt x="7196416" y="4568520"/>
                  <a:pt x="7168852" y="4564643"/>
                  <a:pt x="6948694" y="4544008"/>
                </a:cubicBezTo>
                <a:cubicBezTo>
                  <a:pt x="6728536" y="4523373"/>
                  <a:pt x="6421567" y="4530698"/>
                  <a:pt x="6145251" y="4544008"/>
                </a:cubicBezTo>
                <a:cubicBezTo>
                  <a:pt x="5868935" y="4557318"/>
                  <a:pt x="5771517" y="4508721"/>
                  <a:pt x="5419561" y="4544008"/>
                </a:cubicBezTo>
                <a:cubicBezTo>
                  <a:pt x="5067605" y="4579296"/>
                  <a:pt x="5049927" y="4566908"/>
                  <a:pt x="4693871" y="4544008"/>
                </a:cubicBezTo>
                <a:cubicBezTo>
                  <a:pt x="4337815" y="4521109"/>
                  <a:pt x="4274709" y="4532632"/>
                  <a:pt x="4045934" y="4544008"/>
                </a:cubicBezTo>
                <a:cubicBezTo>
                  <a:pt x="3817159" y="4555384"/>
                  <a:pt x="3625046" y="4533304"/>
                  <a:pt x="3242491" y="4544008"/>
                </a:cubicBezTo>
                <a:cubicBezTo>
                  <a:pt x="2859936" y="4554712"/>
                  <a:pt x="2811171" y="4554549"/>
                  <a:pt x="2439049" y="4544008"/>
                </a:cubicBezTo>
                <a:cubicBezTo>
                  <a:pt x="2066927" y="4533467"/>
                  <a:pt x="1888968" y="4514420"/>
                  <a:pt x="1713359" y="4544008"/>
                </a:cubicBezTo>
                <a:cubicBezTo>
                  <a:pt x="1537750" y="4573597"/>
                  <a:pt x="1207552" y="4532880"/>
                  <a:pt x="1065421" y="4544008"/>
                </a:cubicBezTo>
                <a:cubicBezTo>
                  <a:pt x="923290" y="4555136"/>
                  <a:pt x="606670" y="4553940"/>
                  <a:pt x="236061" y="4544008"/>
                </a:cubicBezTo>
                <a:cubicBezTo>
                  <a:pt x="114590" y="4544371"/>
                  <a:pt x="-8421" y="4436995"/>
                  <a:pt x="0" y="4307947"/>
                </a:cubicBezTo>
                <a:cubicBezTo>
                  <a:pt x="6390" y="4068631"/>
                  <a:pt x="-4460" y="3832175"/>
                  <a:pt x="0" y="3547862"/>
                </a:cubicBezTo>
                <a:cubicBezTo>
                  <a:pt x="4460" y="3263550"/>
                  <a:pt x="-15724" y="3047771"/>
                  <a:pt x="0" y="2909933"/>
                </a:cubicBezTo>
                <a:cubicBezTo>
                  <a:pt x="15724" y="2772095"/>
                  <a:pt x="-8318" y="2501464"/>
                  <a:pt x="0" y="2272004"/>
                </a:cubicBezTo>
                <a:cubicBezTo>
                  <a:pt x="8318" y="2042544"/>
                  <a:pt x="29841" y="1802322"/>
                  <a:pt x="0" y="1634075"/>
                </a:cubicBezTo>
                <a:cubicBezTo>
                  <a:pt x="-29841" y="1465828"/>
                  <a:pt x="6854" y="1278187"/>
                  <a:pt x="0" y="1077584"/>
                </a:cubicBezTo>
                <a:cubicBezTo>
                  <a:pt x="-6854" y="876981"/>
                  <a:pt x="7094" y="513648"/>
                  <a:pt x="0" y="2360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تَجَمَّعَ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ساحَةِ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 عَنْ هِواياتِهِمْ. قالَ سامي وَهُوَ يَبْتَسِمُ: «عِنْدَما أُغَنّي، أَشْعُرُ أَنَّ صَوْتي يُعَبِّرُ عَمّا في قَلْبي.» وقالَتْ سَلْمى بِهُدوءٍ: «أَمّا أَنا، فَعِنْدَما أَصْنَعُ حَلَوِيّاتٍ لَذيذَةً فَأَشْعُرُ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بِٱلْخِفَّةِ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وَٱلسَّعادَةِ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وَقالَ عُمَرُ بِفَخْرٍ: «عِنْدَما أَصْنَعُ أَشْكالاً مِنَ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ٱلطّينِ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بِٱلْإِبْداعِ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وَٱلثِّقَةِ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قالَتْ سَلْمى في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ٱلنِّهايَةِ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اِخْتَلَفَتْ هِواياتُنا، وَلَكِنَّها جَمَعَتْ قُلوبَنا عَلى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وَٱلتَّعْبيرِ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ٱلْجَميلِ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0D99036-4191-273B-8E66-A0EF4845E1D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DE83ED-694F-19D7-7CF2-3D96C4E592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94EE8BD-EC54-5E2A-E231-562E569C503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1C4EDC2B-1B91-405B-B30A-140900EE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A1B23570-8DB5-3604-C60E-3CB4B05CDE7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C3A60A3-5518-2E94-9717-CC450ED1BF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F4EAF658-AF4F-4CCE-9FEC-C45C08442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F10391E-C58A-1E94-D07B-294E99BFCC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D69C617-A9DA-ED30-9EBA-BFAAB075C13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A1BDD6-2EE3-5C68-BC8E-CE4274C9965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8BE8B28-188F-44CB-A9A6-4D3A7A93057E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43A9F6C-F999-DA82-69AB-388700F65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28AA19C-77F5-30F6-9183-CD6C0B2C9E3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A958B87C-B371-A2A0-662A-01580C1B6D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3ED01E1-3DE8-BE21-DD2C-A047E9DAE1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81FAAD-3129-0946-2C48-D1C9054788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36408</TotalTime>
  <Words>2173</Words>
  <Application>Microsoft Office PowerPoint</Application>
  <PresentationFormat>Affichage à l'écran (4:3)</PresentationFormat>
  <Paragraphs>416</Paragraphs>
  <Slides>59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59</vt:i4>
      </vt:variant>
    </vt:vector>
  </HeadingPairs>
  <TitlesOfParts>
    <vt:vector size="90" baseType="lpstr">
      <vt:lpstr>Air Strip Arabic</vt:lpstr>
      <vt:lpstr>Wingdings</vt:lpstr>
      <vt:lpstr>Aptos</vt:lpstr>
      <vt:lpstr>DengXian</vt:lpstr>
      <vt:lpstr>Modern Love</vt:lpstr>
      <vt:lpstr>Microsoft Sans Serif</vt:lpstr>
      <vt:lpstr>Dosis SemiBold</vt:lpstr>
      <vt:lpstr>Calibri</vt:lpstr>
      <vt:lpstr>Microsoft Uighur</vt:lpstr>
      <vt:lpstr>Calibri Light</vt:lpstr>
      <vt:lpstr>Arial</vt:lpstr>
      <vt:lpstr>Dosis Medium</vt:lpstr>
      <vt:lpstr>Sakkal Majalla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السادس 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سنبدأ بالتدرب على تحديد معاني كلمات باستعمال إستراتيجية مفاتيح السياق.</vt:lpstr>
      <vt:lpstr>خذوا ألواحكم.</vt:lpstr>
      <vt:lpstr>اقرؤوا الجملة أمامكم ثم اكتبوا الكلمة المناسبة لمعنى كلمة "أَزِفَ" حسب السياق.</vt:lpstr>
      <vt:lpstr>ارفعوا ألواحكم. ما الكلمات المفاتيح التي تساعد على تحديد المعنى؟ هل تتفقون؟</vt:lpstr>
      <vt:lpstr>أزف بمعنى اقترب. من يقرأ؟ هل المعنى مناسب للسياق؟                                     - انتبهوا للتصحيح.</vt:lpstr>
      <vt:lpstr>اقرؤوا الجملة أمامكم ثم اكتبوا الكلمة المناسبة لمعنى كلمة "سَقَمٌ" حسب السياق.</vt:lpstr>
      <vt:lpstr>ارفعوا ألواحكم. ما الكلمات المفاتيح التي تساعد على تحديد المعنى؟ هل تتفقون؟</vt:lpstr>
      <vt:lpstr>سَقَمٍ بمعنى مَرَضٍ. من يقرأ؟ هل المعنى مناسب للسياق؟                                     - انتبهوا للتصحيح.</vt:lpstr>
      <vt:lpstr>اقرؤوا الجملة أمامكم ثم اكتبوا الكلمة المناسبة لمعنى كلمة "الخِلُّ" حسب السياق.</vt:lpstr>
      <vt:lpstr>ارفعوا ألواحكم. ما الكلمات المفاتيح التي تساعد على تحديد المعنى؟ هل تتفقون؟</vt:lpstr>
      <vt:lpstr>الخل بمعنى الصديق. من يقرأ؟ هل المعنى مناسب للسياق؟                                - انتبهوا للتصحيح.</vt:lpstr>
      <vt:lpstr>قراءة</vt:lpstr>
      <vt:lpstr>نمر إلى حصة القراءة. خذوا الصفحة 64. ستقرؤون نصا بطلاقة وتجيبون عن أسئلة للفهم. </vt:lpstr>
      <vt:lpstr>اقرؤوا النص قراءة هامسة ثم أجيبوا عن أسئلة الصفحة 65.  أمامكم 20 دقيقة.</vt:lpstr>
      <vt:lpstr>انتهى الوقت. نصحح سؤالا بسؤال. من يقرأ السؤال الأول؟</vt:lpstr>
      <vt:lpstr>من يتقاسم إجابته؟ أين ورد ذلك في النص؟                                  -انتبهوا للتصحيح.</vt:lpstr>
      <vt:lpstr>من يقرأ السؤال الثاني؟ من يجيب؟ هل تتفقون؟                                                   -انتبهوا للتصحيح.</vt:lpstr>
      <vt:lpstr>من يقرأ السؤال الثالث؟ من يجيب؟ هل تتفقون؟                                                   -انتبهوا للتصحيح.</vt:lpstr>
      <vt:lpstr>ما العبارة الصحيحة حسب النص؟ هل تتفقون؟                             -انتبهوا للتصحيح.</vt:lpstr>
      <vt:lpstr>فسحة تربوية</vt:lpstr>
      <vt:lpstr>ننشد قصيدة (الحفلة).</vt:lpstr>
      <vt:lpstr>الآن خذوا ألواحكم، ستكتبون أكبر عدد من المشاعر. سنرى من سيفوز بالتحدي.</vt:lpstr>
      <vt:lpstr>على الواحكم ستكتبون أكبر عدد من الفنون. سنرى من سيفوز بالتحدي.</vt:lpstr>
      <vt:lpstr>الفائزون بالتحدي هم: ................................................... –صفقوا عليهم.</vt:lpstr>
      <vt:lpstr>إنتاج كتابي</vt:lpstr>
      <vt:lpstr>نمر إلى الإنتاج الكتابي. من يذكرنا بكيف نعبر عن مشاعر مرتبطة بموقف معين؟</vt:lpstr>
      <vt:lpstr>نتذكر جميعا. من يقرأ؟</vt:lpstr>
      <vt:lpstr>خذوا كراساتكم على الصفحة 63. من يقرأ التعليمة رقم 2؟ ما المطلوب؟ </vt:lpstr>
      <vt:lpstr>هذه أسئلة ستساعدكم. من يقرؤها؟</vt:lpstr>
      <vt:lpstr>أنجزوا المطلوب مستعينين بالأسئلة المرفقة. تذكروا أساليب التعبير عن المشاعر.</vt:lpstr>
      <vt:lpstr>انتهى الوقت. أنصتوا جيدا. من يتقاسم معنا ما أبدعه؟ آخر؟ هل أجاب عن كل الأسئلة؟ ...  تصحيح الأخطاء المتكررة على السبورة بشكل تفاعلي.</vt:lpstr>
      <vt:lpstr>هذه فقرة أخرى تجيب عن الأسئلة. من يقرأ؟ انتبهوا للتصحيح.</vt:lpstr>
      <vt:lpstr>اختتام الحصة</vt:lpstr>
      <vt:lpstr>الواجب المنزلي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HASSAN.OUMEZIANE</cp:lastModifiedBy>
  <cp:revision>251</cp:revision>
  <dcterms:created xsi:type="dcterms:W3CDTF">2023-09-20T21:35:22Z</dcterms:created>
  <dcterms:modified xsi:type="dcterms:W3CDTF">2026-03-09T07:05:18Z</dcterms:modified>
</cp:coreProperties>
</file>