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10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11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2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3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4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5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theme/theme16.xml" ContentType="application/vnd.openxmlformats-officedocument.theme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4" r:id="rId1"/>
    <p:sldMasterId id="2147483751" r:id="rId2"/>
    <p:sldMasterId id="2147483687" r:id="rId3"/>
    <p:sldMasterId id="2147483690" r:id="rId4"/>
    <p:sldMasterId id="2147483742" r:id="rId5"/>
    <p:sldMasterId id="2147483754" r:id="rId6"/>
    <p:sldMasterId id="2147483733" r:id="rId7"/>
    <p:sldMasterId id="2147483696" r:id="rId8"/>
    <p:sldMasterId id="2147483712" r:id="rId9"/>
    <p:sldMasterId id="2147483722" r:id="rId10"/>
    <p:sldMasterId id="2147483660" r:id="rId11"/>
    <p:sldMasterId id="2147483763" r:id="rId12"/>
    <p:sldMasterId id="2147483786" r:id="rId13"/>
    <p:sldMasterId id="2147483803" r:id="rId14"/>
    <p:sldMasterId id="2147483821" r:id="rId15"/>
    <p:sldMasterId id="2147483844" r:id="rId16"/>
    <p:sldMasterId id="2147483873" r:id="rId17"/>
  </p:sldMasterIdLst>
  <p:notesMasterIdLst>
    <p:notesMasterId r:id="rId79"/>
  </p:notesMasterIdLst>
  <p:sldIdLst>
    <p:sldId id="2147482759" r:id="rId18"/>
    <p:sldId id="2147482608" r:id="rId19"/>
    <p:sldId id="2147482470" r:id="rId20"/>
    <p:sldId id="2147482692" r:id="rId21"/>
    <p:sldId id="2147482693" r:id="rId22"/>
    <p:sldId id="2147482467" r:id="rId23"/>
    <p:sldId id="2147482691" r:id="rId24"/>
    <p:sldId id="2147482630" r:id="rId25"/>
    <p:sldId id="2147482468" r:id="rId26"/>
    <p:sldId id="2147482717" r:id="rId27"/>
    <p:sldId id="2147482738" r:id="rId28"/>
    <p:sldId id="2147482526" r:id="rId29"/>
    <p:sldId id="2147482527" r:id="rId30"/>
    <p:sldId id="2147482528" r:id="rId31"/>
    <p:sldId id="2147482772" r:id="rId32"/>
    <p:sldId id="2147482773" r:id="rId33"/>
    <p:sldId id="2147482746" r:id="rId34"/>
    <p:sldId id="2147482760" r:id="rId35"/>
    <p:sldId id="2147482774" r:id="rId36"/>
    <p:sldId id="2147482724" r:id="rId37"/>
    <p:sldId id="2147482727" r:id="rId38"/>
    <p:sldId id="2147482740" r:id="rId39"/>
    <p:sldId id="2147482739" r:id="rId40"/>
    <p:sldId id="2147482744" r:id="rId41"/>
    <p:sldId id="2147482745" r:id="rId42"/>
    <p:sldId id="2147482776" r:id="rId43"/>
    <p:sldId id="2147482761" r:id="rId44"/>
    <p:sldId id="2147482775" r:id="rId45"/>
    <p:sldId id="2147482777" r:id="rId46"/>
    <p:sldId id="2147482778" r:id="rId47"/>
    <p:sldId id="2147482779" r:id="rId48"/>
    <p:sldId id="2147482780" r:id="rId49"/>
    <p:sldId id="2147482781" r:id="rId50"/>
    <p:sldId id="2147482782" r:id="rId51"/>
    <p:sldId id="2147482783" r:id="rId52"/>
    <p:sldId id="2147482747" r:id="rId53"/>
    <p:sldId id="2147482748" r:id="rId54"/>
    <p:sldId id="2147482784" r:id="rId55"/>
    <p:sldId id="2147482749" r:id="rId56"/>
    <p:sldId id="2147482785" r:id="rId57"/>
    <p:sldId id="2147482786" r:id="rId58"/>
    <p:sldId id="2147482788" r:id="rId59"/>
    <p:sldId id="2147482787" r:id="rId60"/>
    <p:sldId id="2147482703" r:id="rId61"/>
    <p:sldId id="2147482459" r:id="rId62"/>
    <p:sldId id="2147482789" r:id="rId63"/>
    <p:sldId id="2147482793" r:id="rId64"/>
    <p:sldId id="2147482790" r:id="rId65"/>
    <p:sldId id="2147482721" r:id="rId66"/>
    <p:sldId id="2147482791" r:id="rId67"/>
    <p:sldId id="2147482742" r:id="rId68"/>
    <p:sldId id="2147482394" r:id="rId69"/>
    <p:sldId id="2147482762" r:id="rId70"/>
    <p:sldId id="2147482722" r:id="rId71"/>
    <p:sldId id="2147482743" r:id="rId72"/>
    <p:sldId id="2147482718" r:id="rId73"/>
    <p:sldId id="2147482723" r:id="rId74"/>
    <p:sldId id="2147482719" r:id="rId75"/>
    <p:sldId id="2147482792" r:id="rId76"/>
    <p:sldId id="2147482465" r:id="rId77"/>
    <p:sldId id="2147482466" r:id="rId78"/>
  </p:sldIdLst>
  <p:sldSz cx="9144000" cy="6858000" type="screen4x3"/>
  <p:notesSz cx="6858000" cy="9144000"/>
  <p:embeddedFontLst>
    <p:embeddedFont>
      <p:font typeface="Air Strip Arabic" panose="020B0604020202020204" charset="0"/>
      <p:regular r:id="rId80"/>
    </p:embeddedFont>
    <p:embeddedFont>
      <p:font typeface="DengXian" panose="02010600030101010101" pitchFamily="2" charset="-122"/>
      <p:regular r:id="rId81"/>
      <p:bold r:id="rId82"/>
    </p:embeddedFont>
    <p:embeddedFont>
      <p:font typeface="Dosis" pitchFamily="2" charset="0"/>
      <p:regular r:id="rId83"/>
      <p:bold r:id="rId84"/>
    </p:embeddedFont>
    <p:embeddedFont>
      <p:font typeface="Dosis ExtraBold" pitchFamily="2" charset="0"/>
      <p:bold r:id="rId85"/>
    </p:embeddedFont>
    <p:embeddedFont>
      <p:font typeface="Dosis Medium" pitchFamily="2" charset="0"/>
      <p:regular r:id="rId86"/>
    </p:embeddedFont>
    <p:embeddedFont>
      <p:font typeface="Dosis SemiBold" pitchFamily="2" charset="0"/>
      <p:regular r:id="rId87"/>
      <p:bold r:id="rId88"/>
    </p:embeddedFont>
    <p:embeddedFont>
      <p:font typeface="Microsoft Sans Serif" panose="020B0604020202020204" pitchFamily="34" charset="0"/>
      <p:regular r:id="rId89"/>
    </p:embeddedFont>
    <p:embeddedFont>
      <p:font typeface="Microsoft Uighur" panose="02000000000000000000" pitchFamily="2" charset="-78"/>
      <p:regular r:id="rId90"/>
      <p:bold r:id="rId91"/>
    </p:embeddedFont>
    <p:embeddedFont>
      <p:font typeface="Modern Love" panose="04090805081005020601" pitchFamily="82" charset="0"/>
      <p:regular r:id="rId92"/>
    </p:embeddedFont>
    <p:embeddedFont>
      <p:font typeface="Sakkal Majalla" panose="02000000000000000000" pitchFamily="2" charset="-78"/>
      <p:regular r:id="rId93"/>
      <p:bold r:id="rId9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C7D3"/>
    <a:srgbClr val="D6E9EA"/>
    <a:srgbClr val="424D7C"/>
    <a:srgbClr val="44546A"/>
    <a:srgbClr val="414B79"/>
    <a:srgbClr val="424D7B"/>
    <a:srgbClr val="106585"/>
    <a:srgbClr val="0070C0"/>
    <a:srgbClr val="0097B2"/>
    <a:srgbClr val="7617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48" y="3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6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9.xml"/><Relationship Id="rId21" Type="http://schemas.openxmlformats.org/officeDocument/2006/relationships/slide" Target="slides/slide4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63" Type="http://schemas.openxmlformats.org/officeDocument/2006/relationships/slide" Target="slides/slide46.xml"/><Relationship Id="rId68" Type="http://schemas.openxmlformats.org/officeDocument/2006/relationships/slide" Target="slides/slide51.xml"/><Relationship Id="rId84" Type="http://schemas.openxmlformats.org/officeDocument/2006/relationships/font" Target="fonts/font5.fntdata"/><Relationship Id="rId89" Type="http://schemas.openxmlformats.org/officeDocument/2006/relationships/font" Target="fonts/font10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74" Type="http://schemas.openxmlformats.org/officeDocument/2006/relationships/slide" Target="slides/slide57.xml"/><Relationship Id="rId79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11.fntdata"/><Relationship Id="rId95" Type="http://schemas.openxmlformats.org/officeDocument/2006/relationships/presProps" Target="presProps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64" Type="http://schemas.openxmlformats.org/officeDocument/2006/relationships/slide" Target="slides/slide47.xml"/><Relationship Id="rId69" Type="http://schemas.openxmlformats.org/officeDocument/2006/relationships/slide" Target="slides/slide52.xml"/><Relationship Id="rId80" Type="http://schemas.openxmlformats.org/officeDocument/2006/relationships/font" Target="fonts/font1.fntdata"/><Relationship Id="rId85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slide" Target="slides/slide42.xml"/><Relationship Id="rId67" Type="http://schemas.openxmlformats.org/officeDocument/2006/relationships/slide" Target="slides/slide50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62" Type="http://schemas.openxmlformats.org/officeDocument/2006/relationships/slide" Target="slides/slide45.xml"/><Relationship Id="rId70" Type="http://schemas.openxmlformats.org/officeDocument/2006/relationships/slide" Target="slides/slide53.xml"/><Relationship Id="rId75" Type="http://schemas.openxmlformats.org/officeDocument/2006/relationships/slide" Target="slides/slide58.xml"/><Relationship Id="rId83" Type="http://schemas.openxmlformats.org/officeDocument/2006/relationships/font" Target="fonts/font4.fntdata"/><Relationship Id="rId88" Type="http://schemas.openxmlformats.org/officeDocument/2006/relationships/font" Target="fonts/font9.fntdata"/><Relationship Id="rId91" Type="http://schemas.openxmlformats.org/officeDocument/2006/relationships/font" Target="fonts/font12.fntdata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slide" Target="slides/slide40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slide" Target="slides/slide43.xml"/><Relationship Id="rId65" Type="http://schemas.openxmlformats.org/officeDocument/2006/relationships/slide" Target="slides/slide48.xml"/><Relationship Id="rId73" Type="http://schemas.openxmlformats.org/officeDocument/2006/relationships/slide" Target="slides/slide56.xml"/><Relationship Id="rId78" Type="http://schemas.openxmlformats.org/officeDocument/2006/relationships/slide" Target="slides/slide61.xml"/><Relationship Id="rId81" Type="http://schemas.openxmlformats.org/officeDocument/2006/relationships/font" Target="fonts/font2.fntdata"/><Relationship Id="rId86" Type="http://schemas.openxmlformats.org/officeDocument/2006/relationships/font" Target="fonts/font7.fntdata"/><Relationship Id="rId94" Type="http://schemas.openxmlformats.org/officeDocument/2006/relationships/font" Target="fonts/font15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39" Type="http://schemas.openxmlformats.org/officeDocument/2006/relationships/slide" Target="slides/slide22.xml"/><Relationship Id="rId34" Type="http://schemas.openxmlformats.org/officeDocument/2006/relationships/slide" Target="slides/slide17.xml"/><Relationship Id="rId50" Type="http://schemas.openxmlformats.org/officeDocument/2006/relationships/slide" Target="slides/slide33.xml"/><Relationship Id="rId55" Type="http://schemas.openxmlformats.org/officeDocument/2006/relationships/slide" Target="slides/slide38.xml"/><Relationship Id="rId76" Type="http://schemas.openxmlformats.org/officeDocument/2006/relationships/slide" Target="slides/slide59.xml"/><Relationship Id="rId97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4.xml"/><Relationship Id="rId92" Type="http://schemas.openxmlformats.org/officeDocument/2006/relationships/font" Target="fonts/font13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2.xml"/><Relationship Id="rId24" Type="http://schemas.openxmlformats.org/officeDocument/2006/relationships/slide" Target="slides/slide7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66" Type="http://schemas.openxmlformats.org/officeDocument/2006/relationships/slide" Target="slides/slide49.xml"/><Relationship Id="rId87" Type="http://schemas.openxmlformats.org/officeDocument/2006/relationships/font" Target="fonts/font8.fntdata"/><Relationship Id="rId61" Type="http://schemas.openxmlformats.org/officeDocument/2006/relationships/slide" Target="slides/slide44.xml"/><Relationship Id="rId82" Type="http://schemas.openxmlformats.org/officeDocument/2006/relationships/font" Target="fonts/font3.fntdata"/><Relationship Id="rId19" Type="http://schemas.openxmlformats.org/officeDocument/2006/relationships/slide" Target="slides/slide2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56" Type="http://schemas.openxmlformats.org/officeDocument/2006/relationships/slide" Target="slides/slide39.xml"/><Relationship Id="rId77" Type="http://schemas.openxmlformats.org/officeDocument/2006/relationships/slide" Target="slides/slide60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4.xml"/><Relationship Id="rId72" Type="http://schemas.openxmlformats.org/officeDocument/2006/relationships/slide" Target="slides/slide55.xml"/><Relationship Id="rId93" Type="http://schemas.openxmlformats.org/officeDocument/2006/relationships/font" Target="fonts/font14.fntdata"/><Relationship Id="rId98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08T07:34:12.88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2394 1198 24519,'-1'47'0,"-1"0"0,-3-1 0,-1 1 0,-3-1 0,-1 0 0,-2 0 0,-1-1 0,-3-1 0,-1 0 0,-2-1 0,-1-1 0,-2 0 0,-2-2 0,-1 0 0,-2-2 0,-2 0 0,0-2 0,-3-1 0,0-1 0,-2-1 0,-1-2 0,-2-1 0,0-2 0,-2-1 0,0-2 0,-2-1 0,0-2 0,-2-1 0,0-2 0,0-2 0,-2-2 0,0-1 0,0-2 0,-1-2 0,-1-2 0,1-1 0,-1-3 0,0-1 0,0-2 0,0-2 0,0-2 0,0-1 0,1-3 0,0-1 0,0-2 0,0-2 0,1-2 0,1-1 0,0-2 0,1-2 0,1-2 0,0-1 0,2-2 0,0-1 0,2-2 0,0-1 0,2-2 0,1-1 0,1-2 0,1-1 0,2-1 0,1-1 0,2-2 0,1 0 0,1-2 0,3 0 0,0-2 0,3 0 0,1-1 0,2-1 0,2 0 0,1-1 0,2-1 0,2 0 0,2 0 0,1-1 0,3 1 0,1-1 0,2 0 0,2 0 0,2 0 0,1 0 0,3 0 0,1 1 0,2 0 0,2 1 0,2 0 0,1 0 0,2 1 0,2 1 0,1 1 0,3 1 0,0 0 0,3 1 0,1 2 0,1 0 0,2 2 0,1 1 0,2 1 0,1 1 0,1 2 0,1 1 0,2 2 0,0 1 0,2 2 0,0 1 0,2 2 0,0 1 0,1 3 0,1 0 0,0 3 0,1 1 0,1 2 0,0 2 0,0 2 0,0 2 0,1 1 0,0 2 0,0 2 0,0 2 0,0 2 0,0 2 0,-1 1 0,1 2 0,-1 2 0,-1 2 0,0 2 0,0 1 0,-2 3 0,0 0 0,0 3 0,-2 1 0,0 2 0,-2 1 0,0 2 0,-2 1 0,0 2 0,-2 1 0,-1 2 0,-2 1 0,0 1 0,-3 1 0,0 2 0,-2 0 0,-2 2 0,-1 1 0,-2 0 0,-2 1 0,-1 1 0,-2 1 0,-1 1 0,-3 0 0,-1 0 0,-2 1 0,-1 0 0,-3 1 0,-1 0 0,-3 0 0,-1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08T07:34:30.86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2394 1198 24519,'-1'47'0,"-1"0"0,-3-1 0,-1 1 0,-3-1 0,-1 0 0,-2 0 0,-1-1 0,-3-1 0,-1 0 0,-2-1 0,-1-1 0,-2 0 0,-2-2 0,-1 0 0,-2-2 0,-2 0 0,0-2 0,-3-1 0,0-1 0,-2-1 0,-1-2 0,-2-1 0,0-2 0,-2-1 0,0-2 0,-2-1 0,0-2 0,-2-1 0,0-2 0,0-2 0,-2-2 0,0-1 0,0-2 0,-1-2 0,-1-2 0,1-1 0,-1-3 0,0-1 0,0-2 0,0-2 0,0-2 0,0-1 0,1-3 0,0-1 0,0-2 0,0-2 0,1-2 0,1-1 0,0-2 0,1-2 0,1-2 0,0-1 0,2-2 0,0-1 0,2-2 0,0-1 0,2-2 0,1-1 0,1-2 0,1-1 0,2-1 0,1-1 0,2-2 0,1 0 0,1-2 0,3 0 0,0-2 0,3 0 0,1-1 0,2-1 0,2 0 0,1-1 0,2-1 0,2 0 0,2 0 0,1-1 0,3 1 0,1-1 0,2 0 0,2 0 0,2 0 0,1 0 0,3 0 0,1 1 0,2 0 0,2 1 0,2 0 0,1 0 0,2 1 0,2 1 0,1 1 0,3 1 0,0 0 0,3 1 0,1 2 0,1 0 0,2 2 0,1 1 0,2 1 0,1 1 0,1 2 0,1 1 0,2 2 0,0 1 0,2 2 0,0 1 0,2 2 0,0 1 0,1 3 0,1 0 0,0 3 0,1 1 0,1 2 0,0 2 0,0 2 0,0 2 0,1 1 0,0 2 0,0 2 0,0 2 0,0 2 0,0 2 0,-1 1 0,1 2 0,-1 2 0,-1 2 0,0 2 0,0 1 0,-2 3 0,0 0 0,0 3 0,-2 1 0,0 2 0,-2 1 0,0 2 0,-2 1 0,0 2 0,-2 1 0,-1 2 0,-2 1 0,0 1 0,-3 1 0,0 2 0,-2 0 0,-2 2 0,-1 1 0,-2 0 0,-2 1 0,-1 1 0,-2 1 0,-1 1 0,-3 0 0,-1 0 0,-2 1 0,-1 0 0,-3 1 0,-1 0 0,-3 0 0,-1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>
          <a:extLst>
            <a:ext uri="{FF2B5EF4-FFF2-40B4-BE49-F238E27FC236}">
              <a16:creationId xmlns:a16="http://schemas.microsoft.com/office/drawing/2014/main" id="{D2BE8E1C-62B0-920A-0B8F-CC34A3A04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>
            <a:extLst>
              <a:ext uri="{FF2B5EF4-FFF2-40B4-BE49-F238E27FC236}">
                <a16:creationId xmlns:a16="http://schemas.microsoft.com/office/drawing/2014/main" id="{8479988A-B0FC-DB3D-0BC3-E462ECF506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>
            <a:extLst>
              <a:ext uri="{FF2B5EF4-FFF2-40B4-BE49-F238E27FC236}">
                <a16:creationId xmlns:a16="http://schemas.microsoft.com/office/drawing/2014/main" id="{626EF8A3-4635-42C1-084A-18B7CFCFAA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5553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3.png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3.png"/></Relationships>
</file>

<file path=ppt/slideLayouts/_rels/slideLayout1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3.png"/></Relationships>
</file>

<file path=ppt/slideLayouts/_rels/slideLayout1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3.png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8450761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143879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3823234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57897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1904049243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8306577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6188781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443963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74456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60709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2796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127933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880038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13506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739934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0505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293797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94268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7058090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2998672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67888944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902734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6288124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763341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69192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65755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3894102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58276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46313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181717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648770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814390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38873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6336311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897828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7616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98421278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7671283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325122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0638647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645322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426474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8390214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250598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012704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325198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25840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048978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297401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647619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2579107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6579288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0605890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943931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783573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432674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662418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781099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8166402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1460745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174706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780840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391936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830551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083545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906481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8F9AB80-4A33-6DF2-80E1-E8A656E9825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67F1E7F-FCB1-DB7F-AD96-871BB190B7CC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E7643A20-C4D8-BF9C-F3EA-CFA7DD48D04A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F964E87D-23E0-5741-8A85-DF37CDECA766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A8646258-A959-F600-2206-2BA41D6E1A6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A2FB6A86-22A2-ABA9-807D-F094A02D552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3EE87273-A98E-CCCC-1BDB-328EFFAD7D0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7AD4F6F3-9513-39A0-216F-D043ED7FE8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7">
            <a:extLst>
              <a:ext uri="{FF2B5EF4-FFF2-40B4-BE49-F238E27FC236}">
                <a16:creationId xmlns:a16="http://schemas.microsoft.com/office/drawing/2014/main" id="{BB6323A4-20B8-421E-0E1D-FF08D031FD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pour une image  7">
            <a:extLst>
              <a:ext uri="{FF2B5EF4-FFF2-40B4-BE49-F238E27FC236}">
                <a16:creationId xmlns:a16="http://schemas.microsoft.com/office/drawing/2014/main" id="{5603BEB0-4315-EADB-F7A0-F4E441E48A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49FEEAA2-EA63-3F6E-D9F6-D68810723F9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21" name="Espace réservé du texte 13">
            <a:extLst>
              <a:ext uri="{FF2B5EF4-FFF2-40B4-BE49-F238E27FC236}">
                <a16:creationId xmlns:a16="http://schemas.microsoft.com/office/drawing/2014/main" id="{23ECC305-C4E9-31F3-9A5E-341F36046FE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24" name="Espace réservé du texte 13">
            <a:extLst>
              <a:ext uri="{FF2B5EF4-FFF2-40B4-BE49-F238E27FC236}">
                <a16:creationId xmlns:a16="http://schemas.microsoft.com/office/drawing/2014/main" id="{109CABDE-5387-A0F5-C62F-19585A73891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6" name="Espace réservé du texte 13">
            <a:extLst>
              <a:ext uri="{FF2B5EF4-FFF2-40B4-BE49-F238E27FC236}">
                <a16:creationId xmlns:a16="http://schemas.microsoft.com/office/drawing/2014/main" id="{CF24539A-8A0C-283E-DB87-624BD585613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7" name="Espace réservé du texte 13">
            <a:extLst>
              <a:ext uri="{FF2B5EF4-FFF2-40B4-BE49-F238E27FC236}">
                <a16:creationId xmlns:a16="http://schemas.microsoft.com/office/drawing/2014/main" id="{708B5967-E1E4-5C15-5A52-9F7844834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8" name="Espace réservé du texte 13">
            <a:extLst>
              <a:ext uri="{FF2B5EF4-FFF2-40B4-BE49-F238E27FC236}">
                <a16:creationId xmlns:a16="http://schemas.microsoft.com/office/drawing/2014/main" id="{12B9E12D-2268-AEF6-BF3F-EBBAD224812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14763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014095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438800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87646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852572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653257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818073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6389372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09942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624121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091252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09782575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246391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7565829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3311600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810135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293664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117188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5640904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208310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60650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0616244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064775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874627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897505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6114433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37488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936400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939101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41782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578467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710626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076788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17053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80451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362422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154965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705970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358604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616422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648334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360764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0456158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23286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02402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4187661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479691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7944469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7992283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5422767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627559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840280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3504814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9971518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0924517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3662295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8247112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6940610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3199236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1101752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8534661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360004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508656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382248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07204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0165466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32407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5414691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685785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544027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0046880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6203238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94070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20188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6518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595426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94759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9523841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476031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5840553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72340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10847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3713770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3573435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489537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42284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9662636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1513923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585174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662899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2719543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126056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53947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663027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6026848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771176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80321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6701624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2417200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1751041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84679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0473428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6877589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591289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4582581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8132191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700769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6844373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780295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837800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725922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6451457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5528791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5198694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621700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1874122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1846309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5306150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3080839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933745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6131262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0475337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02786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4001682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8933437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572398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7991414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3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theme" Target="../theme/theme4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2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1.xml"/><Relationship Id="rId9" Type="http://schemas.openxmlformats.org/officeDocument/2006/relationships/image" Target="../media/image6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5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5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4.xml"/><Relationship Id="rId9" Type="http://schemas.openxmlformats.org/officeDocument/2006/relationships/theme" Target="../theme/theme6.xml"/><Relationship Id="rId1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42.xml"/><Relationship Id="rId9" Type="http://schemas.openxmlformats.org/officeDocument/2006/relationships/theme" Target="../theme/theme7.xml"/><Relationship Id="rId14" Type="http://schemas.openxmlformats.org/officeDocument/2006/relationships/image" Target="../media/image9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8.xml"/><Relationship Id="rId14" Type="http://schemas.openxmlformats.org/officeDocument/2006/relationships/image" Target="../media/image9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56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9.xml"/><Relationship Id="rId15" Type="http://schemas.openxmlformats.org/officeDocument/2006/relationships/image" Target="../media/image8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4.jp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slideLayout" Target="../slideLayouts/slideLayout78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99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20" Type="http://schemas.openxmlformats.org/officeDocument/2006/relationships/slideLayout" Target="../slideLayouts/slideLayout98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24" Type="http://schemas.openxmlformats.org/officeDocument/2006/relationships/theme" Target="../theme/theme12.xml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23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88.xml"/><Relationship Id="rId19" Type="http://schemas.openxmlformats.org/officeDocument/2006/relationships/slideLayout" Target="../slideLayouts/slideLayout97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Relationship Id="rId22" Type="http://schemas.openxmlformats.org/officeDocument/2006/relationships/slideLayout" Target="../slideLayouts/slideLayout10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slideLayout" Target="../slideLayouts/slideLayout114.xml"/><Relationship Id="rId18" Type="http://schemas.openxmlformats.org/officeDocument/2006/relationships/image" Target="../media/image10.bin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03.xml"/><Relationship Id="rId16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slideLayout" Target="../slideLayouts/slideLayout11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13" Type="http://schemas.openxmlformats.org/officeDocument/2006/relationships/slideLayout" Target="../slideLayouts/slideLayout130.xml"/><Relationship Id="rId18" Type="http://schemas.openxmlformats.org/officeDocument/2006/relationships/theme" Target="../theme/theme14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29.xml"/><Relationship Id="rId17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19.xml"/><Relationship Id="rId16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5" Type="http://schemas.openxmlformats.org/officeDocument/2006/relationships/slideLayout" Target="../slideLayouts/slideLayout132.xml"/><Relationship Id="rId10" Type="http://schemas.openxmlformats.org/officeDocument/2006/relationships/slideLayout" Target="../slideLayouts/slideLayout127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14" Type="http://schemas.openxmlformats.org/officeDocument/2006/relationships/slideLayout" Target="../slideLayouts/slideLayout131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18" Type="http://schemas.openxmlformats.org/officeDocument/2006/relationships/slideLayout" Target="../slideLayouts/slideLayout152.xml"/><Relationship Id="rId3" Type="http://schemas.openxmlformats.org/officeDocument/2006/relationships/slideLayout" Target="../slideLayouts/slideLayout137.xml"/><Relationship Id="rId21" Type="http://schemas.openxmlformats.org/officeDocument/2006/relationships/slideLayout" Target="../slideLayouts/slideLayout155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17" Type="http://schemas.openxmlformats.org/officeDocument/2006/relationships/slideLayout" Target="../slideLayouts/slideLayout151.xml"/><Relationship Id="rId2" Type="http://schemas.openxmlformats.org/officeDocument/2006/relationships/slideLayout" Target="../slideLayouts/slideLayout136.xml"/><Relationship Id="rId16" Type="http://schemas.openxmlformats.org/officeDocument/2006/relationships/slideLayout" Target="../slideLayouts/slideLayout150.xml"/><Relationship Id="rId20" Type="http://schemas.openxmlformats.org/officeDocument/2006/relationships/slideLayout" Target="../slideLayouts/slideLayout154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39.xml"/><Relationship Id="rId15" Type="http://schemas.openxmlformats.org/officeDocument/2006/relationships/slideLayout" Target="../slideLayouts/slideLayout149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144.xml"/><Relationship Id="rId19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8.xml"/><Relationship Id="rId22" Type="http://schemas.openxmlformats.org/officeDocument/2006/relationships/slideLayout" Target="../slideLayouts/slideLayout156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13" Type="http://schemas.openxmlformats.org/officeDocument/2006/relationships/slideLayout" Target="../slideLayouts/slideLayout169.xml"/><Relationship Id="rId18" Type="http://schemas.openxmlformats.org/officeDocument/2006/relationships/slideLayout" Target="../slideLayouts/slideLayout174.xml"/><Relationship Id="rId26" Type="http://schemas.openxmlformats.org/officeDocument/2006/relationships/image" Target="../media/image10.bin"/><Relationship Id="rId3" Type="http://schemas.openxmlformats.org/officeDocument/2006/relationships/slideLayout" Target="../slideLayouts/slideLayout159.xml"/><Relationship Id="rId21" Type="http://schemas.openxmlformats.org/officeDocument/2006/relationships/slideLayout" Target="../slideLayouts/slideLayout177.xml"/><Relationship Id="rId7" Type="http://schemas.openxmlformats.org/officeDocument/2006/relationships/slideLayout" Target="../slideLayouts/slideLayout163.xml"/><Relationship Id="rId12" Type="http://schemas.openxmlformats.org/officeDocument/2006/relationships/slideLayout" Target="../slideLayouts/slideLayout168.xml"/><Relationship Id="rId17" Type="http://schemas.openxmlformats.org/officeDocument/2006/relationships/slideLayout" Target="../slideLayouts/slideLayout173.xml"/><Relationship Id="rId25" Type="http://schemas.openxmlformats.org/officeDocument/2006/relationships/theme" Target="../theme/theme16.xml"/><Relationship Id="rId2" Type="http://schemas.openxmlformats.org/officeDocument/2006/relationships/slideLayout" Target="../slideLayouts/slideLayout158.xml"/><Relationship Id="rId16" Type="http://schemas.openxmlformats.org/officeDocument/2006/relationships/slideLayout" Target="../slideLayouts/slideLayout172.xml"/><Relationship Id="rId20" Type="http://schemas.openxmlformats.org/officeDocument/2006/relationships/slideLayout" Target="../slideLayouts/slideLayout176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24" Type="http://schemas.openxmlformats.org/officeDocument/2006/relationships/slideLayout" Target="../slideLayouts/slideLayout180.xml"/><Relationship Id="rId5" Type="http://schemas.openxmlformats.org/officeDocument/2006/relationships/slideLayout" Target="../slideLayouts/slideLayout161.xml"/><Relationship Id="rId15" Type="http://schemas.openxmlformats.org/officeDocument/2006/relationships/slideLayout" Target="../slideLayouts/slideLayout171.xml"/><Relationship Id="rId23" Type="http://schemas.openxmlformats.org/officeDocument/2006/relationships/slideLayout" Target="../slideLayouts/slideLayout179.xml"/><Relationship Id="rId10" Type="http://schemas.openxmlformats.org/officeDocument/2006/relationships/slideLayout" Target="../slideLayouts/slideLayout166.xml"/><Relationship Id="rId19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Relationship Id="rId14" Type="http://schemas.openxmlformats.org/officeDocument/2006/relationships/slideLayout" Target="../slideLayouts/slideLayout170.xml"/><Relationship Id="rId22" Type="http://schemas.openxmlformats.org/officeDocument/2006/relationships/slideLayout" Target="../slideLayouts/slideLayout17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8.xml"/><Relationship Id="rId13" Type="http://schemas.openxmlformats.org/officeDocument/2006/relationships/slideLayout" Target="../slideLayouts/slideLayout193.xml"/><Relationship Id="rId18" Type="http://schemas.openxmlformats.org/officeDocument/2006/relationships/slideLayout" Target="../slideLayouts/slideLayout198.xml"/><Relationship Id="rId26" Type="http://schemas.openxmlformats.org/officeDocument/2006/relationships/image" Target="../media/image10.bin"/><Relationship Id="rId3" Type="http://schemas.openxmlformats.org/officeDocument/2006/relationships/slideLayout" Target="../slideLayouts/slideLayout183.xml"/><Relationship Id="rId21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187.xml"/><Relationship Id="rId12" Type="http://schemas.openxmlformats.org/officeDocument/2006/relationships/slideLayout" Target="../slideLayouts/slideLayout192.xml"/><Relationship Id="rId17" Type="http://schemas.openxmlformats.org/officeDocument/2006/relationships/slideLayout" Target="../slideLayouts/slideLayout197.xml"/><Relationship Id="rId25" Type="http://schemas.openxmlformats.org/officeDocument/2006/relationships/theme" Target="../theme/theme17.xml"/><Relationship Id="rId2" Type="http://schemas.openxmlformats.org/officeDocument/2006/relationships/slideLayout" Target="../slideLayouts/slideLayout182.xml"/><Relationship Id="rId16" Type="http://schemas.openxmlformats.org/officeDocument/2006/relationships/slideLayout" Target="../slideLayouts/slideLayout196.xml"/><Relationship Id="rId20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81.xml"/><Relationship Id="rId6" Type="http://schemas.openxmlformats.org/officeDocument/2006/relationships/slideLayout" Target="../slideLayouts/slideLayout186.xml"/><Relationship Id="rId11" Type="http://schemas.openxmlformats.org/officeDocument/2006/relationships/slideLayout" Target="../slideLayouts/slideLayout191.xml"/><Relationship Id="rId24" Type="http://schemas.openxmlformats.org/officeDocument/2006/relationships/slideLayout" Target="../slideLayouts/slideLayout204.xml"/><Relationship Id="rId5" Type="http://schemas.openxmlformats.org/officeDocument/2006/relationships/slideLayout" Target="../slideLayouts/slideLayout185.xml"/><Relationship Id="rId15" Type="http://schemas.openxmlformats.org/officeDocument/2006/relationships/slideLayout" Target="../slideLayouts/slideLayout195.xml"/><Relationship Id="rId23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190.xml"/><Relationship Id="rId19" Type="http://schemas.openxmlformats.org/officeDocument/2006/relationships/slideLayout" Target="../slideLayouts/slideLayout199.xml"/><Relationship Id="rId4" Type="http://schemas.openxmlformats.org/officeDocument/2006/relationships/slideLayout" Target="../slideLayouts/slideLayout184.xml"/><Relationship Id="rId9" Type="http://schemas.openxmlformats.org/officeDocument/2006/relationships/slideLayout" Target="../slideLayouts/slideLayout189.xml"/><Relationship Id="rId14" Type="http://schemas.openxmlformats.org/officeDocument/2006/relationships/slideLayout" Target="../slideLayouts/slideLayout194.xml"/><Relationship Id="rId22" Type="http://schemas.openxmlformats.org/officeDocument/2006/relationships/slideLayout" Target="../slideLayouts/slideLayout20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8018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868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2383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5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42294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273" y="756980"/>
            <a:ext cx="729672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9534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2"/>
            <a:ext cx="1280869" cy="3051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514750" y="131131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804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2168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3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2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054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00469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968911" y="10521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Titre Module</a:t>
            </a:r>
          </a:p>
        </p:txBody>
      </p:sp>
    </p:spTree>
    <p:extLst>
      <p:ext uri="{BB962C8B-B14F-4D97-AF65-F5344CB8AC3E}">
        <p14:creationId xmlns:p14="http://schemas.microsoft.com/office/powerpoint/2010/main" val="351840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869" r:id="rId12"/>
    <p:sldLayoutId id="2147483870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2712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87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7475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6453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  <p:sldLayoutId id="2147483817" r:id="rId14"/>
    <p:sldLayoutId id="2147483818" r:id="rId15"/>
    <p:sldLayoutId id="2147483819" r:id="rId16"/>
    <p:sldLayoutId id="2147483820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606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  <p:sldLayoutId id="2147483834" r:id="rId13"/>
    <p:sldLayoutId id="2147483835" r:id="rId14"/>
    <p:sldLayoutId id="2147483836" r:id="rId15"/>
    <p:sldLayoutId id="2147483837" r:id="rId16"/>
    <p:sldLayoutId id="2147483838" r:id="rId17"/>
    <p:sldLayoutId id="2147483839" r:id="rId18"/>
    <p:sldLayoutId id="2147483840" r:id="rId19"/>
    <p:sldLayoutId id="2147483841" r:id="rId20"/>
    <p:sldLayoutId id="2147483842" r:id="rId21"/>
    <p:sldLayoutId id="214748384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5686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  <p:sldLayoutId id="2147483860" r:id="rId16"/>
    <p:sldLayoutId id="2147483861" r:id="rId17"/>
    <p:sldLayoutId id="2147483862" r:id="rId18"/>
    <p:sldLayoutId id="2147483863" r:id="rId19"/>
    <p:sldLayoutId id="2147483864" r:id="rId20"/>
    <p:sldLayoutId id="2147483865" r:id="rId21"/>
    <p:sldLayoutId id="2147483866" r:id="rId22"/>
    <p:sldLayoutId id="2147483898" r:id="rId23"/>
    <p:sldLayoutId id="2147483899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4689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  <p:sldLayoutId id="2147483890" r:id="rId17"/>
    <p:sldLayoutId id="2147483891" r:id="rId18"/>
    <p:sldLayoutId id="2147483892" r:id="rId19"/>
    <p:sldLayoutId id="2147483893" r:id="rId20"/>
    <p:sldLayoutId id="2147483894" r:id="rId21"/>
    <p:sldLayoutId id="2147483895" r:id="rId22"/>
    <p:sldLayoutId id="2147483896" r:id="rId23"/>
    <p:sldLayoutId id="2147483897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1.png"/><Relationship Id="rId3" Type="http://schemas.microsoft.com/office/2007/relationships/media" Target="../media/media2.mp4"/><Relationship Id="rId7" Type="http://schemas.openxmlformats.org/officeDocument/2006/relationships/image" Target="../media/image36.png"/><Relationship Id="rId12" Type="http://schemas.openxmlformats.org/officeDocument/2006/relationships/image" Target="../media/image4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11" Type="http://schemas.openxmlformats.org/officeDocument/2006/relationships/image" Target="../media/image26.gif"/><Relationship Id="rId5" Type="http://schemas.openxmlformats.org/officeDocument/2006/relationships/slideLayout" Target="../slideLayouts/slideLayout98.xml"/><Relationship Id="rId10" Type="http://schemas.openxmlformats.org/officeDocument/2006/relationships/image" Target="../media/image39.png"/><Relationship Id="rId4" Type="http://schemas.openxmlformats.org/officeDocument/2006/relationships/video" Target="../media/media2.mp4"/><Relationship Id="rId9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32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43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3.xml"/><Relationship Id="rId6" Type="http://schemas.openxmlformats.org/officeDocument/2006/relationships/image" Target="../media/image36.png"/><Relationship Id="rId11" Type="http://schemas.openxmlformats.org/officeDocument/2006/relationships/image" Target="../media/image47.png"/><Relationship Id="rId5" Type="http://schemas.openxmlformats.org/officeDocument/2006/relationships/image" Target="../media/image45.png"/><Relationship Id="rId10" Type="http://schemas.openxmlformats.org/officeDocument/2006/relationships/image" Target="../media/image39.png"/><Relationship Id="rId4" Type="http://schemas.openxmlformats.org/officeDocument/2006/relationships/image" Target="../media/image44.png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88.xml"/><Relationship Id="rId7" Type="http://schemas.openxmlformats.org/officeDocument/2006/relationships/image" Target="../media/image26.gif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9.png"/><Relationship Id="rId5" Type="http://schemas.openxmlformats.org/officeDocument/2006/relationships/image" Target="../media/image36.png"/><Relationship Id="rId10" Type="http://schemas.openxmlformats.org/officeDocument/2006/relationships/image" Target="../media/image39.png"/><Relationship Id="rId4" Type="http://schemas.openxmlformats.org/officeDocument/2006/relationships/image" Target="../media/image48.jpe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8.png"/><Relationship Id="rId7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50.png"/><Relationship Id="rId5" Type="http://schemas.openxmlformats.org/officeDocument/2006/relationships/image" Target="../media/image37.pn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52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52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31.png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21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21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21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21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21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22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22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7.png"/><Relationship Id="rId7" Type="http://schemas.openxmlformats.org/officeDocument/2006/relationships/customXml" Target="../ink/ink1.xm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5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openxmlformats.org/officeDocument/2006/relationships/customXml" Target="../ink/ink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33.png"/><Relationship Id="rId4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22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22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3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22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79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9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9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0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9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9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0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9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9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9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60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165.xml"/><Relationship Id="rId7" Type="http://schemas.openxmlformats.org/officeDocument/2006/relationships/image" Target="../media/image37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2.png"/><Relationship Id="rId5" Type="http://schemas.openxmlformats.org/officeDocument/2006/relationships/image" Target="../media/image63.png"/><Relationship Id="rId4" Type="http://schemas.openxmlformats.org/officeDocument/2006/relationships/image" Target="../media/image36.png"/><Relationship Id="rId9" Type="http://schemas.openxmlformats.org/officeDocument/2006/relationships/image" Target="../media/image3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6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8BFD606-8ED0-2C74-6F20-D1F0E84E81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3835DF0-3DF9-4639-03B7-49F24F83BB4E}"/>
              </a:ext>
            </a:extLst>
          </p:cNvPr>
          <p:cNvSpPr txBox="1"/>
          <p:nvPr/>
        </p:nvSpPr>
        <p:spPr>
          <a:xfrm rot="20840637">
            <a:off x="3722913" y="3401168"/>
            <a:ext cx="1073021" cy="578882"/>
          </a:xfrm>
          <a:prstGeom prst="roundRect">
            <a:avLst/>
          </a:prstGeom>
          <a:solidFill>
            <a:srgbClr val="2DC7D3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الثالثة</a:t>
            </a:r>
            <a:endParaRPr lang="fr-FR" sz="2800" b="1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7496299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0FF8019D-36D9-DFB2-53BB-0D285D14B97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تعيين تلميذ(ة) للإجابة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توجيهات و شرح التعليمات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عرض فيديو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sz="1800" b="1" dirty="0"/>
              <a:t>المرور بين الصفوف للمساعدة و تصحيح الإنجازات</a:t>
            </a:r>
            <a:endParaRPr lang="fr-MA" sz="1800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عمل في ثنائيات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هيكلة حصص الأسبوع التربوي السادس </a:t>
            </a:r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1910926"/>
            <a:ext cx="3831420" cy="1362012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683930" y="2375932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نشاط اعتيادي 20د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معجم: مراجعة وتوليف  35د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فهم المسموع.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74F71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1 - </a:t>
            </a:r>
            <a:endParaRPr lang="ar-MA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826334" y="4963092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569126" y="4963092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نشاط اعتيادي 10د</a:t>
            </a:r>
          </a:p>
          <a:p>
            <a:pPr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45د</a:t>
            </a:r>
          </a:p>
          <a:p>
            <a:pPr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إنتاج كتابي 30د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5000126" y="541438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نشاط اعتيادي 10د</a:t>
            </a:r>
          </a:p>
          <a:p>
            <a:pPr lvl="0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40د</a:t>
            </a:r>
          </a:p>
          <a:p>
            <a:pPr lvl="0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ظواهر لغوية 20د</a:t>
            </a:r>
          </a:p>
          <a:p>
            <a:pPr lvl="0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إملاء 15 د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E1D0D8D-882E-4B81-E194-1D99CD32DD1E}"/>
              </a:ext>
            </a:extLst>
          </p:cNvPr>
          <p:cNvGrpSpPr/>
          <p:nvPr/>
        </p:nvGrpSpPr>
        <p:grpSpPr>
          <a:xfrm flipH="1">
            <a:off x="598895" y="1958951"/>
            <a:ext cx="3780000" cy="1332000"/>
            <a:chOff x="648000" y="1944000"/>
            <a:chExt cx="3780000" cy="133200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E8226BE6-567F-FAD0-6CA8-F8A77949253F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5" name="Organigramme : Terminateur 4">
              <a:extLst>
                <a:ext uri="{FF2B5EF4-FFF2-40B4-BE49-F238E27FC236}">
                  <a16:creationId xmlns:a16="http://schemas.microsoft.com/office/drawing/2014/main" id="{E8D471F5-903F-3913-B8D6-5B5965D4A6AC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F7D045B4-D0B1-AD5B-C438-2C31608386D0}"/>
              </a:ext>
            </a:extLst>
          </p:cNvPr>
          <p:cNvSpPr txBox="1">
            <a:spLocks/>
          </p:cNvSpPr>
          <p:nvPr/>
        </p:nvSpPr>
        <p:spPr>
          <a:xfrm>
            <a:off x="778895" y="237593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0"/>
              </a:spcBef>
              <a:buClr>
                <a:srgbClr val="424D7B"/>
              </a:buClr>
              <a:defRPr/>
            </a:pPr>
            <a:endParaRPr lang="ar-MA" sz="1400" b="1" dirty="0">
              <a:solidFill>
                <a:srgbClr val="424D7B"/>
              </a:solidFill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2E106E7A-EDB8-0FD6-4A67-CC90860319CE}"/>
              </a:ext>
            </a:extLst>
          </p:cNvPr>
          <p:cNvGrpSpPr/>
          <p:nvPr/>
        </p:nvGrpSpPr>
        <p:grpSpPr>
          <a:xfrm flipH="1">
            <a:off x="569126" y="3482113"/>
            <a:ext cx="3780000" cy="1332000"/>
            <a:chOff x="648000" y="1944000"/>
            <a:chExt cx="3780000" cy="1332000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DB7F2F52-A488-E4C2-2529-EF8C48E53EF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9" name="Organigramme : Terminateur 8">
              <a:extLst>
                <a:ext uri="{FF2B5EF4-FFF2-40B4-BE49-F238E27FC236}">
                  <a16:creationId xmlns:a16="http://schemas.microsoft.com/office/drawing/2014/main" id="{50194979-3DA3-18FE-C484-58190A623355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- </a:t>
              </a:r>
            </a:p>
          </p:txBody>
        </p:sp>
      </p:grpSp>
      <p:sp>
        <p:nvSpPr>
          <p:cNvPr id="10" name="Espace réservé du texte 25">
            <a:extLst>
              <a:ext uri="{FF2B5EF4-FFF2-40B4-BE49-F238E27FC236}">
                <a16:creationId xmlns:a16="http://schemas.microsoft.com/office/drawing/2014/main" id="{9185F1A0-E05D-4787-F724-A8F96492A560}"/>
              </a:ext>
            </a:extLst>
          </p:cNvPr>
          <p:cNvSpPr txBox="1">
            <a:spLocks/>
          </p:cNvSpPr>
          <p:nvPr/>
        </p:nvSpPr>
        <p:spPr>
          <a:xfrm>
            <a:off x="713126" y="391005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تمرير فرض اللغة العربية الكتابي</a:t>
            </a:r>
          </a:p>
        </p:txBody>
      </p:sp>
      <p:sp>
        <p:nvSpPr>
          <p:cNvPr id="11" name="Espace réservé du texte 25">
            <a:extLst>
              <a:ext uri="{FF2B5EF4-FFF2-40B4-BE49-F238E27FC236}">
                <a16:creationId xmlns:a16="http://schemas.microsoft.com/office/drawing/2014/main" id="{B1688913-BBAB-A44E-A831-FD8CDDA391B2}"/>
              </a:ext>
            </a:extLst>
          </p:cNvPr>
          <p:cNvSpPr txBox="1">
            <a:spLocks/>
          </p:cNvSpPr>
          <p:nvPr/>
        </p:nvSpPr>
        <p:spPr>
          <a:xfrm>
            <a:off x="713126" y="535909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التصحيح ومسك النتائج</a:t>
            </a: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A0A6DFF-7F39-1A90-C827-F2E41D3CA68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901677" y="4147264"/>
            <a:ext cx="424748" cy="540000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6E822ACE-CB1A-2AEA-FC9A-DC2A35426F30}"/>
              </a:ext>
            </a:extLst>
          </p:cNvPr>
          <p:cNvSpPr txBox="1"/>
          <p:nvPr/>
        </p:nvSpPr>
        <p:spPr>
          <a:xfrm>
            <a:off x="5893527" y="2813076"/>
            <a:ext cx="7457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3" name="Espace réservé du texte 5">
            <a:extLst>
              <a:ext uri="{FF2B5EF4-FFF2-40B4-BE49-F238E27FC236}">
                <a16:creationId xmlns:a16="http://schemas.microsoft.com/office/drawing/2014/main" id="{30CF4400-3EC4-FD85-AC5A-1D1ED8425E2B}"/>
              </a:ext>
            </a:extLst>
          </p:cNvPr>
          <p:cNvSpPr txBox="1">
            <a:spLocks/>
          </p:cNvSpPr>
          <p:nvPr/>
        </p:nvSpPr>
        <p:spPr>
          <a:xfrm>
            <a:off x="2122822" y="314636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معجم مجالي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315BC0FD-ED84-F9CB-E2AF-9E02561E5AB8}"/>
              </a:ext>
            </a:extLst>
          </p:cNvPr>
          <p:cNvSpPr txBox="1"/>
          <p:nvPr/>
        </p:nvSpPr>
        <p:spPr>
          <a:xfrm>
            <a:off x="5502393" y="4080533"/>
            <a:ext cx="11368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36" name="Espace réservé du texte 5">
            <a:extLst>
              <a:ext uri="{FF2B5EF4-FFF2-40B4-BE49-F238E27FC236}">
                <a16:creationId xmlns:a16="http://schemas.microsoft.com/office/drawing/2014/main" id="{6BEA925D-CD44-6538-A204-FED65AC84D97}"/>
              </a:ext>
            </a:extLst>
          </p:cNvPr>
          <p:cNvSpPr txBox="1">
            <a:spLocks/>
          </p:cNvSpPr>
          <p:nvPr/>
        </p:nvSpPr>
        <p:spPr>
          <a:xfrm>
            <a:off x="2122822" y="442315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endParaRPr lang="ar-MA" sz="1400" b="1" dirty="0">
              <a:solidFill>
                <a:srgbClr val="424D7B"/>
              </a:solidFill>
              <a:cs typeface="Microsoft Uighur" panose="02000000000000000000" pitchFamily="2" charset="-78"/>
            </a:endParaRPr>
          </a:p>
        </p:txBody>
      </p:sp>
      <p:sp>
        <p:nvSpPr>
          <p:cNvPr id="37" name="Espace réservé du texte 5">
            <a:extLst>
              <a:ext uri="{FF2B5EF4-FFF2-40B4-BE49-F238E27FC236}">
                <a16:creationId xmlns:a16="http://schemas.microsoft.com/office/drawing/2014/main" id="{DB9F98EF-3576-109D-5F99-60A2999D772D}"/>
              </a:ext>
            </a:extLst>
          </p:cNvPr>
          <p:cNvSpPr txBox="1">
            <a:spLocks/>
          </p:cNvSpPr>
          <p:nvPr/>
        </p:nvSpPr>
        <p:spPr>
          <a:xfrm>
            <a:off x="2122822" y="18952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400" b="1" dirty="0">
                <a:cs typeface="Microsoft Uighur" panose="02000000000000000000" pitchFamily="2" charset="-78"/>
              </a:rPr>
              <a:t>طلاقة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704BEE71-C078-1CF7-1449-5A71C57D793F}"/>
              </a:ext>
            </a:extLst>
          </p:cNvPr>
          <p:cNvSpPr txBox="1"/>
          <p:nvPr/>
        </p:nvSpPr>
        <p:spPr>
          <a:xfrm>
            <a:off x="5233090" y="1538032"/>
            <a:ext cx="14061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  01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DB291B5-2EA3-16CD-C8F1-E3BC64F832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7502" y="2686723"/>
            <a:ext cx="413883" cy="47618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16928AE-11DB-AA00-AE09-B2C2EADCAD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434" y="1462448"/>
            <a:ext cx="418568" cy="48185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F80294-B07A-C8D9-21D9-20672BFAF7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3979160"/>
            <a:ext cx="413883" cy="47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14F9AE84-3F8A-A221-AEB5-F192297F6170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37197" y="3697919"/>
            <a:ext cx="7282804" cy="89078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18305CEE-5B26-0578-4F48-F57D4C30E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F1128A24-44E3-82C7-AFAB-763907C02A44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37B0FCE-6495-B955-EF1A-DE4214D89669}"/>
              </a:ext>
            </a:extLst>
          </p:cNvPr>
          <p:cNvGrpSpPr/>
          <p:nvPr/>
        </p:nvGrpSpPr>
        <p:grpSpPr>
          <a:xfrm>
            <a:off x="637196" y="2807138"/>
            <a:ext cx="7282804" cy="1630927"/>
            <a:chOff x="744741" y="2851205"/>
            <a:chExt cx="7282804" cy="163092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9F8D8C7-9507-63CE-2AE3-DECE17F4B29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44741" y="2851205"/>
              <a:ext cx="7282804" cy="89078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155B04E-3C3D-3F1A-E6EA-E9E57D0697FC}"/>
                </a:ext>
              </a:extLst>
            </p:cNvPr>
            <p:cNvSpPr/>
            <p:nvPr/>
          </p:nvSpPr>
          <p:spPr>
            <a:xfrm>
              <a:off x="744741" y="4082022"/>
              <a:ext cx="555891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تذكر المعجم المجالي وتوظيفه/ توظيف إستراتيجيتي خريطة الكلمة ومفاتيح السياق؛</a:t>
              </a: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43B1F021-E674-23A7-4837-8639585951E3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37196" y="4588700"/>
            <a:ext cx="7282804" cy="89078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D99DB0A-3584-9A33-BD4F-26F6665A6A55}"/>
              </a:ext>
            </a:extLst>
          </p:cNvPr>
          <p:cNvSpPr/>
          <p:nvPr/>
        </p:nvSpPr>
        <p:spPr>
          <a:xfrm>
            <a:off x="1335137" y="4889971"/>
            <a:ext cx="49347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النص المسموع.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8CB93C-A010-B2EB-1F95-5FA4C4207706}"/>
              </a:ext>
            </a:extLst>
          </p:cNvPr>
          <p:cNvSpPr/>
          <p:nvPr/>
        </p:nvSpPr>
        <p:spPr>
          <a:xfrm>
            <a:off x="1484028" y="3147174"/>
            <a:ext cx="478715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فقرة بطلاقة وفهم معانيها؛</a:t>
            </a:r>
          </a:p>
        </p:txBody>
      </p:sp>
    </p:spTree>
    <p:extLst>
      <p:ext uri="{BB962C8B-B14F-4D97-AF65-F5344CB8AC3E}">
        <p14:creationId xmlns:p14="http://schemas.microsoft.com/office/powerpoint/2010/main" val="156993818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FR" sz="2400" dirty="0"/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972F7327-4DD1-C01C-B95B-814907DC97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52242" y="693331"/>
            <a:ext cx="828000" cy="828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1CC3E596-DF67-8912-7F23-2CC9C10FF0D3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04DD6F6-FDA1-18F6-F9B5-0C556C433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78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58F25307-96D3-8A1D-B9F5-CC97225C659C}"/>
                </a:ext>
              </a:extLst>
            </p:cNvPr>
            <p:cNvGrpSpPr/>
            <p:nvPr/>
          </p:nvGrpSpPr>
          <p:grpSpPr>
            <a:xfrm>
              <a:off x="2815306" y="131773"/>
              <a:ext cx="3516808" cy="288000"/>
              <a:chOff x="2815306" y="131773"/>
              <a:chExt cx="3516808" cy="288000"/>
            </a:xfrm>
          </p:grpSpPr>
          <p:pic>
            <p:nvPicPr>
              <p:cNvPr id="4" name="Image 3">
                <a:extLst>
                  <a:ext uri="{FF2B5EF4-FFF2-40B4-BE49-F238E27FC236}">
                    <a16:creationId xmlns:a16="http://schemas.microsoft.com/office/drawing/2014/main" id="{57677C2E-1E41-0D9F-5A3C-6ED65F2768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05404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5" name="Image 4">
                <a:extLst>
                  <a:ext uri="{FF2B5EF4-FFF2-40B4-BE49-F238E27FC236}">
                    <a16:creationId xmlns:a16="http://schemas.microsoft.com/office/drawing/2014/main" id="{8DA5108C-3DCE-088D-20FE-2B1F4BBDED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2772F4AC-E23C-8D86-4FAB-CA6FCA97459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15306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استـماع وتحدث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825C6CEB-EB14-95A4-577B-94B6A55E1E0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معــــــــــجم</a:t>
                </a:r>
              </a:p>
            </p:txBody>
          </p:sp>
        </p:grpSp>
      </p:grpSp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4EB26F0-DEF1-3D5E-56D2-AA216766B8B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3D371536-DC1A-28DA-0F13-EAA7F81E05C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16" name="majd_wave">
            <a:hlinkClick r:id="" action="ppaction://media"/>
            <a:extLst>
              <a:ext uri="{FF2B5EF4-FFF2-40B4-BE49-F238E27FC236}">
                <a16:creationId xmlns:a16="http://schemas.microsoft.com/office/drawing/2014/main" id="{1616900C-A79C-EC5C-5C23-257548A29FD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6634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السلوك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طلاقة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252100" y="1777877"/>
            <a:ext cx="19191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AE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نشطة اعتيادية</a:t>
            </a: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83EDFE3-FB79-3A98-C23A-8E86702BC8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486" y="1777877"/>
            <a:ext cx="625436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>
          <a:extLst>
            <a:ext uri="{FF2B5EF4-FFF2-40B4-BE49-F238E27FC236}">
              <a16:creationId xmlns:a16="http://schemas.microsoft.com/office/drawing/2014/main" id="{0A56A04E-9BA1-B017-A07B-5EAFC1322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>
            <a:extLst>
              <a:ext uri="{FF2B5EF4-FFF2-40B4-BE49-F238E27FC236}">
                <a16:creationId xmlns:a16="http://schemas.microsoft.com/office/drawing/2014/main" id="{46CD87D0-8CE6-04AB-A086-D235619714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نتذكر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0B3A90-4302-79C8-7DD3-97148D1813B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1229" y="648000"/>
            <a:ext cx="828000" cy="828000"/>
          </a:xfrm>
          <a:prstGeom prst="rect">
            <a:avLst/>
          </a:prstGeom>
        </p:spPr>
      </p:pic>
      <p:sp>
        <p:nvSpPr>
          <p:cNvPr id="15" name="Google Shape;1333;p8">
            <a:extLst>
              <a:ext uri="{FF2B5EF4-FFF2-40B4-BE49-F238E27FC236}">
                <a16:creationId xmlns:a16="http://schemas.microsoft.com/office/drawing/2014/main" id="{53646E3F-85B1-3DBD-0731-28E3604CB517}"/>
              </a:ext>
            </a:extLst>
          </p:cNvPr>
          <p:cNvSpPr txBox="1"/>
          <p:nvPr/>
        </p:nvSpPr>
        <p:spPr>
          <a:xfrm>
            <a:off x="555745" y="5127845"/>
            <a:ext cx="4350126" cy="715045"/>
          </a:xfrm>
          <a:prstGeom prst="round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DD4A961B-3A29-8D74-9CBF-ABC479DFC0F6}"/>
              </a:ext>
            </a:extLst>
          </p:cNvPr>
          <p:cNvSpPr txBox="1">
            <a:spLocks/>
          </p:cNvSpPr>
          <p:nvPr/>
        </p:nvSpPr>
        <p:spPr>
          <a:xfrm>
            <a:off x="2470257" y="2099267"/>
            <a:ext cx="3442300" cy="715044"/>
          </a:xfrm>
          <a:prstGeom prst="roundRect">
            <a:avLst>
              <a:gd name="adj" fmla="val 16667"/>
            </a:avLst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أُنْصِتُ وأَنْتَبِهُ جَيِّداً لِلدَّرْسِ. 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062C03E4-833C-055D-F390-29070B54C243}"/>
              </a:ext>
            </a:extLst>
          </p:cNvPr>
          <p:cNvSpPr/>
          <p:nvPr/>
        </p:nvSpPr>
        <p:spPr>
          <a:xfrm>
            <a:off x="6050723" y="2151114"/>
            <a:ext cx="1029301" cy="873855"/>
          </a:xfrm>
          <a:prstGeom prst="ellipse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055C03D6-CFE1-3887-0873-52B5E5EA8586}"/>
              </a:ext>
            </a:extLst>
          </p:cNvPr>
          <p:cNvSpPr/>
          <p:nvPr/>
        </p:nvSpPr>
        <p:spPr>
          <a:xfrm>
            <a:off x="4936641" y="5127845"/>
            <a:ext cx="931951" cy="974155"/>
          </a:xfrm>
          <a:prstGeom prst="ellipse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9473A1D-87EE-926D-9CFA-CAADE8D592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8164F18-4724-D2A1-7575-AE1B491DE2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5664DC-32CF-EC7F-E80F-6CC8460DA9E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Image 11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F2ACFAA-A5C0-C48A-0E7B-9135A2672C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6759" y="3213125"/>
            <a:ext cx="931951" cy="873855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BC057F04-A583-0098-4D22-B6D96BFBC1E1}"/>
              </a:ext>
            </a:extLst>
          </p:cNvPr>
          <p:cNvSpPr txBox="1">
            <a:spLocks/>
          </p:cNvSpPr>
          <p:nvPr/>
        </p:nvSpPr>
        <p:spPr>
          <a:xfrm>
            <a:off x="1939038" y="3071478"/>
            <a:ext cx="3652777" cy="71504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0" marR="0" lvl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أُشارِكُ  دونَ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ٱلْخَوْفِ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ٱلْخَطَأِ</a:t>
            </a:r>
            <a:r>
              <a:rPr lang="ar-MA" sz="3200" dirty="0">
                <a:solidFill>
                  <a:srgbClr val="424D7B"/>
                </a:solidFill>
              </a:rPr>
              <a:t>.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A67EB03C-10C5-9D4E-7D82-549EF26E8932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45915D3-5383-63F8-BBAA-11D16B32BBA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78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065CB222-546B-586A-7B39-036B3BE4E614}"/>
                </a:ext>
              </a:extLst>
            </p:cNvPr>
            <p:cNvGrpSpPr/>
            <p:nvPr/>
          </p:nvGrpSpPr>
          <p:grpSpPr>
            <a:xfrm>
              <a:off x="2815306" y="131773"/>
              <a:ext cx="3516808" cy="288000"/>
              <a:chOff x="2815306" y="131773"/>
              <a:chExt cx="3516808" cy="288000"/>
            </a:xfrm>
          </p:grpSpPr>
          <p:pic>
            <p:nvPicPr>
              <p:cNvPr id="22" name="Image 21">
                <a:extLst>
                  <a:ext uri="{FF2B5EF4-FFF2-40B4-BE49-F238E27FC236}">
                    <a16:creationId xmlns:a16="http://schemas.microsoft.com/office/drawing/2014/main" id="{17E29795-9CC6-F037-3819-62E55016ED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05404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85E7699C-9968-F858-ECBB-E3D3C7FB7E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FDFD24F4-6EAE-1A10-6815-50887369ECD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15306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استـماع وتحدث</a:t>
                </a: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2AABE70A-C046-6C1A-EEF8-D8053268FA3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معــــــــــجم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573BC07D-8E1A-DA26-27FB-35311CFBA6B2}"/>
              </a:ext>
            </a:extLst>
          </p:cNvPr>
          <p:cNvGrpSpPr/>
          <p:nvPr/>
        </p:nvGrpSpPr>
        <p:grpSpPr>
          <a:xfrm>
            <a:off x="5204819" y="4010754"/>
            <a:ext cx="1127296" cy="1057409"/>
            <a:chOff x="5236546" y="3979327"/>
            <a:chExt cx="1095568" cy="1027242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3695BE3-A15B-DADC-D309-57655D72B5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236546" y="3979327"/>
              <a:ext cx="931951" cy="968859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CFDF6145-F71C-B6A4-8FB1-18FE89AFE024}"/>
                </a:ext>
              </a:extLst>
            </p:cNvPr>
            <p:cNvSpPr/>
            <p:nvPr/>
          </p:nvSpPr>
          <p:spPr>
            <a:xfrm>
              <a:off x="5262466" y="4053381"/>
              <a:ext cx="1069648" cy="953188"/>
            </a:xfrm>
            <a:prstGeom prst="ellipse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BB46786B-F5E4-A868-6DA7-81DCC7C81F2F}"/>
              </a:ext>
            </a:extLst>
          </p:cNvPr>
          <p:cNvSpPr txBox="1">
            <a:spLocks/>
          </p:cNvSpPr>
          <p:nvPr/>
        </p:nvSpPr>
        <p:spPr>
          <a:xfrm>
            <a:off x="1306078" y="4086980"/>
            <a:ext cx="3652777" cy="71504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0" marR="0" lvl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أَكْتُبُ بِخَطٍّ مَقْروءٍ</a:t>
            </a:r>
            <a:r>
              <a:rPr lang="ar-MA" sz="3200" dirty="0">
                <a:solidFill>
                  <a:srgbClr val="424D7B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59866095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ED167E-7DD0-BA41-96DA-A84A4BADD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2E8B780D-007B-CA4F-A126-B6F206F2F7B2}"/>
              </a:ext>
            </a:extLst>
          </p:cNvPr>
          <p:cNvGrpSpPr/>
          <p:nvPr/>
        </p:nvGrpSpPr>
        <p:grpSpPr>
          <a:xfrm>
            <a:off x="7838915" y="517196"/>
            <a:ext cx="1033344" cy="1033344"/>
            <a:chOff x="498143" y="776756"/>
            <a:chExt cx="792000" cy="792000"/>
          </a:xfrm>
          <a:noFill/>
        </p:grpSpPr>
        <p:sp>
          <p:nvSpPr>
            <p:cNvPr id="17" name="Rectangle : coins arrondis 5">
              <a:extLst>
                <a:ext uri="{FF2B5EF4-FFF2-40B4-BE49-F238E27FC236}">
                  <a16:creationId xmlns:a16="http://schemas.microsoft.com/office/drawing/2014/main" id="{425C5ECA-38A6-D24F-A40F-9BA81C527949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2784B86-A7FC-A344-8F0D-6506CBC3A6F6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7494" b="-7494"/>
            <a:stretch>
              <a:fillRect/>
            </a:stretch>
          </p:blipFill>
          <p:spPr>
            <a:xfrm>
              <a:off x="598910" y="923010"/>
              <a:ext cx="634615" cy="634615"/>
            </a:xfrm>
            <a:prstGeom prst="rect">
              <a:avLst/>
            </a:prstGeom>
            <a:grpFill/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FE8825E-CB19-CB10-360A-D3BC7A0BB1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3FDF107-3735-AA53-AA36-881179030EA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9AD803-2548-9297-9F38-23EA8E552CD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4" name="Class AR_NV_03_1">
            <a:hlinkClick r:id="" action="ppaction://media"/>
            <a:extLst>
              <a:ext uri="{FF2B5EF4-FFF2-40B4-BE49-F238E27FC236}">
                <a16:creationId xmlns:a16="http://schemas.microsoft.com/office/drawing/2014/main" id="{2B50117A-B77B-A52C-43E8-F1988AC23C9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9257" y="1693526"/>
            <a:ext cx="6910635" cy="388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Image 1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937E725-53CA-8BCB-8F98-829CEB20C4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5FA7EB7A-283C-FEAE-1D21-703797C2617C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271A9323-CC94-B918-A2C3-79E6D74C21E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78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A44E9E3D-A916-F5A8-EB72-D44D099A0607}"/>
                </a:ext>
              </a:extLst>
            </p:cNvPr>
            <p:cNvGrpSpPr/>
            <p:nvPr/>
          </p:nvGrpSpPr>
          <p:grpSpPr>
            <a:xfrm>
              <a:off x="2815306" y="131773"/>
              <a:ext cx="3516808" cy="288000"/>
              <a:chOff x="2815306" y="131773"/>
              <a:chExt cx="3516808" cy="288000"/>
            </a:xfrm>
          </p:grpSpPr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F8961350-5A42-0E97-AAC7-D93C50C881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05404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2" name="Image 21">
                <a:extLst>
                  <a:ext uri="{FF2B5EF4-FFF2-40B4-BE49-F238E27FC236}">
                    <a16:creationId xmlns:a16="http://schemas.microsoft.com/office/drawing/2014/main" id="{5734F5BB-56FD-7177-ED94-69BD1A2E04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ECFEBC8-8407-6640-68B5-1A26D0C9F9D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15306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استـماع وتحدث</a:t>
                </a: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A6487BD1-67B3-22ED-2279-A3790036698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معــــــــــجم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512689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3B7272-0BD1-AB29-0B66-B19611FFF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D282B9-ACA0-E417-BBC4-83CD6B876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في هذه الحصة على قراءة فقرة بدقة وسرعة. بداية، نتذكر أخطاء يجب تجنبها.</a:t>
            </a:r>
            <a:endParaRPr lang="fr-FR" sz="24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E8A75B5-A9DE-2362-970E-C37CFBFBCC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29D06A6-336A-760E-F9C8-93749C09EAF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45E9EA5-561B-DD42-FCD0-D3F13A66CA5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45E2EC7-CA4B-226A-E963-CA7840D1B6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C9FE9B7-E7BA-F65E-046A-10B21BCD7E0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E703F1B-4766-D33D-600D-5D2D4094C8B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A3A8179-1E3E-BAD0-DF3A-DCD2166DF682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97B7036-6DB1-B293-E706-18DA797300F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E799259-9033-BAC1-B8D0-48EEAB8C8C03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77E7C8B-F4A3-1E4D-9DF2-D0BB1ADBBB0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A9314B2-0AA0-0204-7501-7D89DE4451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15469" y="702876"/>
            <a:ext cx="828000" cy="827999"/>
          </a:xfrm>
        </p:spPr>
      </p:pic>
      <p:pic>
        <p:nvPicPr>
          <p:cNvPr id="5" name="Image 4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A88EF503-6DAD-7F08-EA33-A21F2288FA2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4128" y="1453886"/>
            <a:ext cx="1669058" cy="166905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1B81A53-2387-EB83-EC4C-10B595CD4CE0}"/>
              </a:ext>
            </a:extLst>
          </p:cNvPr>
          <p:cNvSpPr txBox="1"/>
          <p:nvPr/>
        </p:nvSpPr>
        <p:spPr>
          <a:xfrm>
            <a:off x="2734822" y="3075057"/>
            <a:ext cx="36743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أَخْطاءٌ أَتَجَنَّبُها خِلالَ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ٱلْقِراءَةِ</a:t>
            </a:r>
            <a:endParaRPr lang="fr-FR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24467949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3F9F60-AC6C-EC38-5C02-7C34B0A375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74954D-EDBB-9759-C743-189C30CE3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سأقرأ. تابعوا جيدا. سأطرح عليكم سؤالين في النهاية. وأنتم تجيبون شفهيا. </a:t>
            </a:r>
            <a:endParaRPr lang="fr-FR" sz="24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8B35AFC-8BBE-937F-8505-EEEB06581D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250F005-AEDD-1B6F-65AF-CFAF6F06697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49A78BF-6760-C1AC-B07A-63F7F68E1E2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720287B-9560-7554-99E6-BEEA399DE5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>
          <a:xfrm>
            <a:off x="7915469" y="702876"/>
            <a:ext cx="828000" cy="827999"/>
          </a:xfr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78E4E631-306A-7BD9-8923-C93B043CAA60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EDF7ED2-3AEE-41D6-52B1-9CB16D1BCC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78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7FA6FBC4-3C2E-C0D5-2134-38553A862CC6}"/>
                </a:ext>
              </a:extLst>
            </p:cNvPr>
            <p:cNvGrpSpPr/>
            <p:nvPr/>
          </p:nvGrpSpPr>
          <p:grpSpPr>
            <a:xfrm>
              <a:off x="2815306" y="131773"/>
              <a:ext cx="3516808" cy="288000"/>
              <a:chOff x="2815306" y="131773"/>
              <a:chExt cx="3516808" cy="288000"/>
            </a:xfrm>
          </p:grpSpPr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4AC1CC5C-E2C8-EFAA-AABE-C5E299B01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05404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9" name="Image 18">
                <a:extLst>
                  <a:ext uri="{FF2B5EF4-FFF2-40B4-BE49-F238E27FC236}">
                    <a16:creationId xmlns:a16="http://schemas.microsoft.com/office/drawing/2014/main" id="{3794535C-784A-4C30-A31A-09C951BBD8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7AD6AED-9D01-6B6B-14C2-2B9631FA911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15306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استـماع وتحدث</a:t>
                </a: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529BA18A-C836-F455-385E-DBC03D09307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معــــــــــجم</a:t>
                </a:r>
              </a:p>
            </p:txBody>
          </p:sp>
        </p:grpSp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99A11E2-D717-2B7D-E5BD-7DAABC366741}"/>
              </a:ext>
            </a:extLst>
          </p:cNvPr>
          <p:cNvSpPr/>
          <p:nvPr/>
        </p:nvSpPr>
        <p:spPr>
          <a:xfrm>
            <a:off x="448314" y="1786266"/>
            <a:ext cx="8247372" cy="4684231"/>
          </a:xfrm>
          <a:custGeom>
            <a:avLst/>
            <a:gdLst>
              <a:gd name="csX0" fmla="*/ 0 w 8247372"/>
              <a:gd name="csY0" fmla="*/ 243346 h 4684231"/>
              <a:gd name="csX1" fmla="*/ 243346 w 8247372"/>
              <a:gd name="csY1" fmla="*/ 0 h 4684231"/>
              <a:gd name="csX2" fmla="*/ 812463 w 8247372"/>
              <a:gd name="csY2" fmla="*/ 0 h 4684231"/>
              <a:gd name="csX3" fmla="*/ 1226365 w 8247372"/>
              <a:gd name="csY3" fmla="*/ 0 h 4684231"/>
              <a:gd name="csX4" fmla="*/ 1873089 w 8247372"/>
              <a:gd name="csY4" fmla="*/ 0 h 4684231"/>
              <a:gd name="csX5" fmla="*/ 2597419 w 8247372"/>
              <a:gd name="csY5" fmla="*/ 0 h 4684231"/>
              <a:gd name="csX6" fmla="*/ 3088929 w 8247372"/>
              <a:gd name="csY6" fmla="*/ 0 h 4684231"/>
              <a:gd name="csX7" fmla="*/ 3890866 w 8247372"/>
              <a:gd name="csY7" fmla="*/ 0 h 4684231"/>
              <a:gd name="csX8" fmla="*/ 4615196 w 8247372"/>
              <a:gd name="csY8" fmla="*/ 0 h 4684231"/>
              <a:gd name="csX9" fmla="*/ 5106705 w 8247372"/>
              <a:gd name="csY9" fmla="*/ 0 h 4684231"/>
              <a:gd name="csX10" fmla="*/ 5598215 w 8247372"/>
              <a:gd name="csY10" fmla="*/ 0 h 4684231"/>
              <a:gd name="csX11" fmla="*/ 6400152 w 8247372"/>
              <a:gd name="csY11" fmla="*/ 0 h 4684231"/>
              <a:gd name="csX12" fmla="*/ 6814055 w 8247372"/>
              <a:gd name="csY12" fmla="*/ 0 h 4684231"/>
              <a:gd name="csX13" fmla="*/ 8004026 w 8247372"/>
              <a:gd name="csY13" fmla="*/ 0 h 4684231"/>
              <a:gd name="csX14" fmla="*/ 8247372 w 8247372"/>
              <a:gd name="csY14" fmla="*/ 243346 h 4684231"/>
              <a:gd name="csX15" fmla="*/ 8247372 w 8247372"/>
              <a:gd name="csY15" fmla="*/ 817010 h 4684231"/>
              <a:gd name="csX16" fmla="*/ 8247372 w 8247372"/>
              <a:gd name="csY16" fmla="*/ 1558575 h 4684231"/>
              <a:gd name="csX17" fmla="*/ 8247372 w 8247372"/>
              <a:gd name="csY17" fmla="*/ 2258165 h 4684231"/>
              <a:gd name="csX18" fmla="*/ 8247372 w 8247372"/>
              <a:gd name="csY18" fmla="*/ 2873804 h 4684231"/>
              <a:gd name="csX19" fmla="*/ 8247372 w 8247372"/>
              <a:gd name="csY19" fmla="*/ 3489443 h 4684231"/>
              <a:gd name="csX20" fmla="*/ 8247372 w 8247372"/>
              <a:gd name="csY20" fmla="*/ 4440885 h 4684231"/>
              <a:gd name="csX21" fmla="*/ 8004026 w 8247372"/>
              <a:gd name="csY21" fmla="*/ 4684231 h 4684231"/>
              <a:gd name="csX22" fmla="*/ 7434909 w 8247372"/>
              <a:gd name="csY22" fmla="*/ 4684231 h 4684231"/>
              <a:gd name="csX23" fmla="*/ 6943400 w 8247372"/>
              <a:gd name="csY23" fmla="*/ 4684231 h 4684231"/>
              <a:gd name="csX24" fmla="*/ 6141463 w 8247372"/>
              <a:gd name="csY24" fmla="*/ 4684231 h 4684231"/>
              <a:gd name="csX25" fmla="*/ 5417133 w 8247372"/>
              <a:gd name="csY25" fmla="*/ 4684231 h 4684231"/>
              <a:gd name="csX26" fmla="*/ 4692803 w 8247372"/>
              <a:gd name="csY26" fmla="*/ 4684231 h 4684231"/>
              <a:gd name="csX27" fmla="*/ 4046079 w 8247372"/>
              <a:gd name="csY27" fmla="*/ 4684231 h 4684231"/>
              <a:gd name="csX28" fmla="*/ 3244142 w 8247372"/>
              <a:gd name="csY28" fmla="*/ 4684231 h 4684231"/>
              <a:gd name="csX29" fmla="*/ 2442205 w 8247372"/>
              <a:gd name="csY29" fmla="*/ 4684231 h 4684231"/>
              <a:gd name="csX30" fmla="*/ 1717875 w 8247372"/>
              <a:gd name="csY30" fmla="*/ 4684231 h 4684231"/>
              <a:gd name="csX31" fmla="*/ 1071152 w 8247372"/>
              <a:gd name="csY31" fmla="*/ 4684231 h 4684231"/>
              <a:gd name="csX32" fmla="*/ 243346 w 8247372"/>
              <a:gd name="csY32" fmla="*/ 4684231 h 4684231"/>
              <a:gd name="csX33" fmla="*/ 0 w 8247372"/>
              <a:gd name="csY33" fmla="*/ 4440885 h 4684231"/>
              <a:gd name="csX34" fmla="*/ 0 w 8247372"/>
              <a:gd name="csY34" fmla="*/ 3657344 h 4684231"/>
              <a:gd name="csX35" fmla="*/ 0 w 8247372"/>
              <a:gd name="csY35" fmla="*/ 2999730 h 4684231"/>
              <a:gd name="csX36" fmla="*/ 0 w 8247372"/>
              <a:gd name="csY36" fmla="*/ 2342116 h 4684231"/>
              <a:gd name="csX37" fmla="*/ 0 w 8247372"/>
              <a:gd name="csY37" fmla="*/ 1684501 h 4684231"/>
              <a:gd name="csX38" fmla="*/ 0 w 8247372"/>
              <a:gd name="csY38" fmla="*/ 1110837 h 4684231"/>
              <a:gd name="csX39" fmla="*/ 0 w 8247372"/>
              <a:gd name="csY39" fmla="*/ 243346 h 46842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8247372" h="4684231" extrusionOk="0">
                <a:moveTo>
                  <a:pt x="0" y="243346"/>
                </a:moveTo>
                <a:cubicBezTo>
                  <a:pt x="22108" y="88939"/>
                  <a:pt x="127382" y="7813"/>
                  <a:pt x="243346" y="0"/>
                </a:cubicBezTo>
                <a:cubicBezTo>
                  <a:pt x="477053" y="18486"/>
                  <a:pt x="575858" y="-23107"/>
                  <a:pt x="812463" y="0"/>
                </a:cubicBezTo>
                <a:cubicBezTo>
                  <a:pt x="1049068" y="23107"/>
                  <a:pt x="1060053" y="-9754"/>
                  <a:pt x="1226365" y="0"/>
                </a:cubicBezTo>
                <a:cubicBezTo>
                  <a:pt x="1392677" y="9754"/>
                  <a:pt x="1569137" y="13060"/>
                  <a:pt x="1873089" y="0"/>
                </a:cubicBezTo>
                <a:cubicBezTo>
                  <a:pt x="2177041" y="-13060"/>
                  <a:pt x="2314113" y="35967"/>
                  <a:pt x="2597419" y="0"/>
                </a:cubicBezTo>
                <a:cubicBezTo>
                  <a:pt x="2880725" y="-35967"/>
                  <a:pt x="2966374" y="1043"/>
                  <a:pt x="3088929" y="0"/>
                </a:cubicBezTo>
                <a:cubicBezTo>
                  <a:pt x="3211484" y="-1043"/>
                  <a:pt x="3552327" y="23561"/>
                  <a:pt x="3890866" y="0"/>
                </a:cubicBezTo>
                <a:cubicBezTo>
                  <a:pt x="4229405" y="-23561"/>
                  <a:pt x="4449764" y="28342"/>
                  <a:pt x="4615196" y="0"/>
                </a:cubicBezTo>
                <a:cubicBezTo>
                  <a:pt x="4780628" y="-28342"/>
                  <a:pt x="4930103" y="11376"/>
                  <a:pt x="5106705" y="0"/>
                </a:cubicBezTo>
                <a:cubicBezTo>
                  <a:pt x="5283307" y="-11376"/>
                  <a:pt x="5422342" y="7197"/>
                  <a:pt x="5598215" y="0"/>
                </a:cubicBezTo>
                <a:cubicBezTo>
                  <a:pt x="5774088" y="-7197"/>
                  <a:pt x="6011669" y="6140"/>
                  <a:pt x="6400152" y="0"/>
                </a:cubicBezTo>
                <a:cubicBezTo>
                  <a:pt x="6788635" y="-6140"/>
                  <a:pt x="6633874" y="-10399"/>
                  <a:pt x="6814055" y="0"/>
                </a:cubicBezTo>
                <a:cubicBezTo>
                  <a:pt x="6994236" y="10399"/>
                  <a:pt x="7495181" y="-16264"/>
                  <a:pt x="8004026" y="0"/>
                </a:cubicBezTo>
                <a:cubicBezTo>
                  <a:pt x="8133708" y="385"/>
                  <a:pt x="8262699" y="119549"/>
                  <a:pt x="8247372" y="243346"/>
                </a:cubicBezTo>
                <a:cubicBezTo>
                  <a:pt x="8223558" y="505741"/>
                  <a:pt x="8219781" y="563493"/>
                  <a:pt x="8247372" y="817010"/>
                </a:cubicBezTo>
                <a:cubicBezTo>
                  <a:pt x="8274963" y="1070527"/>
                  <a:pt x="8258259" y="1253510"/>
                  <a:pt x="8247372" y="1558575"/>
                </a:cubicBezTo>
                <a:cubicBezTo>
                  <a:pt x="8236485" y="1863641"/>
                  <a:pt x="8267426" y="2081597"/>
                  <a:pt x="8247372" y="2258165"/>
                </a:cubicBezTo>
                <a:cubicBezTo>
                  <a:pt x="8227319" y="2434733"/>
                  <a:pt x="8242649" y="2593467"/>
                  <a:pt x="8247372" y="2873804"/>
                </a:cubicBezTo>
                <a:cubicBezTo>
                  <a:pt x="8252095" y="3154141"/>
                  <a:pt x="8251921" y="3319683"/>
                  <a:pt x="8247372" y="3489443"/>
                </a:cubicBezTo>
                <a:cubicBezTo>
                  <a:pt x="8242823" y="3659203"/>
                  <a:pt x="8240141" y="4017123"/>
                  <a:pt x="8247372" y="4440885"/>
                </a:cubicBezTo>
                <a:cubicBezTo>
                  <a:pt x="8248128" y="4585687"/>
                  <a:pt x="8117308" y="4667198"/>
                  <a:pt x="8004026" y="4684231"/>
                </a:cubicBezTo>
                <a:cubicBezTo>
                  <a:pt x="7778803" y="4697218"/>
                  <a:pt x="7625157" y="4664261"/>
                  <a:pt x="7434909" y="4684231"/>
                </a:cubicBezTo>
                <a:cubicBezTo>
                  <a:pt x="7244661" y="4704201"/>
                  <a:pt x="7113799" y="4670895"/>
                  <a:pt x="6943400" y="4684231"/>
                </a:cubicBezTo>
                <a:cubicBezTo>
                  <a:pt x="6773001" y="4697567"/>
                  <a:pt x="6523606" y="4695161"/>
                  <a:pt x="6141463" y="4684231"/>
                </a:cubicBezTo>
                <a:cubicBezTo>
                  <a:pt x="5759320" y="4673301"/>
                  <a:pt x="5764809" y="4655350"/>
                  <a:pt x="5417133" y="4684231"/>
                </a:cubicBezTo>
                <a:cubicBezTo>
                  <a:pt x="5069457" y="4713113"/>
                  <a:pt x="4966143" y="4708126"/>
                  <a:pt x="4692803" y="4684231"/>
                </a:cubicBezTo>
                <a:cubicBezTo>
                  <a:pt x="4419463" y="4660337"/>
                  <a:pt x="4193844" y="4706077"/>
                  <a:pt x="4046079" y="4684231"/>
                </a:cubicBezTo>
                <a:cubicBezTo>
                  <a:pt x="3898314" y="4662385"/>
                  <a:pt x="3438862" y="4710933"/>
                  <a:pt x="3244142" y="4684231"/>
                </a:cubicBezTo>
                <a:cubicBezTo>
                  <a:pt x="3049422" y="4657529"/>
                  <a:pt x="2613539" y="4718630"/>
                  <a:pt x="2442205" y="4684231"/>
                </a:cubicBezTo>
                <a:cubicBezTo>
                  <a:pt x="2270871" y="4649832"/>
                  <a:pt x="2002296" y="4665878"/>
                  <a:pt x="1717875" y="4684231"/>
                </a:cubicBezTo>
                <a:cubicBezTo>
                  <a:pt x="1433454" y="4702585"/>
                  <a:pt x="1318115" y="4664887"/>
                  <a:pt x="1071152" y="4684231"/>
                </a:cubicBezTo>
                <a:cubicBezTo>
                  <a:pt x="824189" y="4703575"/>
                  <a:pt x="527013" y="4676861"/>
                  <a:pt x="243346" y="4684231"/>
                </a:cubicBezTo>
                <a:cubicBezTo>
                  <a:pt x="142402" y="4685593"/>
                  <a:pt x="-17827" y="4572475"/>
                  <a:pt x="0" y="4440885"/>
                </a:cubicBezTo>
                <a:cubicBezTo>
                  <a:pt x="-861" y="4250040"/>
                  <a:pt x="22828" y="3943130"/>
                  <a:pt x="0" y="3657344"/>
                </a:cubicBezTo>
                <a:cubicBezTo>
                  <a:pt x="-22828" y="3371558"/>
                  <a:pt x="6237" y="3220006"/>
                  <a:pt x="0" y="2999730"/>
                </a:cubicBezTo>
                <a:cubicBezTo>
                  <a:pt x="-6237" y="2779454"/>
                  <a:pt x="-31507" y="2501674"/>
                  <a:pt x="0" y="2342116"/>
                </a:cubicBezTo>
                <a:cubicBezTo>
                  <a:pt x="31507" y="2182558"/>
                  <a:pt x="2045" y="1833126"/>
                  <a:pt x="0" y="1684501"/>
                </a:cubicBezTo>
                <a:cubicBezTo>
                  <a:pt x="-2045" y="1535876"/>
                  <a:pt x="-234" y="1264548"/>
                  <a:pt x="0" y="1110837"/>
                </a:cubicBezTo>
                <a:cubicBezTo>
                  <a:pt x="234" y="957126"/>
                  <a:pt x="26274" y="525549"/>
                  <a:pt x="0" y="243346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spcAft>
                <a:spcPts val="800"/>
              </a:spcAft>
              <a:defRPr/>
            </a:pP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خِلالَ فَتْرَةِ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ٱلِاسْتِراحَةِ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اِجْتَمَعَ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ٱلْأَطْفالُ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يَتَحَدَّثونَ. قالَ سَعيدٌ وَعَيْناهُ تَلْمَعانِ: «عِنْدَما أُساعِدُ غَيْري، أَشْعُرُ بِفَرَحٍ كَبيرٍ يَمْلَأُ قَلْبي.» وَقالَتْ مَرْيَمُ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بِٱبْتِسامَةٍ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: «أَمّا أَنا فَعِنْدما أَهْتَمُّ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بِٱلنَّباتاتِ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في حَديقَةِ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ٱلْمَنْزِلِ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أَشْعُرُ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بِٱلسُّكونِ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وَٱلطُّمَأْنينَةِ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.» قالَ عُمَرُ بِحَماسَةٍ: «عِنْدَما أُمارِسُ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ٱلرِّياضَةَ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أَشْعُرُ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بِٱلنَّشاطِ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وَٱلقُوَّةِ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.» </a:t>
            </a:r>
          </a:p>
          <a:p>
            <a:pPr algn="just" rtl="1">
              <a:spcAft>
                <a:spcPts val="800"/>
              </a:spcAft>
              <a:defRPr/>
            </a:pP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فَجْأَةً سَمِعوا صَوْتاً يَهْتِفُ: « حانَ وَقْتُ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ٱلدُّخولِ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لَقَدْ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ٱنْتَهَتِ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ٱلْفُسْحَةُ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.» </a:t>
            </a:r>
          </a:p>
        </p:txBody>
      </p:sp>
    </p:spTree>
    <p:extLst>
      <p:ext uri="{BB962C8B-B14F-4D97-AF65-F5344CB8AC3E}">
        <p14:creationId xmlns:p14="http://schemas.microsoft.com/office/powerpoint/2010/main" val="589089615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292C2-C035-BEFD-1144-863D980A4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C22C6A-701C-472A-9892-2CD3C1B0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سنمر لتحدي الطلاقة. سأسحب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5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أسماء.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4C0734-5519-6F65-80F8-3CBB375C4B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ECD93A4-E5EA-06A6-606B-CA970079053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19FF1AC-F887-DFE3-C23B-286DC7244C4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0B7509D-AA15-AB28-39CB-DB19D596A1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3073" cy="833073"/>
          </a:xfr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326A6E2-C4CB-9B85-36C5-B11CF1913A29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B3F5D5E-121C-B753-5B75-E034F17E53AF}"/>
              </a:ext>
            </a:extLst>
          </p:cNvPr>
          <p:cNvSpPr txBox="1"/>
          <p:nvPr/>
        </p:nvSpPr>
        <p:spPr>
          <a:xfrm>
            <a:off x="2940599" y="1368000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rgbClr val="5B9BD5">
                    <a:lumMod val="75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</a:t>
            </a:r>
            <a:r>
              <a:rPr lang="ar-MA" sz="4800" b="1" kern="0" dirty="0" err="1">
                <a:solidFill>
                  <a:srgbClr val="5B9BD5">
                    <a:lumMod val="75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ٱلطَّلاقَةِ</a:t>
            </a:r>
            <a:endParaRPr lang="fr-MA" sz="4800" b="1" kern="0" dirty="0">
              <a:solidFill>
                <a:srgbClr val="5B9BD5">
                  <a:lumMod val="75000"/>
                </a:srgb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5810D78-CE8D-D53F-C9D0-57ABE2E192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9741" y="2282202"/>
            <a:ext cx="4378645" cy="3283983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192DA8D1-C42C-F1EF-DECA-62F48DBE6084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02D6A1F1-E49E-0152-0888-6A25442C9AF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78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C4D46F14-9735-D871-DEFD-735862D9BBE0}"/>
                </a:ext>
              </a:extLst>
            </p:cNvPr>
            <p:cNvGrpSpPr/>
            <p:nvPr/>
          </p:nvGrpSpPr>
          <p:grpSpPr>
            <a:xfrm>
              <a:off x="2815306" y="131773"/>
              <a:ext cx="3516808" cy="288000"/>
              <a:chOff x="2815306" y="131773"/>
              <a:chExt cx="3516808" cy="288000"/>
            </a:xfrm>
          </p:grpSpPr>
          <p:pic>
            <p:nvPicPr>
              <p:cNvPr id="13" name="Image 12">
                <a:extLst>
                  <a:ext uri="{FF2B5EF4-FFF2-40B4-BE49-F238E27FC236}">
                    <a16:creationId xmlns:a16="http://schemas.microsoft.com/office/drawing/2014/main" id="{5A2090DC-6E00-BD7C-D010-B28AFB7D42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05404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98336CB7-4134-D05A-E445-A5C49AB81E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EDE5BC6C-A0CE-109E-4B8D-BEAF7D39BEA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15306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استـماع وتحدث</a:t>
                </a: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44D32CAB-D095-EDB1-86BD-341B477D8F8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معــــــــــجم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1681831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170CA8-BF0D-CB2A-A10C-9688F307C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7F994B-F3A2-E82A-99B1-44D429DDD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233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أنادي على التلميذ الأول: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..........................  (</a:t>
            </a: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تناقش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الأخطاء بعد كل قراءة وتوضح كيفية تجاوزها)</a:t>
            </a:r>
            <a:r>
              <a:rPr lang="ar-MA" sz="20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181447E-80ED-3C09-288F-55145F5C92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FBF9380-ADC7-233C-0BBC-7C654011E4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02B9AD0-D5D5-B595-6D7F-282633950EB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C07408D-09E6-7253-D601-82B627F3CF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3073" cy="833073"/>
          </a:xfr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CA6902F-3DCA-333F-31A6-408D8D3337A6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3F2885E-8AB7-2E98-B422-8B32411EE9FA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1B73606-ACA3-7905-5C14-0DF182BBE0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78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294A88B-6604-2109-FBEE-538B50DB38D3}"/>
                </a:ext>
              </a:extLst>
            </p:cNvPr>
            <p:cNvGrpSpPr/>
            <p:nvPr/>
          </p:nvGrpSpPr>
          <p:grpSpPr>
            <a:xfrm>
              <a:off x="2815306" y="131773"/>
              <a:ext cx="3516808" cy="288000"/>
              <a:chOff x="2815306" y="131773"/>
              <a:chExt cx="3516808" cy="288000"/>
            </a:xfrm>
          </p:grpSpPr>
          <p:pic>
            <p:nvPicPr>
              <p:cNvPr id="12" name="Image 11">
                <a:extLst>
                  <a:ext uri="{FF2B5EF4-FFF2-40B4-BE49-F238E27FC236}">
                    <a16:creationId xmlns:a16="http://schemas.microsoft.com/office/drawing/2014/main" id="{EFD9B11D-CE97-10D8-0BF0-5A0F0336FF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05404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3" name="Image 12">
                <a:extLst>
                  <a:ext uri="{FF2B5EF4-FFF2-40B4-BE49-F238E27FC236}">
                    <a16:creationId xmlns:a16="http://schemas.microsoft.com/office/drawing/2014/main" id="{55B4778F-8633-574B-5302-C09D632F32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A71F9196-DA1D-4438-1412-91FE69C7ABC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15306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استـماع وتحدث</a:t>
                </a: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DFC192E-8B4C-A6D6-9E36-EEA082F2782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معــــــــــجم</a:t>
                </a:r>
              </a:p>
            </p:txBody>
          </p:sp>
        </p:grp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F026930-E972-B650-D369-EE3FA10BA70A}"/>
              </a:ext>
            </a:extLst>
          </p:cNvPr>
          <p:cNvSpPr/>
          <p:nvPr/>
        </p:nvSpPr>
        <p:spPr>
          <a:xfrm>
            <a:off x="448314" y="1786266"/>
            <a:ext cx="8247372" cy="4684231"/>
          </a:xfrm>
          <a:custGeom>
            <a:avLst/>
            <a:gdLst>
              <a:gd name="csX0" fmla="*/ 0 w 8247372"/>
              <a:gd name="csY0" fmla="*/ 243346 h 4684231"/>
              <a:gd name="csX1" fmla="*/ 243346 w 8247372"/>
              <a:gd name="csY1" fmla="*/ 0 h 4684231"/>
              <a:gd name="csX2" fmla="*/ 812463 w 8247372"/>
              <a:gd name="csY2" fmla="*/ 0 h 4684231"/>
              <a:gd name="csX3" fmla="*/ 1226365 w 8247372"/>
              <a:gd name="csY3" fmla="*/ 0 h 4684231"/>
              <a:gd name="csX4" fmla="*/ 1873089 w 8247372"/>
              <a:gd name="csY4" fmla="*/ 0 h 4684231"/>
              <a:gd name="csX5" fmla="*/ 2597419 w 8247372"/>
              <a:gd name="csY5" fmla="*/ 0 h 4684231"/>
              <a:gd name="csX6" fmla="*/ 3088929 w 8247372"/>
              <a:gd name="csY6" fmla="*/ 0 h 4684231"/>
              <a:gd name="csX7" fmla="*/ 3890866 w 8247372"/>
              <a:gd name="csY7" fmla="*/ 0 h 4684231"/>
              <a:gd name="csX8" fmla="*/ 4615196 w 8247372"/>
              <a:gd name="csY8" fmla="*/ 0 h 4684231"/>
              <a:gd name="csX9" fmla="*/ 5106705 w 8247372"/>
              <a:gd name="csY9" fmla="*/ 0 h 4684231"/>
              <a:gd name="csX10" fmla="*/ 5598215 w 8247372"/>
              <a:gd name="csY10" fmla="*/ 0 h 4684231"/>
              <a:gd name="csX11" fmla="*/ 6400152 w 8247372"/>
              <a:gd name="csY11" fmla="*/ 0 h 4684231"/>
              <a:gd name="csX12" fmla="*/ 6814055 w 8247372"/>
              <a:gd name="csY12" fmla="*/ 0 h 4684231"/>
              <a:gd name="csX13" fmla="*/ 8004026 w 8247372"/>
              <a:gd name="csY13" fmla="*/ 0 h 4684231"/>
              <a:gd name="csX14" fmla="*/ 8247372 w 8247372"/>
              <a:gd name="csY14" fmla="*/ 243346 h 4684231"/>
              <a:gd name="csX15" fmla="*/ 8247372 w 8247372"/>
              <a:gd name="csY15" fmla="*/ 817010 h 4684231"/>
              <a:gd name="csX16" fmla="*/ 8247372 w 8247372"/>
              <a:gd name="csY16" fmla="*/ 1558575 h 4684231"/>
              <a:gd name="csX17" fmla="*/ 8247372 w 8247372"/>
              <a:gd name="csY17" fmla="*/ 2258165 h 4684231"/>
              <a:gd name="csX18" fmla="*/ 8247372 w 8247372"/>
              <a:gd name="csY18" fmla="*/ 2873804 h 4684231"/>
              <a:gd name="csX19" fmla="*/ 8247372 w 8247372"/>
              <a:gd name="csY19" fmla="*/ 3489443 h 4684231"/>
              <a:gd name="csX20" fmla="*/ 8247372 w 8247372"/>
              <a:gd name="csY20" fmla="*/ 4440885 h 4684231"/>
              <a:gd name="csX21" fmla="*/ 8004026 w 8247372"/>
              <a:gd name="csY21" fmla="*/ 4684231 h 4684231"/>
              <a:gd name="csX22" fmla="*/ 7434909 w 8247372"/>
              <a:gd name="csY22" fmla="*/ 4684231 h 4684231"/>
              <a:gd name="csX23" fmla="*/ 6943400 w 8247372"/>
              <a:gd name="csY23" fmla="*/ 4684231 h 4684231"/>
              <a:gd name="csX24" fmla="*/ 6141463 w 8247372"/>
              <a:gd name="csY24" fmla="*/ 4684231 h 4684231"/>
              <a:gd name="csX25" fmla="*/ 5417133 w 8247372"/>
              <a:gd name="csY25" fmla="*/ 4684231 h 4684231"/>
              <a:gd name="csX26" fmla="*/ 4692803 w 8247372"/>
              <a:gd name="csY26" fmla="*/ 4684231 h 4684231"/>
              <a:gd name="csX27" fmla="*/ 4046079 w 8247372"/>
              <a:gd name="csY27" fmla="*/ 4684231 h 4684231"/>
              <a:gd name="csX28" fmla="*/ 3244142 w 8247372"/>
              <a:gd name="csY28" fmla="*/ 4684231 h 4684231"/>
              <a:gd name="csX29" fmla="*/ 2442205 w 8247372"/>
              <a:gd name="csY29" fmla="*/ 4684231 h 4684231"/>
              <a:gd name="csX30" fmla="*/ 1717875 w 8247372"/>
              <a:gd name="csY30" fmla="*/ 4684231 h 4684231"/>
              <a:gd name="csX31" fmla="*/ 1071152 w 8247372"/>
              <a:gd name="csY31" fmla="*/ 4684231 h 4684231"/>
              <a:gd name="csX32" fmla="*/ 243346 w 8247372"/>
              <a:gd name="csY32" fmla="*/ 4684231 h 4684231"/>
              <a:gd name="csX33" fmla="*/ 0 w 8247372"/>
              <a:gd name="csY33" fmla="*/ 4440885 h 4684231"/>
              <a:gd name="csX34" fmla="*/ 0 w 8247372"/>
              <a:gd name="csY34" fmla="*/ 3657344 h 4684231"/>
              <a:gd name="csX35" fmla="*/ 0 w 8247372"/>
              <a:gd name="csY35" fmla="*/ 2999730 h 4684231"/>
              <a:gd name="csX36" fmla="*/ 0 w 8247372"/>
              <a:gd name="csY36" fmla="*/ 2342116 h 4684231"/>
              <a:gd name="csX37" fmla="*/ 0 w 8247372"/>
              <a:gd name="csY37" fmla="*/ 1684501 h 4684231"/>
              <a:gd name="csX38" fmla="*/ 0 w 8247372"/>
              <a:gd name="csY38" fmla="*/ 1110837 h 4684231"/>
              <a:gd name="csX39" fmla="*/ 0 w 8247372"/>
              <a:gd name="csY39" fmla="*/ 243346 h 46842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8247372" h="4684231" extrusionOk="0">
                <a:moveTo>
                  <a:pt x="0" y="243346"/>
                </a:moveTo>
                <a:cubicBezTo>
                  <a:pt x="22108" y="88939"/>
                  <a:pt x="127382" y="7813"/>
                  <a:pt x="243346" y="0"/>
                </a:cubicBezTo>
                <a:cubicBezTo>
                  <a:pt x="477053" y="18486"/>
                  <a:pt x="575858" y="-23107"/>
                  <a:pt x="812463" y="0"/>
                </a:cubicBezTo>
                <a:cubicBezTo>
                  <a:pt x="1049068" y="23107"/>
                  <a:pt x="1060053" y="-9754"/>
                  <a:pt x="1226365" y="0"/>
                </a:cubicBezTo>
                <a:cubicBezTo>
                  <a:pt x="1392677" y="9754"/>
                  <a:pt x="1569137" y="13060"/>
                  <a:pt x="1873089" y="0"/>
                </a:cubicBezTo>
                <a:cubicBezTo>
                  <a:pt x="2177041" y="-13060"/>
                  <a:pt x="2314113" y="35967"/>
                  <a:pt x="2597419" y="0"/>
                </a:cubicBezTo>
                <a:cubicBezTo>
                  <a:pt x="2880725" y="-35967"/>
                  <a:pt x="2966374" y="1043"/>
                  <a:pt x="3088929" y="0"/>
                </a:cubicBezTo>
                <a:cubicBezTo>
                  <a:pt x="3211484" y="-1043"/>
                  <a:pt x="3552327" y="23561"/>
                  <a:pt x="3890866" y="0"/>
                </a:cubicBezTo>
                <a:cubicBezTo>
                  <a:pt x="4229405" y="-23561"/>
                  <a:pt x="4449764" y="28342"/>
                  <a:pt x="4615196" y="0"/>
                </a:cubicBezTo>
                <a:cubicBezTo>
                  <a:pt x="4780628" y="-28342"/>
                  <a:pt x="4930103" y="11376"/>
                  <a:pt x="5106705" y="0"/>
                </a:cubicBezTo>
                <a:cubicBezTo>
                  <a:pt x="5283307" y="-11376"/>
                  <a:pt x="5422342" y="7197"/>
                  <a:pt x="5598215" y="0"/>
                </a:cubicBezTo>
                <a:cubicBezTo>
                  <a:pt x="5774088" y="-7197"/>
                  <a:pt x="6011669" y="6140"/>
                  <a:pt x="6400152" y="0"/>
                </a:cubicBezTo>
                <a:cubicBezTo>
                  <a:pt x="6788635" y="-6140"/>
                  <a:pt x="6633874" y="-10399"/>
                  <a:pt x="6814055" y="0"/>
                </a:cubicBezTo>
                <a:cubicBezTo>
                  <a:pt x="6994236" y="10399"/>
                  <a:pt x="7495181" y="-16264"/>
                  <a:pt x="8004026" y="0"/>
                </a:cubicBezTo>
                <a:cubicBezTo>
                  <a:pt x="8133708" y="385"/>
                  <a:pt x="8262699" y="119549"/>
                  <a:pt x="8247372" y="243346"/>
                </a:cubicBezTo>
                <a:cubicBezTo>
                  <a:pt x="8223558" y="505741"/>
                  <a:pt x="8219781" y="563493"/>
                  <a:pt x="8247372" y="817010"/>
                </a:cubicBezTo>
                <a:cubicBezTo>
                  <a:pt x="8274963" y="1070527"/>
                  <a:pt x="8258259" y="1253510"/>
                  <a:pt x="8247372" y="1558575"/>
                </a:cubicBezTo>
                <a:cubicBezTo>
                  <a:pt x="8236485" y="1863641"/>
                  <a:pt x="8267426" y="2081597"/>
                  <a:pt x="8247372" y="2258165"/>
                </a:cubicBezTo>
                <a:cubicBezTo>
                  <a:pt x="8227319" y="2434733"/>
                  <a:pt x="8242649" y="2593467"/>
                  <a:pt x="8247372" y="2873804"/>
                </a:cubicBezTo>
                <a:cubicBezTo>
                  <a:pt x="8252095" y="3154141"/>
                  <a:pt x="8251921" y="3319683"/>
                  <a:pt x="8247372" y="3489443"/>
                </a:cubicBezTo>
                <a:cubicBezTo>
                  <a:pt x="8242823" y="3659203"/>
                  <a:pt x="8240141" y="4017123"/>
                  <a:pt x="8247372" y="4440885"/>
                </a:cubicBezTo>
                <a:cubicBezTo>
                  <a:pt x="8248128" y="4585687"/>
                  <a:pt x="8117308" y="4667198"/>
                  <a:pt x="8004026" y="4684231"/>
                </a:cubicBezTo>
                <a:cubicBezTo>
                  <a:pt x="7778803" y="4697218"/>
                  <a:pt x="7625157" y="4664261"/>
                  <a:pt x="7434909" y="4684231"/>
                </a:cubicBezTo>
                <a:cubicBezTo>
                  <a:pt x="7244661" y="4704201"/>
                  <a:pt x="7113799" y="4670895"/>
                  <a:pt x="6943400" y="4684231"/>
                </a:cubicBezTo>
                <a:cubicBezTo>
                  <a:pt x="6773001" y="4697567"/>
                  <a:pt x="6523606" y="4695161"/>
                  <a:pt x="6141463" y="4684231"/>
                </a:cubicBezTo>
                <a:cubicBezTo>
                  <a:pt x="5759320" y="4673301"/>
                  <a:pt x="5764809" y="4655350"/>
                  <a:pt x="5417133" y="4684231"/>
                </a:cubicBezTo>
                <a:cubicBezTo>
                  <a:pt x="5069457" y="4713113"/>
                  <a:pt x="4966143" y="4708126"/>
                  <a:pt x="4692803" y="4684231"/>
                </a:cubicBezTo>
                <a:cubicBezTo>
                  <a:pt x="4419463" y="4660337"/>
                  <a:pt x="4193844" y="4706077"/>
                  <a:pt x="4046079" y="4684231"/>
                </a:cubicBezTo>
                <a:cubicBezTo>
                  <a:pt x="3898314" y="4662385"/>
                  <a:pt x="3438862" y="4710933"/>
                  <a:pt x="3244142" y="4684231"/>
                </a:cubicBezTo>
                <a:cubicBezTo>
                  <a:pt x="3049422" y="4657529"/>
                  <a:pt x="2613539" y="4718630"/>
                  <a:pt x="2442205" y="4684231"/>
                </a:cubicBezTo>
                <a:cubicBezTo>
                  <a:pt x="2270871" y="4649832"/>
                  <a:pt x="2002296" y="4665878"/>
                  <a:pt x="1717875" y="4684231"/>
                </a:cubicBezTo>
                <a:cubicBezTo>
                  <a:pt x="1433454" y="4702585"/>
                  <a:pt x="1318115" y="4664887"/>
                  <a:pt x="1071152" y="4684231"/>
                </a:cubicBezTo>
                <a:cubicBezTo>
                  <a:pt x="824189" y="4703575"/>
                  <a:pt x="527013" y="4676861"/>
                  <a:pt x="243346" y="4684231"/>
                </a:cubicBezTo>
                <a:cubicBezTo>
                  <a:pt x="142402" y="4685593"/>
                  <a:pt x="-17827" y="4572475"/>
                  <a:pt x="0" y="4440885"/>
                </a:cubicBezTo>
                <a:cubicBezTo>
                  <a:pt x="-861" y="4250040"/>
                  <a:pt x="22828" y="3943130"/>
                  <a:pt x="0" y="3657344"/>
                </a:cubicBezTo>
                <a:cubicBezTo>
                  <a:pt x="-22828" y="3371558"/>
                  <a:pt x="6237" y="3220006"/>
                  <a:pt x="0" y="2999730"/>
                </a:cubicBezTo>
                <a:cubicBezTo>
                  <a:pt x="-6237" y="2779454"/>
                  <a:pt x="-31507" y="2501674"/>
                  <a:pt x="0" y="2342116"/>
                </a:cubicBezTo>
                <a:cubicBezTo>
                  <a:pt x="31507" y="2182558"/>
                  <a:pt x="2045" y="1833126"/>
                  <a:pt x="0" y="1684501"/>
                </a:cubicBezTo>
                <a:cubicBezTo>
                  <a:pt x="-2045" y="1535876"/>
                  <a:pt x="-234" y="1264548"/>
                  <a:pt x="0" y="1110837"/>
                </a:cubicBezTo>
                <a:cubicBezTo>
                  <a:pt x="234" y="957126"/>
                  <a:pt x="26274" y="525549"/>
                  <a:pt x="0" y="243346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spcAft>
                <a:spcPts val="800"/>
              </a:spcAft>
              <a:defRPr/>
            </a:pP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خِلالَ فَتْرَةِ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ٱلِاسْتِراحَةِ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اِجْتَمَعَ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ٱلْأَطْفالُ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يَتَحَدَّثونَ. قالَ سَعيدٌ وَعَيْناهُ تَلْمَعانِ: «عِنْدَما أُساعِدُ غَيْري، أَشْعُرُ بِفَرَحٍ كَبيرٍ يَمْلَأُ قَلْبي.» وَقالَتْ مَرْيَمُ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بِٱبْتِسامَةٍ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: «أَمّا أَنا فَعِنْدما أَهْتَمُّ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بِٱلنَّباتاتِ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في حَديقَةِ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ٱلْمَنْزِلِ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أَشْعُرُ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بِٱلسُّكونِ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وَٱلطُّمَأْنينَةِ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.» قالَ عُمَرُ بِحَماسَةٍ: «عِنْدَما أُمارِسُ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ٱلرِّياضَةَ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أَشْعُرُ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بِٱلنَّشاطِ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وَٱلقُوَّةِ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.» </a:t>
            </a:r>
          </a:p>
          <a:p>
            <a:pPr algn="just" rtl="1">
              <a:spcAft>
                <a:spcPts val="800"/>
              </a:spcAft>
              <a:defRPr/>
            </a:pP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فَجْأَةً سَمِعوا صَوْتاً يَهْتِفُ: « حانَ وَقْتُ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ٱلدُّخولِ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لَقَدْ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ٱنْتَهَتِ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ٱلْفُسْحَةُ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.» </a:t>
            </a:r>
          </a:p>
        </p:txBody>
      </p:sp>
    </p:spTree>
    <p:extLst>
      <p:ext uri="{BB962C8B-B14F-4D97-AF65-F5344CB8AC3E}">
        <p14:creationId xmlns:p14="http://schemas.microsoft.com/office/powerpoint/2010/main" val="198905011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DBBC2-7CAC-D331-2C84-EFC45B7B9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8B36CF-FAE7-5AB0-F832-85437788E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أبطال الطلاقة هم ...........................................................................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1464BF4-9A90-4721-4DAA-3CD46A4841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FA7CCBF-22FE-7A1D-C15D-4126E535002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0CAE6DA-B125-776E-3470-02649F3C45C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1515056-3790-CF0E-19C4-0E69108D06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3073" cy="833073"/>
          </a:xfr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C8508C1-C901-1E1C-601C-2B710D71F373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DCA2B8F-95EA-CA92-8E9B-AE5B7DD2DD0A}"/>
              </a:ext>
            </a:extLst>
          </p:cNvPr>
          <p:cNvSpPr txBox="1"/>
          <p:nvPr/>
        </p:nvSpPr>
        <p:spPr>
          <a:xfrm>
            <a:off x="3056084" y="2166409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ٱلطَّلاقَةِ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A220838-99C5-5436-7DE7-35D5919219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770" y="3021144"/>
            <a:ext cx="3474925" cy="2606193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F8F0259E-5CC9-8456-BE30-DF25E016FA62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908E46E6-6D86-4B24-4F97-B71D96D9578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78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6B7129CF-67F5-08A9-64F3-D33058531A2E}"/>
                </a:ext>
              </a:extLst>
            </p:cNvPr>
            <p:cNvGrpSpPr/>
            <p:nvPr/>
          </p:nvGrpSpPr>
          <p:grpSpPr>
            <a:xfrm>
              <a:off x="2815306" y="131773"/>
              <a:ext cx="3516808" cy="288000"/>
              <a:chOff x="2815306" y="131773"/>
              <a:chExt cx="3516808" cy="288000"/>
            </a:xfrm>
          </p:grpSpPr>
          <p:pic>
            <p:nvPicPr>
              <p:cNvPr id="13" name="Image 12">
                <a:extLst>
                  <a:ext uri="{FF2B5EF4-FFF2-40B4-BE49-F238E27FC236}">
                    <a16:creationId xmlns:a16="http://schemas.microsoft.com/office/drawing/2014/main" id="{2EA42A6C-25D6-3AE4-2563-4E8B4DF6F2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05404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8996BCC7-2320-A815-99E9-65669DB84C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68D3075C-E43C-6BDE-B38E-55160764B28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15306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استـماع وتحدث</a:t>
                </a: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4678291-FA1E-CC88-95FD-8E56D241FA3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معــــــــــجم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26959237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B0053-5710-361C-3804-90FA66F85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0B8AF7-ECBD-27E4-2E61-DA54B9922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233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الأول؟ من يجيب شفهيا ؟ ما العبارة الدالة على الجواب؟ (دقيقة للتفكير)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1125A45-C68D-8A7A-D51B-43614EE08D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262A9E0-F369-D286-BF9C-BF652627744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ACB78D9-09C8-8B09-E571-E68D55A84DB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A97F983-802D-2DCC-8620-B46A923440AA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72ED14C-9775-D93F-AA4C-3082FD886354}"/>
              </a:ext>
            </a:extLst>
          </p:cNvPr>
          <p:cNvSpPr txBox="1"/>
          <p:nvPr/>
        </p:nvSpPr>
        <p:spPr>
          <a:xfrm>
            <a:off x="1807361" y="1559702"/>
            <a:ext cx="5098216" cy="851297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 تَشْعُرُ مَرْيَمُ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بِٱلرّاحَةِ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وَٱلْهُدوءِ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4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1BE472FB-D813-7315-A8FC-9D5919F249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483832E8-5805-3EC9-E6AC-A91349D86621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5089D2D-5E9C-F65F-E9EB-ECA8F5484D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78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1B3F798C-8D27-DD93-748C-98FEABC765DC}"/>
                </a:ext>
              </a:extLst>
            </p:cNvPr>
            <p:cNvGrpSpPr/>
            <p:nvPr/>
          </p:nvGrpSpPr>
          <p:grpSpPr>
            <a:xfrm>
              <a:off x="2815306" y="131773"/>
              <a:ext cx="3516808" cy="288000"/>
              <a:chOff x="2815306" y="131773"/>
              <a:chExt cx="3516808" cy="288000"/>
            </a:xfrm>
          </p:grpSpPr>
          <p:pic>
            <p:nvPicPr>
              <p:cNvPr id="13" name="Image 12">
                <a:extLst>
                  <a:ext uri="{FF2B5EF4-FFF2-40B4-BE49-F238E27FC236}">
                    <a16:creationId xmlns:a16="http://schemas.microsoft.com/office/drawing/2014/main" id="{2F2DBBAA-A5AE-0109-9312-08C377D4B6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05404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BABD9F97-73F0-932E-3678-9C8F2203F1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6587A259-FD90-73BC-E06C-31B7EEB8C70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15306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استـماع وتحدث</a:t>
                </a: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2864268C-80F0-6D13-213A-15C34F9DC67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معــــــــــجم</a:t>
                </a:r>
              </a:p>
            </p:txBody>
          </p:sp>
        </p:grp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0F4C36D-FBBE-8C45-61C9-E4CF63A76414}"/>
              </a:ext>
            </a:extLst>
          </p:cNvPr>
          <p:cNvSpPr/>
          <p:nvPr/>
        </p:nvSpPr>
        <p:spPr>
          <a:xfrm>
            <a:off x="448314" y="2602701"/>
            <a:ext cx="8247372" cy="3867796"/>
          </a:xfrm>
          <a:custGeom>
            <a:avLst/>
            <a:gdLst>
              <a:gd name="csX0" fmla="*/ 0 w 8247372"/>
              <a:gd name="csY0" fmla="*/ 200932 h 3867796"/>
              <a:gd name="csX1" fmla="*/ 200932 w 8247372"/>
              <a:gd name="csY1" fmla="*/ 0 h 3867796"/>
              <a:gd name="csX2" fmla="*/ 776269 w 8247372"/>
              <a:gd name="csY2" fmla="*/ 0 h 3867796"/>
              <a:gd name="csX3" fmla="*/ 1194696 w 8247372"/>
              <a:gd name="csY3" fmla="*/ 0 h 3867796"/>
              <a:gd name="csX4" fmla="*/ 1848489 w 8247372"/>
              <a:gd name="csY4" fmla="*/ 0 h 3867796"/>
              <a:gd name="csX5" fmla="*/ 2580736 w 8247372"/>
              <a:gd name="csY5" fmla="*/ 0 h 3867796"/>
              <a:gd name="csX6" fmla="*/ 3077618 w 8247372"/>
              <a:gd name="csY6" fmla="*/ 0 h 3867796"/>
              <a:gd name="csX7" fmla="*/ 3888321 w 8247372"/>
              <a:gd name="csY7" fmla="*/ 0 h 3867796"/>
              <a:gd name="csX8" fmla="*/ 4620568 w 8247372"/>
              <a:gd name="csY8" fmla="*/ 0 h 3867796"/>
              <a:gd name="csX9" fmla="*/ 5117450 w 8247372"/>
              <a:gd name="csY9" fmla="*/ 0 h 3867796"/>
              <a:gd name="csX10" fmla="*/ 5614333 w 8247372"/>
              <a:gd name="csY10" fmla="*/ 0 h 3867796"/>
              <a:gd name="csX11" fmla="*/ 6425035 w 8247372"/>
              <a:gd name="csY11" fmla="*/ 0 h 3867796"/>
              <a:gd name="csX12" fmla="*/ 6843462 w 8247372"/>
              <a:gd name="csY12" fmla="*/ 0 h 3867796"/>
              <a:gd name="csX13" fmla="*/ 8046440 w 8247372"/>
              <a:gd name="csY13" fmla="*/ 0 h 3867796"/>
              <a:gd name="csX14" fmla="*/ 8247372 w 8247372"/>
              <a:gd name="csY14" fmla="*/ 200932 h 3867796"/>
              <a:gd name="csX15" fmla="*/ 8247372 w 8247372"/>
              <a:gd name="csY15" fmla="*/ 790140 h 3867796"/>
              <a:gd name="csX16" fmla="*/ 8247372 w 8247372"/>
              <a:gd name="csY16" fmla="*/ 1517986 h 3867796"/>
              <a:gd name="csX17" fmla="*/ 8247372 w 8247372"/>
              <a:gd name="csY17" fmla="*/ 2211173 h 3867796"/>
              <a:gd name="csX18" fmla="*/ 8247372 w 8247372"/>
              <a:gd name="csY18" fmla="*/ 2835040 h 3867796"/>
              <a:gd name="csX19" fmla="*/ 8247372 w 8247372"/>
              <a:gd name="csY19" fmla="*/ 3666864 h 3867796"/>
              <a:gd name="csX20" fmla="*/ 8046440 w 8247372"/>
              <a:gd name="csY20" fmla="*/ 3867796 h 3867796"/>
              <a:gd name="csX21" fmla="*/ 7235738 w 8247372"/>
              <a:gd name="csY21" fmla="*/ 3867796 h 3867796"/>
              <a:gd name="csX22" fmla="*/ 6817310 w 8247372"/>
              <a:gd name="csY22" fmla="*/ 3867796 h 3867796"/>
              <a:gd name="csX23" fmla="*/ 6320428 w 8247372"/>
              <a:gd name="csY23" fmla="*/ 3867796 h 3867796"/>
              <a:gd name="csX24" fmla="*/ 5509726 w 8247372"/>
              <a:gd name="csY24" fmla="*/ 3867796 h 3867796"/>
              <a:gd name="csX25" fmla="*/ 4777478 w 8247372"/>
              <a:gd name="csY25" fmla="*/ 3867796 h 3867796"/>
              <a:gd name="csX26" fmla="*/ 4045231 w 8247372"/>
              <a:gd name="csY26" fmla="*/ 3867796 h 3867796"/>
              <a:gd name="csX27" fmla="*/ 3391439 w 8247372"/>
              <a:gd name="csY27" fmla="*/ 3867796 h 3867796"/>
              <a:gd name="csX28" fmla="*/ 2580736 w 8247372"/>
              <a:gd name="csY28" fmla="*/ 3867796 h 3867796"/>
              <a:gd name="csX29" fmla="*/ 1770034 w 8247372"/>
              <a:gd name="csY29" fmla="*/ 3867796 h 3867796"/>
              <a:gd name="csX30" fmla="*/ 1037786 w 8247372"/>
              <a:gd name="csY30" fmla="*/ 3867796 h 3867796"/>
              <a:gd name="csX31" fmla="*/ 200932 w 8247372"/>
              <a:gd name="csY31" fmla="*/ 3867796 h 3867796"/>
              <a:gd name="csX32" fmla="*/ 0 w 8247372"/>
              <a:gd name="csY32" fmla="*/ 3666864 h 3867796"/>
              <a:gd name="csX33" fmla="*/ 0 w 8247372"/>
              <a:gd name="csY33" fmla="*/ 2973678 h 3867796"/>
              <a:gd name="csX34" fmla="*/ 0 w 8247372"/>
              <a:gd name="csY34" fmla="*/ 2384469 h 3867796"/>
              <a:gd name="csX35" fmla="*/ 0 w 8247372"/>
              <a:gd name="csY35" fmla="*/ 1725942 h 3867796"/>
              <a:gd name="csX36" fmla="*/ 0 w 8247372"/>
              <a:gd name="csY36" fmla="*/ 1067415 h 3867796"/>
              <a:gd name="csX37" fmla="*/ 0 w 8247372"/>
              <a:gd name="csY37" fmla="*/ 200932 h 38677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8247372" h="3867796" extrusionOk="0">
                <a:moveTo>
                  <a:pt x="0" y="200932"/>
                </a:moveTo>
                <a:cubicBezTo>
                  <a:pt x="9735" y="81149"/>
                  <a:pt x="101713" y="4982"/>
                  <a:pt x="200932" y="0"/>
                </a:cubicBezTo>
                <a:cubicBezTo>
                  <a:pt x="434367" y="-1507"/>
                  <a:pt x="528429" y="7443"/>
                  <a:pt x="776269" y="0"/>
                </a:cubicBezTo>
                <a:cubicBezTo>
                  <a:pt x="1024109" y="-7443"/>
                  <a:pt x="1101802" y="16738"/>
                  <a:pt x="1194696" y="0"/>
                </a:cubicBezTo>
                <a:cubicBezTo>
                  <a:pt x="1287590" y="-16738"/>
                  <a:pt x="1711592" y="-22487"/>
                  <a:pt x="1848489" y="0"/>
                </a:cubicBezTo>
                <a:cubicBezTo>
                  <a:pt x="1985386" y="22487"/>
                  <a:pt x="2252999" y="-29127"/>
                  <a:pt x="2580736" y="0"/>
                </a:cubicBezTo>
                <a:cubicBezTo>
                  <a:pt x="2908473" y="29127"/>
                  <a:pt x="2938196" y="-15522"/>
                  <a:pt x="3077618" y="0"/>
                </a:cubicBezTo>
                <a:cubicBezTo>
                  <a:pt x="3217040" y="15522"/>
                  <a:pt x="3670823" y="19146"/>
                  <a:pt x="3888321" y="0"/>
                </a:cubicBezTo>
                <a:cubicBezTo>
                  <a:pt x="4105819" y="-19146"/>
                  <a:pt x="4288888" y="-36242"/>
                  <a:pt x="4620568" y="0"/>
                </a:cubicBezTo>
                <a:cubicBezTo>
                  <a:pt x="4952248" y="36242"/>
                  <a:pt x="4963078" y="5398"/>
                  <a:pt x="5117450" y="0"/>
                </a:cubicBezTo>
                <a:cubicBezTo>
                  <a:pt x="5271822" y="-5398"/>
                  <a:pt x="5432306" y="1821"/>
                  <a:pt x="5614333" y="0"/>
                </a:cubicBezTo>
                <a:cubicBezTo>
                  <a:pt x="5796360" y="-1821"/>
                  <a:pt x="6021411" y="21386"/>
                  <a:pt x="6425035" y="0"/>
                </a:cubicBezTo>
                <a:cubicBezTo>
                  <a:pt x="6828659" y="-21386"/>
                  <a:pt x="6642400" y="-20414"/>
                  <a:pt x="6843462" y="0"/>
                </a:cubicBezTo>
                <a:cubicBezTo>
                  <a:pt x="7044524" y="20414"/>
                  <a:pt x="7559624" y="-33162"/>
                  <a:pt x="8046440" y="0"/>
                </a:cubicBezTo>
                <a:cubicBezTo>
                  <a:pt x="8151307" y="499"/>
                  <a:pt x="8265068" y="102197"/>
                  <a:pt x="8247372" y="200932"/>
                </a:cubicBezTo>
                <a:cubicBezTo>
                  <a:pt x="8230824" y="342341"/>
                  <a:pt x="8262055" y="590035"/>
                  <a:pt x="8247372" y="790140"/>
                </a:cubicBezTo>
                <a:cubicBezTo>
                  <a:pt x="8232689" y="990245"/>
                  <a:pt x="8215316" y="1170803"/>
                  <a:pt x="8247372" y="1517986"/>
                </a:cubicBezTo>
                <a:cubicBezTo>
                  <a:pt x="8279428" y="1865169"/>
                  <a:pt x="8243488" y="1872715"/>
                  <a:pt x="8247372" y="2211173"/>
                </a:cubicBezTo>
                <a:cubicBezTo>
                  <a:pt x="8251256" y="2549631"/>
                  <a:pt x="8257246" y="2647908"/>
                  <a:pt x="8247372" y="2835040"/>
                </a:cubicBezTo>
                <a:cubicBezTo>
                  <a:pt x="8237498" y="3022172"/>
                  <a:pt x="8284316" y="3438302"/>
                  <a:pt x="8247372" y="3666864"/>
                </a:cubicBezTo>
                <a:cubicBezTo>
                  <a:pt x="8254780" y="3783303"/>
                  <a:pt x="8176877" y="3867932"/>
                  <a:pt x="8046440" y="3867796"/>
                </a:cubicBezTo>
                <a:cubicBezTo>
                  <a:pt x="7795448" y="3850295"/>
                  <a:pt x="7576111" y="3890215"/>
                  <a:pt x="7235738" y="3867796"/>
                </a:cubicBezTo>
                <a:cubicBezTo>
                  <a:pt x="6895365" y="3845377"/>
                  <a:pt x="6938182" y="3874343"/>
                  <a:pt x="6817310" y="3867796"/>
                </a:cubicBezTo>
                <a:cubicBezTo>
                  <a:pt x="6696438" y="3861249"/>
                  <a:pt x="6527662" y="3864182"/>
                  <a:pt x="6320428" y="3867796"/>
                </a:cubicBezTo>
                <a:cubicBezTo>
                  <a:pt x="6113194" y="3871410"/>
                  <a:pt x="5902002" y="3892614"/>
                  <a:pt x="5509726" y="3867796"/>
                </a:cubicBezTo>
                <a:cubicBezTo>
                  <a:pt x="5117450" y="3842978"/>
                  <a:pt x="4982900" y="3896261"/>
                  <a:pt x="4777478" y="3867796"/>
                </a:cubicBezTo>
                <a:cubicBezTo>
                  <a:pt x="4572056" y="3839331"/>
                  <a:pt x="4343572" y="3880042"/>
                  <a:pt x="4045231" y="3867796"/>
                </a:cubicBezTo>
                <a:cubicBezTo>
                  <a:pt x="3746890" y="3855550"/>
                  <a:pt x="3552994" y="3869409"/>
                  <a:pt x="3391439" y="3867796"/>
                </a:cubicBezTo>
                <a:cubicBezTo>
                  <a:pt x="3229884" y="3866183"/>
                  <a:pt x="2891899" y="3831530"/>
                  <a:pt x="2580736" y="3867796"/>
                </a:cubicBezTo>
                <a:cubicBezTo>
                  <a:pt x="2269573" y="3904062"/>
                  <a:pt x="1992539" y="3884948"/>
                  <a:pt x="1770034" y="3867796"/>
                </a:cubicBezTo>
                <a:cubicBezTo>
                  <a:pt x="1547529" y="3850644"/>
                  <a:pt x="1266096" y="3890994"/>
                  <a:pt x="1037786" y="3867796"/>
                </a:cubicBezTo>
                <a:cubicBezTo>
                  <a:pt x="809476" y="3844598"/>
                  <a:pt x="494951" y="3846285"/>
                  <a:pt x="200932" y="3867796"/>
                </a:cubicBezTo>
                <a:cubicBezTo>
                  <a:pt x="89088" y="3888895"/>
                  <a:pt x="4165" y="3796929"/>
                  <a:pt x="0" y="3666864"/>
                </a:cubicBezTo>
                <a:cubicBezTo>
                  <a:pt x="-17426" y="3518527"/>
                  <a:pt x="-7046" y="3279961"/>
                  <a:pt x="0" y="2973678"/>
                </a:cubicBezTo>
                <a:cubicBezTo>
                  <a:pt x="7046" y="2667395"/>
                  <a:pt x="-14095" y="2605400"/>
                  <a:pt x="0" y="2384469"/>
                </a:cubicBezTo>
                <a:cubicBezTo>
                  <a:pt x="14095" y="2163538"/>
                  <a:pt x="12577" y="2020558"/>
                  <a:pt x="0" y="1725942"/>
                </a:cubicBezTo>
                <a:cubicBezTo>
                  <a:pt x="-12577" y="1431326"/>
                  <a:pt x="20308" y="1357674"/>
                  <a:pt x="0" y="1067415"/>
                </a:cubicBezTo>
                <a:cubicBezTo>
                  <a:pt x="-20308" y="777156"/>
                  <a:pt x="18616" y="466089"/>
                  <a:pt x="0" y="200932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spcAft>
                <a:spcPts val="800"/>
              </a:spcAft>
              <a:defRPr/>
            </a:pP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خِلالَ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ٱلِاسْتِراحَةِ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اِجْتَمَعَ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ٱلْأَطْفالُ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يَتَحَدَّثونَ. قالَ سَعيدٌ وَعَيْناهُ تَلْمَعانِ: «عِنْدَما أُساعِدُ غَيْري، أَشْعُرُ بِفَرَحٍ كَبيرٍ يَمْلَأُ قَلْبي.» وَقالَتْ مَرْيَمُ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بِٱبْتِسامَةٍ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: «أَمّا أَنا فَعِنْدما أَهْتَمُّ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بِٱلنَّباتاتِ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في حَديقَةِ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ٱلْمَنْزِلِ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أَشْعُرُ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بِٱلسُّكونِ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وَٱلطُّمَأْنينَةِ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.» قالَ عُمَرُ بِحَماسَةٍ: «عِنْدَما أُمارِسُ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ٱلرِّياضَةَ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أَشْعُرُ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بِٱلنَّشاطِ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وَٱلقُوَّةِ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.» </a:t>
            </a:r>
          </a:p>
          <a:p>
            <a:pPr algn="just" rtl="1">
              <a:spcAft>
                <a:spcPts val="800"/>
              </a:spcAft>
              <a:defRPr/>
            </a:pP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فَجْأَةً سَمِعوا صَوْتاً يَهْتِفُ: « حانَ وَقْتُ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ٱلدُّخولِ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لَقَدْ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ٱنْتَهَتِ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ٱلْفُسْحَةُ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.» </a:t>
            </a:r>
          </a:p>
        </p:txBody>
      </p:sp>
    </p:spTree>
    <p:extLst>
      <p:ext uri="{BB962C8B-B14F-4D97-AF65-F5344CB8AC3E}">
        <p14:creationId xmlns:p14="http://schemas.microsoft.com/office/powerpoint/2010/main" val="532889524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6E782-9972-55BE-DF45-EC7A21B55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456FC5-6C88-5B5D-694C-05ABA6FB1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233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الجواب؟ من يقرأ العبارات الدالة على الجواب في النص؟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26CE9C2-A057-BC68-00CB-8FEC4C632D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68A2D83-A65A-541B-BA68-B0DE4034E2E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35F4684-1507-DA65-586E-34C1D769612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328F9E6-8BF9-7797-0E3C-7508E2317DBC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BD11BE16-908E-0CB2-765D-D355BCE366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B8B8219E-2CBE-169B-4213-E83D9A385C65}"/>
              </a:ext>
            </a:extLst>
          </p:cNvPr>
          <p:cNvCxnSpPr>
            <a:cxnSpLocks/>
          </p:cNvCxnSpPr>
          <p:nvPr/>
        </p:nvCxnSpPr>
        <p:spPr>
          <a:xfrm flipH="1">
            <a:off x="737118" y="4423357"/>
            <a:ext cx="687740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e 4">
            <a:extLst>
              <a:ext uri="{FF2B5EF4-FFF2-40B4-BE49-F238E27FC236}">
                <a16:creationId xmlns:a16="http://schemas.microsoft.com/office/drawing/2014/main" id="{95B9349E-A54E-981B-D1E4-476E5008075B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D390ACA-6876-040B-A0AF-664D6349DA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78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0FCB3CC-073F-1416-82F8-2386E2FD82C3}"/>
                </a:ext>
              </a:extLst>
            </p:cNvPr>
            <p:cNvGrpSpPr/>
            <p:nvPr/>
          </p:nvGrpSpPr>
          <p:grpSpPr>
            <a:xfrm>
              <a:off x="2815306" y="131773"/>
              <a:ext cx="3516808" cy="288000"/>
              <a:chOff x="2815306" y="131773"/>
              <a:chExt cx="3516808" cy="288000"/>
            </a:xfrm>
          </p:grpSpPr>
          <p:pic>
            <p:nvPicPr>
              <p:cNvPr id="11" name="Image 10">
                <a:extLst>
                  <a:ext uri="{FF2B5EF4-FFF2-40B4-BE49-F238E27FC236}">
                    <a16:creationId xmlns:a16="http://schemas.microsoft.com/office/drawing/2014/main" id="{E950A4F1-6EB9-82EE-2CE7-579A1095BA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05404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B9F6339E-C816-F562-4C53-A46C7DB3C4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E93C8B7-BEE5-637F-A829-F9D21BE10E4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15306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استـماع وتحدث</a:t>
                </a: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BF3F2F1A-FD03-D06C-CDD6-5527BC71F7C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معــــــــــجم</a:t>
                </a:r>
              </a:p>
            </p:txBody>
          </p:sp>
        </p:grp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797A6F8F-C400-7610-8D21-61AFF263522C}"/>
              </a:ext>
            </a:extLst>
          </p:cNvPr>
          <p:cNvSpPr txBox="1"/>
          <p:nvPr/>
        </p:nvSpPr>
        <p:spPr>
          <a:xfrm>
            <a:off x="498559" y="1637300"/>
            <a:ext cx="7301832" cy="646986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تَشْعُرُ مَرْيَمُ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بِٱلرّاحَةِ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وَٱلْهُدوءِ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عِنْدَما </a:t>
            </a:r>
            <a:r>
              <a:rPr lang="ar-MA" sz="3200" b="1" kern="100" dirty="0">
                <a:solidFill>
                  <a:srgbClr val="C00000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تَع</a:t>
            </a:r>
            <a:r>
              <a:rPr lang="ar-MA" sz="3200" b="1" kern="100" dirty="0">
                <a:solidFill>
                  <a:srgbClr val="C0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ْتَني </a:t>
            </a:r>
            <a:r>
              <a:rPr lang="ar-MA" sz="3200" b="1" kern="100" dirty="0" err="1">
                <a:solidFill>
                  <a:srgbClr val="C0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بِٱلنَّباتاتِ</a:t>
            </a:r>
            <a:r>
              <a:rPr lang="ar-MA" sz="3200" b="1" kern="100" dirty="0">
                <a:solidFill>
                  <a:srgbClr val="C0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في حَديقَةِ </a:t>
            </a:r>
            <a:r>
              <a:rPr lang="ar-MA" sz="3200" b="1" kern="100" dirty="0" err="1">
                <a:solidFill>
                  <a:srgbClr val="C0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ٱلْمَنْزِلِ</a:t>
            </a:r>
            <a:r>
              <a:rPr lang="ar-MA" sz="3200" b="1" kern="100" dirty="0">
                <a:solidFill>
                  <a:srgbClr val="C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.</a:t>
            </a:r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C5CB359F-A511-5D9D-9766-0FD7CB075BFD}"/>
              </a:ext>
            </a:extLst>
          </p:cNvPr>
          <p:cNvSpPr/>
          <p:nvPr/>
        </p:nvSpPr>
        <p:spPr>
          <a:xfrm>
            <a:off x="448314" y="2602701"/>
            <a:ext cx="8247372" cy="3867796"/>
          </a:xfrm>
          <a:custGeom>
            <a:avLst/>
            <a:gdLst>
              <a:gd name="csX0" fmla="*/ 0 w 8247372"/>
              <a:gd name="csY0" fmla="*/ 200932 h 3867796"/>
              <a:gd name="csX1" fmla="*/ 200932 w 8247372"/>
              <a:gd name="csY1" fmla="*/ 0 h 3867796"/>
              <a:gd name="csX2" fmla="*/ 776269 w 8247372"/>
              <a:gd name="csY2" fmla="*/ 0 h 3867796"/>
              <a:gd name="csX3" fmla="*/ 1194696 w 8247372"/>
              <a:gd name="csY3" fmla="*/ 0 h 3867796"/>
              <a:gd name="csX4" fmla="*/ 1848489 w 8247372"/>
              <a:gd name="csY4" fmla="*/ 0 h 3867796"/>
              <a:gd name="csX5" fmla="*/ 2580736 w 8247372"/>
              <a:gd name="csY5" fmla="*/ 0 h 3867796"/>
              <a:gd name="csX6" fmla="*/ 3077618 w 8247372"/>
              <a:gd name="csY6" fmla="*/ 0 h 3867796"/>
              <a:gd name="csX7" fmla="*/ 3888321 w 8247372"/>
              <a:gd name="csY7" fmla="*/ 0 h 3867796"/>
              <a:gd name="csX8" fmla="*/ 4620568 w 8247372"/>
              <a:gd name="csY8" fmla="*/ 0 h 3867796"/>
              <a:gd name="csX9" fmla="*/ 5117450 w 8247372"/>
              <a:gd name="csY9" fmla="*/ 0 h 3867796"/>
              <a:gd name="csX10" fmla="*/ 5614333 w 8247372"/>
              <a:gd name="csY10" fmla="*/ 0 h 3867796"/>
              <a:gd name="csX11" fmla="*/ 6425035 w 8247372"/>
              <a:gd name="csY11" fmla="*/ 0 h 3867796"/>
              <a:gd name="csX12" fmla="*/ 6843462 w 8247372"/>
              <a:gd name="csY12" fmla="*/ 0 h 3867796"/>
              <a:gd name="csX13" fmla="*/ 8046440 w 8247372"/>
              <a:gd name="csY13" fmla="*/ 0 h 3867796"/>
              <a:gd name="csX14" fmla="*/ 8247372 w 8247372"/>
              <a:gd name="csY14" fmla="*/ 200932 h 3867796"/>
              <a:gd name="csX15" fmla="*/ 8247372 w 8247372"/>
              <a:gd name="csY15" fmla="*/ 790140 h 3867796"/>
              <a:gd name="csX16" fmla="*/ 8247372 w 8247372"/>
              <a:gd name="csY16" fmla="*/ 1517986 h 3867796"/>
              <a:gd name="csX17" fmla="*/ 8247372 w 8247372"/>
              <a:gd name="csY17" fmla="*/ 2211173 h 3867796"/>
              <a:gd name="csX18" fmla="*/ 8247372 w 8247372"/>
              <a:gd name="csY18" fmla="*/ 2835040 h 3867796"/>
              <a:gd name="csX19" fmla="*/ 8247372 w 8247372"/>
              <a:gd name="csY19" fmla="*/ 3666864 h 3867796"/>
              <a:gd name="csX20" fmla="*/ 8046440 w 8247372"/>
              <a:gd name="csY20" fmla="*/ 3867796 h 3867796"/>
              <a:gd name="csX21" fmla="*/ 7235738 w 8247372"/>
              <a:gd name="csY21" fmla="*/ 3867796 h 3867796"/>
              <a:gd name="csX22" fmla="*/ 6817310 w 8247372"/>
              <a:gd name="csY22" fmla="*/ 3867796 h 3867796"/>
              <a:gd name="csX23" fmla="*/ 6320428 w 8247372"/>
              <a:gd name="csY23" fmla="*/ 3867796 h 3867796"/>
              <a:gd name="csX24" fmla="*/ 5509726 w 8247372"/>
              <a:gd name="csY24" fmla="*/ 3867796 h 3867796"/>
              <a:gd name="csX25" fmla="*/ 4777478 w 8247372"/>
              <a:gd name="csY25" fmla="*/ 3867796 h 3867796"/>
              <a:gd name="csX26" fmla="*/ 4045231 w 8247372"/>
              <a:gd name="csY26" fmla="*/ 3867796 h 3867796"/>
              <a:gd name="csX27" fmla="*/ 3391439 w 8247372"/>
              <a:gd name="csY27" fmla="*/ 3867796 h 3867796"/>
              <a:gd name="csX28" fmla="*/ 2580736 w 8247372"/>
              <a:gd name="csY28" fmla="*/ 3867796 h 3867796"/>
              <a:gd name="csX29" fmla="*/ 1770034 w 8247372"/>
              <a:gd name="csY29" fmla="*/ 3867796 h 3867796"/>
              <a:gd name="csX30" fmla="*/ 1037786 w 8247372"/>
              <a:gd name="csY30" fmla="*/ 3867796 h 3867796"/>
              <a:gd name="csX31" fmla="*/ 200932 w 8247372"/>
              <a:gd name="csY31" fmla="*/ 3867796 h 3867796"/>
              <a:gd name="csX32" fmla="*/ 0 w 8247372"/>
              <a:gd name="csY32" fmla="*/ 3666864 h 3867796"/>
              <a:gd name="csX33" fmla="*/ 0 w 8247372"/>
              <a:gd name="csY33" fmla="*/ 2973678 h 3867796"/>
              <a:gd name="csX34" fmla="*/ 0 w 8247372"/>
              <a:gd name="csY34" fmla="*/ 2384469 h 3867796"/>
              <a:gd name="csX35" fmla="*/ 0 w 8247372"/>
              <a:gd name="csY35" fmla="*/ 1725942 h 3867796"/>
              <a:gd name="csX36" fmla="*/ 0 w 8247372"/>
              <a:gd name="csY36" fmla="*/ 1067415 h 3867796"/>
              <a:gd name="csX37" fmla="*/ 0 w 8247372"/>
              <a:gd name="csY37" fmla="*/ 200932 h 38677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8247372" h="3867796" extrusionOk="0">
                <a:moveTo>
                  <a:pt x="0" y="200932"/>
                </a:moveTo>
                <a:cubicBezTo>
                  <a:pt x="9735" y="81149"/>
                  <a:pt x="101713" y="4982"/>
                  <a:pt x="200932" y="0"/>
                </a:cubicBezTo>
                <a:cubicBezTo>
                  <a:pt x="434367" y="-1507"/>
                  <a:pt x="528429" y="7443"/>
                  <a:pt x="776269" y="0"/>
                </a:cubicBezTo>
                <a:cubicBezTo>
                  <a:pt x="1024109" y="-7443"/>
                  <a:pt x="1101802" y="16738"/>
                  <a:pt x="1194696" y="0"/>
                </a:cubicBezTo>
                <a:cubicBezTo>
                  <a:pt x="1287590" y="-16738"/>
                  <a:pt x="1711592" y="-22487"/>
                  <a:pt x="1848489" y="0"/>
                </a:cubicBezTo>
                <a:cubicBezTo>
                  <a:pt x="1985386" y="22487"/>
                  <a:pt x="2252999" y="-29127"/>
                  <a:pt x="2580736" y="0"/>
                </a:cubicBezTo>
                <a:cubicBezTo>
                  <a:pt x="2908473" y="29127"/>
                  <a:pt x="2938196" y="-15522"/>
                  <a:pt x="3077618" y="0"/>
                </a:cubicBezTo>
                <a:cubicBezTo>
                  <a:pt x="3217040" y="15522"/>
                  <a:pt x="3670823" y="19146"/>
                  <a:pt x="3888321" y="0"/>
                </a:cubicBezTo>
                <a:cubicBezTo>
                  <a:pt x="4105819" y="-19146"/>
                  <a:pt x="4288888" y="-36242"/>
                  <a:pt x="4620568" y="0"/>
                </a:cubicBezTo>
                <a:cubicBezTo>
                  <a:pt x="4952248" y="36242"/>
                  <a:pt x="4963078" y="5398"/>
                  <a:pt x="5117450" y="0"/>
                </a:cubicBezTo>
                <a:cubicBezTo>
                  <a:pt x="5271822" y="-5398"/>
                  <a:pt x="5432306" y="1821"/>
                  <a:pt x="5614333" y="0"/>
                </a:cubicBezTo>
                <a:cubicBezTo>
                  <a:pt x="5796360" y="-1821"/>
                  <a:pt x="6021411" y="21386"/>
                  <a:pt x="6425035" y="0"/>
                </a:cubicBezTo>
                <a:cubicBezTo>
                  <a:pt x="6828659" y="-21386"/>
                  <a:pt x="6642400" y="-20414"/>
                  <a:pt x="6843462" y="0"/>
                </a:cubicBezTo>
                <a:cubicBezTo>
                  <a:pt x="7044524" y="20414"/>
                  <a:pt x="7559624" y="-33162"/>
                  <a:pt x="8046440" y="0"/>
                </a:cubicBezTo>
                <a:cubicBezTo>
                  <a:pt x="8151307" y="499"/>
                  <a:pt x="8265068" y="102197"/>
                  <a:pt x="8247372" y="200932"/>
                </a:cubicBezTo>
                <a:cubicBezTo>
                  <a:pt x="8230824" y="342341"/>
                  <a:pt x="8262055" y="590035"/>
                  <a:pt x="8247372" y="790140"/>
                </a:cubicBezTo>
                <a:cubicBezTo>
                  <a:pt x="8232689" y="990245"/>
                  <a:pt x="8215316" y="1170803"/>
                  <a:pt x="8247372" y="1517986"/>
                </a:cubicBezTo>
                <a:cubicBezTo>
                  <a:pt x="8279428" y="1865169"/>
                  <a:pt x="8243488" y="1872715"/>
                  <a:pt x="8247372" y="2211173"/>
                </a:cubicBezTo>
                <a:cubicBezTo>
                  <a:pt x="8251256" y="2549631"/>
                  <a:pt x="8257246" y="2647908"/>
                  <a:pt x="8247372" y="2835040"/>
                </a:cubicBezTo>
                <a:cubicBezTo>
                  <a:pt x="8237498" y="3022172"/>
                  <a:pt x="8284316" y="3438302"/>
                  <a:pt x="8247372" y="3666864"/>
                </a:cubicBezTo>
                <a:cubicBezTo>
                  <a:pt x="8254780" y="3783303"/>
                  <a:pt x="8176877" y="3867932"/>
                  <a:pt x="8046440" y="3867796"/>
                </a:cubicBezTo>
                <a:cubicBezTo>
                  <a:pt x="7795448" y="3850295"/>
                  <a:pt x="7576111" y="3890215"/>
                  <a:pt x="7235738" y="3867796"/>
                </a:cubicBezTo>
                <a:cubicBezTo>
                  <a:pt x="6895365" y="3845377"/>
                  <a:pt x="6938182" y="3874343"/>
                  <a:pt x="6817310" y="3867796"/>
                </a:cubicBezTo>
                <a:cubicBezTo>
                  <a:pt x="6696438" y="3861249"/>
                  <a:pt x="6527662" y="3864182"/>
                  <a:pt x="6320428" y="3867796"/>
                </a:cubicBezTo>
                <a:cubicBezTo>
                  <a:pt x="6113194" y="3871410"/>
                  <a:pt x="5902002" y="3892614"/>
                  <a:pt x="5509726" y="3867796"/>
                </a:cubicBezTo>
                <a:cubicBezTo>
                  <a:pt x="5117450" y="3842978"/>
                  <a:pt x="4982900" y="3896261"/>
                  <a:pt x="4777478" y="3867796"/>
                </a:cubicBezTo>
                <a:cubicBezTo>
                  <a:pt x="4572056" y="3839331"/>
                  <a:pt x="4343572" y="3880042"/>
                  <a:pt x="4045231" y="3867796"/>
                </a:cubicBezTo>
                <a:cubicBezTo>
                  <a:pt x="3746890" y="3855550"/>
                  <a:pt x="3552994" y="3869409"/>
                  <a:pt x="3391439" y="3867796"/>
                </a:cubicBezTo>
                <a:cubicBezTo>
                  <a:pt x="3229884" y="3866183"/>
                  <a:pt x="2891899" y="3831530"/>
                  <a:pt x="2580736" y="3867796"/>
                </a:cubicBezTo>
                <a:cubicBezTo>
                  <a:pt x="2269573" y="3904062"/>
                  <a:pt x="1992539" y="3884948"/>
                  <a:pt x="1770034" y="3867796"/>
                </a:cubicBezTo>
                <a:cubicBezTo>
                  <a:pt x="1547529" y="3850644"/>
                  <a:pt x="1266096" y="3890994"/>
                  <a:pt x="1037786" y="3867796"/>
                </a:cubicBezTo>
                <a:cubicBezTo>
                  <a:pt x="809476" y="3844598"/>
                  <a:pt x="494951" y="3846285"/>
                  <a:pt x="200932" y="3867796"/>
                </a:cubicBezTo>
                <a:cubicBezTo>
                  <a:pt x="89088" y="3888895"/>
                  <a:pt x="4165" y="3796929"/>
                  <a:pt x="0" y="3666864"/>
                </a:cubicBezTo>
                <a:cubicBezTo>
                  <a:pt x="-17426" y="3518527"/>
                  <a:pt x="-7046" y="3279961"/>
                  <a:pt x="0" y="2973678"/>
                </a:cubicBezTo>
                <a:cubicBezTo>
                  <a:pt x="7046" y="2667395"/>
                  <a:pt x="-14095" y="2605400"/>
                  <a:pt x="0" y="2384469"/>
                </a:cubicBezTo>
                <a:cubicBezTo>
                  <a:pt x="14095" y="2163538"/>
                  <a:pt x="12577" y="2020558"/>
                  <a:pt x="0" y="1725942"/>
                </a:cubicBezTo>
                <a:cubicBezTo>
                  <a:pt x="-12577" y="1431326"/>
                  <a:pt x="20308" y="1357674"/>
                  <a:pt x="0" y="1067415"/>
                </a:cubicBezTo>
                <a:cubicBezTo>
                  <a:pt x="-20308" y="777156"/>
                  <a:pt x="18616" y="466089"/>
                  <a:pt x="0" y="200932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spcAft>
                <a:spcPts val="800"/>
              </a:spcAft>
              <a:defRPr/>
            </a:pP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خِلالَ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ٱلِاسْتِراحَةِ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اِجْتَمَعَ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ٱلْأَطْفالُ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يَتَحَدَّثونَ. قالَ سَعيدٌ وَعَيْناهُ تَلْمَعانِ: «عِنْدَما أُساعِدُ غَيْري، أَشْعُرُ بِفَرَحٍ كَبيرٍ يَمْلَأُ قَلْبي.» وَقالَتْ مَرْيَمُ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بِٱبْتِسامَةٍ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: «أَمّا أَنا فَعِنْدما أَهْتَمُّ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بِٱلنَّباتاتِ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في حَديقَةِ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ٱلْمَنْزِلِ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أَشْعُرُ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بِٱلسُّكونِ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وَٱلطُّمَأْنينَةِ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.» قالَ عُمَرُ بِحَماسَةٍ: «عِنْدَما أُمارِسُ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ٱلرِّياضَةَ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أَشْعُرُ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بِٱلنَّشاطِ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وَٱلقُوَّةِ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.» </a:t>
            </a:r>
          </a:p>
          <a:p>
            <a:pPr algn="just" rtl="1">
              <a:spcAft>
                <a:spcPts val="800"/>
              </a:spcAft>
              <a:defRPr/>
            </a:pP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فَجْأَةً سَمِعوا صَوْتاً يَهْتِفُ: « حانَ وَقْتُ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ٱلدُّخولِ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لَقَدْ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ٱنْتَهَتِ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ٱلْفُسْحَةُ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.» </a:t>
            </a:r>
          </a:p>
        </p:txBody>
      </p:sp>
    </p:spTree>
    <p:extLst>
      <p:ext uri="{BB962C8B-B14F-4D97-AF65-F5344CB8AC3E}">
        <p14:creationId xmlns:p14="http://schemas.microsoft.com/office/powerpoint/2010/main" val="42273333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696DC5-D6E7-A694-9195-B5FA3333E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86CECF-5635-7F25-B78A-B1EDCA40B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233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من يجيب ؟ ما العبارة الدالة على الجواب؟ (دقيقة للتفكير)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260D9F6-C7CA-DCB5-F6C1-B3DB4E913E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5AD0537-0F1F-363E-3E30-B2AC0285B3F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1054DD5-43F7-65A0-9C5E-08A4A73FB40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F890C9C-A87D-C42A-9D00-CB7A44EF4005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B3348A8-B603-9D04-3026-810D5B999B4A}"/>
              </a:ext>
            </a:extLst>
          </p:cNvPr>
          <p:cNvSpPr txBox="1"/>
          <p:nvPr/>
        </p:nvSpPr>
        <p:spPr>
          <a:xfrm>
            <a:off x="1245833" y="1480046"/>
            <a:ext cx="6249400" cy="851297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أَيْنَ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ٱجْتَمَعَ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ٱلْأَطْفالُ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4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23335773-D43B-65D0-5A66-3F80E4F882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324AD9E5-2FF7-0690-21A2-9B0C347112A3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3FDF812-574C-0B70-2966-FDC40DE668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78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01FAA977-93B3-4F87-D55F-9F45877D2250}"/>
                </a:ext>
              </a:extLst>
            </p:cNvPr>
            <p:cNvGrpSpPr/>
            <p:nvPr/>
          </p:nvGrpSpPr>
          <p:grpSpPr>
            <a:xfrm>
              <a:off x="2815306" y="131773"/>
              <a:ext cx="3516808" cy="288000"/>
              <a:chOff x="2815306" y="131773"/>
              <a:chExt cx="3516808" cy="288000"/>
            </a:xfrm>
          </p:grpSpPr>
          <p:pic>
            <p:nvPicPr>
              <p:cNvPr id="13" name="Image 12">
                <a:extLst>
                  <a:ext uri="{FF2B5EF4-FFF2-40B4-BE49-F238E27FC236}">
                    <a16:creationId xmlns:a16="http://schemas.microsoft.com/office/drawing/2014/main" id="{D0EC341C-BEE2-D053-39BB-52B64A1F30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05404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EA05249E-B6F3-582A-2845-7EC17627F5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409C4C6-2927-2785-AB6B-A6CEF4F62C8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15306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استـماع وتحدث</a:t>
                </a: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5624F0CB-1733-6C7B-F79E-F730E42287E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معــــــــــجم</a:t>
                </a:r>
              </a:p>
            </p:txBody>
          </p:sp>
        </p:grpSp>
      </p:grp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F13EE72-BDE0-3419-D195-8465A12F4CD6}"/>
              </a:ext>
            </a:extLst>
          </p:cNvPr>
          <p:cNvSpPr/>
          <p:nvPr/>
        </p:nvSpPr>
        <p:spPr>
          <a:xfrm>
            <a:off x="448314" y="2602701"/>
            <a:ext cx="8247372" cy="3867796"/>
          </a:xfrm>
          <a:custGeom>
            <a:avLst/>
            <a:gdLst>
              <a:gd name="csX0" fmla="*/ 0 w 8247372"/>
              <a:gd name="csY0" fmla="*/ 200932 h 3867796"/>
              <a:gd name="csX1" fmla="*/ 200932 w 8247372"/>
              <a:gd name="csY1" fmla="*/ 0 h 3867796"/>
              <a:gd name="csX2" fmla="*/ 776269 w 8247372"/>
              <a:gd name="csY2" fmla="*/ 0 h 3867796"/>
              <a:gd name="csX3" fmla="*/ 1194696 w 8247372"/>
              <a:gd name="csY3" fmla="*/ 0 h 3867796"/>
              <a:gd name="csX4" fmla="*/ 1848489 w 8247372"/>
              <a:gd name="csY4" fmla="*/ 0 h 3867796"/>
              <a:gd name="csX5" fmla="*/ 2580736 w 8247372"/>
              <a:gd name="csY5" fmla="*/ 0 h 3867796"/>
              <a:gd name="csX6" fmla="*/ 3077618 w 8247372"/>
              <a:gd name="csY6" fmla="*/ 0 h 3867796"/>
              <a:gd name="csX7" fmla="*/ 3888321 w 8247372"/>
              <a:gd name="csY7" fmla="*/ 0 h 3867796"/>
              <a:gd name="csX8" fmla="*/ 4620568 w 8247372"/>
              <a:gd name="csY8" fmla="*/ 0 h 3867796"/>
              <a:gd name="csX9" fmla="*/ 5117450 w 8247372"/>
              <a:gd name="csY9" fmla="*/ 0 h 3867796"/>
              <a:gd name="csX10" fmla="*/ 5614333 w 8247372"/>
              <a:gd name="csY10" fmla="*/ 0 h 3867796"/>
              <a:gd name="csX11" fmla="*/ 6425035 w 8247372"/>
              <a:gd name="csY11" fmla="*/ 0 h 3867796"/>
              <a:gd name="csX12" fmla="*/ 6843462 w 8247372"/>
              <a:gd name="csY12" fmla="*/ 0 h 3867796"/>
              <a:gd name="csX13" fmla="*/ 8046440 w 8247372"/>
              <a:gd name="csY13" fmla="*/ 0 h 3867796"/>
              <a:gd name="csX14" fmla="*/ 8247372 w 8247372"/>
              <a:gd name="csY14" fmla="*/ 200932 h 3867796"/>
              <a:gd name="csX15" fmla="*/ 8247372 w 8247372"/>
              <a:gd name="csY15" fmla="*/ 790140 h 3867796"/>
              <a:gd name="csX16" fmla="*/ 8247372 w 8247372"/>
              <a:gd name="csY16" fmla="*/ 1517986 h 3867796"/>
              <a:gd name="csX17" fmla="*/ 8247372 w 8247372"/>
              <a:gd name="csY17" fmla="*/ 2211173 h 3867796"/>
              <a:gd name="csX18" fmla="*/ 8247372 w 8247372"/>
              <a:gd name="csY18" fmla="*/ 2835040 h 3867796"/>
              <a:gd name="csX19" fmla="*/ 8247372 w 8247372"/>
              <a:gd name="csY19" fmla="*/ 3666864 h 3867796"/>
              <a:gd name="csX20" fmla="*/ 8046440 w 8247372"/>
              <a:gd name="csY20" fmla="*/ 3867796 h 3867796"/>
              <a:gd name="csX21" fmla="*/ 7235738 w 8247372"/>
              <a:gd name="csY21" fmla="*/ 3867796 h 3867796"/>
              <a:gd name="csX22" fmla="*/ 6817310 w 8247372"/>
              <a:gd name="csY22" fmla="*/ 3867796 h 3867796"/>
              <a:gd name="csX23" fmla="*/ 6320428 w 8247372"/>
              <a:gd name="csY23" fmla="*/ 3867796 h 3867796"/>
              <a:gd name="csX24" fmla="*/ 5509726 w 8247372"/>
              <a:gd name="csY24" fmla="*/ 3867796 h 3867796"/>
              <a:gd name="csX25" fmla="*/ 4777478 w 8247372"/>
              <a:gd name="csY25" fmla="*/ 3867796 h 3867796"/>
              <a:gd name="csX26" fmla="*/ 4045231 w 8247372"/>
              <a:gd name="csY26" fmla="*/ 3867796 h 3867796"/>
              <a:gd name="csX27" fmla="*/ 3391439 w 8247372"/>
              <a:gd name="csY27" fmla="*/ 3867796 h 3867796"/>
              <a:gd name="csX28" fmla="*/ 2580736 w 8247372"/>
              <a:gd name="csY28" fmla="*/ 3867796 h 3867796"/>
              <a:gd name="csX29" fmla="*/ 1770034 w 8247372"/>
              <a:gd name="csY29" fmla="*/ 3867796 h 3867796"/>
              <a:gd name="csX30" fmla="*/ 1037786 w 8247372"/>
              <a:gd name="csY30" fmla="*/ 3867796 h 3867796"/>
              <a:gd name="csX31" fmla="*/ 200932 w 8247372"/>
              <a:gd name="csY31" fmla="*/ 3867796 h 3867796"/>
              <a:gd name="csX32" fmla="*/ 0 w 8247372"/>
              <a:gd name="csY32" fmla="*/ 3666864 h 3867796"/>
              <a:gd name="csX33" fmla="*/ 0 w 8247372"/>
              <a:gd name="csY33" fmla="*/ 2973678 h 3867796"/>
              <a:gd name="csX34" fmla="*/ 0 w 8247372"/>
              <a:gd name="csY34" fmla="*/ 2384469 h 3867796"/>
              <a:gd name="csX35" fmla="*/ 0 w 8247372"/>
              <a:gd name="csY35" fmla="*/ 1725942 h 3867796"/>
              <a:gd name="csX36" fmla="*/ 0 w 8247372"/>
              <a:gd name="csY36" fmla="*/ 1067415 h 3867796"/>
              <a:gd name="csX37" fmla="*/ 0 w 8247372"/>
              <a:gd name="csY37" fmla="*/ 200932 h 38677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8247372" h="3867796" extrusionOk="0">
                <a:moveTo>
                  <a:pt x="0" y="200932"/>
                </a:moveTo>
                <a:cubicBezTo>
                  <a:pt x="9735" y="81149"/>
                  <a:pt x="101713" y="4982"/>
                  <a:pt x="200932" y="0"/>
                </a:cubicBezTo>
                <a:cubicBezTo>
                  <a:pt x="434367" y="-1507"/>
                  <a:pt x="528429" y="7443"/>
                  <a:pt x="776269" y="0"/>
                </a:cubicBezTo>
                <a:cubicBezTo>
                  <a:pt x="1024109" y="-7443"/>
                  <a:pt x="1101802" y="16738"/>
                  <a:pt x="1194696" y="0"/>
                </a:cubicBezTo>
                <a:cubicBezTo>
                  <a:pt x="1287590" y="-16738"/>
                  <a:pt x="1711592" y="-22487"/>
                  <a:pt x="1848489" y="0"/>
                </a:cubicBezTo>
                <a:cubicBezTo>
                  <a:pt x="1985386" y="22487"/>
                  <a:pt x="2252999" y="-29127"/>
                  <a:pt x="2580736" y="0"/>
                </a:cubicBezTo>
                <a:cubicBezTo>
                  <a:pt x="2908473" y="29127"/>
                  <a:pt x="2938196" y="-15522"/>
                  <a:pt x="3077618" y="0"/>
                </a:cubicBezTo>
                <a:cubicBezTo>
                  <a:pt x="3217040" y="15522"/>
                  <a:pt x="3670823" y="19146"/>
                  <a:pt x="3888321" y="0"/>
                </a:cubicBezTo>
                <a:cubicBezTo>
                  <a:pt x="4105819" y="-19146"/>
                  <a:pt x="4288888" y="-36242"/>
                  <a:pt x="4620568" y="0"/>
                </a:cubicBezTo>
                <a:cubicBezTo>
                  <a:pt x="4952248" y="36242"/>
                  <a:pt x="4963078" y="5398"/>
                  <a:pt x="5117450" y="0"/>
                </a:cubicBezTo>
                <a:cubicBezTo>
                  <a:pt x="5271822" y="-5398"/>
                  <a:pt x="5432306" y="1821"/>
                  <a:pt x="5614333" y="0"/>
                </a:cubicBezTo>
                <a:cubicBezTo>
                  <a:pt x="5796360" y="-1821"/>
                  <a:pt x="6021411" y="21386"/>
                  <a:pt x="6425035" y="0"/>
                </a:cubicBezTo>
                <a:cubicBezTo>
                  <a:pt x="6828659" y="-21386"/>
                  <a:pt x="6642400" y="-20414"/>
                  <a:pt x="6843462" y="0"/>
                </a:cubicBezTo>
                <a:cubicBezTo>
                  <a:pt x="7044524" y="20414"/>
                  <a:pt x="7559624" y="-33162"/>
                  <a:pt x="8046440" y="0"/>
                </a:cubicBezTo>
                <a:cubicBezTo>
                  <a:pt x="8151307" y="499"/>
                  <a:pt x="8265068" y="102197"/>
                  <a:pt x="8247372" y="200932"/>
                </a:cubicBezTo>
                <a:cubicBezTo>
                  <a:pt x="8230824" y="342341"/>
                  <a:pt x="8262055" y="590035"/>
                  <a:pt x="8247372" y="790140"/>
                </a:cubicBezTo>
                <a:cubicBezTo>
                  <a:pt x="8232689" y="990245"/>
                  <a:pt x="8215316" y="1170803"/>
                  <a:pt x="8247372" y="1517986"/>
                </a:cubicBezTo>
                <a:cubicBezTo>
                  <a:pt x="8279428" y="1865169"/>
                  <a:pt x="8243488" y="1872715"/>
                  <a:pt x="8247372" y="2211173"/>
                </a:cubicBezTo>
                <a:cubicBezTo>
                  <a:pt x="8251256" y="2549631"/>
                  <a:pt x="8257246" y="2647908"/>
                  <a:pt x="8247372" y="2835040"/>
                </a:cubicBezTo>
                <a:cubicBezTo>
                  <a:pt x="8237498" y="3022172"/>
                  <a:pt x="8284316" y="3438302"/>
                  <a:pt x="8247372" y="3666864"/>
                </a:cubicBezTo>
                <a:cubicBezTo>
                  <a:pt x="8254780" y="3783303"/>
                  <a:pt x="8176877" y="3867932"/>
                  <a:pt x="8046440" y="3867796"/>
                </a:cubicBezTo>
                <a:cubicBezTo>
                  <a:pt x="7795448" y="3850295"/>
                  <a:pt x="7576111" y="3890215"/>
                  <a:pt x="7235738" y="3867796"/>
                </a:cubicBezTo>
                <a:cubicBezTo>
                  <a:pt x="6895365" y="3845377"/>
                  <a:pt x="6938182" y="3874343"/>
                  <a:pt x="6817310" y="3867796"/>
                </a:cubicBezTo>
                <a:cubicBezTo>
                  <a:pt x="6696438" y="3861249"/>
                  <a:pt x="6527662" y="3864182"/>
                  <a:pt x="6320428" y="3867796"/>
                </a:cubicBezTo>
                <a:cubicBezTo>
                  <a:pt x="6113194" y="3871410"/>
                  <a:pt x="5902002" y="3892614"/>
                  <a:pt x="5509726" y="3867796"/>
                </a:cubicBezTo>
                <a:cubicBezTo>
                  <a:pt x="5117450" y="3842978"/>
                  <a:pt x="4982900" y="3896261"/>
                  <a:pt x="4777478" y="3867796"/>
                </a:cubicBezTo>
                <a:cubicBezTo>
                  <a:pt x="4572056" y="3839331"/>
                  <a:pt x="4343572" y="3880042"/>
                  <a:pt x="4045231" y="3867796"/>
                </a:cubicBezTo>
                <a:cubicBezTo>
                  <a:pt x="3746890" y="3855550"/>
                  <a:pt x="3552994" y="3869409"/>
                  <a:pt x="3391439" y="3867796"/>
                </a:cubicBezTo>
                <a:cubicBezTo>
                  <a:pt x="3229884" y="3866183"/>
                  <a:pt x="2891899" y="3831530"/>
                  <a:pt x="2580736" y="3867796"/>
                </a:cubicBezTo>
                <a:cubicBezTo>
                  <a:pt x="2269573" y="3904062"/>
                  <a:pt x="1992539" y="3884948"/>
                  <a:pt x="1770034" y="3867796"/>
                </a:cubicBezTo>
                <a:cubicBezTo>
                  <a:pt x="1547529" y="3850644"/>
                  <a:pt x="1266096" y="3890994"/>
                  <a:pt x="1037786" y="3867796"/>
                </a:cubicBezTo>
                <a:cubicBezTo>
                  <a:pt x="809476" y="3844598"/>
                  <a:pt x="494951" y="3846285"/>
                  <a:pt x="200932" y="3867796"/>
                </a:cubicBezTo>
                <a:cubicBezTo>
                  <a:pt x="89088" y="3888895"/>
                  <a:pt x="4165" y="3796929"/>
                  <a:pt x="0" y="3666864"/>
                </a:cubicBezTo>
                <a:cubicBezTo>
                  <a:pt x="-17426" y="3518527"/>
                  <a:pt x="-7046" y="3279961"/>
                  <a:pt x="0" y="2973678"/>
                </a:cubicBezTo>
                <a:cubicBezTo>
                  <a:pt x="7046" y="2667395"/>
                  <a:pt x="-14095" y="2605400"/>
                  <a:pt x="0" y="2384469"/>
                </a:cubicBezTo>
                <a:cubicBezTo>
                  <a:pt x="14095" y="2163538"/>
                  <a:pt x="12577" y="2020558"/>
                  <a:pt x="0" y="1725942"/>
                </a:cubicBezTo>
                <a:cubicBezTo>
                  <a:pt x="-12577" y="1431326"/>
                  <a:pt x="20308" y="1357674"/>
                  <a:pt x="0" y="1067415"/>
                </a:cubicBezTo>
                <a:cubicBezTo>
                  <a:pt x="-20308" y="777156"/>
                  <a:pt x="18616" y="466089"/>
                  <a:pt x="0" y="200932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spcAft>
                <a:spcPts val="800"/>
              </a:spcAft>
              <a:defRPr/>
            </a:pP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خِلالَ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ٱلِاسْتِراحَةِ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اِجْتَمَعَ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ٱلْأَطْفالُ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يَتَحَدَّثونَ. قالَ سَعيدٌ وَعَيْناهُ تَلْمَعانِ: «عِنْدَما أُساعِدُ غَيْري، أَشْعُرُ بِفَرَحٍ كَبيرٍ يَمْلَأُ قَلْبي.» وَقالَتْ مَرْيَمُ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بِٱبْتِسامَةٍ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: «أَمّا أَنا فَعِنْدما أَهْتَمُّ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بِٱلنَّباتاتِ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في حَديقَةِ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ٱلْمَنْزِلِ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أَشْعُرُ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بِٱلسُّكونِ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وَٱلطُّمَأْنينَةِ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.» قالَ عُمَرُ بِحَماسَةٍ: «عِنْدَما أُمارِسُ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ٱلرِّياضَةَ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أَشْعُرُ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بِٱلنَّشاطِ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وَٱلقُوَّةِ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.» </a:t>
            </a:r>
          </a:p>
          <a:p>
            <a:pPr algn="just" rtl="1">
              <a:spcAft>
                <a:spcPts val="800"/>
              </a:spcAft>
              <a:defRPr/>
            </a:pP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فَجْأَةً سَمِعوا صَوْتاً يَهْتِفُ: « حانَ وَقْتُ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ٱلدُّخولِ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لَقَدْ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ٱنْتَهَتِ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ٱلْفُسْحَةُ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.» </a:t>
            </a:r>
          </a:p>
        </p:txBody>
      </p:sp>
    </p:spTree>
    <p:extLst>
      <p:ext uri="{BB962C8B-B14F-4D97-AF65-F5344CB8AC3E}">
        <p14:creationId xmlns:p14="http://schemas.microsoft.com/office/powerpoint/2010/main" val="1635964353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1DAAF-BCF5-B00A-2C73-126570F44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00713E9-74B5-7BF8-9E0F-2395C97F737A}"/>
              </a:ext>
            </a:extLst>
          </p:cNvPr>
          <p:cNvSpPr/>
          <p:nvPr/>
        </p:nvSpPr>
        <p:spPr>
          <a:xfrm>
            <a:off x="448314" y="2602701"/>
            <a:ext cx="8247372" cy="3867796"/>
          </a:xfrm>
          <a:custGeom>
            <a:avLst/>
            <a:gdLst>
              <a:gd name="csX0" fmla="*/ 0 w 8247372"/>
              <a:gd name="csY0" fmla="*/ 200932 h 3867796"/>
              <a:gd name="csX1" fmla="*/ 200932 w 8247372"/>
              <a:gd name="csY1" fmla="*/ 0 h 3867796"/>
              <a:gd name="csX2" fmla="*/ 776269 w 8247372"/>
              <a:gd name="csY2" fmla="*/ 0 h 3867796"/>
              <a:gd name="csX3" fmla="*/ 1194696 w 8247372"/>
              <a:gd name="csY3" fmla="*/ 0 h 3867796"/>
              <a:gd name="csX4" fmla="*/ 1848489 w 8247372"/>
              <a:gd name="csY4" fmla="*/ 0 h 3867796"/>
              <a:gd name="csX5" fmla="*/ 2580736 w 8247372"/>
              <a:gd name="csY5" fmla="*/ 0 h 3867796"/>
              <a:gd name="csX6" fmla="*/ 3077618 w 8247372"/>
              <a:gd name="csY6" fmla="*/ 0 h 3867796"/>
              <a:gd name="csX7" fmla="*/ 3888321 w 8247372"/>
              <a:gd name="csY7" fmla="*/ 0 h 3867796"/>
              <a:gd name="csX8" fmla="*/ 4620568 w 8247372"/>
              <a:gd name="csY8" fmla="*/ 0 h 3867796"/>
              <a:gd name="csX9" fmla="*/ 5117450 w 8247372"/>
              <a:gd name="csY9" fmla="*/ 0 h 3867796"/>
              <a:gd name="csX10" fmla="*/ 5614333 w 8247372"/>
              <a:gd name="csY10" fmla="*/ 0 h 3867796"/>
              <a:gd name="csX11" fmla="*/ 6425035 w 8247372"/>
              <a:gd name="csY11" fmla="*/ 0 h 3867796"/>
              <a:gd name="csX12" fmla="*/ 6843462 w 8247372"/>
              <a:gd name="csY12" fmla="*/ 0 h 3867796"/>
              <a:gd name="csX13" fmla="*/ 8046440 w 8247372"/>
              <a:gd name="csY13" fmla="*/ 0 h 3867796"/>
              <a:gd name="csX14" fmla="*/ 8247372 w 8247372"/>
              <a:gd name="csY14" fmla="*/ 200932 h 3867796"/>
              <a:gd name="csX15" fmla="*/ 8247372 w 8247372"/>
              <a:gd name="csY15" fmla="*/ 790140 h 3867796"/>
              <a:gd name="csX16" fmla="*/ 8247372 w 8247372"/>
              <a:gd name="csY16" fmla="*/ 1517986 h 3867796"/>
              <a:gd name="csX17" fmla="*/ 8247372 w 8247372"/>
              <a:gd name="csY17" fmla="*/ 2211173 h 3867796"/>
              <a:gd name="csX18" fmla="*/ 8247372 w 8247372"/>
              <a:gd name="csY18" fmla="*/ 2835040 h 3867796"/>
              <a:gd name="csX19" fmla="*/ 8247372 w 8247372"/>
              <a:gd name="csY19" fmla="*/ 3666864 h 3867796"/>
              <a:gd name="csX20" fmla="*/ 8046440 w 8247372"/>
              <a:gd name="csY20" fmla="*/ 3867796 h 3867796"/>
              <a:gd name="csX21" fmla="*/ 7235738 w 8247372"/>
              <a:gd name="csY21" fmla="*/ 3867796 h 3867796"/>
              <a:gd name="csX22" fmla="*/ 6817310 w 8247372"/>
              <a:gd name="csY22" fmla="*/ 3867796 h 3867796"/>
              <a:gd name="csX23" fmla="*/ 6320428 w 8247372"/>
              <a:gd name="csY23" fmla="*/ 3867796 h 3867796"/>
              <a:gd name="csX24" fmla="*/ 5509726 w 8247372"/>
              <a:gd name="csY24" fmla="*/ 3867796 h 3867796"/>
              <a:gd name="csX25" fmla="*/ 4777478 w 8247372"/>
              <a:gd name="csY25" fmla="*/ 3867796 h 3867796"/>
              <a:gd name="csX26" fmla="*/ 4045231 w 8247372"/>
              <a:gd name="csY26" fmla="*/ 3867796 h 3867796"/>
              <a:gd name="csX27" fmla="*/ 3391439 w 8247372"/>
              <a:gd name="csY27" fmla="*/ 3867796 h 3867796"/>
              <a:gd name="csX28" fmla="*/ 2580736 w 8247372"/>
              <a:gd name="csY28" fmla="*/ 3867796 h 3867796"/>
              <a:gd name="csX29" fmla="*/ 1770034 w 8247372"/>
              <a:gd name="csY29" fmla="*/ 3867796 h 3867796"/>
              <a:gd name="csX30" fmla="*/ 1037786 w 8247372"/>
              <a:gd name="csY30" fmla="*/ 3867796 h 3867796"/>
              <a:gd name="csX31" fmla="*/ 200932 w 8247372"/>
              <a:gd name="csY31" fmla="*/ 3867796 h 3867796"/>
              <a:gd name="csX32" fmla="*/ 0 w 8247372"/>
              <a:gd name="csY32" fmla="*/ 3666864 h 3867796"/>
              <a:gd name="csX33" fmla="*/ 0 w 8247372"/>
              <a:gd name="csY33" fmla="*/ 2973678 h 3867796"/>
              <a:gd name="csX34" fmla="*/ 0 w 8247372"/>
              <a:gd name="csY34" fmla="*/ 2384469 h 3867796"/>
              <a:gd name="csX35" fmla="*/ 0 w 8247372"/>
              <a:gd name="csY35" fmla="*/ 1725942 h 3867796"/>
              <a:gd name="csX36" fmla="*/ 0 w 8247372"/>
              <a:gd name="csY36" fmla="*/ 1067415 h 3867796"/>
              <a:gd name="csX37" fmla="*/ 0 w 8247372"/>
              <a:gd name="csY37" fmla="*/ 200932 h 38677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8247372" h="3867796" extrusionOk="0">
                <a:moveTo>
                  <a:pt x="0" y="200932"/>
                </a:moveTo>
                <a:cubicBezTo>
                  <a:pt x="9735" y="81149"/>
                  <a:pt x="101713" y="4982"/>
                  <a:pt x="200932" y="0"/>
                </a:cubicBezTo>
                <a:cubicBezTo>
                  <a:pt x="434367" y="-1507"/>
                  <a:pt x="528429" y="7443"/>
                  <a:pt x="776269" y="0"/>
                </a:cubicBezTo>
                <a:cubicBezTo>
                  <a:pt x="1024109" y="-7443"/>
                  <a:pt x="1101802" y="16738"/>
                  <a:pt x="1194696" y="0"/>
                </a:cubicBezTo>
                <a:cubicBezTo>
                  <a:pt x="1287590" y="-16738"/>
                  <a:pt x="1711592" y="-22487"/>
                  <a:pt x="1848489" y="0"/>
                </a:cubicBezTo>
                <a:cubicBezTo>
                  <a:pt x="1985386" y="22487"/>
                  <a:pt x="2252999" y="-29127"/>
                  <a:pt x="2580736" y="0"/>
                </a:cubicBezTo>
                <a:cubicBezTo>
                  <a:pt x="2908473" y="29127"/>
                  <a:pt x="2938196" y="-15522"/>
                  <a:pt x="3077618" y="0"/>
                </a:cubicBezTo>
                <a:cubicBezTo>
                  <a:pt x="3217040" y="15522"/>
                  <a:pt x="3670823" y="19146"/>
                  <a:pt x="3888321" y="0"/>
                </a:cubicBezTo>
                <a:cubicBezTo>
                  <a:pt x="4105819" y="-19146"/>
                  <a:pt x="4288888" y="-36242"/>
                  <a:pt x="4620568" y="0"/>
                </a:cubicBezTo>
                <a:cubicBezTo>
                  <a:pt x="4952248" y="36242"/>
                  <a:pt x="4963078" y="5398"/>
                  <a:pt x="5117450" y="0"/>
                </a:cubicBezTo>
                <a:cubicBezTo>
                  <a:pt x="5271822" y="-5398"/>
                  <a:pt x="5432306" y="1821"/>
                  <a:pt x="5614333" y="0"/>
                </a:cubicBezTo>
                <a:cubicBezTo>
                  <a:pt x="5796360" y="-1821"/>
                  <a:pt x="6021411" y="21386"/>
                  <a:pt x="6425035" y="0"/>
                </a:cubicBezTo>
                <a:cubicBezTo>
                  <a:pt x="6828659" y="-21386"/>
                  <a:pt x="6642400" y="-20414"/>
                  <a:pt x="6843462" y="0"/>
                </a:cubicBezTo>
                <a:cubicBezTo>
                  <a:pt x="7044524" y="20414"/>
                  <a:pt x="7559624" y="-33162"/>
                  <a:pt x="8046440" y="0"/>
                </a:cubicBezTo>
                <a:cubicBezTo>
                  <a:pt x="8151307" y="499"/>
                  <a:pt x="8265068" y="102197"/>
                  <a:pt x="8247372" y="200932"/>
                </a:cubicBezTo>
                <a:cubicBezTo>
                  <a:pt x="8230824" y="342341"/>
                  <a:pt x="8262055" y="590035"/>
                  <a:pt x="8247372" y="790140"/>
                </a:cubicBezTo>
                <a:cubicBezTo>
                  <a:pt x="8232689" y="990245"/>
                  <a:pt x="8215316" y="1170803"/>
                  <a:pt x="8247372" y="1517986"/>
                </a:cubicBezTo>
                <a:cubicBezTo>
                  <a:pt x="8279428" y="1865169"/>
                  <a:pt x="8243488" y="1872715"/>
                  <a:pt x="8247372" y="2211173"/>
                </a:cubicBezTo>
                <a:cubicBezTo>
                  <a:pt x="8251256" y="2549631"/>
                  <a:pt x="8257246" y="2647908"/>
                  <a:pt x="8247372" y="2835040"/>
                </a:cubicBezTo>
                <a:cubicBezTo>
                  <a:pt x="8237498" y="3022172"/>
                  <a:pt x="8284316" y="3438302"/>
                  <a:pt x="8247372" y="3666864"/>
                </a:cubicBezTo>
                <a:cubicBezTo>
                  <a:pt x="8254780" y="3783303"/>
                  <a:pt x="8176877" y="3867932"/>
                  <a:pt x="8046440" y="3867796"/>
                </a:cubicBezTo>
                <a:cubicBezTo>
                  <a:pt x="7795448" y="3850295"/>
                  <a:pt x="7576111" y="3890215"/>
                  <a:pt x="7235738" y="3867796"/>
                </a:cubicBezTo>
                <a:cubicBezTo>
                  <a:pt x="6895365" y="3845377"/>
                  <a:pt x="6938182" y="3874343"/>
                  <a:pt x="6817310" y="3867796"/>
                </a:cubicBezTo>
                <a:cubicBezTo>
                  <a:pt x="6696438" y="3861249"/>
                  <a:pt x="6527662" y="3864182"/>
                  <a:pt x="6320428" y="3867796"/>
                </a:cubicBezTo>
                <a:cubicBezTo>
                  <a:pt x="6113194" y="3871410"/>
                  <a:pt x="5902002" y="3892614"/>
                  <a:pt x="5509726" y="3867796"/>
                </a:cubicBezTo>
                <a:cubicBezTo>
                  <a:pt x="5117450" y="3842978"/>
                  <a:pt x="4982900" y="3896261"/>
                  <a:pt x="4777478" y="3867796"/>
                </a:cubicBezTo>
                <a:cubicBezTo>
                  <a:pt x="4572056" y="3839331"/>
                  <a:pt x="4343572" y="3880042"/>
                  <a:pt x="4045231" y="3867796"/>
                </a:cubicBezTo>
                <a:cubicBezTo>
                  <a:pt x="3746890" y="3855550"/>
                  <a:pt x="3552994" y="3869409"/>
                  <a:pt x="3391439" y="3867796"/>
                </a:cubicBezTo>
                <a:cubicBezTo>
                  <a:pt x="3229884" y="3866183"/>
                  <a:pt x="2891899" y="3831530"/>
                  <a:pt x="2580736" y="3867796"/>
                </a:cubicBezTo>
                <a:cubicBezTo>
                  <a:pt x="2269573" y="3904062"/>
                  <a:pt x="1992539" y="3884948"/>
                  <a:pt x="1770034" y="3867796"/>
                </a:cubicBezTo>
                <a:cubicBezTo>
                  <a:pt x="1547529" y="3850644"/>
                  <a:pt x="1266096" y="3890994"/>
                  <a:pt x="1037786" y="3867796"/>
                </a:cubicBezTo>
                <a:cubicBezTo>
                  <a:pt x="809476" y="3844598"/>
                  <a:pt x="494951" y="3846285"/>
                  <a:pt x="200932" y="3867796"/>
                </a:cubicBezTo>
                <a:cubicBezTo>
                  <a:pt x="89088" y="3888895"/>
                  <a:pt x="4165" y="3796929"/>
                  <a:pt x="0" y="3666864"/>
                </a:cubicBezTo>
                <a:cubicBezTo>
                  <a:pt x="-17426" y="3518527"/>
                  <a:pt x="-7046" y="3279961"/>
                  <a:pt x="0" y="2973678"/>
                </a:cubicBezTo>
                <a:cubicBezTo>
                  <a:pt x="7046" y="2667395"/>
                  <a:pt x="-14095" y="2605400"/>
                  <a:pt x="0" y="2384469"/>
                </a:cubicBezTo>
                <a:cubicBezTo>
                  <a:pt x="14095" y="2163538"/>
                  <a:pt x="12577" y="2020558"/>
                  <a:pt x="0" y="1725942"/>
                </a:cubicBezTo>
                <a:cubicBezTo>
                  <a:pt x="-12577" y="1431326"/>
                  <a:pt x="20308" y="1357674"/>
                  <a:pt x="0" y="1067415"/>
                </a:cubicBezTo>
                <a:cubicBezTo>
                  <a:pt x="-20308" y="777156"/>
                  <a:pt x="18616" y="466089"/>
                  <a:pt x="0" y="200932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spcAft>
                <a:spcPts val="800"/>
              </a:spcAft>
              <a:defRPr/>
            </a:pP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خِلالَ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ٱلِاسْتِراحَةِ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اِجْتَمَعَ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ٱلْأَطْفالُ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يَتَحَدَّثونَ. قالَ سَعيدٌ وَعَيْناهُ تَلْمَعانِ: «عِنْدَما أُساعِدُ غَيْري، أَشْعُرُ بِفَرَحٍ كَبيرٍ يَمْلَأُ قَلْبي.» وَقالَتْ مَرْيَمُ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بِٱبْتِسامَةٍ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: «أَمّا أَنا فَعِنْدما أَهْتَمُّ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بِٱلنَّباتاتِ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في حَديقَةِ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ٱلْمَنْزِلِ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أَشْعُرُ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بِٱلسُّكونِ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وَٱلطُّمَأْنينَةِ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.» قالَ عُمَرُ بِحَماسَةٍ: «عِنْدَما أُمارِسُ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ٱلرِّياضَةَ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أَشْعُرُ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بِٱلنَّشاطِ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وَٱلقُوَّةِ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.» </a:t>
            </a:r>
          </a:p>
          <a:p>
            <a:pPr algn="just" rtl="1">
              <a:spcAft>
                <a:spcPts val="800"/>
              </a:spcAft>
              <a:defRPr/>
            </a:pP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فَجْأَةً سَمِعوا صَوْتاً يَهْتِفُ: « حانَ وَقْتُ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ٱلدُّخولِ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لَقَدْ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ٱنْتَهَتِ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ٱلْفُسْحَةُ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.»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5B45B72-2860-7382-032F-46FAD62CE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233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العبارات في النص؟ ماذا نستنتج بخصوص المكان الذي اجتمع فيه الأولاد؟ 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B343D5A-7F80-0DCB-2811-E5F748E227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C8A72BB-A0A5-6519-8F91-7537A274E16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8DB6717-3C72-798A-6325-CD376337699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8D97EE0-957B-81AA-D980-50C78CC64581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73CEC6AD-AE17-3221-9D7F-E5C8548093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20A5079B-DD63-A957-E315-BB6603EC9171}"/>
              </a:ext>
            </a:extLst>
          </p:cNvPr>
          <p:cNvCxnSpPr>
            <a:cxnSpLocks/>
          </p:cNvCxnSpPr>
          <p:nvPr/>
        </p:nvCxnSpPr>
        <p:spPr>
          <a:xfrm flipH="1">
            <a:off x="6707324" y="3312368"/>
            <a:ext cx="181152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2992984D-04CF-9CD5-6DD7-E92F99C92D67}"/>
              </a:ext>
            </a:extLst>
          </p:cNvPr>
          <p:cNvCxnSpPr>
            <a:cxnSpLocks/>
          </p:cNvCxnSpPr>
          <p:nvPr/>
        </p:nvCxnSpPr>
        <p:spPr>
          <a:xfrm flipH="1">
            <a:off x="1343608" y="6198637"/>
            <a:ext cx="4146719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e 4">
            <a:extLst>
              <a:ext uri="{FF2B5EF4-FFF2-40B4-BE49-F238E27FC236}">
                <a16:creationId xmlns:a16="http://schemas.microsoft.com/office/drawing/2014/main" id="{DBFE713A-3DA1-DC8A-10EB-9529ECD77576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228C7806-9EE8-501F-71E1-77BBC0C69D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78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31FC857-5A97-3BEF-0F54-465DFF0A6046}"/>
                </a:ext>
              </a:extLst>
            </p:cNvPr>
            <p:cNvGrpSpPr/>
            <p:nvPr/>
          </p:nvGrpSpPr>
          <p:grpSpPr>
            <a:xfrm>
              <a:off x="2815306" y="131773"/>
              <a:ext cx="3516808" cy="288000"/>
              <a:chOff x="2815306" y="131773"/>
              <a:chExt cx="3516808" cy="288000"/>
            </a:xfrm>
          </p:grpSpPr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CB9505FA-B5DC-D0A2-2E9C-2BD95E9103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05404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6BD3AC23-70DD-9F53-9135-BC30A2CF4F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5594CB3C-078C-9132-7BDE-16564308E38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15306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استـماع وتحدث</a:t>
                </a: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2B8D8521-E374-45A1-5367-5CDE40EEF3B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50000"/>
                        <a:alpha val="20000"/>
                      </a:scheme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معــــــــــجم</a:t>
                </a:r>
              </a:p>
            </p:txBody>
          </p:sp>
        </p:grp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6F8A6BA7-8EC4-18D4-EFF5-21A22E8C04B6}"/>
              </a:ext>
            </a:extLst>
          </p:cNvPr>
          <p:cNvSpPr txBox="1"/>
          <p:nvPr/>
        </p:nvSpPr>
        <p:spPr>
          <a:xfrm>
            <a:off x="1245833" y="1480046"/>
            <a:ext cx="6249400" cy="851297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اِ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جْتَمَعَ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ٱلْأَطْفالُ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في ........................</a:t>
            </a:r>
            <a:endParaRPr lang="fr-FR" sz="4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3735204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EA849-A870-C17D-5306-821C38851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60F1BDB-0854-AB81-710D-9BFDC8190864}"/>
              </a:ext>
            </a:extLst>
          </p:cNvPr>
          <p:cNvSpPr/>
          <p:nvPr/>
        </p:nvSpPr>
        <p:spPr>
          <a:xfrm>
            <a:off x="448314" y="2602701"/>
            <a:ext cx="8247372" cy="3867796"/>
          </a:xfrm>
          <a:custGeom>
            <a:avLst/>
            <a:gdLst>
              <a:gd name="csX0" fmla="*/ 0 w 8247372"/>
              <a:gd name="csY0" fmla="*/ 200932 h 3867796"/>
              <a:gd name="csX1" fmla="*/ 200932 w 8247372"/>
              <a:gd name="csY1" fmla="*/ 0 h 3867796"/>
              <a:gd name="csX2" fmla="*/ 776269 w 8247372"/>
              <a:gd name="csY2" fmla="*/ 0 h 3867796"/>
              <a:gd name="csX3" fmla="*/ 1194696 w 8247372"/>
              <a:gd name="csY3" fmla="*/ 0 h 3867796"/>
              <a:gd name="csX4" fmla="*/ 1848489 w 8247372"/>
              <a:gd name="csY4" fmla="*/ 0 h 3867796"/>
              <a:gd name="csX5" fmla="*/ 2580736 w 8247372"/>
              <a:gd name="csY5" fmla="*/ 0 h 3867796"/>
              <a:gd name="csX6" fmla="*/ 3077618 w 8247372"/>
              <a:gd name="csY6" fmla="*/ 0 h 3867796"/>
              <a:gd name="csX7" fmla="*/ 3888321 w 8247372"/>
              <a:gd name="csY7" fmla="*/ 0 h 3867796"/>
              <a:gd name="csX8" fmla="*/ 4620568 w 8247372"/>
              <a:gd name="csY8" fmla="*/ 0 h 3867796"/>
              <a:gd name="csX9" fmla="*/ 5117450 w 8247372"/>
              <a:gd name="csY9" fmla="*/ 0 h 3867796"/>
              <a:gd name="csX10" fmla="*/ 5614333 w 8247372"/>
              <a:gd name="csY10" fmla="*/ 0 h 3867796"/>
              <a:gd name="csX11" fmla="*/ 6425035 w 8247372"/>
              <a:gd name="csY11" fmla="*/ 0 h 3867796"/>
              <a:gd name="csX12" fmla="*/ 6843462 w 8247372"/>
              <a:gd name="csY12" fmla="*/ 0 h 3867796"/>
              <a:gd name="csX13" fmla="*/ 8046440 w 8247372"/>
              <a:gd name="csY13" fmla="*/ 0 h 3867796"/>
              <a:gd name="csX14" fmla="*/ 8247372 w 8247372"/>
              <a:gd name="csY14" fmla="*/ 200932 h 3867796"/>
              <a:gd name="csX15" fmla="*/ 8247372 w 8247372"/>
              <a:gd name="csY15" fmla="*/ 790140 h 3867796"/>
              <a:gd name="csX16" fmla="*/ 8247372 w 8247372"/>
              <a:gd name="csY16" fmla="*/ 1517986 h 3867796"/>
              <a:gd name="csX17" fmla="*/ 8247372 w 8247372"/>
              <a:gd name="csY17" fmla="*/ 2211173 h 3867796"/>
              <a:gd name="csX18" fmla="*/ 8247372 w 8247372"/>
              <a:gd name="csY18" fmla="*/ 2835040 h 3867796"/>
              <a:gd name="csX19" fmla="*/ 8247372 w 8247372"/>
              <a:gd name="csY19" fmla="*/ 3666864 h 3867796"/>
              <a:gd name="csX20" fmla="*/ 8046440 w 8247372"/>
              <a:gd name="csY20" fmla="*/ 3867796 h 3867796"/>
              <a:gd name="csX21" fmla="*/ 7235738 w 8247372"/>
              <a:gd name="csY21" fmla="*/ 3867796 h 3867796"/>
              <a:gd name="csX22" fmla="*/ 6817310 w 8247372"/>
              <a:gd name="csY22" fmla="*/ 3867796 h 3867796"/>
              <a:gd name="csX23" fmla="*/ 6320428 w 8247372"/>
              <a:gd name="csY23" fmla="*/ 3867796 h 3867796"/>
              <a:gd name="csX24" fmla="*/ 5509726 w 8247372"/>
              <a:gd name="csY24" fmla="*/ 3867796 h 3867796"/>
              <a:gd name="csX25" fmla="*/ 4777478 w 8247372"/>
              <a:gd name="csY25" fmla="*/ 3867796 h 3867796"/>
              <a:gd name="csX26" fmla="*/ 4045231 w 8247372"/>
              <a:gd name="csY26" fmla="*/ 3867796 h 3867796"/>
              <a:gd name="csX27" fmla="*/ 3391439 w 8247372"/>
              <a:gd name="csY27" fmla="*/ 3867796 h 3867796"/>
              <a:gd name="csX28" fmla="*/ 2580736 w 8247372"/>
              <a:gd name="csY28" fmla="*/ 3867796 h 3867796"/>
              <a:gd name="csX29" fmla="*/ 1770034 w 8247372"/>
              <a:gd name="csY29" fmla="*/ 3867796 h 3867796"/>
              <a:gd name="csX30" fmla="*/ 1037786 w 8247372"/>
              <a:gd name="csY30" fmla="*/ 3867796 h 3867796"/>
              <a:gd name="csX31" fmla="*/ 200932 w 8247372"/>
              <a:gd name="csY31" fmla="*/ 3867796 h 3867796"/>
              <a:gd name="csX32" fmla="*/ 0 w 8247372"/>
              <a:gd name="csY32" fmla="*/ 3666864 h 3867796"/>
              <a:gd name="csX33" fmla="*/ 0 w 8247372"/>
              <a:gd name="csY33" fmla="*/ 2973678 h 3867796"/>
              <a:gd name="csX34" fmla="*/ 0 w 8247372"/>
              <a:gd name="csY34" fmla="*/ 2384469 h 3867796"/>
              <a:gd name="csX35" fmla="*/ 0 w 8247372"/>
              <a:gd name="csY35" fmla="*/ 1725942 h 3867796"/>
              <a:gd name="csX36" fmla="*/ 0 w 8247372"/>
              <a:gd name="csY36" fmla="*/ 1067415 h 3867796"/>
              <a:gd name="csX37" fmla="*/ 0 w 8247372"/>
              <a:gd name="csY37" fmla="*/ 200932 h 38677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8247372" h="3867796" extrusionOk="0">
                <a:moveTo>
                  <a:pt x="0" y="200932"/>
                </a:moveTo>
                <a:cubicBezTo>
                  <a:pt x="9735" y="81149"/>
                  <a:pt x="101713" y="4982"/>
                  <a:pt x="200932" y="0"/>
                </a:cubicBezTo>
                <a:cubicBezTo>
                  <a:pt x="434367" y="-1507"/>
                  <a:pt x="528429" y="7443"/>
                  <a:pt x="776269" y="0"/>
                </a:cubicBezTo>
                <a:cubicBezTo>
                  <a:pt x="1024109" y="-7443"/>
                  <a:pt x="1101802" y="16738"/>
                  <a:pt x="1194696" y="0"/>
                </a:cubicBezTo>
                <a:cubicBezTo>
                  <a:pt x="1287590" y="-16738"/>
                  <a:pt x="1711592" y="-22487"/>
                  <a:pt x="1848489" y="0"/>
                </a:cubicBezTo>
                <a:cubicBezTo>
                  <a:pt x="1985386" y="22487"/>
                  <a:pt x="2252999" y="-29127"/>
                  <a:pt x="2580736" y="0"/>
                </a:cubicBezTo>
                <a:cubicBezTo>
                  <a:pt x="2908473" y="29127"/>
                  <a:pt x="2938196" y="-15522"/>
                  <a:pt x="3077618" y="0"/>
                </a:cubicBezTo>
                <a:cubicBezTo>
                  <a:pt x="3217040" y="15522"/>
                  <a:pt x="3670823" y="19146"/>
                  <a:pt x="3888321" y="0"/>
                </a:cubicBezTo>
                <a:cubicBezTo>
                  <a:pt x="4105819" y="-19146"/>
                  <a:pt x="4288888" y="-36242"/>
                  <a:pt x="4620568" y="0"/>
                </a:cubicBezTo>
                <a:cubicBezTo>
                  <a:pt x="4952248" y="36242"/>
                  <a:pt x="4963078" y="5398"/>
                  <a:pt x="5117450" y="0"/>
                </a:cubicBezTo>
                <a:cubicBezTo>
                  <a:pt x="5271822" y="-5398"/>
                  <a:pt x="5432306" y="1821"/>
                  <a:pt x="5614333" y="0"/>
                </a:cubicBezTo>
                <a:cubicBezTo>
                  <a:pt x="5796360" y="-1821"/>
                  <a:pt x="6021411" y="21386"/>
                  <a:pt x="6425035" y="0"/>
                </a:cubicBezTo>
                <a:cubicBezTo>
                  <a:pt x="6828659" y="-21386"/>
                  <a:pt x="6642400" y="-20414"/>
                  <a:pt x="6843462" y="0"/>
                </a:cubicBezTo>
                <a:cubicBezTo>
                  <a:pt x="7044524" y="20414"/>
                  <a:pt x="7559624" y="-33162"/>
                  <a:pt x="8046440" y="0"/>
                </a:cubicBezTo>
                <a:cubicBezTo>
                  <a:pt x="8151307" y="499"/>
                  <a:pt x="8265068" y="102197"/>
                  <a:pt x="8247372" y="200932"/>
                </a:cubicBezTo>
                <a:cubicBezTo>
                  <a:pt x="8230824" y="342341"/>
                  <a:pt x="8262055" y="590035"/>
                  <a:pt x="8247372" y="790140"/>
                </a:cubicBezTo>
                <a:cubicBezTo>
                  <a:pt x="8232689" y="990245"/>
                  <a:pt x="8215316" y="1170803"/>
                  <a:pt x="8247372" y="1517986"/>
                </a:cubicBezTo>
                <a:cubicBezTo>
                  <a:pt x="8279428" y="1865169"/>
                  <a:pt x="8243488" y="1872715"/>
                  <a:pt x="8247372" y="2211173"/>
                </a:cubicBezTo>
                <a:cubicBezTo>
                  <a:pt x="8251256" y="2549631"/>
                  <a:pt x="8257246" y="2647908"/>
                  <a:pt x="8247372" y="2835040"/>
                </a:cubicBezTo>
                <a:cubicBezTo>
                  <a:pt x="8237498" y="3022172"/>
                  <a:pt x="8284316" y="3438302"/>
                  <a:pt x="8247372" y="3666864"/>
                </a:cubicBezTo>
                <a:cubicBezTo>
                  <a:pt x="8254780" y="3783303"/>
                  <a:pt x="8176877" y="3867932"/>
                  <a:pt x="8046440" y="3867796"/>
                </a:cubicBezTo>
                <a:cubicBezTo>
                  <a:pt x="7795448" y="3850295"/>
                  <a:pt x="7576111" y="3890215"/>
                  <a:pt x="7235738" y="3867796"/>
                </a:cubicBezTo>
                <a:cubicBezTo>
                  <a:pt x="6895365" y="3845377"/>
                  <a:pt x="6938182" y="3874343"/>
                  <a:pt x="6817310" y="3867796"/>
                </a:cubicBezTo>
                <a:cubicBezTo>
                  <a:pt x="6696438" y="3861249"/>
                  <a:pt x="6527662" y="3864182"/>
                  <a:pt x="6320428" y="3867796"/>
                </a:cubicBezTo>
                <a:cubicBezTo>
                  <a:pt x="6113194" y="3871410"/>
                  <a:pt x="5902002" y="3892614"/>
                  <a:pt x="5509726" y="3867796"/>
                </a:cubicBezTo>
                <a:cubicBezTo>
                  <a:pt x="5117450" y="3842978"/>
                  <a:pt x="4982900" y="3896261"/>
                  <a:pt x="4777478" y="3867796"/>
                </a:cubicBezTo>
                <a:cubicBezTo>
                  <a:pt x="4572056" y="3839331"/>
                  <a:pt x="4343572" y="3880042"/>
                  <a:pt x="4045231" y="3867796"/>
                </a:cubicBezTo>
                <a:cubicBezTo>
                  <a:pt x="3746890" y="3855550"/>
                  <a:pt x="3552994" y="3869409"/>
                  <a:pt x="3391439" y="3867796"/>
                </a:cubicBezTo>
                <a:cubicBezTo>
                  <a:pt x="3229884" y="3866183"/>
                  <a:pt x="2891899" y="3831530"/>
                  <a:pt x="2580736" y="3867796"/>
                </a:cubicBezTo>
                <a:cubicBezTo>
                  <a:pt x="2269573" y="3904062"/>
                  <a:pt x="1992539" y="3884948"/>
                  <a:pt x="1770034" y="3867796"/>
                </a:cubicBezTo>
                <a:cubicBezTo>
                  <a:pt x="1547529" y="3850644"/>
                  <a:pt x="1266096" y="3890994"/>
                  <a:pt x="1037786" y="3867796"/>
                </a:cubicBezTo>
                <a:cubicBezTo>
                  <a:pt x="809476" y="3844598"/>
                  <a:pt x="494951" y="3846285"/>
                  <a:pt x="200932" y="3867796"/>
                </a:cubicBezTo>
                <a:cubicBezTo>
                  <a:pt x="89088" y="3888895"/>
                  <a:pt x="4165" y="3796929"/>
                  <a:pt x="0" y="3666864"/>
                </a:cubicBezTo>
                <a:cubicBezTo>
                  <a:pt x="-17426" y="3518527"/>
                  <a:pt x="-7046" y="3279961"/>
                  <a:pt x="0" y="2973678"/>
                </a:cubicBezTo>
                <a:cubicBezTo>
                  <a:pt x="7046" y="2667395"/>
                  <a:pt x="-14095" y="2605400"/>
                  <a:pt x="0" y="2384469"/>
                </a:cubicBezTo>
                <a:cubicBezTo>
                  <a:pt x="14095" y="2163538"/>
                  <a:pt x="12577" y="2020558"/>
                  <a:pt x="0" y="1725942"/>
                </a:cubicBezTo>
                <a:cubicBezTo>
                  <a:pt x="-12577" y="1431326"/>
                  <a:pt x="20308" y="1357674"/>
                  <a:pt x="0" y="1067415"/>
                </a:cubicBezTo>
                <a:cubicBezTo>
                  <a:pt x="-20308" y="777156"/>
                  <a:pt x="18616" y="466089"/>
                  <a:pt x="0" y="200932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spcAft>
                <a:spcPts val="800"/>
              </a:spcAft>
              <a:defRPr/>
            </a:pP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خِلالَ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ٱلِاسْتِراحَةِ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اِجْتَمَعَ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ٱلْأَطْفالُ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يَتَحَدَّثونَ. قالَ سَعيدٌ وَعَيْناهُ تَلْمَعانِ: «عِنْدَما أُساعِدُ غَيْري، أَشْعُرُ بِفَرَحٍ كَبيرٍ يَمْلَأُ قَلْبي.» وَقالَتْ مَرْيَمُ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بِٱبْتِسامَةٍ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: «أَمّا أَنا فَعِنْدما أَهْتَمُّ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بِٱلنَّباتاتِ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في حَديقَةِ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ٱلْمَنْزِلِ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أَشْعُرُ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بِٱلسُّكونِ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وَٱلطُّمَأْنينَةِ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.» قالَ عُمَرُ بِحَماسَةٍ: «عِنْدَما أُمارِسُ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ٱلرِّياضَةَ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أَشْعُرُ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بِٱلنَّشاطِ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وَٱلقُوَّةِ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.» </a:t>
            </a:r>
          </a:p>
          <a:p>
            <a:pPr algn="just" rtl="1">
              <a:spcAft>
                <a:spcPts val="800"/>
              </a:spcAft>
              <a:defRPr/>
            </a:pP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فَجْأَةً سَمِعوا صَوْتاً يَهْتِفُ: « حانَ وَقْتُ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ٱلدُّخولِ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لَقَدْ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ٱنْتَهَتِ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ٱلْفُسْحَةُ</a:t>
            </a:r>
            <a:r>
              <a:rPr lang="ar-MA" sz="36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.»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717101A-ECEE-2CF2-6A8D-E7F77B2D3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233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الجواب؟ ماذا نستنتج بخصوص المكان الذي اجتمع فيه الأولاد؟ 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5F7DDAF-EB98-D616-765E-84B327176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3F231F8-C9D3-B14D-537E-9F50B180BF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8544C63-2753-A76B-4D08-FFD2F63386D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6B35BABA-0A54-9116-D9F7-4154EFFEDD00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B22E294A-3C80-7211-9CF7-5339865B87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A4DF84AB-F609-D129-192F-328E18CDC84A}"/>
              </a:ext>
            </a:extLst>
          </p:cNvPr>
          <p:cNvCxnSpPr>
            <a:cxnSpLocks/>
          </p:cNvCxnSpPr>
          <p:nvPr/>
        </p:nvCxnSpPr>
        <p:spPr>
          <a:xfrm flipH="1">
            <a:off x="6707324" y="3312368"/>
            <a:ext cx="181152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F282453B-5263-2E3F-4189-9221F8E409A7}"/>
              </a:ext>
            </a:extLst>
          </p:cNvPr>
          <p:cNvCxnSpPr>
            <a:cxnSpLocks/>
          </p:cNvCxnSpPr>
          <p:nvPr/>
        </p:nvCxnSpPr>
        <p:spPr>
          <a:xfrm flipH="1">
            <a:off x="1343608" y="6198637"/>
            <a:ext cx="4146719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e 4">
            <a:extLst>
              <a:ext uri="{FF2B5EF4-FFF2-40B4-BE49-F238E27FC236}">
                <a16:creationId xmlns:a16="http://schemas.microsoft.com/office/drawing/2014/main" id="{8005BEE1-DF59-836D-0191-EC4971AA39CE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CC6E35C-E013-6488-04D2-427AA88AB7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78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AA1C158D-BF24-9582-FE56-114F45214771}"/>
                </a:ext>
              </a:extLst>
            </p:cNvPr>
            <p:cNvGrpSpPr/>
            <p:nvPr/>
          </p:nvGrpSpPr>
          <p:grpSpPr>
            <a:xfrm>
              <a:off x="2815306" y="131773"/>
              <a:ext cx="3516808" cy="288000"/>
              <a:chOff x="2815306" y="131773"/>
              <a:chExt cx="3516808" cy="288000"/>
            </a:xfrm>
          </p:grpSpPr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C6B58CBE-596E-EBC0-022E-020B4692B6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05404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35A28961-2EFF-6054-D5E7-7986734810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3D43E228-087E-1D00-5B32-53FB9770929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15306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استـماع وتحدث</a:t>
                </a: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B1C955F3-7A4C-62FD-C789-07EA98564D8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50000"/>
                        <a:alpha val="20000"/>
                      </a:scheme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معــــــــــجم</a:t>
                </a:r>
              </a:p>
            </p:txBody>
          </p:sp>
        </p:grp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1C96ED7C-5523-6874-742E-48078E260F5C}"/>
              </a:ext>
            </a:extLst>
          </p:cNvPr>
          <p:cNvSpPr txBox="1"/>
          <p:nvPr/>
        </p:nvSpPr>
        <p:spPr>
          <a:xfrm>
            <a:off x="1460341" y="1535404"/>
            <a:ext cx="6249400" cy="851297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اِ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جْتَمَعَ </a:t>
            </a:r>
            <a:r>
              <a:rPr lang="ar-MA" sz="4400" b="1" kern="1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ٱلْأَطْفالُ</a:t>
            </a:r>
            <a:r>
              <a:rPr lang="ar-MA" sz="44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kern="100" dirty="0">
                <a:solidFill>
                  <a:srgbClr val="C0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في ساحَةِ </a:t>
            </a:r>
            <a:r>
              <a:rPr lang="ar-MA" sz="4400" b="1" kern="100" dirty="0" err="1">
                <a:solidFill>
                  <a:srgbClr val="C0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ٱلْمَدْرَسَةِ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4594521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68123-7C90-57B5-23BA-2963482DA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4611610-EBF4-F560-6B26-B5DCA4A14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معجم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E9A9335C-0BA5-7E51-9A8D-68A0EA843B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8E28A76D-972E-1C19-EF5A-C47D0FA6499E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مفردات مرتبطة بالمجال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CFDB0199-5E94-F2D6-AEFC-19061BEF45C8}"/>
              </a:ext>
            </a:extLst>
          </p:cNvPr>
          <p:cNvSpPr txBox="1"/>
          <p:nvPr/>
        </p:nvSpPr>
        <p:spPr>
          <a:xfrm>
            <a:off x="6306877" y="1777877"/>
            <a:ext cx="8643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B3E2E60A-4D1A-8E53-EB3E-1DEDF753798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EC55DAD-A3AA-39AF-8EC7-EAAE079DAC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98474" y="1058178"/>
            <a:ext cx="380015" cy="380015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92FA599-F790-3A52-7A53-EE3C45F909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486" y="1777877"/>
            <a:ext cx="625801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614744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7FABF-3AFE-27CC-D061-7F89D49E4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BF9109-E378-AB9D-65A8-B11DE9267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هذه مفردات تعلمنا معانيها خلال الأسابيع الماضية. سأعين من يقرأ؟ (دقيقتان)</a:t>
            </a:r>
            <a:endParaRPr lang="fr-FR" sz="20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0E81C43-7E32-6C62-9A9C-7B2591AECE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251E9FE-7192-87FD-6CCF-E355C90C951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EDE7BDB-5A75-F229-8C85-997B4ADFCF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>
          <a:xfrm>
            <a:off x="7915469" y="702876"/>
            <a:ext cx="828000" cy="827999"/>
          </a:xfr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2AC65BA-E1CB-5630-CF24-98F777E6B7F2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10313FE-C47D-F3EB-AF80-0A7B0DC531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78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0CED0410-43BB-AD4C-791C-86582DA31950}"/>
                </a:ext>
              </a:extLst>
            </p:cNvPr>
            <p:cNvGrpSpPr/>
            <p:nvPr/>
          </p:nvGrpSpPr>
          <p:grpSpPr>
            <a:xfrm>
              <a:off x="4052373" y="131773"/>
              <a:ext cx="2279741" cy="288000"/>
              <a:chOff x="4052373" y="131773"/>
              <a:chExt cx="2279741" cy="288000"/>
            </a:xfrm>
          </p:grpSpPr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A8A5B34-55EA-FD28-6110-1F48535BC2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05404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8A3FF1D4-469D-D870-2007-5F8217A5A2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50CE763-AA59-6912-B3D8-63311A28B18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معــــــــــجم</a:t>
                </a:r>
              </a:p>
            </p:txBody>
          </p:sp>
        </p:grp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F2B55E25-587C-222F-8ACA-50113A77740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accent1">
                    <a:lumMod val="50000"/>
                    <a:alpha val="2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59" name="Groupe 58">
            <a:extLst>
              <a:ext uri="{FF2B5EF4-FFF2-40B4-BE49-F238E27FC236}">
                <a16:creationId xmlns:a16="http://schemas.microsoft.com/office/drawing/2014/main" id="{46781EE7-312B-18E7-50EF-34D6C1687E92}"/>
              </a:ext>
            </a:extLst>
          </p:cNvPr>
          <p:cNvGrpSpPr/>
          <p:nvPr/>
        </p:nvGrpSpPr>
        <p:grpSpPr>
          <a:xfrm>
            <a:off x="632373" y="1829932"/>
            <a:ext cx="7635074" cy="4231584"/>
            <a:chOff x="632373" y="1829932"/>
            <a:chExt cx="7635074" cy="4231584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C5A807C-FE21-7244-5B7E-460DA4EB396B}"/>
                </a:ext>
              </a:extLst>
            </p:cNvPr>
            <p:cNvGrpSpPr/>
            <p:nvPr/>
          </p:nvGrpSpPr>
          <p:grpSpPr>
            <a:xfrm>
              <a:off x="632373" y="1829932"/>
              <a:ext cx="7635074" cy="4231584"/>
              <a:chOff x="596558" y="1617426"/>
              <a:chExt cx="7635074" cy="4231584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88843663-5358-8609-9DA6-BF1E237C9EB3}"/>
                  </a:ext>
                </a:extLst>
              </p:cNvPr>
              <p:cNvGrpSpPr/>
              <p:nvPr/>
            </p:nvGrpSpPr>
            <p:grpSpPr>
              <a:xfrm>
                <a:off x="596558" y="1617426"/>
                <a:ext cx="7635074" cy="4231584"/>
                <a:chOff x="-890150" y="1553365"/>
                <a:chExt cx="6728863" cy="4231584"/>
              </a:xfrm>
            </p:grpSpPr>
            <p:grpSp>
              <p:nvGrpSpPr>
                <p:cNvPr id="13" name="Groupe 12">
                  <a:extLst>
                    <a:ext uri="{FF2B5EF4-FFF2-40B4-BE49-F238E27FC236}">
                      <a16:creationId xmlns:a16="http://schemas.microsoft.com/office/drawing/2014/main" id="{E8FE2839-FBEB-46B6-88D5-789600119B93}"/>
                    </a:ext>
                  </a:extLst>
                </p:cNvPr>
                <p:cNvGrpSpPr/>
                <p:nvPr/>
              </p:nvGrpSpPr>
              <p:grpSpPr>
                <a:xfrm>
                  <a:off x="-890150" y="1553365"/>
                  <a:ext cx="6728863" cy="4197530"/>
                  <a:chOff x="1570520" y="2210107"/>
                  <a:chExt cx="6728863" cy="4197530"/>
                </a:xfrm>
              </p:grpSpPr>
              <p:sp>
                <p:nvSpPr>
                  <p:cNvPr id="22" name="ZoneTexte 21">
                    <a:extLst>
                      <a:ext uri="{FF2B5EF4-FFF2-40B4-BE49-F238E27FC236}">
                        <a16:creationId xmlns:a16="http://schemas.microsoft.com/office/drawing/2014/main" id="{5BA1F1A5-B5E6-4FD7-63E2-F3391100B867}"/>
                      </a:ext>
                    </a:extLst>
                  </p:cNvPr>
                  <p:cNvSpPr txBox="1"/>
                  <p:nvPr/>
                </p:nvSpPr>
                <p:spPr>
                  <a:xfrm>
                    <a:off x="7353258" y="2210107"/>
                    <a:ext cx="946124" cy="851297"/>
                  </a:xfrm>
                  <a:prstGeom prst="roundRect">
                    <a:avLst/>
                  </a:prstGeom>
                  <a:noFill/>
                  <a:ln>
                    <a:solidFill>
                      <a:srgbClr val="C00000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lvl="0" algn="ctr"/>
                    <a:r>
                      <a:rPr lang="ar-MA" sz="4400" b="1" kern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/>
                        <a:cs typeface="Microsoft Uighur" panose="02000000000000000000" pitchFamily="2" charset="-78"/>
                        <a:sym typeface="Calibri"/>
                      </a:rPr>
                      <a:t>أَسىً</a:t>
                    </a:r>
                    <a:endParaRPr kumimoji="0" lang="fr-FR" sz="4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50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3" name="ZoneTexte 22">
                    <a:extLst>
                      <a:ext uri="{FF2B5EF4-FFF2-40B4-BE49-F238E27FC236}">
                        <a16:creationId xmlns:a16="http://schemas.microsoft.com/office/drawing/2014/main" id="{B6872681-4A0D-0586-DC98-89998F3E3FB7}"/>
                      </a:ext>
                    </a:extLst>
                  </p:cNvPr>
                  <p:cNvSpPr txBox="1"/>
                  <p:nvPr/>
                </p:nvSpPr>
                <p:spPr>
                  <a:xfrm>
                    <a:off x="6269020" y="2217939"/>
                    <a:ext cx="1008608" cy="851297"/>
                  </a:xfrm>
                  <a:prstGeom prst="roundRect">
                    <a:avLst/>
                  </a:prstGeom>
                  <a:noFill/>
                  <a:ln>
                    <a:solidFill>
                      <a:srgbClr val="C00000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lvl="0" algn="ctr"/>
                    <a:r>
                      <a:rPr lang="ar-MA" sz="4400" b="1" kern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/>
                        <a:cs typeface="Microsoft Uighur" panose="02000000000000000000" pitchFamily="2" charset="-78"/>
                        <a:sym typeface="Calibri"/>
                      </a:rPr>
                      <a:t>حُبورٌ</a:t>
                    </a:r>
                    <a:endParaRPr kumimoji="0" lang="fr-FR" sz="4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50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4" name="ZoneTexte 23">
                    <a:extLst>
                      <a:ext uri="{FF2B5EF4-FFF2-40B4-BE49-F238E27FC236}">
                        <a16:creationId xmlns:a16="http://schemas.microsoft.com/office/drawing/2014/main" id="{F123331F-AE67-6B36-B612-5D0F59CCC0B7}"/>
                      </a:ext>
                    </a:extLst>
                  </p:cNvPr>
                  <p:cNvSpPr txBox="1"/>
                  <p:nvPr/>
                </p:nvSpPr>
                <p:spPr>
                  <a:xfrm>
                    <a:off x="5263120" y="2217939"/>
                    <a:ext cx="930271" cy="851297"/>
                  </a:xfrm>
                  <a:prstGeom prst="roundRect">
                    <a:avLst/>
                  </a:prstGeom>
                  <a:noFill/>
                  <a:ln>
                    <a:solidFill>
                      <a:srgbClr val="C00000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lvl="0" algn="ctr"/>
                    <a:r>
                      <a:rPr lang="ar-MA" sz="4400" b="1" kern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/>
                        <a:cs typeface="Microsoft Uighur" panose="02000000000000000000" pitchFamily="2" charset="-78"/>
                        <a:sym typeface="Calibri"/>
                      </a:rPr>
                      <a:t>شَوْقٌ</a:t>
                    </a:r>
                    <a:endParaRPr kumimoji="0" lang="fr-FR" sz="4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50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5" name="ZoneTexte 24">
                    <a:extLst>
                      <a:ext uri="{FF2B5EF4-FFF2-40B4-BE49-F238E27FC236}">
                        <a16:creationId xmlns:a16="http://schemas.microsoft.com/office/drawing/2014/main" id="{FDAFA9EB-E802-B38D-B360-33C63C1D3510}"/>
                      </a:ext>
                    </a:extLst>
                  </p:cNvPr>
                  <p:cNvSpPr txBox="1"/>
                  <p:nvPr/>
                </p:nvSpPr>
                <p:spPr>
                  <a:xfrm>
                    <a:off x="4020499" y="2217939"/>
                    <a:ext cx="1151767" cy="851297"/>
                  </a:xfrm>
                  <a:prstGeom prst="roundRect">
                    <a:avLst/>
                  </a:prstGeom>
                  <a:noFill/>
                  <a:ln>
                    <a:solidFill>
                      <a:srgbClr val="C00000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lvl="0" algn="ctr"/>
                    <a:r>
                      <a:rPr lang="ar-MA" sz="4400" b="1" kern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/>
                        <a:cs typeface="Microsoft Uighur" panose="02000000000000000000" pitchFamily="2" charset="-78"/>
                        <a:sym typeface="Calibri"/>
                      </a:rPr>
                      <a:t>مَشاعِرُ</a:t>
                    </a:r>
                    <a:endParaRPr kumimoji="0" lang="fr-FR" sz="4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50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6" name="ZoneTexte 25">
                    <a:extLst>
                      <a:ext uri="{FF2B5EF4-FFF2-40B4-BE49-F238E27FC236}">
                        <a16:creationId xmlns:a16="http://schemas.microsoft.com/office/drawing/2014/main" id="{E32866D8-796C-A8B5-76A8-E6D7082B4830}"/>
                      </a:ext>
                    </a:extLst>
                  </p:cNvPr>
                  <p:cNvSpPr txBox="1"/>
                  <p:nvPr/>
                </p:nvSpPr>
                <p:spPr>
                  <a:xfrm>
                    <a:off x="7277630" y="3350193"/>
                    <a:ext cx="1021753" cy="851297"/>
                  </a:xfrm>
                  <a:prstGeom prst="roundRect">
                    <a:avLst/>
                  </a:prstGeom>
                  <a:noFill/>
                  <a:ln>
                    <a:solidFill>
                      <a:srgbClr val="C00000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lvl="0" algn="ctr"/>
                    <a:r>
                      <a:rPr lang="ar-MA" sz="4400" b="1" kern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/>
                        <a:cs typeface="Microsoft Uighur" panose="02000000000000000000" pitchFamily="2" charset="-78"/>
                        <a:sym typeface="Calibri"/>
                      </a:rPr>
                      <a:t>عَبَثاً</a:t>
                    </a:r>
                    <a:endParaRPr kumimoji="0" lang="fr-FR" sz="4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50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7" name="ZoneTexte 26">
                    <a:extLst>
                      <a:ext uri="{FF2B5EF4-FFF2-40B4-BE49-F238E27FC236}">
                        <a16:creationId xmlns:a16="http://schemas.microsoft.com/office/drawing/2014/main" id="{B62DF796-71AD-3C7E-634B-01ED145506AC}"/>
                      </a:ext>
                    </a:extLst>
                  </p:cNvPr>
                  <p:cNvSpPr txBox="1"/>
                  <p:nvPr/>
                </p:nvSpPr>
                <p:spPr>
                  <a:xfrm>
                    <a:off x="5784311" y="4574766"/>
                    <a:ext cx="932206" cy="851297"/>
                  </a:xfrm>
                  <a:prstGeom prst="roundRect">
                    <a:avLst/>
                  </a:prstGeom>
                  <a:noFill/>
                  <a:ln>
                    <a:solidFill>
                      <a:srgbClr val="C00000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lvl="0" algn="ctr"/>
                    <a:r>
                      <a:rPr lang="ar-MA" sz="4400" b="1" kern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ea typeface="Calibri"/>
                        <a:cs typeface="Microsoft Uighur" panose="02000000000000000000" pitchFamily="2" charset="-78"/>
                        <a:sym typeface="Calibri"/>
                      </a:rPr>
                      <a:t>اِنْتابَ</a:t>
                    </a:r>
                    <a:endParaRPr kumimoji="0" lang="fr-FR" sz="4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50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8" name="ZoneTexte 27">
                    <a:extLst>
                      <a:ext uri="{FF2B5EF4-FFF2-40B4-BE49-F238E27FC236}">
                        <a16:creationId xmlns:a16="http://schemas.microsoft.com/office/drawing/2014/main" id="{D994B949-E504-8022-1E2B-D9A01EF8F3EB}"/>
                      </a:ext>
                    </a:extLst>
                  </p:cNvPr>
                  <p:cNvSpPr txBox="1"/>
                  <p:nvPr/>
                </p:nvSpPr>
                <p:spPr>
                  <a:xfrm>
                    <a:off x="4829663" y="4557947"/>
                    <a:ext cx="875570" cy="851297"/>
                  </a:xfrm>
                  <a:prstGeom prst="roundRect">
                    <a:avLst/>
                  </a:prstGeom>
                  <a:noFill/>
                  <a:ln>
                    <a:solidFill>
                      <a:srgbClr val="C00000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lvl="0" algn="ctr"/>
                    <a:r>
                      <a:rPr lang="ar-MA" sz="4400" b="1" kern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ea typeface="Calibri"/>
                        <a:cs typeface="Microsoft Uighur" panose="02000000000000000000" pitchFamily="2" charset="-78"/>
                        <a:sym typeface="Calibri"/>
                      </a:rPr>
                      <a:t>دَأَبَ</a:t>
                    </a:r>
                    <a:endParaRPr kumimoji="0" lang="fr-FR" sz="4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50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0" name="ZoneTexte 49">
                    <a:extLst>
                      <a:ext uri="{FF2B5EF4-FFF2-40B4-BE49-F238E27FC236}">
                        <a16:creationId xmlns:a16="http://schemas.microsoft.com/office/drawing/2014/main" id="{C33AA850-57CD-D535-6CC7-B789E2644626}"/>
                      </a:ext>
                    </a:extLst>
                  </p:cNvPr>
                  <p:cNvSpPr txBox="1"/>
                  <p:nvPr/>
                </p:nvSpPr>
                <p:spPr>
                  <a:xfrm>
                    <a:off x="1570520" y="5556340"/>
                    <a:ext cx="1784538" cy="851297"/>
                  </a:xfrm>
                  <a:prstGeom prst="roundRect">
                    <a:avLst/>
                  </a:prstGeom>
                  <a:noFill/>
                  <a:ln>
                    <a:solidFill>
                      <a:srgbClr val="C00000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lvl="0" algn="ctr"/>
                    <a:r>
                      <a:rPr lang="ar-MA" sz="4400" b="1" kern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ea typeface="Calibri"/>
                        <a:cs typeface="Microsoft Uighur" panose="02000000000000000000" pitchFamily="2" charset="-78"/>
                        <a:sym typeface="Calibri"/>
                      </a:rPr>
                      <a:t>اِسْتَعْجَلَ</a:t>
                    </a:r>
                    <a:endParaRPr kumimoji="0" lang="fr-FR" sz="4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50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1" name="ZoneTexte 50">
                    <a:extLst>
                      <a:ext uri="{FF2B5EF4-FFF2-40B4-BE49-F238E27FC236}">
                        <a16:creationId xmlns:a16="http://schemas.microsoft.com/office/drawing/2014/main" id="{1F6291FE-E90A-C7A5-B8D8-4CFAE66310A6}"/>
                      </a:ext>
                    </a:extLst>
                  </p:cNvPr>
                  <p:cNvSpPr txBox="1"/>
                  <p:nvPr/>
                </p:nvSpPr>
                <p:spPr>
                  <a:xfrm>
                    <a:off x="5946655" y="3350188"/>
                    <a:ext cx="1151767" cy="851297"/>
                  </a:xfrm>
                  <a:prstGeom prst="roundRect">
                    <a:avLst/>
                  </a:prstGeom>
                  <a:noFill/>
                  <a:ln>
                    <a:solidFill>
                      <a:srgbClr val="C00000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lvl="0" algn="ctr"/>
                    <a:r>
                      <a:rPr lang="ar-MA" sz="4400" b="1" kern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/>
                        <a:cs typeface="Microsoft Uighur" panose="02000000000000000000" pitchFamily="2" charset="-78"/>
                        <a:sym typeface="Calibri"/>
                      </a:rPr>
                      <a:t>اَلْوَحْدَةُ</a:t>
                    </a:r>
                    <a:endParaRPr kumimoji="0" lang="fr-FR" sz="4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50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2" name="ZoneTexte 51">
                    <a:extLst>
                      <a:ext uri="{FF2B5EF4-FFF2-40B4-BE49-F238E27FC236}">
                        <a16:creationId xmlns:a16="http://schemas.microsoft.com/office/drawing/2014/main" id="{AF583617-DFD1-B10A-B8E8-17E2A236305A}"/>
                      </a:ext>
                    </a:extLst>
                  </p:cNvPr>
                  <p:cNvSpPr txBox="1"/>
                  <p:nvPr/>
                </p:nvSpPr>
                <p:spPr>
                  <a:xfrm>
                    <a:off x="1570521" y="4557949"/>
                    <a:ext cx="1138913" cy="851297"/>
                  </a:xfrm>
                  <a:prstGeom prst="roundRect">
                    <a:avLst/>
                  </a:prstGeom>
                  <a:noFill/>
                  <a:ln>
                    <a:solidFill>
                      <a:srgbClr val="C00000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lvl="0" algn="ctr"/>
                    <a:r>
                      <a:rPr lang="ar-MA" sz="4400" b="1" kern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ea typeface="Calibri"/>
                        <a:cs typeface="Microsoft Uighur" panose="02000000000000000000" pitchFamily="2" charset="-78"/>
                        <a:sym typeface="Calibri"/>
                      </a:rPr>
                      <a:t>تَعاطَفَ</a:t>
                    </a:r>
                    <a:endParaRPr kumimoji="0" lang="fr-FR" sz="4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50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BA0B65FC-775F-0DF8-9292-4EC20D917485}"/>
                    </a:ext>
                  </a:extLst>
                </p:cNvPr>
                <p:cNvSpPr txBox="1"/>
                <p:nvPr/>
              </p:nvSpPr>
              <p:spPr>
                <a:xfrm>
                  <a:off x="996167" y="4933651"/>
                  <a:ext cx="1489016" cy="783193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lvl="0" algn="ctr"/>
                  <a:r>
                    <a:rPr lang="ar-MA" sz="4000" b="1" kern="0" dirty="0">
                      <a:solidFill>
                        <a:schemeClr val="accent1">
                          <a:lumMod val="75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أَصَرَّ </a:t>
                  </a:r>
                  <a:r>
                    <a:rPr kumimoji="0" lang="ar-MA" sz="4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5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/ </a:t>
                  </a:r>
                  <a:r>
                    <a:rPr lang="ar-MA" sz="4000" b="1" kern="0" dirty="0">
                      <a:solidFill>
                        <a:schemeClr val="accent1">
                          <a:lumMod val="75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يُصِرُّ</a:t>
                  </a:r>
                  <a:endParaRPr kumimoji="0" lang="fr-FR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2C93D77A-522E-219C-A320-CD6EE0F4A5CA}"/>
                    </a:ext>
                  </a:extLst>
                </p:cNvPr>
                <p:cNvSpPr txBox="1"/>
                <p:nvPr/>
              </p:nvSpPr>
              <p:spPr>
                <a:xfrm>
                  <a:off x="2581881" y="4933652"/>
                  <a:ext cx="1489016" cy="783193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lvl="0" algn="ctr"/>
                  <a:r>
                    <a:rPr lang="ar-MA" sz="4000" b="1" kern="0" dirty="0">
                      <a:solidFill>
                        <a:schemeClr val="accent1">
                          <a:lumMod val="75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أَسَرَ</a:t>
                  </a:r>
                  <a:r>
                    <a:rPr kumimoji="0" lang="ar-MA" sz="4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5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/ </a:t>
                  </a:r>
                  <a:r>
                    <a:rPr lang="ar-MA" sz="4000" b="1" kern="0" dirty="0">
                      <a:solidFill>
                        <a:schemeClr val="accent1">
                          <a:lumMod val="75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يَأْسِرُ</a:t>
                  </a:r>
                  <a:endParaRPr kumimoji="0" lang="fr-FR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" name="ZoneTexte 20">
                  <a:extLst>
                    <a:ext uri="{FF2B5EF4-FFF2-40B4-BE49-F238E27FC236}">
                      <a16:creationId xmlns:a16="http://schemas.microsoft.com/office/drawing/2014/main" id="{2AA6381A-6FC4-0391-645E-BD7969CED629}"/>
                    </a:ext>
                  </a:extLst>
                </p:cNvPr>
                <p:cNvSpPr txBox="1"/>
                <p:nvPr/>
              </p:nvSpPr>
              <p:spPr>
                <a:xfrm>
                  <a:off x="4172677" y="4933652"/>
                  <a:ext cx="1666035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lvl="0" algn="ctr"/>
                  <a:r>
                    <a:rPr lang="ar-MA" sz="4400" b="1" kern="0" dirty="0">
                      <a:solidFill>
                        <a:schemeClr val="accent1">
                          <a:lumMod val="75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غَمَرَ </a:t>
                  </a:r>
                  <a:r>
                    <a:rPr kumimoji="0" lang="ar-MA" sz="4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5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/ </a:t>
                  </a:r>
                  <a:r>
                    <a:rPr lang="ar-MA" sz="4400" b="1" kern="0" dirty="0">
                      <a:solidFill>
                        <a:schemeClr val="accent1">
                          <a:lumMod val="75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يَغْمُرُ</a:t>
                  </a:r>
                  <a:endParaRPr kumimoji="0" lang="ar-MA" sz="4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/>
                    <a:cs typeface="Microsoft Uighur" panose="02000000000000000000" pitchFamily="2" charset="-78"/>
                    <a:sym typeface="Calibri"/>
                  </a:endParaRPr>
                </a:p>
              </p:txBody>
            </p:sp>
          </p:grp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73727D7-D186-D112-DCCB-8BD4875127AC}"/>
                  </a:ext>
                </a:extLst>
              </p:cNvPr>
              <p:cNvSpPr txBox="1"/>
              <p:nvPr/>
            </p:nvSpPr>
            <p:spPr>
              <a:xfrm>
                <a:off x="725402" y="1625258"/>
                <a:ext cx="1294621" cy="851297"/>
              </a:xfrm>
              <a:prstGeom prst="round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ar-MA" sz="4400" b="1" kern="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/>
                    <a:cs typeface="Microsoft Uighur" panose="02000000000000000000" pitchFamily="2" charset="-78"/>
                    <a:sym typeface="Calibri"/>
                  </a:rPr>
                  <a:t>أُنْسٌ</a:t>
                </a:r>
                <a:endParaRPr kumimoji="0" lang="fr-FR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3141133-9798-142B-6913-D2E31E9BB29B}"/>
                  </a:ext>
                </a:extLst>
              </p:cNvPr>
              <p:cNvSpPr txBox="1"/>
              <p:nvPr/>
            </p:nvSpPr>
            <p:spPr>
              <a:xfrm>
                <a:off x="3097594" y="3956434"/>
                <a:ext cx="1100285" cy="851297"/>
              </a:xfrm>
              <a:prstGeom prst="round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ar-MA" sz="4400" b="1" kern="0" dirty="0">
                    <a:solidFill>
                      <a:schemeClr val="accent1">
                        <a:lumMod val="75000"/>
                      </a:schemeClr>
                    </a:solidFill>
                    <a:latin typeface="Microsoft Uighur" panose="02000000000000000000" pitchFamily="2" charset="-78"/>
                    <a:ea typeface="Calibri"/>
                    <a:cs typeface="Microsoft Uighur" panose="02000000000000000000" pitchFamily="2" charset="-78"/>
                    <a:sym typeface="Calibri"/>
                  </a:rPr>
                  <a:t>اِعْتَلى</a:t>
                </a:r>
                <a:endParaRPr kumimoji="0" lang="fr-FR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4BB30F74-452F-16AC-0DAC-4D3168DA1936}"/>
                </a:ext>
              </a:extLst>
            </p:cNvPr>
            <p:cNvSpPr txBox="1"/>
            <p:nvPr/>
          </p:nvSpPr>
          <p:spPr>
            <a:xfrm>
              <a:off x="2433179" y="2970015"/>
              <a:ext cx="1398135" cy="8512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lvl="0" algn="ctr"/>
              <a:r>
                <a:rPr lang="ar-MA" sz="4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فُنونٌ</a:t>
              </a:r>
              <a:endParaRPr lang="fr-FR" sz="4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  <p:sp>
          <p:nvSpPr>
            <p:cNvPr id="54" name="ZoneTexte 53">
              <a:extLst>
                <a:ext uri="{FF2B5EF4-FFF2-40B4-BE49-F238E27FC236}">
                  <a16:creationId xmlns:a16="http://schemas.microsoft.com/office/drawing/2014/main" id="{BFF19D0B-FAA7-7A49-8992-0C6D3F8E67B7}"/>
                </a:ext>
              </a:extLst>
            </p:cNvPr>
            <p:cNvSpPr txBox="1"/>
            <p:nvPr/>
          </p:nvSpPr>
          <p:spPr>
            <a:xfrm>
              <a:off x="787828" y="2970015"/>
              <a:ext cx="1398135" cy="8512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lvl="0" algn="ctr"/>
              <a:r>
                <a:rPr lang="ar-MA" sz="4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بَراعَةٌ</a:t>
              </a:r>
              <a:endParaRPr lang="fr-FR" sz="4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E2CACF01-6979-0A2A-6811-A6762FE1110D}"/>
                </a:ext>
              </a:extLst>
            </p:cNvPr>
            <p:cNvSpPr txBox="1"/>
            <p:nvPr/>
          </p:nvSpPr>
          <p:spPr>
            <a:xfrm>
              <a:off x="4015522" y="2970014"/>
              <a:ext cx="1398135" cy="8512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lvl="0" algn="ctr"/>
              <a:r>
                <a:rPr lang="ar-MA" sz="4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حَماسَةٌ</a:t>
              </a:r>
              <a:endParaRPr lang="fr-FR" sz="4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363012A7-6016-78BE-B347-A2F86A6BF97B}"/>
                </a:ext>
              </a:extLst>
            </p:cNvPr>
            <p:cNvSpPr txBox="1"/>
            <p:nvPr/>
          </p:nvSpPr>
          <p:spPr>
            <a:xfrm>
              <a:off x="6599975" y="4177773"/>
              <a:ext cx="1657262" cy="8512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lvl="0" algn="ctr"/>
              <a:r>
                <a:rPr lang="ar-MA" sz="4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اَلْمُطالَعَةُ</a:t>
              </a:r>
              <a:endPara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ZoneTexte 57">
              <a:extLst>
                <a:ext uri="{FF2B5EF4-FFF2-40B4-BE49-F238E27FC236}">
                  <a16:creationId xmlns:a16="http://schemas.microsoft.com/office/drawing/2014/main" id="{15B761AB-2DE8-9FB7-0D22-B7A87FAEA9A7}"/>
                </a:ext>
              </a:extLst>
            </p:cNvPr>
            <p:cNvSpPr txBox="1"/>
            <p:nvPr/>
          </p:nvSpPr>
          <p:spPr>
            <a:xfrm>
              <a:off x="2143665" y="1837764"/>
              <a:ext cx="1142624" cy="8512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lvl="0" algn="ctr"/>
              <a:r>
                <a:rPr lang="ar-MA" sz="4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إِبْداعٌ</a:t>
              </a:r>
              <a:endPara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0" name="ZoneTexte 59">
            <a:extLst>
              <a:ext uri="{FF2B5EF4-FFF2-40B4-BE49-F238E27FC236}">
                <a16:creationId xmlns:a16="http://schemas.microsoft.com/office/drawing/2014/main" id="{0CE1CA87-91C1-CEF1-841B-D8F923C76487}"/>
              </a:ext>
            </a:extLst>
          </p:cNvPr>
          <p:cNvSpPr txBox="1"/>
          <p:nvPr/>
        </p:nvSpPr>
        <p:spPr>
          <a:xfrm>
            <a:off x="1978897" y="4158617"/>
            <a:ext cx="1100285" cy="85129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ar-MA" sz="4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هَوِيَ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3F3C7ECC-5FC0-A2A6-B814-1E50C5D45856}"/>
              </a:ext>
            </a:extLst>
          </p:cNvPr>
          <p:cNvSpPr>
            <a:spLocks/>
          </p:cNvSpPr>
          <p:nvPr/>
        </p:nvSpPr>
        <p:spPr>
          <a:xfrm>
            <a:off x="281530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</p:spTree>
    <p:extLst>
      <p:ext uri="{BB962C8B-B14F-4D97-AF65-F5344CB8AC3E}">
        <p14:creationId xmlns:p14="http://schemas.microsoft.com/office/powerpoint/2010/main" val="1013266854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B1B6A9-077E-8694-3F0F-95B888507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31A7C-9E96-B534-FC92-544E191A2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نمر لتحدي الشرح. من يختار مفردة ويشرحها؟ (4 دقائق)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287A69-8D37-6C71-A1FA-3E59205FEF9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6A46F4AE-D9DF-B02C-F246-CA0CF96D22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DF132162-D598-B4D9-2611-F034E46ADC0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2" name="Rectangle 51">
            <a:extLst>
              <a:ext uri="{FF2B5EF4-FFF2-40B4-BE49-F238E27FC236}">
                <a16:creationId xmlns:a16="http://schemas.microsoft.com/office/drawing/2014/main" id="{5B2C050E-BFF9-5B89-0A71-71812549520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A1E8768-1EAB-80AD-463B-1D2E317842A5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347C7F0-1D45-200E-5E98-845E761E9C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78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4744E80-3E87-E2E9-92F4-FA543E5C79C1}"/>
                </a:ext>
              </a:extLst>
            </p:cNvPr>
            <p:cNvGrpSpPr/>
            <p:nvPr/>
          </p:nvGrpSpPr>
          <p:grpSpPr>
            <a:xfrm>
              <a:off x="4052373" y="131773"/>
              <a:ext cx="2279741" cy="288000"/>
              <a:chOff x="4052373" y="131773"/>
              <a:chExt cx="2279741" cy="288000"/>
            </a:xfrm>
          </p:grpSpPr>
          <p:pic>
            <p:nvPicPr>
              <p:cNvPr id="6" name="Image 5">
                <a:extLst>
                  <a:ext uri="{FF2B5EF4-FFF2-40B4-BE49-F238E27FC236}">
                    <a16:creationId xmlns:a16="http://schemas.microsoft.com/office/drawing/2014/main" id="{257DB741-F226-C811-DDDB-45257A7360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05404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9" name="Image 8">
                <a:extLst>
                  <a:ext uri="{FF2B5EF4-FFF2-40B4-BE49-F238E27FC236}">
                    <a16:creationId xmlns:a16="http://schemas.microsoft.com/office/drawing/2014/main" id="{9A6D490A-40B1-8EDC-CDE5-87B8739893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6BEF308A-C498-A72F-D809-5C37CCDC773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معــــــــــجم</a:t>
                </a:r>
              </a:p>
            </p:txBody>
          </p:sp>
        </p:grp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644B6D30-6B24-737E-32EB-0DCCC5CACFE6}"/>
              </a:ext>
            </a:extLst>
          </p:cNvPr>
          <p:cNvGrpSpPr/>
          <p:nvPr/>
        </p:nvGrpSpPr>
        <p:grpSpPr>
          <a:xfrm>
            <a:off x="632373" y="1829932"/>
            <a:ext cx="7635074" cy="4231584"/>
            <a:chOff x="632373" y="1829932"/>
            <a:chExt cx="7635074" cy="4231584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E5CCCE7-3604-4646-785A-EAC39D08FB6D}"/>
                </a:ext>
              </a:extLst>
            </p:cNvPr>
            <p:cNvGrpSpPr/>
            <p:nvPr/>
          </p:nvGrpSpPr>
          <p:grpSpPr>
            <a:xfrm>
              <a:off x="632373" y="1829932"/>
              <a:ext cx="7635074" cy="4231584"/>
              <a:chOff x="596558" y="1617426"/>
              <a:chExt cx="7635074" cy="4231584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822035C7-9C25-3F43-EEFF-0B05A5D9F743}"/>
                  </a:ext>
                </a:extLst>
              </p:cNvPr>
              <p:cNvGrpSpPr/>
              <p:nvPr/>
            </p:nvGrpSpPr>
            <p:grpSpPr>
              <a:xfrm>
                <a:off x="596558" y="1617426"/>
                <a:ext cx="7635074" cy="4231584"/>
                <a:chOff x="-890150" y="1553365"/>
                <a:chExt cx="6728863" cy="4231584"/>
              </a:xfrm>
            </p:grpSpPr>
            <p:grpSp>
              <p:nvGrpSpPr>
                <p:cNvPr id="24" name="Groupe 23">
                  <a:extLst>
                    <a:ext uri="{FF2B5EF4-FFF2-40B4-BE49-F238E27FC236}">
                      <a16:creationId xmlns:a16="http://schemas.microsoft.com/office/drawing/2014/main" id="{A3485A1A-C572-D22B-E48A-A15E23ED0B1E}"/>
                    </a:ext>
                  </a:extLst>
                </p:cNvPr>
                <p:cNvGrpSpPr/>
                <p:nvPr/>
              </p:nvGrpSpPr>
              <p:grpSpPr>
                <a:xfrm>
                  <a:off x="-890150" y="1553365"/>
                  <a:ext cx="6728863" cy="4197530"/>
                  <a:chOff x="1570520" y="2210107"/>
                  <a:chExt cx="6728863" cy="4197530"/>
                </a:xfrm>
              </p:grpSpPr>
              <p:sp>
                <p:nvSpPr>
                  <p:cNvPr id="49" name="ZoneTexte 48">
                    <a:extLst>
                      <a:ext uri="{FF2B5EF4-FFF2-40B4-BE49-F238E27FC236}">
                        <a16:creationId xmlns:a16="http://schemas.microsoft.com/office/drawing/2014/main" id="{0467BB34-BF4E-A17F-AAE2-98AF232F1431}"/>
                      </a:ext>
                    </a:extLst>
                  </p:cNvPr>
                  <p:cNvSpPr txBox="1"/>
                  <p:nvPr/>
                </p:nvSpPr>
                <p:spPr>
                  <a:xfrm>
                    <a:off x="7353258" y="2210107"/>
                    <a:ext cx="946124" cy="851297"/>
                  </a:xfrm>
                  <a:prstGeom prst="roundRect">
                    <a:avLst/>
                  </a:prstGeom>
                  <a:noFill/>
                  <a:ln>
                    <a:solidFill>
                      <a:srgbClr val="C00000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lvl="0" algn="ctr"/>
                    <a:r>
                      <a:rPr lang="ar-MA" sz="4400" b="1" kern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/>
                        <a:cs typeface="Microsoft Uighur" panose="02000000000000000000" pitchFamily="2" charset="-78"/>
                        <a:sym typeface="Calibri"/>
                      </a:rPr>
                      <a:t>أَسىً</a:t>
                    </a:r>
                    <a:endParaRPr kumimoji="0" lang="fr-FR" sz="4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50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0" name="ZoneTexte 49">
                    <a:extLst>
                      <a:ext uri="{FF2B5EF4-FFF2-40B4-BE49-F238E27FC236}">
                        <a16:creationId xmlns:a16="http://schemas.microsoft.com/office/drawing/2014/main" id="{54DC4D87-EAD6-A37A-4010-5CEDD3056E8A}"/>
                      </a:ext>
                    </a:extLst>
                  </p:cNvPr>
                  <p:cNvSpPr txBox="1"/>
                  <p:nvPr/>
                </p:nvSpPr>
                <p:spPr>
                  <a:xfrm>
                    <a:off x="6269020" y="2217939"/>
                    <a:ext cx="1008608" cy="851297"/>
                  </a:xfrm>
                  <a:prstGeom prst="roundRect">
                    <a:avLst/>
                  </a:prstGeom>
                  <a:noFill/>
                  <a:ln>
                    <a:solidFill>
                      <a:srgbClr val="C00000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lvl="0" algn="ctr"/>
                    <a:r>
                      <a:rPr lang="ar-MA" sz="4400" b="1" kern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/>
                        <a:cs typeface="Microsoft Uighur" panose="02000000000000000000" pitchFamily="2" charset="-78"/>
                        <a:sym typeface="Calibri"/>
                      </a:rPr>
                      <a:t>حُبورٌ</a:t>
                    </a:r>
                    <a:endParaRPr kumimoji="0" lang="fr-FR" sz="4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50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3" name="ZoneTexte 52">
                    <a:extLst>
                      <a:ext uri="{FF2B5EF4-FFF2-40B4-BE49-F238E27FC236}">
                        <a16:creationId xmlns:a16="http://schemas.microsoft.com/office/drawing/2014/main" id="{D99E6133-0E70-0C00-A539-EAC36607ABB1}"/>
                      </a:ext>
                    </a:extLst>
                  </p:cNvPr>
                  <p:cNvSpPr txBox="1"/>
                  <p:nvPr/>
                </p:nvSpPr>
                <p:spPr>
                  <a:xfrm>
                    <a:off x="5263120" y="2217939"/>
                    <a:ext cx="930271" cy="851297"/>
                  </a:xfrm>
                  <a:prstGeom prst="roundRect">
                    <a:avLst/>
                  </a:prstGeom>
                  <a:noFill/>
                  <a:ln>
                    <a:solidFill>
                      <a:srgbClr val="C00000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lvl="0" algn="ctr"/>
                    <a:r>
                      <a:rPr lang="ar-MA" sz="4400" b="1" kern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/>
                        <a:cs typeface="Microsoft Uighur" panose="02000000000000000000" pitchFamily="2" charset="-78"/>
                        <a:sym typeface="Calibri"/>
                      </a:rPr>
                      <a:t>شَوْقٌ</a:t>
                    </a:r>
                    <a:endParaRPr kumimoji="0" lang="fr-FR" sz="4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50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4" name="ZoneTexte 53">
                    <a:extLst>
                      <a:ext uri="{FF2B5EF4-FFF2-40B4-BE49-F238E27FC236}">
                        <a16:creationId xmlns:a16="http://schemas.microsoft.com/office/drawing/2014/main" id="{9E777C56-C8E1-04D9-8137-C0089469B415}"/>
                      </a:ext>
                    </a:extLst>
                  </p:cNvPr>
                  <p:cNvSpPr txBox="1"/>
                  <p:nvPr/>
                </p:nvSpPr>
                <p:spPr>
                  <a:xfrm>
                    <a:off x="4020499" y="2217939"/>
                    <a:ext cx="1151767" cy="851297"/>
                  </a:xfrm>
                  <a:prstGeom prst="roundRect">
                    <a:avLst/>
                  </a:prstGeom>
                  <a:noFill/>
                  <a:ln>
                    <a:solidFill>
                      <a:srgbClr val="C00000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lvl="0" algn="ctr"/>
                    <a:r>
                      <a:rPr lang="ar-MA" sz="4400" b="1" kern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/>
                        <a:cs typeface="Microsoft Uighur" panose="02000000000000000000" pitchFamily="2" charset="-78"/>
                        <a:sym typeface="Calibri"/>
                      </a:rPr>
                      <a:t>مَشاعِرُ</a:t>
                    </a:r>
                    <a:endParaRPr kumimoji="0" lang="fr-FR" sz="4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50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5" name="ZoneTexte 54">
                    <a:extLst>
                      <a:ext uri="{FF2B5EF4-FFF2-40B4-BE49-F238E27FC236}">
                        <a16:creationId xmlns:a16="http://schemas.microsoft.com/office/drawing/2014/main" id="{6D3CE291-A049-3D8E-0643-1CECB1328838}"/>
                      </a:ext>
                    </a:extLst>
                  </p:cNvPr>
                  <p:cNvSpPr txBox="1"/>
                  <p:nvPr/>
                </p:nvSpPr>
                <p:spPr>
                  <a:xfrm>
                    <a:off x="7277630" y="3350193"/>
                    <a:ext cx="1021753" cy="851297"/>
                  </a:xfrm>
                  <a:prstGeom prst="roundRect">
                    <a:avLst/>
                  </a:prstGeom>
                  <a:noFill/>
                  <a:ln>
                    <a:solidFill>
                      <a:srgbClr val="C00000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lvl="0" algn="ctr"/>
                    <a:r>
                      <a:rPr lang="ar-MA" sz="4400" b="1" kern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/>
                        <a:cs typeface="Microsoft Uighur" panose="02000000000000000000" pitchFamily="2" charset="-78"/>
                        <a:sym typeface="Calibri"/>
                      </a:rPr>
                      <a:t>عَبَثاً</a:t>
                    </a:r>
                    <a:endParaRPr kumimoji="0" lang="fr-FR" sz="4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50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6" name="ZoneTexte 55">
                    <a:extLst>
                      <a:ext uri="{FF2B5EF4-FFF2-40B4-BE49-F238E27FC236}">
                        <a16:creationId xmlns:a16="http://schemas.microsoft.com/office/drawing/2014/main" id="{5699770D-923D-6312-3A19-7FCA33BAA4EC}"/>
                      </a:ext>
                    </a:extLst>
                  </p:cNvPr>
                  <p:cNvSpPr txBox="1"/>
                  <p:nvPr/>
                </p:nvSpPr>
                <p:spPr>
                  <a:xfrm>
                    <a:off x="5784311" y="4574766"/>
                    <a:ext cx="932206" cy="851297"/>
                  </a:xfrm>
                  <a:prstGeom prst="roundRect">
                    <a:avLst/>
                  </a:prstGeom>
                  <a:noFill/>
                  <a:ln>
                    <a:solidFill>
                      <a:srgbClr val="C00000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lvl="0" algn="ctr"/>
                    <a:r>
                      <a:rPr lang="ar-MA" sz="4400" b="1" kern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ea typeface="Calibri"/>
                        <a:cs typeface="Microsoft Uighur" panose="02000000000000000000" pitchFamily="2" charset="-78"/>
                        <a:sym typeface="Calibri"/>
                      </a:rPr>
                      <a:t>اِنْتابَ</a:t>
                    </a:r>
                    <a:endParaRPr kumimoji="0" lang="fr-FR" sz="4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50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7" name="ZoneTexte 56">
                    <a:extLst>
                      <a:ext uri="{FF2B5EF4-FFF2-40B4-BE49-F238E27FC236}">
                        <a16:creationId xmlns:a16="http://schemas.microsoft.com/office/drawing/2014/main" id="{20CE5333-C824-B685-4880-34B795578A14}"/>
                      </a:ext>
                    </a:extLst>
                  </p:cNvPr>
                  <p:cNvSpPr txBox="1"/>
                  <p:nvPr/>
                </p:nvSpPr>
                <p:spPr>
                  <a:xfrm>
                    <a:off x="4829663" y="4557947"/>
                    <a:ext cx="875570" cy="851297"/>
                  </a:xfrm>
                  <a:prstGeom prst="roundRect">
                    <a:avLst/>
                  </a:prstGeom>
                  <a:noFill/>
                  <a:ln>
                    <a:solidFill>
                      <a:srgbClr val="C00000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lvl="0" algn="ctr"/>
                    <a:r>
                      <a:rPr lang="ar-MA" sz="4400" b="1" kern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ea typeface="Calibri"/>
                        <a:cs typeface="Microsoft Uighur" panose="02000000000000000000" pitchFamily="2" charset="-78"/>
                        <a:sym typeface="Calibri"/>
                      </a:rPr>
                      <a:t>دَأَبَ</a:t>
                    </a:r>
                    <a:endParaRPr kumimoji="0" lang="fr-FR" sz="4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50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8" name="ZoneTexte 57">
                    <a:extLst>
                      <a:ext uri="{FF2B5EF4-FFF2-40B4-BE49-F238E27FC236}">
                        <a16:creationId xmlns:a16="http://schemas.microsoft.com/office/drawing/2014/main" id="{6CFFF5BB-B5C4-2D5E-F0E8-23C39CDDA0B0}"/>
                      </a:ext>
                    </a:extLst>
                  </p:cNvPr>
                  <p:cNvSpPr txBox="1"/>
                  <p:nvPr/>
                </p:nvSpPr>
                <p:spPr>
                  <a:xfrm>
                    <a:off x="1570520" y="5556340"/>
                    <a:ext cx="1784538" cy="851297"/>
                  </a:xfrm>
                  <a:prstGeom prst="roundRect">
                    <a:avLst/>
                  </a:prstGeom>
                  <a:noFill/>
                  <a:ln>
                    <a:solidFill>
                      <a:srgbClr val="C00000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lvl="0" algn="ctr"/>
                    <a:r>
                      <a:rPr lang="ar-MA" sz="4400" b="1" kern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ea typeface="Calibri"/>
                        <a:cs typeface="Microsoft Uighur" panose="02000000000000000000" pitchFamily="2" charset="-78"/>
                        <a:sym typeface="Calibri"/>
                      </a:rPr>
                      <a:t>اِسْتَعْجَلَ</a:t>
                    </a:r>
                    <a:endParaRPr kumimoji="0" lang="fr-FR" sz="4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50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9" name="ZoneTexte 58">
                    <a:extLst>
                      <a:ext uri="{FF2B5EF4-FFF2-40B4-BE49-F238E27FC236}">
                        <a16:creationId xmlns:a16="http://schemas.microsoft.com/office/drawing/2014/main" id="{1028805E-C503-B7B0-16E2-1809B4032009}"/>
                      </a:ext>
                    </a:extLst>
                  </p:cNvPr>
                  <p:cNvSpPr txBox="1"/>
                  <p:nvPr/>
                </p:nvSpPr>
                <p:spPr>
                  <a:xfrm>
                    <a:off x="5946655" y="3350188"/>
                    <a:ext cx="1151767" cy="851297"/>
                  </a:xfrm>
                  <a:prstGeom prst="roundRect">
                    <a:avLst/>
                  </a:prstGeom>
                  <a:noFill/>
                  <a:ln>
                    <a:solidFill>
                      <a:srgbClr val="C00000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lvl="0" algn="ctr"/>
                    <a:r>
                      <a:rPr lang="ar-MA" sz="4400" b="1" kern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/>
                        <a:cs typeface="Microsoft Uighur" panose="02000000000000000000" pitchFamily="2" charset="-78"/>
                        <a:sym typeface="Calibri"/>
                      </a:rPr>
                      <a:t>اَلْوَحْدَةُ</a:t>
                    </a:r>
                    <a:endParaRPr kumimoji="0" lang="fr-FR" sz="4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50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0" name="ZoneTexte 59">
                    <a:extLst>
                      <a:ext uri="{FF2B5EF4-FFF2-40B4-BE49-F238E27FC236}">
                        <a16:creationId xmlns:a16="http://schemas.microsoft.com/office/drawing/2014/main" id="{69A5B2F7-CCD9-AAF0-15C6-5BA2B3244E25}"/>
                      </a:ext>
                    </a:extLst>
                  </p:cNvPr>
                  <p:cNvSpPr txBox="1"/>
                  <p:nvPr/>
                </p:nvSpPr>
                <p:spPr>
                  <a:xfrm>
                    <a:off x="1570521" y="4557949"/>
                    <a:ext cx="1138913" cy="851297"/>
                  </a:xfrm>
                  <a:prstGeom prst="roundRect">
                    <a:avLst/>
                  </a:prstGeom>
                  <a:noFill/>
                  <a:ln>
                    <a:solidFill>
                      <a:srgbClr val="C00000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lvl="0" algn="ctr"/>
                    <a:r>
                      <a:rPr lang="ar-MA" sz="4400" b="1" kern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ea typeface="Calibri"/>
                        <a:cs typeface="Microsoft Uighur" panose="02000000000000000000" pitchFamily="2" charset="-78"/>
                        <a:sym typeface="Calibri"/>
                      </a:rPr>
                      <a:t>تَعاطَفَ</a:t>
                    </a:r>
                    <a:endParaRPr kumimoji="0" lang="fr-FR" sz="4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50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6134BC0B-CEAD-F3CB-0BB6-9C13146B95DC}"/>
                    </a:ext>
                  </a:extLst>
                </p:cNvPr>
                <p:cNvSpPr txBox="1"/>
                <p:nvPr/>
              </p:nvSpPr>
              <p:spPr>
                <a:xfrm>
                  <a:off x="996167" y="4933651"/>
                  <a:ext cx="1489016" cy="783193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lvl="0" algn="ctr"/>
                  <a:r>
                    <a:rPr lang="ar-MA" sz="4000" b="1" kern="0" dirty="0">
                      <a:solidFill>
                        <a:schemeClr val="accent1">
                          <a:lumMod val="75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أَصَرَّ </a:t>
                  </a:r>
                  <a:r>
                    <a:rPr kumimoji="0" lang="ar-MA" sz="4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5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/ </a:t>
                  </a:r>
                  <a:r>
                    <a:rPr lang="ar-MA" sz="4000" b="1" kern="0" dirty="0">
                      <a:solidFill>
                        <a:schemeClr val="accent1">
                          <a:lumMod val="75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يُصِرُّ</a:t>
                  </a:r>
                  <a:endParaRPr kumimoji="0" lang="fr-FR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1D0EF2E8-333B-D0FB-52E5-EB8AA30AE234}"/>
                    </a:ext>
                  </a:extLst>
                </p:cNvPr>
                <p:cNvSpPr txBox="1"/>
                <p:nvPr/>
              </p:nvSpPr>
              <p:spPr>
                <a:xfrm>
                  <a:off x="2581881" y="4933652"/>
                  <a:ext cx="1489016" cy="783193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lvl="0" algn="ctr"/>
                  <a:r>
                    <a:rPr lang="ar-MA" sz="4000" b="1" kern="0" dirty="0">
                      <a:solidFill>
                        <a:schemeClr val="accent1">
                          <a:lumMod val="75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أَسَرَ</a:t>
                  </a:r>
                  <a:r>
                    <a:rPr kumimoji="0" lang="ar-MA" sz="4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5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/ </a:t>
                  </a:r>
                  <a:r>
                    <a:rPr lang="ar-MA" sz="4000" b="1" kern="0" dirty="0">
                      <a:solidFill>
                        <a:schemeClr val="accent1">
                          <a:lumMod val="75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يَأْسِرُ</a:t>
                  </a:r>
                  <a:endParaRPr kumimoji="0" lang="fr-FR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C27A6856-4A5F-787A-0FEC-50C78240B5E0}"/>
                    </a:ext>
                  </a:extLst>
                </p:cNvPr>
                <p:cNvSpPr txBox="1"/>
                <p:nvPr/>
              </p:nvSpPr>
              <p:spPr>
                <a:xfrm>
                  <a:off x="4172677" y="4933652"/>
                  <a:ext cx="1666035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lvl="0" algn="ctr"/>
                  <a:r>
                    <a:rPr lang="ar-MA" sz="4400" b="1" kern="0" dirty="0">
                      <a:solidFill>
                        <a:schemeClr val="accent1">
                          <a:lumMod val="75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غَمَرَ </a:t>
                  </a:r>
                  <a:r>
                    <a:rPr kumimoji="0" lang="ar-MA" sz="4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5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/ </a:t>
                  </a:r>
                  <a:r>
                    <a:rPr lang="ar-MA" sz="4400" b="1" kern="0" dirty="0">
                      <a:solidFill>
                        <a:schemeClr val="accent1">
                          <a:lumMod val="75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يَغْمُرُ</a:t>
                  </a:r>
                  <a:endParaRPr kumimoji="0" lang="ar-MA" sz="4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/>
                    <a:cs typeface="Microsoft Uighur" panose="02000000000000000000" pitchFamily="2" charset="-78"/>
                    <a:sym typeface="Calibri"/>
                  </a:endParaRPr>
                </a:p>
              </p:txBody>
            </p:sp>
          </p:grp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A4816616-213B-C8E3-9F63-F9D947AE307E}"/>
                  </a:ext>
                </a:extLst>
              </p:cNvPr>
              <p:cNvSpPr txBox="1"/>
              <p:nvPr/>
            </p:nvSpPr>
            <p:spPr>
              <a:xfrm>
                <a:off x="725402" y="1625258"/>
                <a:ext cx="1294621" cy="851297"/>
              </a:xfrm>
              <a:prstGeom prst="round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ar-MA" sz="4400" b="1" kern="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/>
                    <a:cs typeface="Microsoft Uighur" panose="02000000000000000000" pitchFamily="2" charset="-78"/>
                    <a:sym typeface="Calibri"/>
                  </a:rPr>
                  <a:t>أُنْسٌ</a:t>
                </a:r>
                <a:endParaRPr kumimoji="0" lang="fr-FR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96D69490-157F-58E1-97AF-35091C2E09D5}"/>
                  </a:ext>
                </a:extLst>
              </p:cNvPr>
              <p:cNvSpPr txBox="1"/>
              <p:nvPr/>
            </p:nvSpPr>
            <p:spPr>
              <a:xfrm>
                <a:off x="3097594" y="3956434"/>
                <a:ext cx="1100285" cy="851297"/>
              </a:xfrm>
              <a:prstGeom prst="round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ar-MA" sz="4400" b="1" kern="0" dirty="0">
                    <a:solidFill>
                      <a:schemeClr val="accent1">
                        <a:lumMod val="75000"/>
                      </a:schemeClr>
                    </a:solidFill>
                    <a:latin typeface="Microsoft Uighur" panose="02000000000000000000" pitchFamily="2" charset="-78"/>
                    <a:ea typeface="Calibri"/>
                    <a:cs typeface="Microsoft Uighur" panose="02000000000000000000" pitchFamily="2" charset="-78"/>
                    <a:sym typeface="Calibri"/>
                  </a:rPr>
                  <a:t>اِعْتَلى</a:t>
                </a:r>
                <a:endParaRPr kumimoji="0" lang="fr-FR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98C4790-FEDA-F0FA-F3C3-B994D60C4F5C}"/>
                </a:ext>
              </a:extLst>
            </p:cNvPr>
            <p:cNvSpPr txBox="1"/>
            <p:nvPr/>
          </p:nvSpPr>
          <p:spPr>
            <a:xfrm>
              <a:off x="2433179" y="2970015"/>
              <a:ext cx="1398135" cy="8512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lvl="0" algn="ctr"/>
              <a:r>
                <a:rPr lang="ar-MA" sz="4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فُنونٌ</a:t>
              </a:r>
              <a:endParaRPr lang="fr-FR" sz="4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BE8CBE5-A795-6257-DAD2-01B1C966C77A}"/>
                </a:ext>
              </a:extLst>
            </p:cNvPr>
            <p:cNvSpPr txBox="1"/>
            <p:nvPr/>
          </p:nvSpPr>
          <p:spPr>
            <a:xfrm>
              <a:off x="787828" y="2970015"/>
              <a:ext cx="1398135" cy="8512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lvl="0" algn="ctr"/>
              <a:r>
                <a:rPr lang="ar-MA" sz="4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بَراعَةٌ</a:t>
              </a:r>
              <a:endParaRPr lang="fr-FR" sz="4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6286D384-E688-E3A6-B323-7D93D40332B7}"/>
                </a:ext>
              </a:extLst>
            </p:cNvPr>
            <p:cNvSpPr txBox="1"/>
            <p:nvPr/>
          </p:nvSpPr>
          <p:spPr>
            <a:xfrm>
              <a:off x="4015522" y="2970014"/>
              <a:ext cx="1398135" cy="8512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lvl="0" algn="ctr"/>
              <a:r>
                <a:rPr lang="ar-MA" sz="4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حَماسَةٌ</a:t>
              </a:r>
              <a:endParaRPr lang="fr-FR" sz="4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37E2E2AE-6160-84A8-9085-A362FAD21B85}"/>
                </a:ext>
              </a:extLst>
            </p:cNvPr>
            <p:cNvSpPr txBox="1"/>
            <p:nvPr/>
          </p:nvSpPr>
          <p:spPr>
            <a:xfrm>
              <a:off x="6599975" y="4177773"/>
              <a:ext cx="1657262" cy="8512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lvl="0" algn="ctr"/>
              <a:r>
                <a:rPr lang="ar-MA" sz="4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اَلْمُطالَعَةُ</a:t>
              </a:r>
              <a:endPara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E071C074-D0AA-C4D8-518F-E34A5D2DEB63}"/>
                </a:ext>
              </a:extLst>
            </p:cNvPr>
            <p:cNvSpPr txBox="1"/>
            <p:nvPr/>
          </p:nvSpPr>
          <p:spPr>
            <a:xfrm>
              <a:off x="2143665" y="1837764"/>
              <a:ext cx="1142624" cy="8512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lvl="0" algn="ctr"/>
              <a:r>
                <a:rPr lang="ar-MA" sz="4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إِبْداعٌ</a:t>
              </a:r>
              <a:endPara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1" name="ZoneTexte 60">
            <a:extLst>
              <a:ext uri="{FF2B5EF4-FFF2-40B4-BE49-F238E27FC236}">
                <a16:creationId xmlns:a16="http://schemas.microsoft.com/office/drawing/2014/main" id="{B71A0993-36AC-33CE-4875-144FC7ACE008}"/>
              </a:ext>
            </a:extLst>
          </p:cNvPr>
          <p:cNvSpPr txBox="1"/>
          <p:nvPr/>
        </p:nvSpPr>
        <p:spPr>
          <a:xfrm>
            <a:off x="1978897" y="4158617"/>
            <a:ext cx="1100285" cy="85129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ar-MA" sz="4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هَوِيَ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95135BD9-1B8E-D70A-924C-E0AFDF8103A5}"/>
              </a:ext>
            </a:extLst>
          </p:cNvPr>
          <p:cNvSpPr>
            <a:spLocks/>
          </p:cNvSpPr>
          <p:nvPr/>
        </p:nvSpPr>
        <p:spPr>
          <a:xfrm>
            <a:off x="281530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</p:spTree>
    <p:extLst>
      <p:ext uri="{BB962C8B-B14F-4D97-AF65-F5344CB8AC3E}">
        <p14:creationId xmlns:p14="http://schemas.microsoft.com/office/powerpoint/2010/main" val="391082417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96365-B9FC-D07E-D9F2-815CC0031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199447-7ABD-BEE4-AC54-294475494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يركّب جملا موظفا كلمات من بين الكلمات أمامكم؟ (4 دقائق)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4037525-C6E5-5CD6-17A4-C8180E0011C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1" name="Espace réservé pour une image  50">
            <a:extLst>
              <a:ext uri="{FF2B5EF4-FFF2-40B4-BE49-F238E27FC236}">
                <a16:creationId xmlns:a16="http://schemas.microsoft.com/office/drawing/2014/main" id="{2F36CBB7-FE08-E5EA-6BC1-3CE03A4B73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532B1E09-5992-E770-ADF1-854BF3B81C7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5" name="Rectangle 54">
            <a:extLst>
              <a:ext uri="{FF2B5EF4-FFF2-40B4-BE49-F238E27FC236}">
                <a16:creationId xmlns:a16="http://schemas.microsoft.com/office/drawing/2014/main" id="{CF8B1B50-6217-3927-22B8-4FC20138FAE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01B5721-82A6-20E6-49E0-50F06943C6B4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80DCBAAD-BD7A-EBE9-A232-15079D19D9A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78674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159228F3-5312-3C2F-053B-121B7329DF7D}"/>
                </a:ext>
              </a:extLst>
            </p:cNvPr>
            <p:cNvGrpSpPr/>
            <p:nvPr/>
          </p:nvGrpSpPr>
          <p:grpSpPr>
            <a:xfrm>
              <a:off x="4052373" y="131773"/>
              <a:ext cx="2279741" cy="288000"/>
              <a:chOff x="4052373" y="131773"/>
              <a:chExt cx="2279741" cy="288000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ED1176B5-DAA4-6BD3-B58E-1817EA9C1F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054045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9" name="Image 8">
                <a:extLst>
                  <a:ext uri="{FF2B5EF4-FFF2-40B4-BE49-F238E27FC236}">
                    <a16:creationId xmlns:a16="http://schemas.microsoft.com/office/drawing/2014/main" id="{75A913F6-9395-B8B4-9521-3BFD9C6251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052373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CBD33DC9-99BA-15B0-9C16-FC91143BC51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72114" y="131773"/>
                <a:ext cx="126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معــــــــــجم</a:t>
                </a:r>
              </a:p>
            </p:txBody>
          </p:sp>
        </p:grp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2D3BC445-210A-2BAC-0C32-2F338B4E1800}"/>
              </a:ext>
            </a:extLst>
          </p:cNvPr>
          <p:cNvGrpSpPr/>
          <p:nvPr/>
        </p:nvGrpSpPr>
        <p:grpSpPr>
          <a:xfrm>
            <a:off x="632373" y="1829932"/>
            <a:ext cx="7635074" cy="4231584"/>
            <a:chOff x="632373" y="1829932"/>
            <a:chExt cx="7635074" cy="4231584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90C2640-871F-29BB-5D4B-9BBEF4CEBADA}"/>
                </a:ext>
              </a:extLst>
            </p:cNvPr>
            <p:cNvGrpSpPr/>
            <p:nvPr/>
          </p:nvGrpSpPr>
          <p:grpSpPr>
            <a:xfrm>
              <a:off x="632373" y="1829932"/>
              <a:ext cx="7635074" cy="4231584"/>
              <a:chOff x="596558" y="1617426"/>
              <a:chExt cx="7635074" cy="4231584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058F9D1C-9E1C-F891-9635-069CDD2609B6}"/>
                  </a:ext>
                </a:extLst>
              </p:cNvPr>
              <p:cNvGrpSpPr/>
              <p:nvPr/>
            </p:nvGrpSpPr>
            <p:grpSpPr>
              <a:xfrm>
                <a:off x="596558" y="1617426"/>
                <a:ext cx="7635074" cy="4231584"/>
                <a:chOff x="-890150" y="1553365"/>
                <a:chExt cx="6728863" cy="4231584"/>
              </a:xfrm>
            </p:grpSpPr>
            <p:grpSp>
              <p:nvGrpSpPr>
                <p:cNvPr id="24" name="Groupe 23">
                  <a:extLst>
                    <a:ext uri="{FF2B5EF4-FFF2-40B4-BE49-F238E27FC236}">
                      <a16:creationId xmlns:a16="http://schemas.microsoft.com/office/drawing/2014/main" id="{5263AE35-A63F-A021-E505-7EAA2EEBDEDB}"/>
                    </a:ext>
                  </a:extLst>
                </p:cNvPr>
                <p:cNvGrpSpPr/>
                <p:nvPr/>
              </p:nvGrpSpPr>
              <p:grpSpPr>
                <a:xfrm>
                  <a:off x="-890150" y="1553365"/>
                  <a:ext cx="6728863" cy="4197530"/>
                  <a:chOff x="1570520" y="2210107"/>
                  <a:chExt cx="6728863" cy="4197530"/>
                </a:xfrm>
              </p:grpSpPr>
              <p:sp>
                <p:nvSpPr>
                  <p:cNvPr id="48" name="ZoneTexte 47">
                    <a:extLst>
                      <a:ext uri="{FF2B5EF4-FFF2-40B4-BE49-F238E27FC236}">
                        <a16:creationId xmlns:a16="http://schemas.microsoft.com/office/drawing/2014/main" id="{6C6454CB-8784-E260-E444-A48058060460}"/>
                      </a:ext>
                    </a:extLst>
                  </p:cNvPr>
                  <p:cNvSpPr txBox="1"/>
                  <p:nvPr/>
                </p:nvSpPr>
                <p:spPr>
                  <a:xfrm>
                    <a:off x="7353258" y="2210107"/>
                    <a:ext cx="946124" cy="851297"/>
                  </a:xfrm>
                  <a:prstGeom prst="roundRect">
                    <a:avLst/>
                  </a:prstGeom>
                  <a:noFill/>
                  <a:ln>
                    <a:solidFill>
                      <a:srgbClr val="C00000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lvl="0" algn="ctr"/>
                    <a:r>
                      <a:rPr lang="ar-MA" sz="4400" b="1" kern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/>
                        <a:cs typeface="Microsoft Uighur" panose="02000000000000000000" pitchFamily="2" charset="-78"/>
                        <a:sym typeface="Calibri"/>
                      </a:rPr>
                      <a:t>أَسىً</a:t>
                    </a:r>
                    <a:endParaRPr kumimoji="0" lang="fr-FR" sz="4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50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9" name="ZoneTexte 48">
                    <a:extLst>
                      <a:ext uri="{FF2B5EF4-FFF2-40B4-BE49-F238E27FC236}">
                        <a16:creationId xmlns:a16="http://schemas.microsoft.com/office/drawing/2014/main" id="{DA167289-054D-468E-EE37-47135E264401}"/>
                      </a:ext>
                    </a:extLst>
                  </p:cNvPr>
                  <p:cNvSpPr txBox="1"/>
                  <p:nvPr/>
                </p:nvSpPr>
                <p:spPr>
                  <a:xfrm>
                    <a:off x="6269020" y="2217939"/>
                    <a:ext cx="1008608" cy="851297"/>
                  </a:xfrm>
                  <a:prstGeom prst="roundRect">
                    <a:avLst/>
                  </a:prstGeom>
                  <a:noFill/>
                  <a:ln>
                    <a:solidFill>
                      <a:srgbClr val="C00000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lvl="0" algn="ctr"/>
                    <a:r>
                      <a:rPr lang="ar-MA" sz="4400" b="1" kern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/>
                        <a:cs typeface="Microsoft Uighur" panose="02000000000000000000" pitchFamily="2" charset="-78"/>
                        <a:sym typeface="Calibri"/>
                      </a:rPr>
                      <a:t>حُبورٌ</a:t>
                    </a:r>
                    <a:endParaRPr kumimoji="0" lang="fr-FR" sz="4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50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0" name="ZoneTexte 49">
                    <a:extLst>
                      <a:ext uri="{FF2B5EF4-FFF2-40B4-BE49-F238E27FC236}">
                        <a16:creationId xmlns:a16="http://schemas.microsoft.com/office/drawing/2014/main" id="{8711AEA5-48C2-B30E-061C-138B5452EB37}"/>
                      </a:ext>
                    </a:extLst>
                  </p:cNvPr>
                  <p:cNvSpPr txBox="1"/>
                  <p:nvPr/>
                </p:nvSpPr>
                <p:spPr>
                  <a:xfrm>
                    <a:off x="5263120" y="2217939"/>
                    <a:ext cx="930271" cy="851297"/>
                  </a:xfrm>
                  <a:prstGeom prst="roundRect">
                    <a:avLst/>
                  </a:prstGeom>
                  <a:noFill/>
                  <a:ln>
                    <a:solidFill>
                      <a:srgbClr val="C00000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lvl="0" algn="ctr"/>
                    <a:r>
                      <a:rPr lang="ar-MA" sz="4400" b="1" kern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/>
                        <a:cs typeface="Microsoft Uighur" panose="02000000000000000000" pitchFamily="2" charset="-78"/>
                        <a:sym typeface="Calibri"/>
                      </a:rPr>
                      <a:t>شَوْقٌ</a:t>
                    </a:r>
                    <a:endParaRPr kumimoji="0" lang="fr-FR" sz="4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50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2" name="ZoneTexte 51">
                    <a:extLst>
                      <a:ext uri="{FF2B5EF4-FFF2-40B4-BE49-F238E27FC236}">
                        <a16:creationId xmlns:a16="http://schemas.microsoft.com/office/drawing/2014/main" id="{146358D8-1480-D131-E161-C042B15B2B7B}"/>
                      </a:ext>
                    </a:extLst>
                  </p:cNvPr>
                  <p:cNvSpPr txBox="1"/>
                  <p:nvPr/>
                </p:nvSpPr>
                <p:spPr>
                  <a:xfrm>
                    <a:off x="4020499" y="2217939"/>
                    <a:ext cx="1151767" cy="851297"/>
                  </a:xfrm>
                  <a:prstGeom prst="roundRect">
                    <a:avLst/>
                  </a:prstGeom>
                  <a:noFill/>
                  <a:ln>
                    <a:solidFill>
                      <a:srgbClr val="C00000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lvl="0" algn="ctr"/>
                    <a:r>
                      <a:rPr lang="ar-MA" sz="4400" b="1" kern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/>
                        <a:cs typeface="Microsoft Uighur" panose="02000000000000000000" pitchFamily="2" charset="-78"/>
                        <a:sym typeface="Calibri"/>
                      </a:rPr>
                      <a:t>مَشاعِرُ</a:t>
                    </a:r>
                    <a:endParaRPr kumimoji="0" lang="fr-FR" sz="4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50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3" name="ZoneTexte 52">
                    <a:extLst>
                      <a:ext uri="{FF2B5EF4-FFF2-40B4-BE49-F238E27FC236}">
                        <a16:creationId xmlns:a16="http://schemas.microsoft.com/office/drawing/2014/main" id="{121C4635-C38C-8A30-A48C-4CEA7FAD327F}"/>
                      </a:ext>
                    </a:extLst>
                  </p:cNvPr>
                  <p:cNvSpPr txBox="1"/>
                  <p:nvPr/>
                </p:nvSpPr>
                <p:spPr>
                  <a:xfrm>
                    <a:off x="7277630" y="3350193"/>
                    <a:ext cx="1021753" cy="851297"/>
                  </a:xfrm>
                  <a:prstGeom prst="roundRect">
                    <a:avLst/>
                  </a:prstGeom>
                  <a:noFill/>
                  <a:ln>
                    <a:solidFill>
                      <a:srgbClr val="C00000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lvl="0" algn="ctr"/>
                    <a:r>
                      <a:rPr lang="ar-MA" sz="4400" b="1" kern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/>
                        <a:cs typeface="Microsoft Uighur" panose="02000000000000000000" pitchFamily="2" charset="-78"/>
                        <a:sym typeface="Calibri"/>
                      </a:rPr>
                      <a:t>عَبَثاً</a:t>
                    </a:r>
                    <a:endParaRPr kumimoji="0" lang="fr-FR" sz="4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50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6" name="ZoneTexte 55">
                    <a:extLst>
                      <a:ext uri="{FF2B5EF4-FFF2-40B4-BE49-F238E27FC236}">
                        <a16:creationId xmlns:a16="http://schemas.microsoft.com/office/drawing/2014/main" id="{AF46FF02-136E-056B-9A0D-3ACFA45D7B4F}"/>
                      </a:ext>
                    </a:extLst>
                  </p:cNvPr>
                  <p:cNvSpPr txBox="1"/>
                  <p:nvPr/>
                </p:nvSpPr>
                <p:spPr>
                  <a:xfrm>
                    <a:off x="5784311" y="4574766"/>
                    <a:ext cx="932206" cy="851297"/>
                  </a:xfrm>
                  <a:prstGeom prst="roundRect">
                    <a:avLst/>
                  </a:prstGeom>
                  <a:noFill/>
                  <a:ln>
                    <a:solidFill>
                      <a:srgbClr val="C00000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lvl="0" algn="ctr"/>
                    <a:r>
                      <a:rPr lang="ar-MA" sz="4400" b="1" kern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ea typeface="Calibri"/>
                        <a:cs typeface="Microsoft Uighur" panose="02000000000000000000" pitchFamily="2" charset="-78"/>
                        <a:sym typeface="Calibri"/>
                      </a:rPr>
                      <a:t>اِنْتابَ</a:t>
                    </a:r>
                    <a:endParaRPr kumimoji="0" lang="fr-FR" sz="4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50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7" name="ZoneTexte 56">
                    <a:extLst>
                      <a:ext uri="{FF2B5EF4-FFF2-40B4-BE49-F238E27FC236}">
                        <a16:creationId xmlns:a16="http://schemas.microsoft.com/office/drawing/2014/main" id="{68ED25F9-A312-C3A9-B2BD-4D068230BBDA}"/>
                      </a:ext>
                    </a:extLst>
                  </p:cNvPr>
                  <p:cNvSpPr txBox="1"/>
                  <p:nvPr/>
                </p:nvSpPr>
                <p:spPr>
                  <a:xfrm>
                    <a:off x="4829663" y="4557947"/>
                    <a:ext cx="875570" cy="851297"/>
                  </a:xfrm>
                  <a:prstGeom prst="roundRect">
                    <a:avLst/>
                  </a:prstGeom>
                  <a:noFill/>
                  <a:ln>
                    <a:solidFill>
                      <a:srgbClr val="C00000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lvl="0" algn="ctr"/>
                    <a:r>
                      <a:rPr lang="ar-MA" sz="4400" b="1" kern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ea typeface="Calibri"/>
                        <a:cs typeface="Microsoft Uighur" panose="02000000000000000000" pitchFamily="2" charset="-78"/>
                        <a:sym typeface="Calibri"/>
                      </a:rPr>
                      <a:t>دَأَبَ</a:t>
                    </a:r>
                    <a:endParaRPr kumimoji="0" lang="fr-FR" sz="4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50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8" name="ZoneTexte 57">
                    <a:extLst>
                      <a:ext uri="{FF2B5EF4-FFF2-40B4-BE49-F238E27FC236}">
                        <a16:creationId xmlns:a16="http://schemas.microsoft.com/office/drawing/2014/main" id="{DE55F145-FA8C-8DC4-8058-948F9F3ADDA4}"/>
                      </a:ext>
                    </a:extLst>
                  </p:cNvPr>
                  <p:cNvSpPr txBox="1"/>
                  <p:nvPr/>
                </p:nvSpPr>
                <p:spPr>
                  <a:xfrm>
                    <a:off x="1570520" y="5556340"/>
                    <a:ext cx="1784538" cy="851297"/>
                  </a:xfrm>
                  <a:prstGeom prst="roundRect">
                    <a:avLst/>
                  </a:prstGeom>
                  <a:noFill/>
                  <a:ln>
                    <a:solidFill>
                      <a:srgbClr val="C00000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lvl="0" algn="ctr"/>
                    <a:r>
                      <a:rPr lang="ar-MA" sz="4400" b="1" kern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ea typeface="Calibri"/>
                        <a:cs typeface="Microsoft Uighur" panose="02000000000000000000" pitchFamily="2" charset="-78"/>
                        <a:sym typeface="Calibri"/>
                      </a:rPr>
                      <a:t>اِسْتَعْجَلَ</a:t>
                    </a:r>
                    <a:endParaRPr kumimoji="0" lang="fr-FR" sz="4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50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9" name="ZoneTexte 58">
                    <a:extLst>
                      <a:ext uri="{FF2B5EF4-FFF2-40B4-BE49-F238E27FC236}">
                        <a16:creationId xmlns:a16="http://schemas.microsoft.com/office/drawing/2014/main" id="{80F49BD0-5AAD-95FF-FE45-D749D39B66A9}"/>
                      </a:ext>
                    </a:extLst>
                  </p:cNvPr>
                  <p:cNvSpPr txBox="1"/>
                  <p:nvPr/>
                </p:nvSpPr>
                <p:spPr>
                  <a:xfrm>
                    <a:off x="5946655" y="3350188"/>
                    <a:ext cx="1151767" cy="851297"/>
                  </a:xfrm>
                  <a:prstGeom prst="roundRect">
                    <a:avLst/>
                  </a:prstGeom>
                  <a:noFill/>
                  <a:ln>
                    <a:solidFill>
                      <a:srgbClr val="C00000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lvl="0" algn="ctr"/>
                    <a:r>
                      <a:rPr lang="ar-MA" sz="4400" b="1" kern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/>
                        <a:cs typeface="Microsoft Uighur" panose="02000000000000000000" pitchFamily="2" charset="-78"/>
                        <a:sym typeface="Calibri"/>
                      </a:rPr>
                      <a:t>اَلْوَحْدَةُ</a:t>
                    </a:r>
                    <a:endParaRPr kumimoji="0" lang="fr-FR" sz="4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50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0" name="ZoneTexte 59">
                    <a:extLst>
                      <a:ext uri="{FF2B5EF4-FFF2-40B4-BE49-F238E27FC236}">
                        <a16:creationId xmlns:a16="http://schemas.microsoft.com/office/drawing/2014/main" id="{2B3A8470-D0BB-BB6D-7C2B-CE4157542EDD}"/>
                      </a:ext>
                    </a:extLst>
                  </p:cNvPr>
                  <p:cNvSpPr txBox="1"/>
                  <p:nvPr/>
                </p:nvSpPr>
                <p:spPr>
                  <a:xfrm>
                    <a:off x="1570521" y="4557949"/>
                    <a:ext cx="1138913" cy="851297"/>
                  </a:xfrm>
                  <a:prstGeom prst="roundRect">
                    <a:avLst/>
                  </a:prstGeom>
                  <a:noFill/>
                  <a:ln>
                    <a:solidFill>
                      <a:srgbClr val="C00000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lvl="0" algn="ctr"/>
                    <a:r>
                      <a:rPr lang="ar-MA" sz="4400" b="1" kern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ea typeface="Calibri"/>
                        <a:cs typeface="Microsoft Uighur" panose="02000000000000000000" pitchFamily="2" charset="-78"/>
                        <a:sym typeface="Calibri"/>
                      </a:rPr>
                      <a:t>تَعاطَفَ</a:t>
                    </a:r>
                    <a:endParaRPr kumimoji="0" lang="fr-FR" sz="4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50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AD6ECA4E-8A21-2686-D3D6-BBE8D5EE881F}"/>
                    </a:ext>
                  </a:extLst>
                </p:cNvPr>
                <p:cNvSpPr txBox="1"/>
                <p:nvPr/>
              </p:nvSpPr>
              <p:spPr>
                <a:xfrm>
                  <a:off x="996167" y="4933651"/>
                  <a:ext cx="1489016" cy="783193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lvl="0" algn="ctr"/>
                  <a:r>
                    <a:rPr lang="ar-MA" sz="4000" b="1" kern="0" dirty="0">
                      <a:solidFill>
                        <a:schemeClr val="accent1">
                          <a:lumMod val="75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أَصَرَّ </a:t>
                  </a:r>
                  <a:r>
                    <a:rPr kumimoji="0" lang="ar-MA" sz="4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5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/ </a:t>
                  </a:r>
                  <a:r>
                    <a:rPr lang="ar-MA" sz="4000" b="1" kern="0" dirty="0">
                      <a:solidFill>
                        <a:schemeClr val="accent1">
                          <a:lumMod val="75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يُصِرُّ</a:t>
                  </a:r>
                  <a:endParaRPr kumimoji="0" lang="fr-FR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7D1EC13A-7821-4038-F323-18288539BEE7}"/>
                    </a:ext>
                  </a:extLst>
                </p:cNvPr>
                <p:cNvSpPr txBox="1"/>
                <p:nvPr/>
              </p:nvSpPr>
              <p:spPr>
                <a:xfrm>
                  <a:off x="2581881" y="4933652"/>
                  <a:ext cx="1489016" cy="783193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lvl="0" algn="ctr"/>
                  <a:r>
                    <a:rPr lang="ar-MA" sz="4000" b="1" kern="0" dirty="0">
                      <a:solidFill>
                        <a:schemeClr val="accent1">
                          <a:lumMod val="75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أَسَرَ</a:t>
                  </a:r>
                  <a:r>
                    <a:rPr kumimoji="0" lang="ar-MA" sz="4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5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/ </a:t>
                  </a:r>
                  <a:r>
                    <a:rPr lang="ar-MA" sz="4000" b="1" kern="0" dirty="0">
                      <a:solidFill>
                        <a:schemeClr val="accent1">
                          <a:lumMod val="75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يَأْسِرُ</a:t>
                  </a:r>
                  <a:endParaRPr kumimoji="0" lang="fr-FR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24B1F267-A7ED-8EBD-264C-812CD4AA85A0}"/>
                    </a:ext>
                  </a:extLst>
                </p:cNvPr>
                <p:cNvSpPr txBox="1"/>
                <p:nvPr/>
              </p:nvSpPr>
              <p:spPr>
                <a:xfrm>
                  <a:off x="4172677" y="4933652"/>
                  <a:ext cx="1666035" cy="851297"/>
                </a:xfrm>
                <a:prstGeom prst="round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lvl="0" algn="ctr"/>
                  <a:r>
                    <a:rPr lang="ar-MA" sz="4400" b="1" kern="0" dirty="0">
                      <a:solidFill>
                        <a:schemeClr val="accent1">
                          <a:lumMod val="75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غَمَرَ </a:t>
                  </a:r>
                  <a:r>
                    <a:rPr kumimoji="0" lang="ar-MA" sz="4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5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/ </a:t>
                  </a:r>
                  <a:r>
                    <a:rPr lang="ar-MA" sz="4400" b="1" kern="0" dirty="0">
                      <a:solidFill>
                        <a:schemeClr val="accent1">
                          <a:lumMod val="75000"/>
                        </a:schemeClr>
                      </a:solidFill>
                      <a:latin typeface="Microsoft Uighur" panose="02000000000000000000" pitchFamily="2" charset="-78"/>
                      <a:ea typeface="Calibri"/>
                      <a:cs typeface="Microsoft Uighur" panose="02000000000000000000" pitchFamily="2" charset="-78"/>
                      <a:sym typeface="Calibri"/>
                    </a:rPr>
                    <a:t>يَغْمُرُ</a:t>
                  </a:r>
                  <a:endParaRPr kumimoji="0" lang="ar-MA" sz="4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Calibri"/>
                    <a:cs typeface="Microsoft Uighur" panose="02000000000000000000" pitchFamily="2" charset="-78"/>
                    <a:sym typeface="Calibri"/>
                  </a:endParaRPr>
                </a:p>
              </p:txBody>
            </p:sp>
          </p:grp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0DB172B3-958F-B504-50C3-FA29E20E7B14}"/>
                  </a:ext>
                </a:extLst>
              </p:cNvPr>
              <p:cNvSpPr txBox="1"/>
              <p:nvPr/>
            </p:nvSpPr>
            <p:spPr>
              <a:xfrm>
                <a:off x="725402" y="1625258"/>
                <a:ext cx="1294621" cy="851297"/>
              </a:xfrm>
              <a:prstGeom prst="round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ar-MA" sz="4400" b="1" kern="0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/>
                    <a:cs typeface="Microsoft Uighur" panose="02000000000000000000" pitchFamily="2" charset="-78"/>
                    <a:sym typeface="Calibri"/>
                  </a:rPr>
                  <a:t>أُنْسٌ</a:t>
                </a:r>
                <a:endParaRPr kumimoji="0" lang="fr-FR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9C68E05C-75D5-AB89-8568-79FF5D2E8DFD}"/>
                  </a:ext>
                </a:extLst>
              </p:cNvPr>
              <p:cNvSpPr txBox="1"/>
              <p:nvPr/>
            </p:nvSpPr>
            <p:spPr>
              <a:xfrm>
                <a:off x="3097594" y="3956434"/>
                <a:ext cx="1100285" cy="851297"/>
              </a:xfrm>
              <a:prstGeom prst="round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ar-MA" sz="4400" b="1" kern="0" dirty="0">
                    <a:solidFill>
                      <a:schemeClr val="accent1">
                        <a:lumMod val="75000"/>
                      </a:schemeClr>
                    </a:solidFill>
                    <a:latin typeface="Microsoft Uighur" panose="02000000000000000000" pitchFamily="2" charset="-78"/>
                    <a:ea typeface="Calibri"/>
                    <a:cs typeface="Microsoft Uighur" panose="02000000000000000000" pitchFamily="2" charset="-78"/>
                    <a:sym typeface="Calibri"/>
                  </a:rPr>
                  <a:t>اِعْتَلى</a:t>
                </a:r>
                <a:endParaRPr kumimoji="0" lang="fr-FR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5F93000F-AD84-CFDE-B311-376C8B583861}"/>
                </a:ext>
              </a:extLst>
            </p:cNvPr>
            <p:cNvSpPr txBox="1"/>
            <p:nvPr/>
          </p:nvSpPr>
          <p:spPr>
            <a:xfrm>
              <a:off x="2433179" y="2970015"/>
              <a:ext cx="1398135" cy="8512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lvl="0" algn="ctr"/>
              <a:r>
                <a:rPr lang="ar-MA" sz="4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فُنونٌ</a:t>
              </a:r>
              <a:endParaRPr lang="fr-FR" sz="4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59FFDCD9-247C-0D50-B6D5-0129F2F5EBB0}"/>
                </a:ext>
              </a:extLst>
            </p:cNvPr>
            <p:cNvSpPr txBox="1"/>
            <p:nvPr/>
          </p:nvSpPr>
          <p:spPr>
            <a:xfrm>
              <a:off x="787828" y="2970015"/>
              <a:ext cx="1398135" cy="8512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lvl="0" algn="ctr"/>
              <a:r>
                <a:rPr lang="ar-MA" sz="4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بَراعَةٌ</a:t>
              </a:r>
              <a:endParaRPr lang="fr-FR" sz="4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0AAA06D3-0FD0-148D-2B46-DED5C035FE9B}"/>
                </a:ext>
              </a:extLst>
            </p:cNvPr>
            <p:cNvSpPr txBox="1"/>
            <p:nvPr/>
          </p:nvSpPr>
          <p:spPr>
            <a:xfrm>
              <a:off x="4015522" y="2970014"/>
              <a:ext cx="1398135" cy="8512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lvl="0" algn="ctr"/>
              <a:r>
                <a:rPr lang="ar-MA" sz="4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حَماسَةٌ</a:t>
              </a:r>
              <a:endParaRPr lang="fr-FR" sz="4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4026B012-BA51-EAA5-323D-E9D9E5D40887}"/>
                </a:ext>
              </a:extLst>
            </p:cNvPr>
            <p:cNvSpPr txBox="1"/>
            <p:nvPr/>
          </p:nvSpPr>
          <p:spPr>
            <a:xfrm>
              <a:off x="6599975" y="4177773"/>
              <a:ext cx="1657262" cy="8512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lvl="0" algn="ctr"/>
              <a:r>
                <a:rPr lang="ar-MA" sz="4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اَلْمُطالَعَةُ</a:t>
              </a:r>
              <a:endPara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EA6BCBE2-08D4-923A-5B3F-FF2E88081C38}"/>
                </a:ext>
              </a:extLst>
            </p:cNvPr>
            <p:cNvSpPr txBox="1"/>
            <p:nvPr/>
          </p:nvSpPr>
          <p:spPr>
            <a:xfrm>
              <a:off x="2143665" y="1837764"/>
              <a:ext cx="1142624" cy="8512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lvl="0" algn="ctr"/>
              <a:r>
                <a:rPr lang="ar-MA" sz="4400" b="1" kern="0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إِبْداعٌ</a:t>
              </a:r>
              <a:endPara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1" name="ZoneTexte 60">
            <a:extLst>
              <a:ext uri="{FF2B5EF4-FFF2-40B4-BE49-F238E27FC236}">
                <a16:creationId xmlns:a16="http://schemas.microsoft.com/office/drawing/2014/main" id="{D727FC3C-A993-DC13-15A2-AAACBE2EBAD7}"/>
              </a:ext>
            </a:extLst>
          </p:cNvPr>
          <p:cNvSpPr txBox="1"/>
          <p:nvPr/>
        </p:nvSpPr>
        <p:spPr>
          <a:xfrm>
            <a:off x="1978897" y="4158617"/>
            <a:ext cx="1100285" cy="85129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ar-MA" sz="4400" b="1" kern="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هَوِيَ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5208C012-E45B-61DA-3C4F-129D2DDAD2FA}"/>
              </a:ext>
            </a:extLst>
          </p:cNvPr>
          <p:cNvSpPr>
            <a:spLocks/>
          </p:cNvSpPr>
          <p:nvPr/>
        </p:nvSpPr>
        <p:spPr>
          <a:xfrm>
            <a:off x="281530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</p:spTree>
    <p:extLst>
      <p:ext uri="{BB962C8B-B14F-4D97-AF65-F5344CB8AC3E}">
        <p14:creationId xmlns:p14="http://schemas.microsoft.com/office/powerpoint/2010/main" val="663685344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D272E-43B5-B264-BABE-789704DCA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C2548F-ECF3-5986-6B55-3755CCB14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على دفاتر القسم، أنجزوا التمرينين التاليين. (6 دقائق)</a:t>
            </a:r>
            <a:endParaRPr lang="fr-F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106269-6EEB-2F32-D42D-93371E19073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F328D85-7F24-5F49-4389-1C527706A89C}"/>
              </a:ext>
            </a:extLst>
          </p:cNvPr>
          <p:cNvSpPr txBox="1"/>
          <p:nvPr/>
        </p:nvSpPr>
        <p:spPr>
          <a:xfrm>
            <a:off x="524661" y="1368000"/>
            <a:ext cx="7611561" cy="4869418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1- أُرَكِّبُ كُلَّ كَلِمَةٍ في جُمْلَةٍ:</a:t>
            </a:r>
          </a:p>
          <a:p>
            <a:pPr algn="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مَشاعِرُ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 ...................................................................</a:t>
            </a:r>
          </a:p>
          <a:p>
            <a:pPr algn="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أَبْدَعَ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......................................................................</a:t>
            </a:r>
          </a:p>
          <a:p>
            <a:pPr algn="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هَوِيَ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 .....................................................................</a:t>
            </a:r>
          </a:p>
          <a:p>
            <a:pPr algn="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غَمَرَ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 ......................................................................</a:t>
            </a:r>
          </a:p>
          <a:p>
            <a:pPr algn="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حُبورٌ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  ...................................................................</a:t>
            </a:r>
          </a:p>
          <a:p>
            <a:pPr algn="r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2- أُنْشِئُ خَريطَةَ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ٱلْكَلِمَتَيْنِ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اِعْتَلى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–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أُنْسٌ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B27705C0-685E-E507-28C7-9E9BBEFE87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847F07F-B4D4-691E-FDE9-B61A84E4874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C31C8DB-068B-4A24-F242-52D9C53C6ED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8283D2B-B06E-50A4-604C-862E56A26B83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9ADF6F2-AAB5-33EF-07CF-A8182FED8A30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53ACD5AC-B3B3-49D8-2A9F-126BB53FD7CF}"/>
                </a:ext>
              </a:extLst>
            </p:cNvPr>
            <p:cNvGrpSpPr/>
            <p:nvPr/>
          </p:nvGrpSpPr>
          <p:grpSpPr>
            <a:xfrm>
              <a:off x="1878674" y="136738"/>
              <a:ext cx="4453440" cy="278069"/>
              <a:chOff x="1878674" y="136738"/>
              <a:chExt cx="4453440" cy="278069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6A5B09F1-C028-8D32-5839-39477AD48F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878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19D0FA2C-BC0E-1C4A-751B-9A83BEC99C29}"/>
                  </a:ext>
                </a:extLst>
              </p:cNvPr>
              <p:cNvGrpSpPr/>
              <p:nvPr/>
            </p:nvGrpSpPr>
            <p:grpSpPr>
              <a:xfrm>
                <a:off x="4052373" y="136738"/>
                <a:ext cx="2279741" cy="278069"/>
                <a:chOff x="4052373" y="136738"/>
                <a:chExt cx="2279741" cy="278069"/>
              </a:xfrm>
            </p:grpSpPr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DA5F675A-98A7-A865-F449-46B81D36667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054045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1BD35B02-7381-440D-1106-BE704484D0F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</p:grpSp>
        </p:grp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69A80E7A-F844-5280-8A00-9C57F78A7A68}"/>
              </a:ext>
            </a:extLst>
          </p:cNvPr>
          <p:cNvSpPr>
            <a:spLocks/>
          </p:cNvSpPr>
          <p:nvPr/>
        </p:nvSpPr>
        <p:spPr>
          <a:xfrm>
            <a:off x="281530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</p:spTree>
    <p:extLst>
      <p:ext uri="{BB962C8B-B14F-4D97-AF65-F5344CB8AC3E}">
        <p14:creationId xmlns:p14="http://schemas.microsoft.com/office/powerpoint/2010/main" val="2691462376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0A9B91-F8E1-6EE7-F811-5A4B437EC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566B38-861B-AD7C-C7DA-512AAE1A7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913" y="828736"/>
            <a:ext cx="6840000" cy="389330"/>
          </a:xfrm>
        </p:spPr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انتهى الوقت. نصحح التمرين 1. من يقرأ الجمل التي ركبها؟ آخر؟ هل أنتم متفقون؟ </a:t>
            </a:r>
            <a:endParaRPr lang="fr-FR" sz="20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BB4D2A7-FF5B-3F10-B7F4-5EEEDFCEEBF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9071436-07F6-C06F-D0A4-DB55D2B07A4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3" name="Espace réservé pour une image  32">
            <a:extLst>
              <a:ext uri="{FF2B5EF4-FFF2-40B4-BE49-F238E27FC236}">
                <a16:creationId xmlns:a16="http://schemas.microsoft.com/office/drawing/2014/main" id="{AB8A2EDC-F30F-11E2-C9AE-0CDBB588B9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C4141298-3AA5-68D8-62E1-26B74E1DAC2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EDBCA61-A7F3-59F0-4941-B31B5AA18982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2B469CC-7978-15A0-4694-209CDEA218E5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421B3579-8EB4-6415-0DEB-392902CC69F5}"/>
                </a:ext>
              </a:extLst>
            </p:cNvPr>
            <p:cNvGrpSpPr/>
            <p:nvPr/>
          </p:nvGrpSpPr>
          <p:grpSpPr>
            <a:xfrm>
              <a:off x="1878674" y="136738"/>
              <a:ext cx="4453440" cy="278069"/>
              <a:chOff x="1878674" y="136738"/>
              <a:chExt cx="4453440" cy="278069"/>
            </a:xfrm>
          </p:grpSpPr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FEAF9A21-F114-0D7D-8DC0-55D94576C6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878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22" name="Groupe 21">
                <a:extLst>
                  <a:ext uri="{FF2B5EF4-FFF2-40B4-BE49-F238E27FC236}">
                    <a16:creationId xmlns:a16="http://schemas.microsoft.com/office/drawing/2014/main" id="{A41A663D-0599-FB16-82FC-A03D7ABF0A21}"/>
                  </a:ext>
                </a:extLst>
              </p:cNvPr>
              <p:cNvGrpSpPr/>
              <p:nvPr/>
            </p:nvGrpSpPr>
            <p:grpSpPr>
              <a:xfrm>
                <a:off x="4052373" y="136738"/>
                <a:ext cx="2279741" cy="278069"/>
                <a:chOff x="4052373" y="136738"/>
                <a:chExt cx="2279741" cy="278069"/>
              </a:xfrm>
            </p:grpSpPr>
            <p:pic>
              <p:nvPicPr>
                <p:cNvPr id="25" name="Image 24">
                  <a:extLst>
                    <a:ext uri="{FF2B5EF4-FFF2-40B4-BE49-F238E27FC236}">
                      <a16:creationId xmlns:a16="http://schemas.microsoft.com/office/drawing/2014/main" id="{A18874FD-3383-761A-DB4C-6CDAC85906F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054045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6" name="Image 25">
                  <a:extLst>
                    <a:ext uri="{FF2B5EF4-FFF2-40B4-BE49-F238E27FC236}">
                      <a16:creationId xmlns:a16="http://schemas.microsoft.com/office/drawing/2014/main" id="{6624C213-E8C8-B592-D68B-55E02797889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</p:grpSp>
        </p:grp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D2D61083-5748-E77B-AB5F-6528A7268F07}"/>
              </a:ext>
            </a:extLst>
          </p:cNvPr>
          <p:cNvSpPr txBox="1"/>
          <p:nvPr/>
        </p:nvSpPr>
        <p:spPr>
          <a:xfrm>
            <a:off x="524661" y="1368000"/>
            <a:ext cx="7611561" cy="4188381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1- أُرَكِّبُ كُلَّ كَلِمَةٍ في جُمْلَةٍ:</a:t>
            </a:r>
          </a:p>
          <a:p>
            <a:pPr algn="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مَشاعِرُ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 ..................................................................</a:t>
            </a:r>
          </a:p>
          <a:p>
            <a:pPr algn="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أَبْدَعَ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.....................................................................</a:t>
            </a:r>
          </a:p>
          <a:p>
            <a:pPr algn="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هَوِيَ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 ....................................................................</a:t>
            </a:r>
          </a:p>
          <a:p>
            <a:pPr algn="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غَمَرَ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 .....................................................................</a:t>
            </a:r>
          </a:p>
          <a:p>
            <a:pPr algn="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حُبورٌ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  ...................................................................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E13E37-A253-6999-CCD0-DC28A76515EE}"/>
              </a:ext>
            </a:extLst>
          </p:cNvPr>
          <p:cNvSpPr>
            <a:spLocks/>
          </p:cNvSpPr>
          <p:nvPr/>
        </p:nvSpPr>
        <p:spPr>
          <a:xfrm>
            <a:off x="281530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</p:spTree>
    <p:extLst>
      <p:ext uri="{BB962C8B-B14F-4D97-AF65-F5344CB8AC3E}">
        <p14:creationId xmlns:p14="http://schemas.microsoft.com/office/powerpoint/2010/main" val="1081138452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D2AF2-A7F3-17CF-0433-15BD920FDB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777C97-866A-64B0-1969-68731A24F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913" y="828736"/>
            <a:ext cx="6840000" cy="389330"/>
          </a:xfrm>
        </p:spPr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هذه جمل أخرى. من يقرؤها؟</a:t>
            </a:r>
            <a:endParaRPr lang="fr-FR" sz="20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D7B2A23-7840-0758-4C61-C82290BBBE0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DAA7028-869A-8C63-B67A-527C222B7F4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3" name="Espace réservé pour une image  32">
            <a:extLst>
              <a:ext uri="{FF2B5EF4-FFF2-40B4-BE49-F238E27FC236}">
                <a16:creationId xmlns:a16="http://schemas.microsoft.com/office/drawing/2014/main" id="{35C3ABBE-316C-3F76-7D6D-F97D2BF794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139A87BF-FB67-428F-9D17-A43FB16A3C1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D30AEDF-E3FE-EE97-1DF2-67895D08DBE9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9769A29-3553-664D-4B88-CB442D385366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4373A12B-88A3-D08A-51FB-55B882BA5241}"/>
                </a:ext>
              </a:extLst>
            </p:cNvPr>
            <p:cNvGrpSpPr/>
            <p:nvPr/>
          </p:nvGrpSpPr>
          <p:grpSpPr>
            <a:xfrm>
              <a:off x="1878674" y="136738"/>
              <a:ext cx="4453440" cy="278069"/>
              <a:chOff x="1878674" y="136738"/>
              <a:chExt cx="4453440" cy="278069"/>
            </a:xfrm>
          </p:grpSpPr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E00D8ACF-BCE3-327A-4508-4BC224BE23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878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22" name="Groupe 21">
                <a:extLst>
                  <a:ext uri="{FF2B5EF4-FFF2-40B4-BE49-F238E27FC236}">
                    <a16:creationId xmlns:a16="http://schemas.microsoft.com/office/drawing/2014/main" id="{B5D8F629-06F3-E8A2-9D46-6B291CBE6AA6}"/>
                  </a:ext>
                </a:extLst>
              </p:cNvPr>
              <p:cNvGrpSpPr/>
              <p:nvPr/>
            </p:nvGrpSpPr>
            <p:grpSpPr>
              <a:xfrm>
                <a:off x="4052373" y="136738"/>
                <a:ext cx="2279741" cy="278069"/>
                <a:chOff x="4052373" y="136738"/>
                <a:chExt cx="2279741" cy="278069"/>
              </a:xfrm>
            </p:grpSpPr>
            <p:pic>
              <p:nvPicPr>
                <p:cNvPr id="25" name="Image 24">
                  <a:extLst>
                    <a:ext uri="{FF2B5EF4-FFF2-40B4-BE49-F238E27FC236}">
                      <a16:creationId xmlns:a16="http://schemas.microsoft.com/office/drawing/2014/main" id="{BCF0E138-758C-A276-FB3F-24CD2AD31E5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054045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6" name="Image 25">
                  <a:extLst>
                    <a:ext uri="{FF2B5EF4-FFF2-40B4-BE49-F238E27FC236}">
                      <a16:creationId xmlns:a16="http://schemas.microsoft.com/office/drawing/2014/main" id="{2F7F0EF5-0B52-AB96-9951-03193B9F853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</p:grpSp>
        </p:grp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97C47101-3D58-83A4-2377-8C2DB042F10B}"/>
              </a:ext>
            </a:extLst>
          </p:cNvPr>
          <p:cNvSpPr txBox="1"/>
          <p:nvPr/>
        </p:nvSpPr>
        <p:spPr>
          <a:xfrm>
            <a:off x="524661" y="1368000"/>
            <a:ext cx="7611561" cy="4528899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1- أُرَكِّبُ كُلَّ كَلِمَةٍ في جُمْلَةٍ:</a:t>
            </a:r>
          </a:p>
          <a:p>
            <a:pPr algn="r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مَشاعِرُ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 أَثارَتِ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ٱلْمَسْرَحِيَّةُ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بِداخِلي </a:t>
            </a: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مَشاعِرَ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ٱلْحُزْنِ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أَبْدَعَ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r>
              <a:rPr lang="ar-MA" sz="44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أَبْدَعَ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ٱلشّاعِرُ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قَصيدَةً رائِعَةً. </a:t>
            </a:r>
          </a:p>
          <a:p>
            <a:pPr algn="r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هَوِيَ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 أَنا </a:t>
            </a: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أَهْوى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مُطالَعَةَ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ٱلْقِصَصِ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ٱلْخَيالِيَّةِ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غَمَرَ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 </a:t>
            </a: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تَغْمُرُ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ٱلْفَرْحَةُ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ٱلأَطْفالَ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صَبيحَةَ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ٱلْعيدِ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حُبورٌ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  تُطارِدُ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ٱلْفَتاةُ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ٱلْفراشاتِ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حُبورٍ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C372C3F-0E3C-FE38-7D55-AA275D4270DB}"/>
              </a:ext>
            </a:extLst>
          </p:cNvPr>
          <p:cNvSpPr>
            <a:spLocks/>
          </p:cNvSpPr>
          <p:nvPr/>
        </p:nvSpPr>
        <p:spPr>
          <a:xfrm>
            <a:off x="281530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</p:spTree>
    <p:extLst>
      <p:ext uri="{BB962C8B-B14F-4D97-AF65-F5344CB8AC3E}">
        <p14:creationId xmlns:p14="http://schemas.microsoft.com/office/powerpoint/2010/main" val="374425970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D6912-7317-94E3-D785-43F35EA91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DD2BFA-331C-1777-C9A4-1B3C999E8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نصحح التمرين الثاني على السبورة. نبدأ بالكلمة "اعتلى". ما نوعها؟ ...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FCFE86C-42A8-6A14-FE84-FBF326824E6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B09849C-7C6A-AB60-5755-83777840860E}"/>
              </a:ext>
            </a:extLst>
          </p:cNvPr>
          <p:cNvSpPr txBox="1"/>
          <p:nvPr/>
        </p:nvSpPr>
        <p:spPr>
          <a:xfrm>
            <a:off x="6029116" y="1660503"/>
            <a:ext cx="2733773" cy="669687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>
              <a:lnSpc>
                <a:spcPts val="4000"/>
              </a:lnSpc>
            </a:pP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خريطة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ٱلْكَلِمَةِ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(اِعْتَلى):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41D85697-4765-7D96-BF26-F56F8953BFA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EE1F887E-2216-E0FE-2B2F-F01223D2F0C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412C703-7E2E-6442-E3A2-3F3134B2835E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BA64A17-095E-C239-75FF-7FB3E7D1DC18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D46B6E3B-1084-338B-8F98-CF883E2B3636}"/>
                </a:ext>
              </a:extLst>
            </p:cNvPr>
            <p:cNvGrpSpPr/>
            <p:nvPr/>
          </p:nvGrpSpPr>
          <p:grpSpPr>
            <a:xfrm>
              <a:off x="1878674" y="131773"/>
              <a:ext cx="4453440" cy="288000"/>
              <a:chOff x="1878674" y="131773"/>
              <a:chExt cx="4453440" cy="288000"/>
            </a:xfrm>
          </p:grpSpPr>
          <p:pic>
            <p:nvPicPr>
              <p:cNvPr id="6" name="Image 5">
                <a:extLst>
                  <a:ext uri="{FF2B5EF4-FFF2-40B4-BE49-F238E27FC236}">
                    <a16:creationId xmlns:a16="http://schemas.microsoft.com/office/drawing/2014/main" id="{8DA279AC-952F-34C7-F2CC-BEA2BDF3EB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878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9C0945CF-CC03-CAA8-5DC9-AE89FC07FF25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516808" cy="288000"/>
                <a:chOff x="2815306" y="131773"/>
                <a:chExt cx="3516808" cy="288000"/>
              </a:xfrm>
            </p:grpSpPr>
            <p:pic>
              <p:nvPicPr>
                <p:cNvPr id="9" name="Image 8">
                  <a:extLst>
                    <a:ext uri="{FF2B5EF4-FFF2-40B4-BE49-F238E27FC236}">
                      <a16:creationId xmlns:a16="http://schemas.microsoft.com/office/drawing/2014/main" id="{F5C56E01-8437-2DE0-90FC-C720492C92B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054045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DF7E3AB6-0D7C-027B-F303-F17B1094108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90E754CD-E38D-EACB-8EDC-DA9132EA24AB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فهم المسموع</a:t>
                  </a:r>
                </a:p>
              </p:txBody>
            </p:sp>
          </p:grpSp>
        </p:grp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72D32432-96E8-FC1A-C97B-53CC974C9F37}"/>
              </a:ext>
            </a:extLst>
          </p:cNvPr>
          <p:cNvSpPr txBox="1"/>
          <p:nvPr/>
        </p:nvSpPr>
        <p:spPr>
          <a:xfrm>
            <a:off x="5971593" y="4145636"/>
            <a:ext cx="2848821" cy="669687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>
              <a:lnSpc>
                <a:spcPts val="4000"/>
              </a:lnSpc>
            </a:pP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خريطة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ٱلْكَلِمَةِ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(أُنْسٌ):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53FA7C73-275E-2309-7A07-04966DE34766}"/>
              </a:ext>
            </a:extLst>
          </p:cNvPr>
          <p:cNvGrpSpPr/>
          <p:nvPr/>
        </p:nvGrpSpPr>
        <p:grpSpPr>
          <a:xfrm>
            <a:off x="431326" y="1841937"/>
            <a:ext cx="8026524" cy="2120129"/>
            <a:chOff x="431326" y="1841937"/>
            <a:chExt cx="8026524" cy="2120129"/>
          </a:xfrm>
        </p:grpSpPr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2DBA8F65-9BA3-A41E-8DB1-C670E9D451A0}"/>
                </a:ext>
              </a:extLst>
            </p:cNvPr>
            <p:cNvSpPr txBox="1"/>
            <p:nvPr/>
          </p:nvSpPr>
          <p:spPr>
            <a:xfrm>
              <a:off x="3718053" y="2437817"/>
              <a:ext cx="1891088" cy="908864"/>
            </a:xfrm>
            <a:prstGeom prst="ellipse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 defTabSz="457200" rtl="1">
                <a:defRPr/>
              </a:pPr>
              <a:r>
                <a:rPr lang="ar-MA" sz="3600" b="1" dirty="0">
                  <a:solidFill>
                    <a:srgbClr val="0070C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 </a:t>
              </a:r>
              <a:r>
                <a:rPr lang="ar-MA" sz="36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.............</a:t>
              </a:r>
              <a:endParaRPr lang="fr-FR" sz="36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3B6698D1-2107-930C-BA09-F8F0A5F05F9D}"/>
                </a:ext>
              </a:extLst>
            </p:cNvPr>
            <p:cNvSpPr txBox="1"/>
            <p:nvPr/>
          </p:nvSpPr>
          <p:spPr>
            <a:xfrm>
              <a:off x="3566528" y="1841937"/>
              <a:ext cx="2194138" cy="4616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b="1" dirty="0"/>
                <a:t>اَلنَّوْعُ: </a:t>
              </a:r>
              <a:r>
                <a:rPr lang="ar-MA" sz="2400" b="1" dirty="0">
                  <a:solidFill>
                    <a:srgbClr val="FF0000"/>
                  </a:solidFill>
                </a:rPr>
                <a:t>.......</a:t>
              </a:r>
              <a:r>
                <a:rPr lang="ar-MA" sz="2400" b="1" dirty="0"/>
                <a:t>.</a:t>
              </a:r>
              <a:endParaRPr lang="fr-FR" sz="2400" b="1" dirty="0"/>
            </a:p>
          </p:txBody>
        </p: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315531F0-DBA6-2405-DFD5-B76AF6516CCA}"/>
                </a:ext>
              </a:extLst>
            </p:cNvPr>
            <p:cNvCxnSpPr>
              <a:cxnSpLocks/>
              <a:stCxn id="16" idx="0"/>
              <a:endCxn id="17" idx="2"/>
            </p:cNvCxnSpPr>
            <p:nvPr/>
          </p:nvCxnSpPr>
          <p:spPr>
            <a:xfrm flipV="1">
              <a:off x="4663597" y="2303602"/>
              <a:ext cx="0" cy="134215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AFFDF77C-70A1-B749-FB5C-3E4171F0B5A0}"/>
                </a:ext>
              </a:extLst>
            </p:cNvPr>
            <p:cNvSpPr txBox="1"/>
            <p:nvPr/>
          </p:nvSpPr>
          <p:spPr>
            <a:xfrm>
              <a:off x="6566762" y="2701947"/>
              <a:ext cx="1891088" cy="40011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/>
                <a:t>اَلْمُرادِفُ: </a:t>
              </a:r>
              <a:r>
                <a:rPr lang="ar-MA" sz="2000" b="1" dirty="0">
                  <a:solidFill>
                    <a:srgbClr val="FF0000"/>
                  </a:solidFill>
                </a:rPr>
                <a:t>.......</a:t>
              </a:r>
              <a:r>
                <a:rPr lang="ar-MA" sz="2000" b="1" dirty="0"/>
                <a:t>.</a:t>
              </a:r>
              <a:endParaRPr lang="fr-FR" sz="2000" b="1" dirty="0"/>
            </a:p>
          </p:txBody>
        </p: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75660646-1B31-E5C2-55D2-291943871F1F}"/>
                </a:ext>
              </a:extLst>
            </p:cNvPr>
            <p:cNvCxnSpPr>
              <a:cxnSpLocks/>
              <a:stCxn id="16" idx="6"/>
              <a:endCxn id="19" idx="1"/>
            </p:cNvCxnSpPr>
            <p:nvPr/>
          </p:nvCxnSpPr>
          <p:spPr>
            <a:xfrm>
              <a:off x="5609141" y="2892249"/>
              <a:ext cx="957621" cy="9753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CBDDCADD-D5B1-B408-FD87-1EF77EB9B9E2}"/>
                </a:ext>
              </a:extLst>
            </p:cNvPr>
            <p:cNvSpPr txBox="1"/>
            <p:nvPr/>
          </p:nvSpPr>
          <p:spPr>
            <a:xfrm>
              <a:off x="431326" y="2671169"/>
              <a:ext cx="2341183" cy="4616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b="1" dirty="0"/>
                <a:t>اَلضِّدُّ: </a:t>
              </a:r>
              <a:r>
                <a:rPr lang="ar-MA" sz="2400" b="1" dirty="0">
                  <a:solidFill>
                    <a:srgbClr val="FF0000"/>
                  </a:solidFill>
                </a:rPr>
                <a:t>............</a:t>
              </a:r>
              <a:r>
                <a:rPr lang="ar-MA" sz="2400" b="1" dirty="0"/>
                <a:t>.</a:t>
              </a:r>
              <a:endParaRPr lang="fr-FR" sz="2400" b="1" dirty="0"/>
            </a:p>
          </p:txBody>
        </p: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4F0038BA-CA13-E261-CAA1-7F183882F5CB}"/>
                </a:ext>
              </a:extLst>
            </p:cNvPr>
            <p:cNvCxnSpPr>
              <a:cxnSpLocks/>
              <a:stCxn id="16" idx="2"/>
              <a:endCxn id="22" idx="3"/>
            </p:cNvCxnSpPr>
            <p:nvPr/>
          </p:nvCxnSpPr>
          <p:spPr>
            <a:xfrm flipH="1">
              <a:off x="2772509" y="2892249"/>
              <a:ext cx="945544" cy="9753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DF832FFE-95BD-35A5-C901-24143C4295F1}"/>
                </a:ext>
              </a:extLst>
            </p:cNvPr>
            <p:cNvSpPr txBox="1"/>
            <p:nvPr/>
          </p:nvSpPr>
          <p:spPr>
            <a:xfrm>
              <a:off x="1621817" y="3500401"/>
              <a:ext cx="6083559" cy="4616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b="1" dirty="0"/>
                <a:t>اَلْجُمْلَةُ: ..........................................</a:t>
              </a:r>
              <a:endParaRPr lang="fr-FR" sz="2400" b="1" dirty="0"/>
            </a:p>
          </p:txBody>
        </p: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E2AE029B-0247-5A9C-D675-1BDCECFC9D5C}"/>
                </a:ext>
              </a:extLst>
            </p:cNvPr>
            <p:cNvCxnSpPr>
              <a:cxnSpLocks/>
              <a:stCxn id="25" idx="0"/>
              <a:endCxn id="16" idx="4"/>
            </p:cNvCxnSpPr>
            <p:nvPr/>
          </p:nvCxnSpPr>
          <p:spPr>
            <a:xfrm flipV="1">
              <a:off x="4663597" y="3346681"/>
              <a:ext cx="0" cy="153720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36301E85-4107-E242-315B-A134289E7284}"/>
              </a:ext>
            </a:extLst>
          </p:cNvPr>
          <p:cNvGrpSpPr/>
          <p:nvPr/>
        </p:nvGrpSpPr>
        <p:grpSpPr>
          <a:xfrm>
            <a:off x="398069" y="4270225"/>
            <a:ext cx="8026524" cy="2120129"/>
            <a:chOff x="431326" y="1841937"/>
            <a:chExt cx="8026524" cy="2120129"/>
          </a:xfrm>
        </p:grpSpPr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7B7FF31C-54C4-1D69-9A05-BB278715C784}"/>
                </a:ext>
              </a:extLst>
            </p:cNvPr>
            <p:cNvSpPr txBox="1"/>
            <p:nvPr/>
          </p:nvSpPr>
          <p:spPr>
            <a:xfrm>
              <a:off x="3718053" y="2437817"/>
              <a:ext cx="1891088" cy="908864"/>
            </a:xfrm>
            <a:prstGeom prst="ellipse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 defTabSz="457200" rtl="1">
                <a:defRPr/>
              </a:pPr>
              <a:r>
                <a:rPr lang="ar-MA" sz="3600" b="1" dirty="0">
                  <a:solidFill>
                    <a:srgbClr val="0070C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 </a:t>
              </a:r>
              <a:r>
                <a:rPr lang="ar-MA" sz="36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.............</a:t>
              </a:r>
              <a:endParaRPr lang="fr-FR" sz="36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D3DA1585-B164-F04A-9781-6B3C6F09A9DC}"/>
                </a:ext>
              </a:extLst>
            </p:cNvPr>
            <p:cNvSpPr txBox="1"/>
            <p:nvPr/>
          </p:nvSpPr>
          <p:spPr>
            <a:xfrm>
              <a:off x="3566528" y="1841937"/>
              <a:ext cx="2194138" cy="4616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b="1" dirty="0"/>
                <a:t>اَلنَّوْعُ: </a:t>
              </a:r>
              <a:r>
                <a:rPr lang="ar-MA" sz="2400" b="1" dirty="0">
                  <a:solidFill>
                    <a:srgbClr val="FF0000"/>
                  </a:solidFill>
                </a:rPr>
                <a:t>.......</a:t>
              </a:r>
              <a:r>
                <a:rPr lang="ar-MA" sz="2400" b="1" dirty="0"/>
                <a:t>.</a:t>
              </a:r>
              <a:endParaRPr lang="fr-FR" sz="2400" b="1" dirty="0"/>
            </a:p>
          </p:txBody>
        </p:sp>
        <p:cxnSp>
          <p:nvCxnSpPr>
            <p:cNvPr id="52" name="Connecteur droit 51">
              <a:extLst>
                <a:ext uri="{FF2B5EF4-FFF2-40B4-BE49-F238E27FC236}">
                  <a16:creationId xmlns:a16="http://schemas.microsoft.com/office/drawing/2014/main" id="{ABF828C7-16B8-3BD5-ED64-CFBF9DCB87FF}"/>
                </a:ext>
              </a:extLst>
            </p:cNvPr>
            <p:cNvCxnSpPr>
              <a:cxnSpLocks/>
              <a:stCxn id="50" idx="0"/>
              <a:endCxn id="51" idx="2"/>
            </p:cNvCxnSpPr>
            <p:nvPr/>
          </p:nvCxnSpPr>
          <p:spPr>
            <a:xfrm flipV="1">
              <a:off x="4663597" y="2303602"/>
              <a:ext cx="0" cy="134215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2923FE98-B26C-28FA-D184-D6248789DC78}"/>
                </a:ext>
              </a:extLst>
            </p:cNvPr>
            <p:cNvSpPr txBox="1"/>
            <p:nvPr/>
          </p:nvSpPr>
          <p:spPr>
            <a:xfrm>
              <a:off x="6566762" y="2701947"/>
              <a:ext cx="1891088" cy="40011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/>
                <a:t>اَلْمُرادِفُ: </a:t>
              </a:r>
              <a:r>
                <a:rPr lang="ar-MA" sz="2000" b="1" dirty="0">
                  <a:solidFill>
                    <a:srgbClr val="FF0000"/>
                  </a:solidFill>
                </a:rPr>
                <a:t>.......</a:t>
              </a:r>
              <a:r>
                <a:rPr lang="ar-MA" sz="2000" b="1" dirty="0"/>
                <a:t>.</a:t>
              </a:r>
              <a:endParaRPr lang="fr-FR" sz="2000" b="1" dirty="0"/>
            </a:p>
          </p:txBody>
        </p:sp>
        <p:cxnSp>
          <p:nvCxnSpPr>
            <p:cNvPr id="54" name="Connecteur droit 53">
              <a:extLst>
                <a:ext uri="{FF2B5EF4-FFF2-40B4-BE49-F238E27FC236}">
                  <a16:creationId xmlns:a16="http://schemas.microsoft.com/office/drawing/2014/main" id="{12D793F5-6AE3-8538-457C-01F9F2C22D36}"/>
                </a:ext>
              </a:extLst>
            </p:cNvPr>
            <p:cNvCxnSpPr>
              <a:cxnSpLocks/>
              <a:stCxn id="50" idx="6"/>
              <a:endCxn id="53" idx="1"/>
            </p:cNvCxnSpPr>
            <p:nvPr/>
          </p:nvCxnSpPr>
          <p:spPr>
            <a:xfrm>
              <a:off x="5609141" y="2892249"/>
              <a:ext cx="957621" cy="9753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A04F578C-8927-CD66-7CE4-F17E257A53CF}"/>
                </a:ext>
              </a:extLst>
            </p:cNvPr>
            <p:cNvSpPr txBox="1"/>
            <p:nvPr/>
          </p:nvSpPr>
          <p:spPr>
            <a:xfrm>
              <a:off x="431326" y="2671169"/>
              <a:ext cx="2341183" cy="4616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b="1" dirty="0"/>
                <a:t>اَلضِّدُّ: </a:t>
              </a:r>
              <a:r>
                <a:rPr lang="ar-MA" sz="2400" b="1" dirty="0">
                  <a:solidFill>
                    <a:srgbClr val="FF0000"/>
                  </a:solidFill>
                </a:rPr>
                <a:t>............</a:t>
              </a:r>
              <a:r>
                <a:rPr lang="ar-MA" sz="2400" b="1" dirty="0"/>
                <a:t>.</a:t>
              </a:r>
              <a:endParaRPr lang="fr-FR" sz="2400" b="1" dirty="0"/>
            </a:p>
          </p:txBody>
        </p:sp>
        <p:cxnSp>
          <p:nvCxnSpPr>
            <p:cNvPr id="56" name="Connecteur droit 55">
              <a:extLst>
                <a:ext uri="{FF2B5EF4-FFF2-40B4-BE49-F238E27FC236}">
                  <a16:creationId xmlns:a16="http://schemas.microsoft.com/office/drawing/2014/main" id="{129D04EA-BD69-5F70-263E-0F732113F9B2}"/>
                </a:ext>
              </a:extLst>
            </p:cNvPr>
            <p:cNvCxnSpPr>
              <a:cxnSpLocks/>
              <a:stCxn id="50" idx="2"/>
              <a:endCxn id="55" idx="3"/>
            </p:cNvCxnSpPr>
            <p:nvPr/>
          </p:nvCxnSpPr>
          <p:spPr>
            <a:xfrm flipH="1">
              <a:off x="2772509" y="2892249"/>
              <a:ext cx="945544" cy="9753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05D86AE1-F0B8-5EEC-23E5-E1427170EFD6}"/>
                </a:ext>
              </a:extLst>
            </p:cNvPr>
            <p:cNvSpPr txBox="1"/>
            <p:nvPr/>
          </p:nvSpPr>
          <p:spPr>
            <a:xfrm>
              <a:off x="1621817" y="3500401"/>
              <a:ext cx="6083559" cy="4616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b="1" dirty="0"/>
                <a:t>اَلْجُمْلَةُ: ..........................................</a:t>
              </a:r>
              <a:endParaRPr lang="fr-FR" sz="2400" b="1" dirty="0"/>
            </a:p>
          </p:txBody>
        </p:sp>
        <p:cxnSp>
          <p:nvCxnSpPr>
            <p:cNvPr id="58" name="Connecteur droit 57">
              <a:extLst>
                <a:ext uri="{FF2B5EF4-FFF2-40B4-BE49-F238E27FC236}">
                  <a16:creationId xmlns:a16="http://schemas.microsoft.com/office/drawing/2014/main" id="{E60BEA45-439F-DDCB-BE9F-CBC37F6EFB58}"/>
                </a:ext>
              </a:extLst>
            </p:cNvPr>
            <p:cNvCxnSpPr>
              <a:cxnSpLocks/>
              <a:stCxn id="57" idx="0"/>
              <a:endCxn id="50" idx="4"/>
            </p:cNvCxnSpPr>
            <p:nvPr/>
          </p:nvCxnSpPr>
          <p:spPr>
            <a:xfrm flipV="1">
              <a:off x="4663597" y="3346681"/>
              <a:ext cx="0" cy="153720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2" name="Espace réservé pour une image  61">
            <a:extLst>
              <a:ext uri="{FF2B5EF4-FFF2-40B4-BE49-F238E27FC236}">
                <a16:creationId xmlns:a16="http://schemas.microsoft.com/office/drawing/2014/main" id="{41D40E37-71CE-E63E-F461-C335C2AE4F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066878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E7FF84-325E-3C35-153D-0F1F814A5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FA3087-579D-F940-9145-7FC4D7669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انتبهوا للتصحيح.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13E1765-3F38-E4B2-6D0E-35788BCD1EB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7048789-8979-54FB-2570-E21064640FE9}"/>
              </a:ext>
            </a:extLst>
          </p:cNvPr>
          <p:cNvSpPr txBox="1"/>
          <p:nvPr/>
        </p:nvSpPr>
        <p:spPr>
          <a:xfrm>
            <a:off x="6029116" y="1660503"/>
            <a:ext cx="2733773" cy="669687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>
              <a:lnSpc>
                <a:spcPts val="4000"/>
              </a:lnSpc>
            </a:pP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خريطة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ٱلْكَلِمَةِ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(اِعْتَلى):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5E3A535D-F99F-7A66-1789-52A6DB26FC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048ADA2-4929-22A9-330D-41DC68522B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F989DCC-8981-3EA6-B643-0E9C19DA237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E5D672B-AB76-861D-AAD6-74A36783A146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BCA3D6F-BF19-8DA9-2F0E-AD2DEB5F96E2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3DD8ABA7-E40D-3EF6-EB74-C480E606EF27}"/>
                </a:ext>
              </a:extLst>
            </p:cNvPr>
            <p:cNvGrpSpPr/>
            <p:nvPr/>
          </p:nvGrpSpPr>
          <p:grpSpPr>
            <a:xfrm>
              <a:off x="1878674" y="131773"/>
              <a:ext cx="4453440" cy="288000"/>
              <a:chOff x="1878674" y="131773"/>
              <a:chExt cx="4453440" cy="288000"/>
            </a:xfrm>
          </p:grpSpPr>
          <p:pic>
            <p:nvPicPr>
              <p:cNvPr id="6" name="Image 5">
                <a:extLst>
                  <a:ext uri="{FF2B5EF4-FFF2-40B4-BE49-F238E27FC236}">
                    <a16:creationId xmlns:a16="http://schemas.microsoft.com/office/drawing/2014/main" id="{5B411E97-92B5-936E-2CAD-4AF077E575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878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4293A968-DA87-A3EC-EF3D-264F7A833301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516808" cy="288000"/>
                <a:chOff x="2815306" y="131773"/>
                <a:chExt cx="3516808" cy="288000"/>
              </a:xfrm>
            </p:grpSpPr>
            <p:pic>
              <p:nvPicPr>
                <p:cNvPr id="9" name="Image 8">
                  <a:extLst>
                    <a:ext uri="{FF2B5EF4-FFF2-40B4-BE49-F238E27FC236}">
                      <a16:creationId xmlns:a16="http://schemas.microsoft.com/office/drawing/2014/main" id="{74D0B49D-B9BB-A026-D6E9-55FA134FEDC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054045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17AEC968-134E-4CFE-D1E1-813A2CE07EB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A15DB371-39DB-9AFA-BE9D-D6761A2886CA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فهم المسموع</a:t>
                  </a:r>
                </a:p>
              </p:txBody>
            </p:sp>
          </p:grpSp>
        </p:grp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550C5289-5E0E-AB7E-AAD9-C74934BF547D}"/>
              </a:ext>
            </a:extLst>
          </p:cNvPr>
          <p:cNvSpPr txBox="1"/>
          <p:nvPr/>
        </p:nvSpPr>
        <p:spPr>
          <a:xfrm>
            <a:off x="5971593" y="4145636"/>
            <a:ext cx="2848821" cy="669687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>
              <a:lnSpc>
                <a:spcPts val="4000"/>
              </a:lnSpc>
            </a:pP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خريطة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ٱلْكَلِمَةِ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(أُنْسٌ):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EAC9D3A2-4650-43C9-153F-A2FF82ADB724}"/>
              </a:ext>
            </a:extLst>
          </p:cNvPr>
          <p:cNvGrpSpPr/>
          <p:nvPr/>
        </p:nvGrpSpPr>
        <p:grpSpPr>
          <a:xfrm>
            <a:off x="431326" y="1841937"/>
            <a:ext cx="8026524" cy="2120129"/>
            <a:chOff x="431326" y="1841937"/>
            <a:chExt cx="8026524" cy="2120129"/>
          </a:xfrm>
        </p:grpSpPr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C41B5A56-68CE-E3B8-671C-54E3D2CE3AC9}"/>
                </a:ext>
              </a:extLst>
            </p:cNvPr>
            <p:cNvSpPr txBox="1"/>
            <p:nvPr/>
          </p:nvSpPr>
          <p:spPr>
            <a:xfrm>
              <a:off x="3718053" y="2437817"/>
              <a:ext cx="1891088" cy="90886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 defTabSz="457200" rtl="1">
                <a:defRPr/>
              </a:pPr>
              <a:r>
                <a:rPr lang="ar-MA" sz="3600" b="1" dirty="0">
                  <a:solidFill>
                    <a:srgbClr val="0070C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 </a:t>
              </a:r>
              <a:r>
                <a:rPr lang="ar-MA" sz="36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اِعْتَلى</a:t>
              </a:r>
              <a:endParaRPr lang="fr-FR" sz="36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D51EC140-7C57-89D1-22C3-5584DE7FF4D5}"/>
                </a:ext>
              </a:extLst>
            </p:cNvPr>
            <p:cNvSpPr txBox="1"/>
            <p:nvPr/>
          </p:nvSpPr>
          <p:spPr>
            <a:xfrm>
              <a:off x="3566528" y="1841937"/>
              <a:ext cx="2194138" cy="4616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b="1" dirty="0"/>
                <a:t>اَلنَّوْعُ: </a:t>
              </a:r>
              <a:r>
                <a:rPr lang="ar-MA" sz="2400" b="1" dirty="0">
                  <a:solidFill>
                    <a:srgbClr val="FF0000"/>
                  </a:solidFill>
                </a:rPr>
                <a:t>فِعْلٌ</a:t>
              </a:r>
              <a:endParaRPr lang="fr-FR" sz="2400" b="1" dirty="0"/>
            </a:p>
          </p:txBody>
        </p: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195D7E62-281D-651B-E70C-881EE05CA434}"/>
                </a:ext>
              </a:extLst>
            </p:cNvPr>
            <p:cNvCxnSpPr>
              <a:cxnSpLocks/>
              <a:stCxn id="16" idx="0"/>
              <a:endCxn id="17" idx="2"/>
            </p:cNvCxnSpPr>
            <p:nvPr/>
          </p:nvCxnSpPr>
          <p:spPr>
            <a:xfrm flipV="1">
              <a:off x="4663597" y="2303602"/>
              <a:ext cx="0" cy="134215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74D50DF4-ED3C-0C2B-336C-90456C1E959B}"/>
                </a:ext>
              </a:extLst>
            </p:cNvPr>
            <p:cNvSpPr txBox="1"/>
            <p:nvPr/>
          </p:nvSpPr>
          <p:spPr>
            <a:xfrm>
              <a:off x="6566762" y="2701947"/>
              <a:ext cx="1891088" cy="40011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/>
                <a:t>اَلْمُرادِفُ: </a:t>
              </a:r>
              <a:r>
                <a:rPr lang="ar-MA" sz="2000" b="1" dirty="0">
                  <a:solidFill>
                    <a:srgbClr val="FF0000"/>
                  </a:solidFill>
                </a:rPr>
                <a:t>صَعِدَ.</a:t>
              </a:r>
              <a:endParaRPr lang="fr-FR" sz="2000" b="1" dirty="0"/>
            </a:p>
          </p:txBody>
        </p: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40718B5F-777D-2EB7-F435-1F1F43CEB071}"/>
                </a:ext>
              </a:extLst>
            </p:cNvPr>
            <p:cNvCxnSpPr>
              <a:cxnSpLocks/>
              <a:stCxn id="16" idx="6"/>
              <a:endCxn id="19" idx="1"/>
            </p:cNvCxnSpPr>
            <p:nvPr/>
          </p:nvCxnSpPr>
          <p:spPr>
            <a:xfrm>
              <a:off x="5609141" y="2892249"/>
              <a:ext cx="957621" cy="9753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6628E69-1068-BEAC-DF1E-6965FEFBF7F5}"/>
                </a:ext>
              </a:extLst>
            </p:cNvPr>
            <p:cNvSpPr txBox="1"/>
            <p:nvPr/>
          </p:nvSpPr>
          <p:spPr>
            <a:xfrm>
              <a:off x="431326" y="2671169"/>
              <a:ext cx="2341183" cy="4616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b="1" dirty="0"/>
                <a:t>اَلضِّدُّ: </a:t>
              </a:r>
              <a:r>
                <a:rPr lang="ar-MA" sz="2400" b="1" dirty="0">
                  <a:solidFill>
                    <a:srgbClr val="FF0000"/>
                  </a:solidFill>
                </a:rPr>
                <a:t>نَزَلَ، هَبَطَ.</a:t>
              </a:r>
              <a:endParaRPr lang="fr-FR" sz="2400" b="1" dirty="0"/>
            </a:p>
          </p:txBody>
        </p: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8D011749-3F55-9CB3-B20B-B710EF9461AE}"/>
                </a:ext>
              </a:extLst>
            </p:cNvPr>
            <p:cNvCxnSpPr>
              <a:cxnSpLocks/>
              <a:stCxn id="16" idx="2"/>
              <a:endCxn id="22" idx="3"/>
            </p:cNvCxnSpPr>
            <p:nvPr/>
          </p:nvCxnSpPr>
          <p:spPr>
            <a:xfrm flipH="1">
              <a:off x="2772509" y="2892249"/>
              <a:ext cx="945544" cy="9753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67A66C2F-3785-8215-CAFC-6D5F0414CA5C}"/>
                </a:ext>
              </a:extLst>
            </p:cNvPr>
            <p:cNvSpPr txBox="1"/>
            <p:nvPr/>
          </p:nvSpPr>
          <p:spPr>
            <a:xfrm>
              <a:off x="1621817" y="3500401"/>
              <a:ext cx="6083559" cy="4616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b="1" dirty="0"/>
                <a:t>اَلْجُمْلَةُ: </a:t>
              </a:r>
              <a:r>
                <a:rPr lang="ar-MA" sz="2400" b="1" dirty="0">
                  <a:solidFill>
                    <a:srgbClr val="FF0000"/>
                  </a:solidFill>
                </a:rPr>
                <a:t>اِعْتَلى</a:t>
              </a:r>
              <a:r>
                <a:rPr lang="ar-MA" sz="2400" b="1" dirty="0"/>
                <a:t> </a:t>
              </a:r>
              <a:r>
                <a:rPr lang="ar-MA" sz="2400" b="1" dirty="0" err="1"/>
                <a:t>ٱلْفارِسُ</a:t>
              </a:r>
              <a:r>
                <a:rPr lang="ar-MA" sz="2400" b="1" dirty="0"/>
                <a:t> ظَهْرَ فَرَسِهِ. </a:t>
              </a:r>
              <a:endParaRPr lang="fr-FR" sz="2400" b="1" dirty="0"/>
            </a:p>
          </p:txBody>
        </p: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F04107DA-44D1-6FD1-D82F-66FFB988FC47}"/>
                </a:ext>
              </a:extLst>
            </p:cNvPr>
            <p:cNvCxnSpPr>
              <a:cxnSpLocks/>
              <a:stCxn id="25" idx="0"/>
              <a:endCxn id="16" idx="4"/>
            </p:cNvCxnSpPr>
            <p:nvPr/>
          </p:nvCxnSpPr>
          <p:spPr>
            <a:xfrm flipV="1">
              <a:off x="4663597" y="3346681"/>
              <a:ext cx="0" cy="15372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26E42DA2-4E3B-6A8A-42DE-680AEB84E949}"/>
              </a:ext>
            </a:extLst>
          </p:cNvPr>
          <p:cNvGrpSpPr/>
          <p:nvPr/>
        </p:nvGrpSpPr>
        <p:grpSpPr>
          <a:xfrm>
            <a:off x="398069" y="4270225"/>
            <a:ext cx="8026524" cy="2120129"/>
            <a:chOff x="431326" y="1841937"/>
            <a:chExt cx="8026524" cy="2120129"/>
          </a:xfrm>
        </p:grpSpPr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F55F3AB9-1EA0-3C40-A614-3D605A6C03EE}"/>
                </a:ext>
              </a:extLst>
            </p:cNvPr>
            <p:cNvSpPr txBox="1"/>
            <p:nvPr/>
          </p:nvSpPr>
          <p:spPr>
            <a:xfrm>
              <a:off x="3718053" y="2437817"/>
              <a:ext cx="1891088" cy="90886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 defTabSz="457200" rtl="1">
                <a:defRPr/>
              </a:pPr>
              <a:r>
                <a:rPr lang="ar-MA" sz="3600" b="1" dirty="0">
                  <a:solidFill>
                    <a:srgbClr val="0070C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 </a:t>
              </a:r>
              <a:r>
                <a:rPr lang="ar-MA" sz="36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أُنْسٌ</a:t>
              </a:r>
              <a:endParaRPr lang="fr-FR" sz="36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A9FDEA3C-715B-84EC-09DB-EAF080C45454}"/>
                </a:ext>
              </a:extLst>
            </p:cNvPr>
            <p:cNvSpPr txBox="1"/>
            <p:nvPr/>
          </p:nvSpPr>
          <p:spPr>
            <a:xfrm>
              <a:off x="3566528" y="1841937"/>
              <a:ext cx="2194138" cy="4616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b="1" dirty="0"/>
                <a:t>اَلنَّوْعُ: </a:t>
              </a:r>
              <a:r>
                <a:rPr lang="ar-MA" sz="2400" b="1" dirty="0">
                  <a:solidFill>
                    <a:srgbClr val="FF0000"/>
                  </a:solidFill>
                </a:rPr>
                <a:t>اِسْمٌ</a:t>
              </a:r>
              <a:endParaRPr lang="fr-FR" sz="2400" b="1" dirty="0"/>
            </a:p>
          </p:txBody>
        </p:sp>
        <p:cxnSp>
          <p:nvCxnSpPr>
            <p:cNvPr id="52" name="Connecteur droit 51">
              <a:extLst>
                <a:ext uri="{FF2B5EF4-FFF2-40B4-BE49-F238E27FC236}">
                  <a16:creationId xmlns:a16="http://schemas.microsoft.com/office/drawing/2014/main" id="{215C5FBE-FD33-C687-0834-CF5A8D43E2C9}"/>
                </a:ext>
              </a:extLst>
            </p:cNvPr>
            <p:cNvCxnSpPr>
              <a:cxnSpLocks/>
              <a:stCxn id="50" idx="0"/>
              <a:endCxn id="51" idx="2"/>
            </p:cNvCxnSpPr>
            <p:nvPr/>
          </p:nvCxnSpPr>
          <p:spPr>
            <a:xfrm flipV="1">
              <a:off x="4663597" y="2303602"/>
              <a:ext cx="0" cy="134215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69E3B38C-3325-369E-506E-2FD77CCA2D71}"/>
                </a:ext>
              </a:extLst>
            </p:cNvPr>
            <p:cNvSpPr txBox="1"/>
            <p:nvPr/>
          </p:nvSpPr>
          <p:spPr>
            <a:xfrm>
              <a:off x="6566762" y="2701947"/>
              <a:ext cx="1891088" cy="70788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000" b="1" dirty="0"/>
                <a:t>اَلْمُرادِفُ: </a:t>
              </a:r>
              <a:r>
                <a:rPr lang="ar-MA" sz="2000" b="1" dirty="0" err="1">
                  <a:solidFill>
                    <a:srgbClr val="FF0000"/>
                  </a:solidFill>
                </a:rPr>
                <a:t>اِطْمِئْنانٌ،أُلْفَةٌ</a:t>
              </a:r>
              <a:r>
                <a:rPr lang="ar-MA" sz="2000" b="1" dirty="0">
                  <a:solidFill>
                    <a:srgbClr val="FF0000"/>
                  </a:solidFill>
                </a:rPr>
                <a:t>.</a:t>
              </a:r>
              <a:endParaRPr lang="fr-FR" sz="2000" b="1" dirty="0"/>
            </a:p>
          </p:txBody>
        </p:sp>
        <p:cxnSp>
          <p:nvCxnSpPr>
            <p:cNvPr id="54" name="Connecteur droit 53">
              <a:extLst>
                <a:ext uri="{FF2B5EF4-FFF2-40B4-BE49-F238E27FC236}">
                  <a16:creationId xmlns:a16="http://schemas.microsoft.com/office/drawing/2014/main" id="{09D3529C-2948-D7A8-6AE0-30C44BD8BE87}"/>
                </a:ext>
              </a:extLst>
            </p:cNvPr>
            <p:cNvCxnSpPr>
              <a:cxnSpLocks/>
              <a:stCxn id="50" idx="6"/>
              <a:endCxn id="53" idx="1"/>
            </p:cNvCxnSpPr>
            <p:nvPr/>
          </p:nvCxnSpPr>
          <p:spPr>
            <a:xfrm>
              <a:off x="5609141" y="2892249"/>
              <a:ext cx="957621" cy="163641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278CBC00-BC55-7E61-42E8-20090E47000C}"/>
                </a:ext>
              </a:extLst>
            </p:cNvPr>
            <p:cNvSpPr txBox="1"/>
            <p:nvPr/>
          </p:nvSpPr>
          <p:spPr>
            <a:xfrm>
              <a:off x="431326" y="2671169"/>
              <a:ext cx="2341183" cy="4616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b="1" dirty="0"/>
                <a:t>اَلضِّدُّ: </a:t>
              </a:r>
              <a:r>
                <a:rPr lang="ar-MA" sz="2400" b="1" dirty="0">
                  <a:solidFill>
                    <a:srgbClr val="FF0000"/>
                  </a:solidFill>
                </a:rPr>
                <a:t>وَحْشَةٌ، وَحْدَةٌ.</a:t>
              </a:r>
              <a:endParaRPr lang="fr-FR" sz="2400" b="1" dirty="0"/>
            </a:p>
          </p:txBody>
        </p:sp>
        <p:cxnSp>
          <p:nvCxnSpPr>
            <p:cNvPr id="56" name="Connecteur droit 55">
              <a:extLst>
                <a:ext uri="{FF2B5EF4-FFF2-40B4-BE49-F238E27FC236}">
                  <a16:creationId xmlns:a16="http://schemas.microsoft.com/office/drawing/2014/main" id="{2AEA0FD6-D40D-DF08-83A1-54912B73055E}"/>
                </a:ext>
              </a:extLst>
            </p:cNvPr>
            <p:cNvCxnSpPr>
              <a:cxnSpLocks/>
              <a:stCxn id="50" idx="2"/>
              <a:endCxn id="55" idx="3"/>
            </p:cNvCxnSpPr>
            <p:nvPr/>
          </p:nvCxnSpPr>
          <p:spPr>
            <a:xfrm flipH="1">
              <a:off x="2772509" y="2892249"/>
              <a:ext cx="945544" cy="9753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B700A6FC-C4E2-E3C6-F184-065BDC5AAFE5}"/>
                </a:ext>
              </a:extLst>
            </p:cNvPr>
            <p:cNvSpPr txBox="1"/>
            <p:nvPr/>
          </p:nvSpPr>
          <p:spPr>
            <a:xfrm>
              <a:off x="1621817" y="3500401"/>
              <a:ext cx="6083559" cy="4616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400" b="1" dirty="0"/>
                <a:t>اَلْجُمْلَةُ: شَعَرَ </a:t>
              </a:r>
              <a:r>
                <a:rPr lang="ar-MA" sz="2400" b="1" dirty="0" err="1"/>
                <a:t>ٱلْمَريضُ</a:t>
              </a:r>
              <a:r>
                <a:rPr lang="ar-MA" sz="2400" b="1" dirty="0"/>
                <a:t> </a:t>
              </a:r>
              <a:r>
                <a:rPr lang="ar-MA" sz="2400" b="1" dirty="0" err="1">
                  <a:solidFill>
                    <a:srgbClr val="FF0000"/>
                  </a:solidFill>
                </a:rPr>
                <a:t>بِٱلْأُنْسِ</a:t>
              </a:r>
              <a:r>
                <a:rPr lang="ar-MA" sz="2400" b="1" dirty="0"/>
                <a:t> لَمّا زارَهُ أَصْدِقاؤُهُ.</a:t>
              </a:r>
              <a:endParaRPr lang="fr-FR" sz="2400" b="1" dirty="0"/>
            </a:p>
          </p:txBody>
        </p:sp>
        <p:cxnSp>
          <p:nvCxnSpPr>
            <p:cNvPr id="58" name="Connecteur droit 57">
              <a:extLst>
                <a:ext uri="{FF2B5EF4-FFF2-40B4-BE49-F238E27FC236}">
                  <a16:creationId xmlns:a16="http://schemas.microsoft.com/office/drawing/2014/main" id="{9F902506-8FEA-C074-DCE9-4EB36B5C5F5E}"/>
                </a:ext>
              </a:extLst>
            </p:cNvPr>
            <p:cNvCxnSpPr>
              <a:cxnSpLocks/>
              <a:stCxn id="57" idx="0"/>
              <a:endCxn id="50" idx="4"/>
            </p:cNvCxnSpPr>
            <p:nvPr/>
          </p:nvCxnSpPr>
          <p:spPr>
            <a:xfrm flipV="1">
              <a:off x="4663597" y="3346681"/>
              <a:ext cx="0" cy="15372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12772909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28938-A331-1043-BC72-B4FFA73E6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16B3E0-8AA3-87F9-4FB2-F84324A60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الآن من يذكرنا بإستراتيجية مفاتيح السياق؟ ومتى نوظفها؟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4E3F4CD-25A3-346D-DBBB-50D83BB0165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1BF31E4D-C12F-0858-C823-0BD36D543E9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9AB721B-1550-FA38-F9F3-8EC90143382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4D7FFBF-7F70-5E69-3B22-83DFCF0A2E96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6ADE901-94EF-EB13-5E5C-64B1787819B9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30BE273C-E7C9-C242-BA1A-71EB824C74D2}"/>
                </a:ext>
              </a:extLst>
            </p:cNvPr>
            <p:cNvGrpSpPr/>
            <p:nvPr/>
          </p:nvGrpSpPr>
          <p:grpSpPr>
            <a:xfrm>
              <a:off x="1878674" y="131773"/>
              <a:ext cx="4453440" cy="288000"/>
              <a:chOff x="1878674" y="131773"/>
              <a:chExt cx="4453440" cy="288000"/>
            </a:xfrm>
          </p:grpSpPr>
          <p:pic>
            <p:nvPicPr>
              <p:cNvPr id="6" name="Image 5">
                <a:extLst>
                  <a:ext uri="{FF2B5EF4-FFF2-40B4-BE49-F238E27FC236}">
                    <a16:creationId xmlns:a16="http://schemas.microsoft.com/office/drawing/2014/main" id="{8AE2D4A1-0025-9324-6029-DC0AE15594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878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B3988CB5-0FA7-B6C2-B4BE-DB26BF79516F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516808" cy="288000"/>
                <a:chOff x="2815306" y="131773"/>
                <a:chExt cx="3516808" cy="288000"/>
              </a:xfrm>
            </p:grpSpPr>
            <p:pic>
              <p:nvPicPr>
                <p:cNvPr id="9" name="Image 8">
                  <a:extLst>
                    <a:ext uri="{FF2B5EF4-FFF2-40B4-BE49-F238E27FC236}">
                      <a16:creationId xmlns:a16="http://schemas.microsoft.com/office/drawing/2014/main" id="{86040A10-B1EB-285F-FD7B-97A19DA6FD7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054045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73227EC0-B1D1-A0DE-D0BF-3636F945CDF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7B34B2FC-F67B-81BD-32E0-1BFA480995AB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فهم المسموع</a:t>
                  </a:r>
                </a:p>
              </p:txBody>
            </p:sp>
          </p:grpSp>
        </p:grp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8D0D487E-61D2-E100-5C1E-68875ED1AF8D}"/>
              </a:ext>
            </a:extLst>
          </p:cNvPr>
          <p:cNvSpPr txBox="1"/>
          <p:nvPr/>
        </p:nvSpPr>
        <p:spPr>
          <a:xfrm>
            <a:off x="3004457" y="2954197"/>
            <a:ext cx="3732245" cy="698063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>
              <a:lnSpc>
                <a:spcPts val="4000"/>
              </a:lnSpc>
            </a:pP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إِسْتراتيجِيَّةُ مَفاتيحِ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ٱلسِّياقِ</a:t>
            </a:r>
            <a:endParaRPr lang="fr-FR" sz="40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Espace réservé pour une image  30">
            <a:extLst>
              <a:ext uri="{FF2B5EF4-FFF2-40B4-BE49-F238E27FC236}">
                <a16:creationId xmlns:a16="http://schemas.microsoft.com/office/drawing/2014/main" id="{3ACA4809-E4E2-DFBC-3E34-5599AE61B0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201160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F8390-E22C-8090-9077-5104F15766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F402E1-DBAC-0E4C-7928-8AC50E528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يقرأ؟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3BEDC8D-C034-55CF-F5D0-6186A0A7FDF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5F7A0EC-4988-58CB-E333-91B8F7CCC71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8B89B051-806F-1EB6-ACA7-F4A725F1565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35235AA-324F-D9FE-62D9-B61F146C37F2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89B8B03-3C47-7811-028C-AA6208DE9FBB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A5A0074C-9B1E-7671-201E-2867D4328F4C}"/>
                </a:ext>
              </a:extLst>
            </p:cNvPr>
            <p:cNvGrpSpPr/>
            <p:nvPr/>
          </p:nvGrpSpPr>
          <p:grpSpPr>
            <a:xfrm>
              <a:off x="1878674" y="131773"/>
              <a:ext cx="4453440" cy="288000"/>
              <a:chOff x="1878674" y="131773"/>
              <a:chExt cx="4453440" cy="288000"/>
            </a:xfrm>
          </p:grpSpPr>
          <p:pic>
            <p:nvPicPr>
              <p:cNvPr id="6" name="Image 5">
                <a:extLst>
                  <a:ext uri="{FF2B5EF4-FFF2-40B4-BE49-F238E27FC236}">
                    <a16:creationId xmlns:a16="http://schemas.microsoft.com/office/drawing/2014/main" id="{005ADE07-0557-51DF-0BF5-82E3022917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878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4E7A36CB-EF4A-C279-E739-D9E8FD8F8534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516808" cy="288000"/>
                <a:chOff x="2815306" y="131773"/>
                <a:chExt cx="3516808" cy="288000"/>
              </a:xfrm>
            </p:grpSpPr>
            <p:pic>
              <p:nvPicPr>
                <p:cNvPr id="9" name="Image 8">
                  <a:extLst>
                    <a:ext uri="{FF2B5EF4-FFF2-40B4-BE49-F238E27FC236}">
                      <a16:creationId xmlns:a16="http://schemas.microsoft.com/office/drawing/2014/main" id="{1732DD70-2C09-741F-C831-3404FAA62FA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054045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9B8EB89C-E2DE-AC1E-06CE-1F6FE4507BD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3B00CFD4-2067-3EDB-90F5-205A7F950032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فهم المسموع</a:t>
                  </a:r>
                </a:p>
              </p:txBody>
            </p:sp>
          </p:grpSp>
        </p:grpSp>
      </p:grpSp>
      <p:pic>
        <p:nvPicPr>
          <p:cNvPr id="31" name="Espace réservé pour une image  30">
            <a:extLst>
              <a:ext uri="{FF2B5EF4-FFF2-40B4-BE49-F238E27FC236}">
                <a16:creationId xmlns:a16="http://schemas.microsoft.com/office/drawing/2014/main" id="{DB6D3E91-1672-5AA2-8D0A-BBDB378B24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2876DBF-D276-863F-881B-BA61BDEC275E}"/>
              </a:ext>
            </a:extLst>
          </p:cNvPr>
          <p:cNvSpPr txBox="1"/>
          <p:nvPr/>
        </p:nvSpPr>
        <p:spPr>
          <a:xfrm>
            <a:off x="734802" y="2534149"/>
            <a:ext cx="76743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تُساعِدُني إِسْتِراتيجِيَّةُ مَفاتيحِ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ٱلسِّياقِ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عَلى تَحْديدِ مَعْنى كَلِمَةٍ صَعْبَةٍ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ٱنْطِلاقاً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مِنَ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ٱلْكَلِماتِ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ٱلْمُحيطَةِ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بِها في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ٱلْجُمْلَةِ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40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215504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9EC064-100A-EC06-9015-C7607CBEF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4E5DF4-9479-F17D-3061-617FC6B20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كيف نحدد معنى كلمة باستعمال إستراتيجية مفاتيح السياق؟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7DF961-97F6-DDD0-1654-9959167C806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8E1A74DE-422A-AB2C-6EC4-D0CAB23DCB7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78D3EF79-085A-8309-7EBD-CCB6AB47432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C43B988-5EDF-BBC0-D3EA-773C621771F9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9415F4-EC19-C53C-6FBB-AEB6BA76EBD0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62A46F81-9C8E-BC32-E8A9-0238C1AAD8AF}"/>
                </a:ext>
              </a:extLst>
            </p:cNvPr>
            <p:cNvGrpSpPr/>
            <p:nvPr/>
          </p:nvGrpSpPr>
          <p:grpSpPr>
            <a:xfrm>
              <a:off x="1878674" y="131773"/>
              <a:ext cx="4453440" cy="288000"/>
              <a:chOff x="1878674" y="131773"/>
              <a:chExt cx="4453440" cy="288000"/>
            </a:xfrm>
          </p:grpSpPr>
          <p:pic>
            <p:nvPicPr>
              <p:cNvPr id="6" name="Image 5">
                <a:extLst>
                  <a:ext uri="{FF2B5EF4-FFF2-40B4-BE49-F238E27FC236}">
                    <a16:creationId xmlns:a16="http://schemas.microsoft.com/office/drawing/2014/main" id="{D74FBF2F-219E-A72B-65EA-2FA4DEDC1C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878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33ADCAA8-9786-CCA4-4D35-A6581D548434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516808" cy="288000"/>
                <a:chOff x="2815306" y="131773"/>
                <a:chExt cx="3516808" cy="288000"/>
              </a:xfrm>
            </p:grpSpPr>
            <p:pic>
              <p:nvPicPr>
                <p:cNvPr id="9" name="Image 8">
                  <a:extLst>
                    <a:ext uri="{FF2B5EF4-FFF2-40B4-BE49-F238E27FC236}">
                      <a16:creationId xmlns:a16="http://schemas.microsoft.com/office/drawing/2014/main" id="{8B774A4F-3D23-8EDB-7EF6-33712B44824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054045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F56527BD-26AC-8F95-2A17-29D80A69821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2F0BB68F-C61F-6B97-713B-D28909115D27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فهم المسموع</a:t>
                  </a:r>
                </a:p>
              </p:txBody>
            </p:sp>
          </p:grpSp>
        </p:grpSp>
      </p:grpSp>
      <p:pic>
        <p:nvPicPr>
          <p:cNvPr id="31" name="Espace réservé pour une image  30">
            <a:extLst>
              <a:ext uri="{FF2B5EF4-FFF2-40B4-BE49-F238E27FC236}">
                <a16:creationId xmlns:a16="http://schemas.microsoft.com/office/drawing/2014/main" id="{301E7CDF-EE41-F264-8427-A3D17A880E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EDBEC1B-6384-44AE-6931-3C72B4836236}"/>
              </a:ext>
            </a:extLst>
          </p:cNvPr>
          <p:cNvSpPr txBox="1"/>
          <p:nvPr/>
        </p:nvSpPr>
        <p:spPr>
          <a:xfrm>
            <a:off x="2015412" y="2954197"/>
            <a:ext cx="5775649" cy="698063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>
              <a:lnSpc>
                <a:spcPts val="4000"/>
              </a:lnSpc>
            </a:pP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أَسْتَعْمِلُ إِسْتراتيجِيَّةَ مَفاتيحِ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ٱلسِّياقِ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40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97187114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8D772-3AF7-7F71-8FE8-3119B7EB3A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6A65DE-9476-8B21-8AE9-5E7B6E11F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يقرأ؟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D9789AF-B1ED-5D10-85CA-AAF4CA668E5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6102CFC-3DBC-BE24-1D7E-92ACD4B1B1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4A3F5CDC-9F29-1776-51A6-07369DD03F9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2963B477-6F6E-7923-71B6-C1B44B233E45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6806A87-5E20-D230-7E0C-A73F1335870B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9570AA6C-414D-267E-5300-768692B7D26D}"/>
                </a:ext>
              </a:extLst>
            </p:cNvPr>
            <p:cNvGrpSpPr/>
            <p:nvPr/>
          </p:nvGrpSpPr>
          <p:grpSpPr>
            <a:xfrm>
              <a:off x="1878674" y="131773"/>
              <a:ext cx="4453440" cy="288000"/>
              <a:chOff x="1878674" y="131773"/>
              <a:chExt cx="4453440" cy="288000"/>
            </a:xfrm>
          </p:grpSpPr>
          <p:pic>
            <p:nvPicPr>
              <p:cNvPr id="6" name="Image 5">
                <a:extLst>
                  <a:ext uri="{FF2B5EF4-FFF2-40B4-BE49-F238E27FC236}">
                    <a16:creationId xmlns:a16="http://schemas.microsoft.com/office/drawing/2014/main" id="{72D073F5-66CB-8746-1120-347A88D216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878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14D886B8-EE96-4D80-763F-DE372A4FD2DF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516808" cy="288000"/>
                <a:chOff x="2815306" y="131773"/>
                <a:chExt cx="3516808" cy="288000"/>
              </a:xfrm>
            </p:grpSpPr>
            <p:pic>
              <p:nvPicPr>
                <p:cNvPr id="9" name="Image 8">
                  <a:extLst>
                    <a:ext uri="{FF2B5EF4-FFF2-40B4-BE49-F238E27FC236}">
                      <a16:creationId xmlns:a16="http://schemas.microsoft.com/office/drawing/2014/main" id="{C655F31B-50EF-559D-1F19-96613D8B181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054045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D82B038B-0B3D-FE90-7855-F8AFBF38F0F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93AEBE40-655C-11E3-EE9F-5781CF4A6ED2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فهم المسموع</a:t>
                  </a:r>
                </a:p>
              </p:txBody>
            </p:sp>
          </p:grpSp>
        </p:grpSp>
      </p:grpSp>
      <p:pic>
        <p:nvPicPr>
          <p:cNvPr id="31" name="Espace réservé pour une image  30">
            <a:extLst>
              <a:ext uri="{FF2B5EF4-FFF2-40B4-BE49-F238E27FC236}">
                <a16:creationId xmlns:a16="http://schemas.microsoft.com/office/drawing/2014/main" id="{BFE9AF52-857D-6E67-B195-5941DCF8F1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8D8EC9-33AF-0593-271C-8BB9592018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7315" y="2265263"/>
            <a:ext cx="7857826" cy="3070597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795547089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8E0F05-4A2E-76C5-6E6E-0DF4E15567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DDC41-A9A7-ECD2-E476-4989A1C46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الآن على دفاتركم، أنجزوا التمرين التالي.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07504B-1032-81BD-8B81-6CD0E505916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B2F55367-2617-80C7-BE9E-1561212E728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830DECCA-D44D-4683-593E-34E86CB9CBE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A84655A-5CE0-2532-F79A-88609CF02E0C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135A191-B06B-69FA-5088-45BFDA708C38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2CBC96BC-F3FA-EA18-B053-FEA67AC0D676}"/>
                </a:ext>
              </a:extLst>
            </p:cNvPr>
            <p:cNvGrpSpPr/>
            <p:nvPr/>
          </p:nvGrpSpPr>
          <p:grpSpPr>
            <a:xfrm>
              <a:off x="1878674" y="131773"/>
              <a:ext cx="4453440" cy="288000"/>
              <a:chOff x="1878674" y="131773"/>
              <a:chExt cx="4453440" cy="288000"/>
            </a:xfrm>
          </p:grpSpPr>
          <p:pic>
            <p:nvPicPr>
              <p:cNvPr id="6" name="Image 5">
                <a:extLst>
                  <a:ext uri="{FF2B5EF4-FFF2-40B4-BE49-F238E27FC236}">
                    <a16:creationId xmlns:a16="http://schemas.microsoft.com/office/drawing/2014/main" id="{04E06322-8026-F154-5332-9C51EC973A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878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E1BFD404-97D7-D782-AF76-F2A4CDF661FD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516808" cy="288000"/>
                <a:chOff x="2815306" y="131773"/>
                <a:chExt cx="3516808" cy="288000"/>
              </a:xfrm>
            </p:grpSpPr>
            <p:pic>
              <p:nvPicPr>
                <p:cNvPr id="9" name="Image 8">
                  <a:extLst>
                    <a:ext uri="{FF2B5EF4-FFF2-40B4-BE49-F238E27FC236}">
                      <a16:creationId xmlns:a16="http://schemas.microsoft.com/office/drawing/2014/main" id="{60765783-68CC-1033-0630-EC218117F25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054045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FF5C339B-B46A-C171-DA0B-CA1E99DBD21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84548817-C02E-0C62-5538-6C66F6F6FE8A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فهم المسموع</a:t>
                  </a:r>
                </a:p>
              </p:txBody>
            </p:sp>
          </p:grpSp>
        </p:grpSp>
      </p:grp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BC1F4B06-5265-9DDD-EC79-E3D769CA0E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7E5CB46A-1DE0-3345-0A30-DE11948689CA}"/>
              </a:ext>
            </a:extLst>
          </p:cNvPr>
          <p:cNvSpPr/>
          <p:nvPr/>
        </p:nvSpPr>
        <p:spPr>
          <a:xfrm>
            <a:off x="908343" y="2000646"/>
            <a:ext cx="6961840" cy="3240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buSzPct val="78000"/>
            </a:pP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1. أُحيطُ </a:t>
            </a:r>
            <a:r>
              <a:rPr lang="ar-MA" sz="32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ٱلْكَلِمَةَ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ٱلْمُناسِبَةَ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لِمَعْنى كُلِّ كَلِمَةٍ تَحْتَها خَطٌّ حَسَبَ </a:t>
            </a:r>
            <a:r>
              <a:rPr lang="ar-MA" sz="32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ٱلسِّياق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DF35D97-8369-55A4-2205-175D0F00F16E}"/>
              </a:ext>
            </a:extLst>
          </p:cNvPr>
          <p:cNvSpPr/>
          <p:nvPr/>
        </p:nvSpPr>
        <p:spPr>
          <a:xfrm>
            <a:off x="746449" y="3164873"/>
            <a:ext cx="7401803" cy="21294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ظَنَّتِ </a:t>
            </a:r>
            <a:r>
              <a:rPr lang="ar-MA" sz="40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ٱلنَّعْجَةُ</a:t>
            </a:r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أَنَّ </a:t>
            </a:r>
            <a:r>
              <a:rPr lang="ar-MA" sz="40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ٱلْقُبَّعَةَ</a:t>
            </a:r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مَخْلوقٌ غَريبٌ فَهَرَبَتْ في </a:t>
            </a:r>
            <a:r>
              <a:rPr lang="ar-MA" sz="4000" b="1" u="sng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فَزَعٍ</a:t>
            </a:r>
            <a:r>
              <a:rPr lang="ar-MA" sz="4000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 </a:t>
            </a:r>
          </a:p>
          <a:p>
            <a:pPr algn="ctr" rtl="1"/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فَرَحٍ</a:t>
            </a:r>
            <a:r>
              <a:rPr lang="ar-MA" sz="4400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– </a:t>
            </a:r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خَوْفٍ</a:t>
            </a:r>
            <a:r>
              <a:rPr lang="ar-MA" sz="4400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– </a:t>
            </a:r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هُدوءٍ</a:t>
            </a:r>
            <a:r>
              <a:rPr lang="ar-MA" sz="4400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4400" b="1" dirty="0">
              <a:solidFill>
                <a:schemeClr val="tx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ctr" rtl="1"/>
            <a:endParaRPr lang="ar-MA" sz="2800" dirty="0">
              <a:solidFill>
                <a:schemeClr val="tx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kumimoji="0" lang="ar-MA" sz="4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sng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تَرْوي</a:t>
            </a:r>
            <a:r>
              <a:rPr kumimoji="0" lang="ar-MA" sz="4000" b="1" i="0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i="0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زَيْنَبُ أَزْهارَ حَديقَتِها بِماءِ </a:t>
            </a:r>
            <a:r>
              <a:rPr kumimoji="0" lang="ar-MA" sz="4000" i="0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ٱلنَّهْرِ</a:t>
            </a:r>
            <a:r>
              <a:rPr kumimoji="0" lang="ar-MA" sz="4000" i="0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ctr" rtl="1"/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تَقُصُّ –  تَجْمَعُ   – تَسْقي. </a:t>
            </a:r>
            <a:endParaRPr lang="fr-FR" sz="4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438560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05ABC6-3B00-3B44-6761-305F3B7D2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403655-183C-D665-C99C-5DC68FA74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انتهى الوقت. من يقرأ الجملة الأولى؟ ما الكلمة المراد تحديد معناها؟ ماذا سنفعل؟ ...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8A26F70-3742-AABE-C091-D456DB87762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E5E6E3A1-0108-3547-173E-6D5E8A3EE9E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4A214ED-E77C-FE90-A79F-71D563ADAB9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E07F003-EC53-194A-B86E-6B355B8C2556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9EE613A-E202-0122-DFDF-17B7F6D0C5B3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5C1895E6-E09B-50B9-BDD1-37402C1CB2A3}"/>
                </a:ext>
              </a:extLst>
            </p:cNvPr>
            <p:cNvGrpSpPr/>
            <p:nvPr/>
          </p:nvGrpSpPr>
          <p:grpSpPr>
            <a:xfrm>
              <a:off x="1878674" y="131773"/>
              <a:ext cx="4453440" cy="288000"/>
              <a:chOff x="1878674" y="131773"/>
              <a:chExt cx="4453440" cy="288000"/>
            </a:xfrm>
          </p:grpSpPr>
          <p:pic>
            <p:nvPicPr>
              <p:cNvPr id="6" name="Image 5">
                <a:extLst>
                  <a:ext uri="{FF2B5EF4-FFF2-40B4-BE49-F238E27FC236}">
                    <a16:creationId xmlns:a16="http://schemas.microsoft.com/office/drawing/2014/main" id="{EA906518-4D61-D723-5A47-E8AAA0E908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878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CB4F87C7-D21E-67B7-BEE5-570D06F31105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516808" cy="288000"/>
                <a:chOff x="2815306" y="131773"/>
                <a:chExt cx="3516808" cy="288000"/>
              </a:xfrm>
            </p:grpSpPr>
            <p:pic>
              <p:nvPicPr>
                <p:cNvPr id="9" name="Image 8">
                  <a:extLst>
                    <a:ext uri="{FF2B5EF4-FFF2-40B4-BE49-F238E27FC236}">
                      <a16:creationId xmlns:a16="http://schemas.microsoft.com/office/drawing/2014/main" id="{404120D5-6D44-6427-4E71-57BB7F80B54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054045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C7267969-0484-2A55-3776-59481EED44E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683FA908-93D2-99A1-BA5F-E41B16EDBE12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فهم المسموع</a:t>
                  </a:r>
                </a:p>
              </p:txBody>
            </p:sp>
          </p:grpSp>
        </p:grpSp>
      </p:grp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671AB2D3-BC5C-107A-4DF0-37EB9D4ED4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40F757D8-1FC8-3E01-15E2-F9D7C3A678E2}"/>
              </a:ext>
            </a:extLst>
          </p:cNvPr>
          <p:cNvSpPr/>
          <p:nvPr/>
        </p:nvSpPr>
        <p:spPr>
          <a:xfrm>
            <a:off x="908343" y="2000646"/>
            <a:ext cx="6961840" cy="3240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buSzPct val="78000"/>
            </a:pP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1. أُحيطُ </a:t>
            </a:r>
            <a:r>
              <a:rPr lang="ar-MA" sz="32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ٱلْكَلِمَةَ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ٱلْمُناسِبَةَ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لِمَعْنى كُلِّ كَلِمَةٍ تَحْتَها خَطٌّ حَسَبَ </a:t>
            </a:r>
            <a:r>
              <a:rPr lang="ar-MA" sz="32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ٱلسِّياق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6873B60-6086-9952-F216-C25B35103826}"/>
              </a:ext>
            </a:extLst>
          </p:cNvPr>
          <p:cNvSpPr/>
          <p:nvPr/>
        </p:nvSpPr>
        <p:spPr>
          <a:xfrm>
            <a:off x="746449" y="3164873"/>
            <a:ext cx="7401803" cy="21294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ظَنَّتِ </a:t>
            </a:r>
            <a:r>
              <a:rPr lang="ar-MA" sz="40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ٱلنَّعْجَةُ</a:t>
            </a:r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أَنَّ </a:t>
            </a:r>
            <a:r>
              <a:rPr lang="ar-MA" sz="40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ٱلْقُبَّعَةَ</a:t>
            </a:r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مَخْلوقٌ غَريبٌ فَهَرَبَتْ في </a:t>
            </a:r>
            <a:r>
              <a:rPr lang="ar-MA" sz="4000" b="1" u="sng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فَزَعٍ</a:t>
            </a:r>
            <a:r>
              <a:rPr lang="ar-MA" sz="4000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 </a:t>
            </a:r>
          </a:p>
          <a:p>
            <a:pPr algn="ctr" rtl="1"/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فَرَحٍ</a:t>
            </a:r>
            <a:r>
              <a:rPr lang="ar-MA" sz="4400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– </a:t>
            </a:r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خَوْفٍ</a:t>
            </a:r>
            <a:r>
              <a:rPr lang="ar-MA" sz="4400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– </a:t>
            </a:r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هُدوءٍ</a:t>
            </a:r>
            <a:r>
              <a:rPr lang="ar-MA" sz="4400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4400" b="1" dirty="0">
              <a:solidFill>
                <a:schemeClr val="tx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ctr" rtl="1"/>
            <a:endParaRPr lang="ar-MA" sz="2800" dirty="0">
              <a:solidFill>
                <a:schemeClr val="tx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kumimoji="0" lang="ar-MA" sz="4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sng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تَرْوي</a:t>
            </a:r>
            <a:r>
              <a:rPr kumimoji="0" lang="ar-MA" sz="4000" b="1" i="0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i="0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زَيْنَبُ أَزْهارَ حَديقَتِها بِماءِ </a:t>
            </a:r>
            <a:r>
              <a:rPr kumimoji="0" lang="ar-MA" sz="4000" i="0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ٱلنَّهْرِ</a:t>
            </a:r>
            <a:r>
              <a:rPr kumimoji="0" lang="ar-MA" sz="4000" i="0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ctr" rtl="1"/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تَقُصُّ –  تَجْمَعُ   – تَسْقي. </a:t>
            </a:r>
            <a:endParaRPr lang="fr-FR" sz="4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7922306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CCF45A-CF8F-E94D-D9A9-7F4F98DAF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9C39B3-670B-D137-2D2A-E2EBB1EB1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انتبهوا للتصحيح.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CA6712B-41BF-1D36-8F31-B176AE9A92E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D2034DE7-61F1-9F22-4FEB-0F9E41982A4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2D66EA2B-13A0-ABED-E2DD-3294149559A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FCC87DB-E337-8E3F-B0D9-D92185B59DFE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32458CD-54B9-3365-37E8-93CBD6456A51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210282E-E151-3F91-FE53-DA09FFCE89B8}"/>
                </a:ext>
              </a:extLst>
            </p:cNvPr>
            <p:cNvGrpSpPr/>
            <p:nvPr/>
          </p:nvGrpSpPr>
          <p:grpSpPr>
            <a:xfrm>
              <a:off x="1878674" y="131773"/>
              <a:ext cx="4453440" cy="288000"/>
              <a:chOff x="1878674" y="131773"/>
              <a:chExt cx="4453440" cy="288000"/>
            </a:xfrm>
          </p:grpSpPr>
          <p:pic>
            <p:nvPicPr>
              <p:cNvPr id="6" name="Image 5">
                <a:extLst>
                  <a:ext uri="{FF2B5EF4-FFF2-40B4-BE49-F238E27FC236}">
                    <a16:creationId xmlns:a16="http://schemas.microsoft.com/office/drawing/2014/main" id="{03B71730-614B-2B60-1984-0D9E4E05D5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878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7ECA7111-44F4-1DC1-DF9B-9E2875B5C6B7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516808" cy="288000"/>
                <a:chOff x="2815306" y="131773"/>
                <a:chExt cx="3516808" cy="288000"/>
              </a:xfrm>
            </p:grpSpPr>
            <p:pic>
              <p:nvPicPr>
                <p:cNvPr id="9" name="Image 8">
                  <a:extLst>
                    <a:ext uri="{FF2B5EF4-FFF2-40B4-BE49-F238E27FC236}">
                      <a16:creationId xmlns:a16="http://schemas.microsoft.com/office/drawing/2014/main" id="{AE6E97CA-EC91-BD30-F922-E9B9A29F967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054045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D7B2CE4F-5E06-D6E2-E212-B1ABBDEFEA4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570FBFA8-32CB-35C4-742B-64FC35D425E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>
                          <a:alpha val="20000"/>
                        </a:srgbClr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فهم المسموع</a:t>
                  </a:r>
                </a:p>
              </p:txBody>
            </p:sp>
          </p:grpSp>
        </p:grpSp>
      </p:grp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D899D302-8D7B-8D84-AE4C-9A3124AA8490}"/>
              </a:ext>
            </a:extLst>
          </p:cNvPr>
          <p:cNvSpPr/>
          <p:nvPr/>
        </p:nvSpPr>
        <p:spPr>
          <a:xfrm>
            <a:off x="908343" y="2000646"/>
            <a:ext cx="6961840" cy="3240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buSzPct val="78000"/>
            </a:pP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1. أُحيطُ </a:t>
            </a:r>
            <a:r>
              <a:rPr lang="ar-MA" sz="32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ٱلْكَلِمَةَ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ٱلْمُناسِبَةَ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لِمَعْنى كُلِّ كَلِمَةٍ تَحْتَها خَطٌّ حَسَبَ </a:t>
            </a:r>
            <a:r>
              <a:rPr lang="ar-MA" sz="32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ٱلسِّياق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442E6BD-57A1-BCE9-78EA-57197D0B513D}"/>
              </a:ext>
            </a:extLst>
          </p:cNvPr>
          <p:cNvSpPr/>
          <p:nvPr/>
        </p:nvSpPr>
        <p:spPr>
          <a:xfrm>
            <a:off x="746449" y="3164873"/>
            <a:ext cx="7401803" cy="21294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ظَنَّتِ </a:t>
            </a:r>
            <a:r>
              <a:rPr lang="ar-MA" sz="40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ٱلنَّعْجَةُ</a:t>
            </a:r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أَنَّ </a:t>
            </a:r>
            <a:r>
              <a:rPr lang="ar-MA" sz="40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ٱلْقُبَّعَةَ</a:t>
            </a:r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مَخْلوقٌ غَريبٌ فَهَرَبَتْ في </a:t>
            </a:r>
            <a:r>
              <a:rPr lang="ar-MA" sz="4000" b="1" u="sng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فَزَعٍ</a:t>
            </a:r>
            <a:r>
              <a:rPr lang="ar-MA" sz="4000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 </a:t>
            </a:r>
          </a:p>
          <a:p>
            <a:pPr algn="ctr" rtl="1"/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فَرَحٍ</a:t>
            </a:r>
            <a:r>
              <a:rPr lang="ar-MA" sz="4400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– </a:t>
            </a:r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خَوْفٍ</a:t>
            </a:r>
            <a:r>
              <a:rPr lang="ar-MA" sz="4400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– </a:t>
            </a:r>
            <a:r>
              <a:rPr lang="ar-MA" sz="44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هُدوءٍ</a:t>
            </a:r>
            <a:r>
              <a:rPr lang="ar-MA" sz="4400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4400" b="1" dirty="0">
              <a:solidFill>
                <a:schemeClr val="tx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ctr" rtl="1"/>
            <a:endParaRPr lang="ar-MA" sz="2800" dirty="0">
              <a:solidFill>
                <a:schemeClr val="tx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kumimoji="0" lang="ar-MA" sz="4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sng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تَرْوي</a:t>
            </a:r>
            <a:r>
              <a:rPr kumimoji="0" lang="ar-MA" sz="4000" b="1" i="0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i="0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زَيْنَبُ أَزْهارَ حَديقَتِها بِماءِ </a:t>
            </a:r>
            <a:r>
              <a:rPr kumimoji="0" lang="ar-MA" sz="4000" i="0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ٱلنَّهْرِ</a:t>
            </a:r>
            <a:r>
              <a:rPr kumimoji="0" lang="ar-MA" sz="4000" i="0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ctr" rtl="1"/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تَقُصُّ –  تَجْمَعُ   – تَسْقي. </a:t>
            </a:r>
            <a:endParaRPr lang="fr-FR" sz="4000" b="1" dirty="0">
              <a:solidFill>
                <a:schemeClr val="tx1"/>
              </a:solidFill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D65F63F6-865B-A73F-DBFF-051925BB91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F2B96EA0-3A75-E81B-1233-B53DBD95CC9E}"/>
                  </a:ext>
                </a:extLst>
              </p14:cNvPr>
              <p14:cNvContentPartPr/>
              <p14:nvPr/>
            </p14:nvContentPartPr>
            <p14:xfrm>
              <a:off x="4178718" y="3392390"/>
              <a:ext cx="862200" cy="86220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F2B96EA0-3A75-E81B-1233-B53DBD95CC9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160718" y="3374390"/>
                <a:ext cx="897840" cy="89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0" name="Encre 29">
                <a:extLst>
                  <a:ext uri="{FF2B5EF4-FFF2-40B4-BE49-F238E27FC236}">
                    <a16:creationId xmlns:a16="http://schemas.microsoft.com/office/drawing/2014/main" id="{5606498C-8745-1823-8509-24DBC5D7EEB9}"/>
                  </a:ext>
                </a:extLst>
              </p14:cNvPr>
              <p14:cNvContentPartPr/>
              <p14:nvPr/>
            </p14:nvContentPartPr>
            <p14:xfrm>
              <a:off x="2912865" y="4981704"/>
              <a:ext cx="862200" cy="862200"/>
            </p14:xfrm>
          </p:contentPart>
        </mc:Choice>
        <mc:Fallback xmlns="">
          <p:pic>
            <p:nvPicPr>
              <p:cNvPr id="30" name="Encre 29">
                <a:extLst>
                  <a:ext uri="{FF2B5EF4-FFF2-40B4-BE49-F238E27FC236}">
                    <a16:creationId xmlns:a16="http://schemas.microsoft.com/office/drawing/2014/main" id="{5606498C-8745-1823-8509-24DBC5D7EEB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894865" y="4963704"/>
                <a:ext cx="897840" cy="897840"/>
              </a:xfrm>
              <a:prstGeom prst="rect">
                <a:avLst/>
              </a:prstGeom>
            </p:spPr>
          </p:pic>
        </mc:Fallback>
      </mc:AlternateContent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FC6B4357-9FC2-EDEA-3099-3180F83C5837}"/>
              </a:ext>
            </a:extLst>
          </p:cNvPr>
          <p:cNvCxnSpPr>
            <a:cxnSpLocks/>
          </p:cNvCxnSpPr>
          <p:nvPr/>
        </p:nvCxnSpPr>
        <p:spPr>
          <a:xfrm>
            <a:off x="2407298" y="3312367"/>
            <a:ext cx="2565918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1F9A2DB5-9A72-A9EC-C3CE-04C108502655}"/>
              </a:ext>
            </a:extLst>
          </p:cNvPr>
          <p:cNvCxnSpPr>
            <a:cxnSpLocks/>
          </p:cNvCxnSpPr>
          <p:nvPr/>
        </p:nvCxnSpPr>
        <p:spPr>
          <a:xfrm>
            <a:off x="5635690" y="5012806"/>
            <a:ext cx="638630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EB9BDDDD-8729-D4C4-B91D-56FF31A15607}"/>
              </a:ext>
            </a:extLst>
          </p:cNvPr>
          <p:cNvCxnSpPr>
            <a:cxnSpLocks/>
          </p:cNvCxnSpPr>
          <p:nvPr/>
        </p:nvCxnSpPr>
        <p:spPr>
          <a:xfrm>
            <a:off x="4098013" y="5012806"/>
            <a:ext cx="473987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72466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E82B5E-A6B4-7049-E25A-C31D3001C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F7798B6-99CE-1B88-0C9B-D887D602B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فهم المسموع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93D322E9-B7A2-782D-2725-1A2AD7AAF9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3394355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3A9A3C60-1558-547F-4728-BB7982CFC14A}"/>
              </a:ext>
            </a:extLst>
          </p:cNvPr>
          <p:cNvSpPr txBox="1"/>
          <p:nvPr/>
        </p:nvSpPr>
        <p:spPr>
          <a:xfrm>
            <a:off x="5494154" y="1777877"/>
            <a:ext cx="16770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6002F191-9607-D723-C63C-945068A6FDF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0BCE0CB-7520-137B-3356-5FB500E0D0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24035" y="1056700"/>
            <a:ext cx="355671" cy="355671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EFBE56F-076B-F10F-C420-3FC47E465C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486" y="1732464"/>
            <a:ext cx="493159" cy="56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761028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68EFA-A084-1CF2-E4AA-B9CE27B38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7F7E67-AB26-D684-DE4C-3DD5E5AE1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850246"/>
            <a:ext cx="6840000" cy="38933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الآن ستستمعون لنص وتجيبون عن أسئلة كتابيا. استمعوا جيدا سأقرأ عليكم النص.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FE83ADC-9799-650D-529D-7B55D8F5F60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71E88AE-A3D3-9E35-CF71-25C6039206E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94E8625-8F19-192E-EC32-062F3CE3C44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956C8754-B1A8-7380-E2EE-C9CB26D015FE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D77EEB0-9F9D-EDAB-1DF9-F26554308642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1415F3D6-AE5E-7B9C-FDCE-D33AE9B0A0C2}"/>
                </a:ext>
              </a:extLst>
            </p:cNvPr>
            <p:cNvGrpSpPr/>
            <p:nvPr/>
          </p:nvGrpSpPr>
          <p:grpSpPr>
            <a:xfrm>
              <a:off x="1878674" y="136738"/>
              <a:ext cx="4453440" cy="278069"/>
              <a:chOff x="1878674" y="136738"/>
              <a:chExt cx="4453440" cy="278069"/>
            </a:xfrm>
          </p:grpSpPr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12269604-6D44-DC28-0483-8717108904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878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24" name="Groupe 23">
                <a:extLst>
                  <a:ext uri="{FF2B5EF4-FFF2-40B4-BE49-F238E27FC236}">
                    <a16:creationId xmlns:a16="http://schemas.microsoft.com/office/drawing/2014/main" id="{4DBFBE3C-D510-5E23-42E8-2EADBDFAF12D}"/>
                  </a:ext>
                </a:extLst>
              </p:cNvPr>
              <p:cNvGrpSpPr/>
              <p:nvPr/>
            </p:nvGrpSpPr>
            <p:grpSpPr>
              <a:xfrm>
                <a:off x="4052373" y="136738"/>
                <a:ext cx="2279741" cy="278069"/>
                <a:chOff x="4052373" y="136738"/>
                <a:chExt cx="2279741" cy="278069"/>
              </a:xfrm>
            </p:grpSpPr>
            <p:pic>
              <p:nvPicPr>
                <p:cNvPr id="25" name="Image 24">
                  <a:extLst>
                    <a:ext uri="{FF2B5EF4-FFF2-40B4-BE49-F238E27FC236}">
                      <a16:creationId xmlns:a16="http://schemas.microsoft.com/office/drawing/2014/main" id="{9357E9E9-35D1-F68B-5FE4-71A998AF968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054045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6" name="Image 25">
                  <a:extLst>
                    <a:ext uri="{FF2B5EF4-FFF2-40B4-BE49-F238E27FC236}">
                      <a16:creationId xmlns:a16="http://schemas.microsoft.com/office/drawing/2014/main" id="{F35B5890-4922-F902-A30C-3461F27E46A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</p:grpSp>
        </p:grpSp>
      </p:grp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DB432390-AFB7-55DF-C3C6-BE00EE5ABE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A667C913-A32D-F7D2-A627-B6B84AE60C66}"/>
              </a:ext>
            </a:extLst>
          </p:cNvPr>
          <p:cNvSpPr txBox="1"/>
          <p:nvPr/>
        </p:nvSpPr>
        <p:spPr>
          <a:xfrm>
            <a:off x="2640563" y="3023118"/>
            <a:ext cx="4376057" cy="919401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نَصُّ سَماعِيٌّ</a:t>
            </a:r>
            <a:endParaRPr lang="fr-FR" sz="4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5584E6D-28F4-2D1D-08EE-D31F39B3605B}"/>
              </a:ext>
            </a:extLst>
          </p:cNvPr>
          <p:cNvSpPr>
            <a:spLocks/>
          </p:cNvSpPr>
          <p:nvPr/>
        </p:nvSpPr>
        <p:spPr>
          <a:xfrm>
            <a:off x="281530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</p:spTree>
    <p:extLst>
      <p:ext uri="{BB962C8B-B14F-4D97-AF65-F5344CB8AC3E}">
        <p14:creationId xmlns:p14="http://schemas.microsoft.com/office/powerpoint/2010/main" val="1183150508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B1590F-3969-ACC1-5DBA-080D35288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6FB547-A84F-499F-4205-74E63EAC0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850246"/>
            <a:ext cx="6840000" cy="38933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FF0000"/>
                </a:solidFill>
                <a:cs typeface="Microsoft Uighur" panose="02000000000000000000" pitchFamily="2" charset="-78"/>
              </a:rPr>
              <a:t>يسمع الأستاذ النص مرتين. (يفصل الحاسوب عن شاشة العرض)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785380C-EFB6-3683-B3EC-6AEBE13A0C6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BF08CB3-2594-DADA-171D-18704CF6947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EBBBF5D-AB22-23A6-7C17-5A2C4CD2330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8C449D1-DDA1-A8B8-1623-66E2B3ABDDB2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16BC2EB-0010-0254-88CE-53F400E352C2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53321F7E-BE4B-A06B-26C4-A1EB7D7911E3}"/>
                </a:ext>
              </a:extLst>
            </p:cNvPr>
            <p:cNvGrpSpPr/>
            <p:nvPr/>
          </p:nvGrpSpPr>
          <p:grpSpPr>
            <a:xfrm>
              <a:off x="1878674" y="136738"/>
              <a:ext cx="4453440" cy="278069"/>
              <a:chOff x="1878674" y="136738"/>
              <a:chExt cx="4453440" cy="278069"/>
            </a:xfrm>
          </p:grpSpPr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1627C2D4-7542-40A6-1F3D-22B9DF1EA1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878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24" name="Groupe 23">
                <a:extLst>
                  <a:ext uri="{FF2B5EF4-FFF2-40B4-BE49-F238E27FC236}">
                    <a16:creationId xmlns:a16="http://schemas.microsoft.com/office/drawing/2014/main" id="{A97BAA95-FB6D-AB14-93B1-D5FFEBFF9197}"/>
                  </a:ext>
                </a:extLst>
              </p:cNvPr>
              <p:cNvGrpSpPr/>
              <p:nvPr/>
            </p:nvGrpSpPr>
            <p:grpSpPr>
              <a:xfrm>
                <a:off x="4052373" y="136738"/>
                <a:ext cx="2279741" cy="278069"/>
                <a:chOff x="4052373" y="136738"/>
                <a:chExt cx="2279741" cy="278069"/>
              </a:xfrm>
            </p:grpSpPr>
            <p:pic>
              <p:nvPicPr>
                <p:cNvPr id="25" name="Image 24">
                  <a:extLst>
                    <a:ext uri="{FF2B5EF4-FFF2-40B4-BE49-F238E27FC236}">
                      <a16:creationId xmlns:a16="http://schemas.microsoft.com/office/drawing/2014/main" id="{B58AD52E-4FE4-90E0-B8FD-565A7E959EB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054045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6" name="Image 25">
                  <a:extLst>
                    <a:ext uri="{FF2B5EF4-FFF2-40B4-BE49-F238E27FC236}">
                      <a16:creationId xmlns:a16="http://schemas.microsoft.com/office/drawing/2014/main" id="{9A434E1B-6BEA-0A1D-0DEB-37B34A2258C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</p:grpSp>
        </p:grp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72838585-A84A-96C4-4061-68B802FBEBCA}"/>
              </a:ext>
            </a:extLst>
          </p:cNvPr>
          <p:cNvSpPr txBox="1"/>
          <p:nvPr/>
        </p:nvSpPr>
        <p:spPr>
          <a:xfrm>
            <a:off x="531845" y="1853193"/>
            <a:ext cx="7949682" cy="4524315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كانَ رَسولُ اللَّهِ مُحَمَّدٌ صَلَّى اللَّهُ عَلَيْهِ وَسَلَّمَ رَحيماً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بِٱلنّاسِ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جَميعاً، صَغيرِهِمْ وَكَبيرِهِمْ، وَغَنِيِّهِمْ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وَفَقيرِهِمْ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فَكانَ يُحْسِنُ إِلى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ٱلضُّعَفاءِ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وَيَعْطِفُ عَلى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ٱلْفُقَراءِ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وَيُواسي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ٱلْمَحْزونينَ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كَما كانَ رَحيماً حَتّى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بِٱلْحَيَوانِ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فَدَعا إِلى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ٱلرِّفْقِ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بِهِ.</a:t>
            </a:r>
          </a:p>
          <a:p>
            <a:pPr algn="just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ذاتَ يَوْمٍ، كانَ عَلَيْهِ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ٱلصَّلاةُ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وَٱلسَّلامُ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يَخْطُبُ في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ٱلنّاسِ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فَدَخَلَ حَفيداهُ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ٱلْحَسَنُ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وَٱلْحُسَيْنُ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وَكانا يَلْبَسانِ قَميصَيْنِ أَحْمَرَيْنِ، يَمْشِيانِ وَيَتَعَثَّرانِ ثُمَّ يَقُومانِ. فَلَمّا رَآهُما لَمْ يَسْتَطِعِ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ٱلصَّبْرَ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فَنَزَلَ، فَحَمَلَهُما وَصَعِدَ بِهِما إِلى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ٱلْمِنْبَرِ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ثُمَّ أَكْمَلَ خُطْبَتَهُ.</a:t>
            </a:r>
          </a:p>
          <a:p>
            <a:pPr algn="just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وَبِهذِهِ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ٱلرَّحْمَةِ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ٱلْعَظيمَةِ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أَحَبَّهُ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ٱلنّاسُ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وَٱقْتَدَوْا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بِأَخْلاقِهِ. فَتَعَلَّمَ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ٱلْمُسْلِمونَ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مِنْهُ أَنَّ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ٱلرَّحْمَةَ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خُلُقٌ جَميلٌ يُقَرِّبُ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ٱلنّاسَ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بَعْضَهُمْ مِنْ بَعْضٍ، وَيَجْعَلُ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ٱلْمُجْتَمَعَ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أَكْثَرَ تَماسُكاً وَمَحَبَّةً وَتَعاوُناً.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ACF7ABD1-0688-3FB3-1FF4-5AEC73FB74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6281" y="684000"/>
            <a:ext cx="900000" cy="900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2C10E13-9CB1-E658-8ADE-6E87C4417083}"/>
              </a:ext>
            </a:extLst>
          </p:cNvPr>
          <p:cNvSpPr>
            <a:spLocks/>
          </p:cNvSpPr>
          <p:nvPr/>
        </p:nvSpPr>
        <p:spPr>
          <a:xfrm>
            <a:off x="281530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</p:spTree>
    <p:extLst>
      <p:ext uri="{BB962C8B-B14F-4D97-AF65-F5344CB8AC3E}">
        <p14:creationId xmlns:p14="http://schemas.microsoft.com/office/powerpoint/2010/main" val="256831388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645A4-E5E7-42B3-F605-A83BFAD06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9E5C85-DEAF-7A79-CB1B-686FA2DCB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850246"/>
            <a:ext cx="6840000" cy="38933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أجيبوا عن التمرين أمامكم على دفاتر القسم.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02C4B6-9E7E-A903-616A-D4B6552456A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34F5E0B-16E6-AADD-861B-FB833C46E92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7091406-22E5-4009-F7CF-7218D7A178B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484C0823-1530-7954-9151-9779333E9D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9603231D-59B9-4EF1-76DA-F84FDBACA4CC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C68EB24-2735-2312-1335-5FE8E741A4E7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8B869FD8-FE1F-BFA7-68FF-6537E802FA96}"/>
                </a:ext>
              </a:extLst>
            </p:cNvPr>
            <p:cNvGrpSpPr/>
            <p:nvPr/>
          </p:nvGrpSpPr>
          <p:grpSpPr>
            <a:xfrm>
              <a:off x="1878674" y="136738"/>
              <a:ext cx="4453440" cy="278069"/>
              <a:chOff x="1878674" y="136738"/>
              <a:chExt cx="4453440" cy="278069"/>
            </a:xfrm>
          </p:grpSpPr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44EA345C-0B83-D4EA-C0A4-253382297A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878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24" name="Groupe 23">
                <a:extLst>
                  <a:ext uri="{FF2B5EF4-FFF2-40B4-BE49-F238E27FC236}">
                    <a16:creationId xmlns:a16="http://schemas.microsoft.com/office/drawing/2014/main" id="{DBF610CC-F071-47FF-39BB-3A102CC8C0E2}"/>
                  </a:ext>
                </a:extLst>
              </p:cNvPr>
              <p:cNvGrpSpPr/>
              <p:nvPr/>
            </p:nvGrpSpPr>
            <p:grpSpPr>
              <a:xfrm>
                <a:off x="4052373" y="136738"/>
                <a:ext cx="2279741" cy="278069"/>
                <a:chOff x="4052373" y="136738"/>
                <a:chExt cx="2279741" cy="278069"/>
              </a:xfrm>
            </p:grpSpPr>
            <p:pic>
              <p:nvPicPr>
                <p:cNvPr id="25" name="Image 24">
                  <a:extLst>
                    <a:ext uri="{FF2B5EF4-FFF2-40B4-BE49-F238E27FC236}">
                      <a16:creationId xmlns:a16="http://schemas.microsoft.com/office/drawing/2014/main" id="{3C6F9FBA-660D-A78F-71E7-D80DD95B8A8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054045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6" name="Image 25">
                  <a:extLst>
                    <a:ext uri="{FF2B5EF4-FFF2-40B4-BE49-F238E27FC236}">
                      <a16:creationId xmlns:a16="http://schemas.microsoft.com/office/drawing/2014/main" id="{E3AD7ED3-C479-D15E-9B00-C4A3170D54A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</p:grpSp>
        </p:grp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837A111B-692D-E2C0-4596-F7C1F873CA6F}"/>
              </a:ext>
            </a:extLst>
          </p:cNvPr>
          <p:cNvSpPr txBox="1"/>
          <p:nvPr/>
        </p:nvSpPr>
        <p:spPr>
          <a:xfrm>
            <a:off x="398069" y="1848227"/>
            <a:ext cx="8165721" cy="71508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6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1. أُكْمِلُ </a:t>
            </a:r>
            <a:r>
              <a:rPr lang="ar-MA" sz="3600" b="1" dirty="0" err="1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بِٱلْعِبارَةِ</a:t>
            </a:r>
            <a:r>
              <a:rPr lang="ar-MA" sz="36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ٱلْمُناسِبَةِ</a:t>
            </a:r>
            <a:r>
              <a:rPr lang="ar-MA" sz="36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حَسْبَ </a:t>
            </a:r>
            <a:r>
              <a:rPr lang="ar-MA" sz="3600" b="1" dirty="0" err="1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ٱلنَّصِّ</a:t>
            </a:r>
            <a:r>
              <a:rPr lang="ar-MA" sz="36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A744358-1534-105F-742D-65251980799C}"/>
              </a:ext>
            </a:extLst>
          </p:cNvPr>
          <p:cNvSpPr txBox="1"/>
          <p:nvPr/>
        </p:nvSpPr>
        <p:spPr>
          <a:xfrm>
            <a:off x="398070" y="2672996"/>
            <a:ext cx="7976180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6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أ. كانَ الرَّسولُ ﷺ رَحيماً:</a:t>
            </a:r>
          </a:p>
          <a:p>
            <a:pPr algn="just" rtl="1"/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بِٱلنّاسِ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وَٱلْحَيوانِ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–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بِٱلنّاسِ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فَقَطْ.–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بِٱلصِّغارِ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فَقَطْ. –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بِٱلْمُؤْمِنينَ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فقَطْ.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C70CC46-E36B-68EB-22FB-D2B307CB4C6C}"/>
              </a:ext>
            </a:extLst>
          </p:cNvPr>
          <p:cNvSpPr txBox="1"/>
          <p:nvPr/>
        </p:nvSpPr>
        <p:spPr>
          <a:xfrm>
            <a:off x="398068" y="5353154"/>
            <a:ext cx="8092788" cy="11079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6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لِماذا أَحَبَّ </a:t>
            </a:r>
            <a:r>
              <a:rPr lang="ar-MA" sz="3600" b="1" dirty="0" err="1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ٱلناسُ</a:t>
            </a:r>
            <a:r>
              <a:rPr lang="ar-MA" sz="36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ٱلرَّسولَ</a:t>
            </a:r>
            <a:r>
              <a:rPr lang="ar-MA" sz="36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ﷺ </a:t>
            </a:r>
            <a:r>
              <a:rPr lang="ar-MA" sz="3600" b="1" dirty="0" err="1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وَٱقْتَدَوْا</a:t>
            </a:r>
            <a:r>
              <a:rPr lang="ar-MA" sz="36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بِهِ؟</a:t>
            </a:r>
          </a:p>
          <a:p>
            <a:pPr algn="just" rtl="1"/>
            <a:r>
              <a:rPr lang="ar-MA" sz="30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............................................................................................................................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22DB6FA-D6E5-4338-1362-79FA75141051}"/>
              </a:ext>
            </a:extLst>
          </p:cNvPr>
          <p:cNvSpPr txBox="1"/>
          <p:nvPr/>
        </p:nvSpPr>
        <p:spPr>
          <a:xfrm>
            <a:off x="398069" y="4194201"/>
            <a:ext cx="8092788" cy="10156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0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ب. عِنْدَما رَأى الرَّسولُ ﷺ الْحَسَنَ وَالْحُسَيْنَ :</a:t>
            </a:r>
          </a:p>
          <a:p>
            <a:pPr algn="just" rtl="1"/>
            <a:r>
              <a:rPr lang="ar-MA" sz="3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نَزَلَ فَحَمَلَهُما وَأَنْهى </a:t>
            </a:r>
            <a:r>
              <a:rPr lang="ar-MA" sz="3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ٱلْخُطْبَةَ</a:t>
            </a:r>
            <a:r>
              <a:rPr lang="ar-MA" sz="3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- نَزَلَ فَحَمَلَهُما وَأَكْمَلَ </a:t>
            </a:r>
            <a:r>
              <a:rPr lang="ar-MA" sz="3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ٱلْخُطْبَةَ</a:t>
            </a:r>
            <a:r>
              <a:rPr lang="ar-MA" sz="3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.– غَضِبَ فَطَرَدَهُما خارِجاً.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F472BA7-977F-9AC0-7B2D-D505E47C78C7}"/>
              </a:ext>
            </a:extLst>
          </p:cNvPr>
          <p:cNvSpPr>
            <a:spLocks/>
          </p:cNvSpPr>
          <p:nvPr/>
        </p:nvSpPr>
        <p:spPr>
          <a:xfrm>
            <a:off x="281530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</p:spTree>
    <p:extLst>
      <p:ext uri="{BB962C8B-B14F-4D97-AF65-F5344CB8AC3E}">
        <p14:creationId xmlns:p14="http://schemas.microsoft.com/office/powerpoint/2010/main" val="687489696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725762-0F2D-3279-11B1-2FD174BAE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281A64-0BE7-12C1-1100-4083272B5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850246"/>
            <a:ext cx="6840000" cy="38933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أجيبوا عن التمرين أمامكم على دفاتر القسم.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38D5A27-93C2-852B-FD80-BF06CA04004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22FA517-94D6-E14D-C190-42FE67E2008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DFD2DC2-378A-A142-F0E2-9F701668C7A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5A321047-20BC-90EC-20C5-DB8415CCC0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C37AD163-7C7B-3C00-8177-A2B11831A542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ABE2878-E825-6CC6-1FAA-B754FE4C2B10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E34405EF-6F75-A6F4-1075-69F8F9B6EF02}"/>
                </a:ext>
              </a:extLst>
            </p:cNvPr>
            <p:cNvGrpSpPr/>
            <p:nvPr/>
          </p:nvGrpSpPr>
          <p:grpSpPr>
            <a:xfrm>
              <a:off x="1878674" y="136738"/>
              <a:ext cx="4453440" cy="278069"/>
              <a:chOff x="1878674" y="136738"/>
              <a:chExt cx="4453440" cy="278069"/>
            </a:xfrm>
          </p:grpSpPr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7B836012-3B95-8B8F-764D-9703CA0EB9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878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24" name="Groupe 23">
                <a:extLst>
                  <a:ext uri="{FF2B5EF4-FFF2-40B4-BE49-F238E27FC236}">
                    <a16:creationId xmlns:a16="http://schemas.microsoft.com/office/drawing/2014/main" id="{C16AD09D-7ABB-F3A0-FBFA-F394069EA106}"/>
                  </a:ext>
                </a:extLst>
              </p:cNvPr>
              <p:cNvGrpSpPr/>
              <p:nvPr/>
            </p:nvGrpSpPr>
            <p:grpSpPr>
              <a:xfrm>
                <a:off x="4052373" y="136738"/>
                <a:ext cx="2279741" cy="278069"/>
                <a:chOff x="4052373" y="136738"/>
                <a:chExt cx="2279741" cy="278069"/>
              </a:xfrm>
            </p:grpSpPr>
            <p:pic>
              <p:nvPicPr>
                <p:cNvPr id="25" name="Image 24">
                  <a:extLst>
                    <a:ext uri="{FF2B5EF4-FFF2-40B4-BE49-F238E27FC236}">
                      <a16:creationId xmlns:a16="http://schemas.microsoft.com/office/drawing/2014/main" id="{9C34BA96-8410-E2CF-11BC-82BB2866793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054045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6" name="Image 25">
                  <a:extLst>
                    <a:ext uri="{FF2B5EF4-FFF2-40B4-BE49-F238E27FC236}">
                      <a16:creationId xmlns:a16="http://schemas.microsoft.com/office/drawing/2014/main" id="{637FA212-601C-C484-CFEC-DD036269969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</p:grpSp>
        </p:grp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223E5180-1713-41E6-28B9-854BD5D357BF}"/>
              </a:ext>
            </a:extLst>
          </p:cNvPr>
          <p:cNvSpPr txBox="1"/>
          <p:nvPr/>
        </p:nvSpPr>
        <p:spPr>
          <a:xfrm>
            <a:off x="361602" y="1707224"/>
            <a:ext cx="8165721" cy="6469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أَنْقُلُ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ٱلْمُلَخَّصَ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ٱلْمُناسِبَ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لِلنَّصِّ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ٱلَّذي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ٱسْتَمَعْتُ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إِلَيْهِ.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F837925-680B-BE68-F2DB-2007744DD643}"/>
              </a:ext>
            </a:extLst>
          </p:cNvPr>
          <p:cNvSpPr txBox="1"/>
          <p:nvPr/>
        </p:nvSpPr>
        <p:spPr>
          <a:xfrm>
            <a:off x="438139" y="2645033"/>
            <a:ext cx="7976180" cy="107721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2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يَتَحَدَّثُ </a:t>
            </a:r>
            <a:r>
              <a:rPr lang="ar-MA" sz="3200" b="1" dirty="0" err="1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ٱلنَّصُّ</a:t>
            </a:r>
            <a:r>
              <a:rPr lang="ar-MA" sz="32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عَنْ خُطْبَةٍ أَلْقَاها رَسولُ اللَّهِ ﷺ أَمامَ </a:t>
            </a:r>
            <a:r>
              <a:rPr lang="ar-MA" sz="3200" b="1" dirty="0" err="1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ٱلنّاسِ</a:t>
            </a:r>
            <a:r>
              <a:rPr lang="ar-MA" sz="32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وَعَنِ </a:t>
            </a:r>
            <a:r>
              <a:rPr lang="ar-MA" sz="3200" b="1" dirty="0" err="1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ٱللِّباسِ</a:t>
            </a:r>
            <a:r>
              <a:rPr lang="ar-MA" sz="32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ٱلَّذي</a:t>
            </a:r>
            <a:r>
              <a:rPr lang="ar-MA" sz="32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كانَ يَلْبَسُهُ </a:t>
            </a:r>
            <a:r>
              <a:rPr lang="ar-MA" sz="3200" b="1" dirty="0" err="1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ٱلحَسَنُ</a:t>
            </a:r>
            <a:r>
              <a:rPr lang="ar-MA" sz="32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وَٱلحُسَيْنُ</a:t>
            </a:r>
            <a:r>
              <a:rPr lang="ar-MA" sz="32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عِنْدَما كانا صَغيرَيْنِ.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7FBA2D0-5FCC-3DB8-2165-8E98949627CF}"/>
              </a:ext>
            </a:extLst>
          </p:cNvPr>
          <p:cNvSpPr txBox="1"/>
          <p:nvPr/>
        </p:nvSpPr>
        <p:spPr>
          <a:xfrm>
            <a:off x="438138" y="4013075"/>
            <a:ext cx="8016251" cy="107721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2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يَتَحَدَّثُ </a:t>
            </a:r>
            <a:r>
              <a:rPr lang="ar-MA" sz="3200" b="1" dirty="0" err="1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ٱلنَّصُّ</a:t>
            </a:r>
            <a:r>
              <a:rPr lang="ar-MA" sz="32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عَنْ رَحْمَةِ رَسولِ اللَّهِ ﷺ </a:t>
            </a:r>
            <a:r>
              <a:rPr lang="ar-MA" sz="3200" b="1" dirty="0" err="1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بِٱلنّاسِ</a:t>
            </a:r>
            <a:r>
              <a:rPr lang="ar-MA" sz="32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وَٱلحَيَوانِ</a:t>
            </a:r>
            <a:r>
              <a:rPr lang="ar-MA" sz="32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وَمِنْ مَواقِفِهِ أَنَّهُ حَمَلَ حَفيدَيْهِ أَثْناءَ </a:t>
            </a:r>
            <a:r>
              <a:rPr lang="ar-MA" sz="3200" b="1" dirty="0" err="1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ٱلخُطْبَةِ</a:t>
            </a:r>
            <a:r>
              <a:rPr lang="ar-MA" sz="32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فَتَعَلَّمَ </a:t>
            </a:r>
            <a:r>
              <a:rPr lang="ar-MA" sz="3200" b="1" dirty="0" err="1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ٱلنّاسُ</a:t>
            </a:r>
            <a:r>
              <a:rPr lang="ar-MA" sz="32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مِنْهُ خُلُقَ </a:t>
            </a:r>
            <a:r>
              <a:rPr lang="ar-MA" sz="3200" b="1" dirty="0" err="1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ٱلرَّحْمَةِ</a:t>
            </a:r>
            <a:r>
              <a:rPr lang="ar-MA" sz="32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B53D620-7EE9-927D-D58B-F76D909BDB7B}"/>
              </a:ext>
            </a:extLst>
          </p:cNvPr>
          <p:cNvSpPr/>
          <p:nvPr/>
        </p:nvSpPr>
        <p:spPr>
          <a:xfrm>
            <a:off x="875490" y="7527771"/>
            <a:ext cx="6211088" cy="24681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buSzPct val="78000"/>
            </a:pPr>
            <a:r>
              <a:rPr lang="ar-MA" sz="21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اَلتَّمْرين 2: أَضَعُ عَلامَةً (×) تَحْتَ </a:t>
            </a:r>
            <a:r>
              <a:rPr lang="ar-MA" sz="21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ٱلْمُلَخَّصِ</a:t>
            </a:r>
            <a:r>
              <a:rPr lang="ar-MA" sz="21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1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ٱلْمُناسِبِ</a:t>
            </a:r>
            <a:r>
              <a:rPr lang="ar-MA" sz="21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لِلنَّصِّ "مُتْعَةُ </a:t>
            </a:r>
            <a:r>
              <a:rPr lang="ar-MA" sz="21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ٱلْقِراءَةِ</a:t>
            </a:r>
            <a:r>
              <a:rPr lang="ar-MA" sz="21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" </a:t>
            </a:r>
            <a:r>
              <a:rPr lang="ar-MA" sz="21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ٱلَّذي</a:t>
            </a:r>
            <a:r>
              <a:rPr lang="ar-MA" sz="21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1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ٱسْتَمَعْتُ</a:t>
            </a:r>
            <a:r>
              <a:rPr lang="ar-MA" sz="21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إِلَيْهِ.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9395D58-65F2-2B41-0389-FE998032CFF4}"/>
              </a:ext>
            </a:extLst>
          </p:cNvPr>
          <p:cNvSpPr txBox="1"/>
          <p:nvPr/>
        </p:nvSpPr>
        <p:spPr>
          <a:xfrm>
            <a:off x="438138" y="5353154"/>
            <a:ext cx="8052718" cy="107721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2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يَتَحَدَّثُ </a:t>
            </a:r>
            <a:r>
              <a:rPr lang="ar-MA" sz="3200" b="1" dirty="0" err="1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ٱلنَّصُّ</a:t>
            </a:r>
            <a:r>
              <a:rPr lang="ar-MA" sz="32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عَنْ خُطْبَةٍ كانَ يُلْقيها رَسولُ اللَّهِ ﷺ أَمامَ النّاسِ حَوْلَ ثَوابِ </a:t>
            </a:r>
            <a:r>
              <a:rPr lang="ar-MA" sz="3200" b="1" dirty="0" err="1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ٱلرِّفْقِ</a:t>
            </a:r>
            <a:r>
              <a:rPr lang="ar-MA" sz="32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بِٱلْحَيوانِ</a:t>
            </a:r>
            <a:r>
              <a:rPr lang="ar-MA" sz="32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 إِلّا أَنَّهُ لَمْ يُكْمِلِ </a:t>
            </a:r>
            <a:r>
              <a:rPr lang="ar-MA" sz="3200" b="1" dirty="0" err="1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ٱلْخُطْبَةِ</a:t>
            </a:r>
            <a:r>
              <a:rPr lang="ar-MA" sz="32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بِسَبَبِ دُخولِ </a:t>
            </a:r>
            <a:r>
              <a:rPr lang="ar-MA" sz="3200" b="1" dirty="0" err="1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ٱلْحَسَنِ</a:t>
            </a:r>
            <a:r>
              <a:rPr lang="ar-MA" sz="32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وَٱلْحُسَيْنِ</a:t>
            </a:r>
            <a:r>
              <a:rPr lang="ar-MA" sz="32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3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30E1D3F-9E39-5D3D-2F6C-08227960372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74249" y="2951540"/>
            <a:ext cx="464204" cy="464204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B7389D43-FB6D-0327-CE56-DFBCAE9F61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14319" y="4291620"/>
            <a:ext cx="464204" cy="464204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E928B41-2AF1-0B31-BB42-A5E3766E415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54389" y="5687623"/>
            <a:ext cx="464204" cy="464204"/>
          </a:xfrm>
          <a:prstGeom prst="rect">
            <a:avLst/>
          </a:prstGeom>
          <a:ln>
            <a:noFill/>
          </a:ln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A8DE2060-EB76-09F7-C286-D9A4E49D7B7B}"/>
              </a:ext>
            </a:extLst>
          </p:cNvPr>
          <p:cNvSpPr>
            <a:spLocks/>
          </p:cNvSpPr>
          <p:nvPr/>
        </p:nvSpPr>
        <p:spPr>
          <a:xfrm>
            <a:off x="281530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</p:spTree>
    <p:extLst>
      <p:ext uri="{BB962C8B-B14F-4D97-AF65-F5344CB8AC3E}">
        <p14:creationId xmlns:p14="http://schemas.microsoft.com/office/powerpoint/2010/main" val="245323935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2B6B96-2666-AAF5-99B0-55608DCB1B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885852-A89E-C770-227C-ED63BFF7A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850246"/>
            <a:ext cx="6840000" cy="38933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السؤال؟ ما العبارة الصحيحة؟ هل تتفقون؟ ...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8A04252-68E5-2BFD-9359-C21AA52B64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F471C81-87B2-D6B0-26E6-1BD7541F844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4B7C86B-B79A-4C16-BF68-120393F8644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D6966BAC-80E9-EF98-796A-FD8FD3D9F59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7B413C48-5962-361B-F54F-E60AAC69FB23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682C9-157D-A056-BA16-E2354B980D72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41D3AA67-F794-8732-DE85-446D362E8CC9}"/>
                </a:ext>
              </a:extLst>
            </p:cNvPr>
            <p:cNvGrpSpPr/>
            <p:nvPr/>
          </p:nvGrpSpPr>
          <p:grpSpPr>
            <a:xfrm>
              <a:off x="1878674" y="136738"/>
              <a:ext cx="4453440" cy="278069"/>
              <a:chOff x="1878674" y="136738"/>
              <a:chExt cx="4453440" cy="278069"/>
            </a:xfrm>
          </p:grpSpPr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1A15E641-71A2-0197-79B8-3FF343564B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878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24" name="Groupe 23">
                <a:extLst>
                  <a:ext uri="{FF2B5EF4-FFF2-40B4-BE49-F238E27FC236}">
                    <a16:creationId xmlns:a16="http://schemas.microsoft.com/office/drawing/2014/main" id="{5B9858A2-F8D1-9C07-2453-4462C48BE53A}"/>
                  </a:ext>
                </a:extLst>
              </p:cNvPr>
              <p:cNvGrpSpPr/>
              <p:nvPr/>
            </p:nvGrpSpPr>
            <p:grpSpPr>
              <a:xfrm>
                <a:off x="4052373" y="136738"/>
                <a:ext cx="2279741" cy="278069"/>
                <a:chOff x="4052373" y="136738"/>
                <a:chExt cx="2279741" cy="278069"/>
              </a:xfrm>
            </p:grpSpPr>
            <p:pic>
              <p:nvPicPr>
                <p:cNvPr id="25" name="Image 24">
                  <a:extLst>
                    <a:ext uri="{FF2B5EF4-FFF2-40B4-BE49-F238E27FC236}">
                      <a16:creationId xmlns:a16="http://schemas.microsoft.com/office/drawing/2014/main" id="{41154C7B-E445-AA1E-209E-EFBD24212EF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054045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6" name="Image 25">
                  <a:extLst>
                    <a:ext uri="{FF2B5EF4-FFF2-40B4-BE49-F238E27FC236}">
                      <a16:creationId xmlns:a16="http://schemas.microsoft.com/office/drawing/2014/main" id="{1D0BA7EE-A1F7-B880-08BF-55B9C65F78F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</p:grpSp>
        </p:grp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6EF60D1C-F648-EBFD-B3C1-18B6493D52A3}"/>
              </a:ext>
            </a:extLst>
          </p:cNvPr>
          <p:cNvSpPr txBox="1"/>
          <p:nvPr/>
        </p:nvSpPr>
        <p:spPr>
          <a:xfrm>
            <a:off x="398069" y="1848227"/>
            <a:ext cx="8165721" cy="71508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6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1. أُكْمِلُ </a:t>
            </a:r>
            <a:r>
              <a:rPr lang="ar-MA" sz="3600" b="1" dirty="0" err="1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بِٱلْعِبارَةِ</a:t>
            </a:r>
            <a:r>
              <a:rPr lang="ar-MA" sz="36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ٱلْمُناسِبَةِ</a:t>
            </a:r>
            <a:r>
              <a:rPr lang="ar-MA" sz="36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حَسْبَ </a:t>
            </a:r>
            <a:r>
              <a:rPr lang="ar-MA" sz="3600" b="1" dirty="0" err="1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ٱلنَّصِّ</a:t>
            </a:r>
            <a:r>
              <a:rPr lang="ar-MA" sz="36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D7E92F9-F4F4-3392-EDF8-14186AB801BB}"/>
              </a:ext>
            </a:extLst>
          </p:cNvPr>
          <p:cNvSpPr txBox="1"/>
          <p:nvPr/>
        </p:nvSpPr>
        <p:spPr>
          <a:xfrm>
            <a:off x="398070" y="2672996"/>
            <a:ext cx="7976180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6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أ. كانَ الرَّسولُ ﷺ رَحيماً:</a:t>
            </a:r>
          </a:p>
          <a:p>
            <a:pPr algn="just" rtl="1"/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بِٱلنّاسِ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وَٱلْحَيوانِ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–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بِٱلنّاسِ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فَقَطْ.–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بِٱلصِّغارِ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فَقَطْ. –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بِٱلْمُؤْمِنينَ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فقَطْ.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4528AE3-CD13-303A-FA92-21C35EE56F9B}"/>
              </a:ext>
            </a:extLst>
          </p:cNvPr>
          <p:cNvSpPr txBox="1"/>
          <p:nvPr/>
        </p:nvSpPr>
        <p:spPr>
          <a:xfrm>
            <a:off x="398068" y="5353154"/>
            <a:ext cx="8092788" cy="11079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6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لِماذا أَحَبَّ </a:t>
            </a:r>
            <a:r>
              <a:rPr lang="ar-MA" sz="3600" b="1" dirty="0" err="1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ٱلناسُ</a:t>
            </a:r>
            <a:r>
              <a:rPr lang="ar-MA" sz="36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ٱلرَّسولَ</a:t>
            </a:r>
            <a:r>
              <a:rPr lang="ar-MA" sz="36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ﷺ </a:t>
            </a:r>
            <a:r>
              <a:rPr lang="ar-MA" sz="3600" b="1" dirty="0" err="1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وَٱقْتَدَوْا</a:t>
            </a:r>
            <a:r>
              <a:rPr lang="ar-MA" sz="36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بِهِ؟</a:t>
            </a:r>
          </a:p>
          <a:p>
            <a:pPr algn="just" rtl="1"/>
            <a:r>
              <a:rPr lang="ar-MA" sz="30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............................................................................................................................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9A25940-9F03-3F47-3B3B-E2968B748D6E}"/>
              </a:ext>
            </a:extLst>
          </p:cNvPr>
          <p:cNvSpPr txBox="1"/>
          <p:nvPr/>
        </p:nvSpPr>
        <p:spPr>
          <a:xfrm>
            <a:off x="398069" y="4194201"/>
            <a:ext cx="8092788" cy="10156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0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ب. عِنْدَما رَأى الرَّسولُ ﷺ الْحَسَنَ وَالْحُسَيْنَ :</a:t>
            </a:r>
          </a:p>
          <a:p>
            <a:pPr algn="just" rtl="1"/>
            <a:r>
              <a:rPr lang="ar-MA" sz="3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نَزَلَ فَحَمَلَهُما وَأَنْهى </a:t>
            </a:r>
            <a:r>
              <a:rPr lang="ar-MA" sz="3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ٱلْخُطْبَةَ</a:t>
            </a:r>
            <a:r>
              <a:rPr lang="ar-MA" sz="3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- نَزَلَ فَحَمَلَهُما وَأَكْمَلَ </a:t>
            </a:r>
            <a:r>
              <a:rPr lang="ar-MA" sz="3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ٱلْخُطْبَةَ</a:t>
            </a:r>
            <a:r>
              <a:rPr lang="ar-MA" sz="3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.– غَضِبَ فَطَرَدَهُما خارِجاً.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0C1F74-362E-CA31-706C-89225EECD90C}"/>
              </a:ext>
            </a:extLst>
          </p:cNvPr>
          <p:cNvSpPr>
            <a:spLocks/>
          </p:cNvSpPr>
          <p:nvPr/>
        </p:nvSpPr>
        <p:spPr>
          <a:xfrm>
            <a:off x="281530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</p:spTree>
    <p:extLst>
      <p:ext uri="{BB962C8B-B14F-4D97-AF65-F5344CB8AC3E}">
        <p14:creationId xmlns:p14="http://schemas.microsoft.com/office/powerpoint/2010/main" val="3394721776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03737-A794-2AC7-7057-2D84E55D5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1DFB3D-AE10-33D6-8ABC-EB1752C37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850246"/>
            <a:ext cx="6840000" cy="38933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588CE1-967C-0200-0368-0EB56760C3E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F8B8A4B-ED76-A0E4-3E4F-51A97898EC5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CE00614-06CA-AC9C-6437-5DAEE3AF37A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3F053630-B642-A9D8-BDA3-143B3E9970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1E487790-7345-274D-32B3-F03477C1EB1B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63D5EEF-1C2E-BD63-6BC8-07F22D5B2BBB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BC9F1935-8250-A1C7-717A-7545E7C432B4}"/>
                </a:ext>
              </a:extLst>
            </p:cNvPr>
            <p:cNvGrpSpPr/>
            <p:nvPr/>
          </p:nvGrpSpPr>
          <p:grpSpPr>
            <a:xfrm>
              <a:off x="1878674" y="136738"/>
              <a:ext cx="4453440" cy="278069"/>
              <a:chOff x="1878674" y="136738"/>
              <a:chExt cx="4453440" cy="278069"/>
            </a:xfrm>
          </p:grpSpPr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1ADCA2BE-0A8F-6B72-8E19-A289E8DA74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878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24" name="Groupe 23">
                <a:extLst>
                  <a:ext uri="{FF2B5EF4-FFF2-40B4-BE49-F238E27FC236}">
                    <a16:creationId xmlns:a16="http://schemas.microsoft.com/office/drawing/2014/main" id="{FE0655DD-5887-3BCD-BA5F-54F10BD24B0A}"/>
                  </a:ext>
                </a:extLst>
              </p:cNvPr>
              <p:cNvGrpSpPr/>
              <p:nvPr/>
            </p:nvGrpSpPr>
            <p:grpSpPr>
              <a:xfrm>
                <a:off x="4052373" y="136738"/>
                <a:ext cx="2279741" cy="278069"/>
                <a:chOff x="4052373" y="136738"/>
                <a:chExt cx="2279741" cy="278069"/>
              </a:xfrm>
            </p:grpSpPr>
            <p:pic>
              <p:nvPicPr>
                <p:cNvPr id="25" name="Image 24">
                  <a:extLst>
                    <a:ext uri="{FF2B5EF4-FFF2-40B4-BE49-F238E27FC236}">
                      <a16:creationId xmlns:a16="http://schemas.microsoft.com/office/drawing/2014/main" id="{A49C830D-DCDE-70EF-10BE-E74A0A58A87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054045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6" name="Image 25">
                  <a:extLst>
                    <a:ext uri="{FF2B5EF4-FFF2-40B4-BE49-F238E27FC236}">
                      <a16:creationId xmlns:a16="http://schemas.microsoft.com/office/drawing/2014/main" id="{1E7537BA-326F-5902-25EB-9A46481BDC3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</p:grpSp>
        </p:grp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2B505C35-C415-82AF-51B0-45496829B693}"/>
              </a:ext>
            </a:extLst>
          </p:cNvPr>
          <p:cNvSpPr txBox="1"/>
          <p:nvPr/>
        </p:nvSpPr>
        <p:spPr>
          <a:xfrm>
            <a:off x="398069" y="1848227"/>
            <a:ext cx="8165721" cy="71508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6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1. أُكْمِلُ </a:t>
            </a:r>
            <a:r>
              <a:rPr lang="ar-MA" sz="3600" b="1" dirty="0" err="1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بِٱلْعِبارَةِ</a:t>
            </a:r>
            <a:r>
              <a:rPr lang="ar-MA" sz="36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ٱلْمُناسِبَةِ</a:t>
            </a:r>
            <a:r>
              <a:rPr lang="ar-MA" sz="36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حَسْبَ </a:t>
            </a:r>
            <a:r>
              <a:rPr lang="ar-MA" sz="3600" b="1" dirty="0" err="1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ٱلنَّصِّ</a:t>
            </a:r>
            <a:r>
              <a:rPr lang="ar-MA" sz="36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2CDCAD8-B125-A6D5-8E8B-1D6E9F380F82}"/>
              </a:ext>
            </a:extLst>
          </p:cNvPr>
          <p:cNvSpPr txBox="1"/>
          <p:nvPr/>
        </p:nvSpPr>
        <p:spPr>
          <a:xfrm>
            <a:off x="398070" y="2672996"/>
            <a:ext cx="7976180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6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أ. كانَ الرَّسولُ ﷺ رَحيماً:</a:t>
            </a:r>
          </a:p>
          <a:p>
            <a:pPr algn="just" rtl="1"/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بِٱلنّاسِ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وَٱلْحَيوانِ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1BEC504-FD1F-F9AF-FD46-F0070866E72D}"/>
              </a:ext>
            </a:extLst>
          </p:cNvPr>
          <p:cNvSpPr txBox="1"/>
          <p:nvPr/>
        </p:nvSpPr>
        <p:spPr>
          <a:xfrm>
            <a:off x="398069" y="4194201"/>
            <a:ext cx="8092788" cy="10156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0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ب. عِنْدَما رَأى الرَّسولُ ﷺ الْحَسَنَ وَالْحُسَيْنَ </a:t>
            </a:r>
          </a:p>
          <a:p>
            <a:pPr algn="ctr" rtl="1"/>
            <a:r>
              <a:rPr lang="ar-MA" sz="3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نَزَلَ فَحَمَلَهُما وَأَكْمَلَ </a:t>
            </a:r>
            <a:r>
              <a:rPr lang="ar-MA" sz="3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ٱلْخُطْبَةًَ</a:t>
            </a:r>
            <a:r>
              <a:rPr lang="ar-MA" sz="3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D65F6C7-F381-CEE2-1EBB-06BF2A87C726}"/>
              </a:ext>
            </a:extLst>
          </p:cNvPr>
          <p:cNvSpPr txBox="1"/>
          <p:nvPr/>
        </p:nvSpPr>
        <p:spPr>
          <a:xfrm>
            <a:off x="398068" y="5353154"/>
            <a:ext cx="8092788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6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أَحَبَّ </a:t>
            </a:r>
            <a:r>
              <a:rPr lang="ar-MA" sz="3600" b="1" dirty="0" err="1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ٱلناسُ</a:t>
            </a:r>
            <a:r>
              <a:rPr lang="ar-MA" sz="36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ٱلرَّسولَ</a:t>
            </a:r>
            <a:r>
              <a:rPr lang="ar-MA" sz="36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ﷺ </a:t>
            </a:r>
            <a:r>
              <a:rPr lang="ar-MA" sz="3600" b="1" dirty="0" err="1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وَٱقْتَدَوْا</a:t>
            </a:r>
            <a:r>
              <a:rPr lang="ar-MA" sz="36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بِهِ 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لِرَحْمَتِهِ وَحُسْنِ تَعامُلِهِ مَعَ الجَميعِ.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887F0C-D53C-F5C0-1A4E-CA4699EC860F}"/>
              </a:ext>
            </a:extLst>
          </p:cNvPr>
          <p:cNvSpPr>
            <a:spLocks/>
          </p:cNvSpPr>
          <p:nvPr/>
        </p:nvSpPr>
        <p:spPr>
          <a:xfrm>
            <a:off x="281530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</a:t>
            </a:r>
          </a:p>
        </p:txBody>
      </p:sp>
    </p:spTree>
    <p:extLst>
      <p:ext uri="{BB962C8B-B14F-4D97-AF65-F5344CB8AC3E}">
        <p14:creationId xmlns:p14="http://schemas.microsoft.com/office/powerpoint/2010/main" val="899146249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A604BC-3AC1-B1B0-3B54-6DF1E36B1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090F82-6183-2600-0D11-38E68C4E6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850246"/>
            <a:ext cx="6840000" cy="38933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الملخص المناسب للنص؟ لماذا؟               - صححوا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7679D54-2100-5842-9F75-42A3DE9625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A8CA1E7-7B05-BA66-9CED-3BBEF857E35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0D33F16-2871-D099-4955-7E33B578301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85557EA2-51E5-997A-34F2-F8F345CE0B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CB9A16C1-F160-70B5-12C0-140E370398E8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675366E-907F-EC99-C603-ED441F977617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FBC71056-C132-CD07-C3C7-60B70366D617}"/>
                </a:ext>
              </a:extLst>
            </p:cNvPr>
            <p:cNvGrpSpPr/>
            <p:nvPr/>
          </p:nvGrpSpPr>
          <p:grpSpPr>
            <a:xfrm>
              <a:off x="1878674" y="131773"/>
              <a:ext cx="4453440" cy="288000"/>
              <a:chOff x="1878674" y="131773"/>
              <a:chExt cx="4453440" cy="288000"/>
            </a:xfrm>
          </p:grpSpPr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F09A61BB-4B5D-B298-3361-B7AF34337D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878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24" name="Groupe 23">
                <a:extLst>
                  <a:ext uri="{FF2B5EF4-FFF2-40B4-BE49-F238E27FC236}">
                    <a16:creationId xmlns:a16="http://schemas.microsoft.com/office/drawing/2014/main" id="{1DF0085B-F8BD-D016-567A-AEED15A5FAAD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516808" cy="288000"/>
                <a:chOff x="2815306" y="131773"/>
                <a:chExt cx="3516808" cy="288000"/>
              </a:xfrm>
            </p:grpSpPr>
            <p:pic>
              <p:nvPicPr>
                <p:cNvPr id="25" name="Image 24">
                  <a:extLst>
                    <a:ext uri="{FF2B5EF4-FFF2-40B4-BE49-F238E27FC236}">
                      <a16:creationId xmlns:a16="http://schemas.microsoft.com/office/drawing/2014/main" id="{D40ECEF1-4E48-9FB2-3046-039FF6FE8C4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054045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6" name="Image 25">
                  <a:extLst>
                    <a:ext uri="{FF2B5EF4-FFF2-40B4-BE49-F238E27FC236}">
                      <a16:creationId xmlns:a16="http://schemas.microsoft.com/office/drawing/2014/main" id="{744D1AE3-08C7-97F5-AB09-958615A7D5C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1E2BC157-EEBC-1CEA-ED97-7DD355972BC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/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فهم المسموع</a:t>
                  </a:r>
                </a:p>
              </p:txBody>
            </p:sp>
          </p:grpSp>
        </p:grp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2E5DDE2C-0C3E-C5C2-1719-105A3EF91541}"/>
              </a:ext>
            </a:extLst>
          </p:cNvPr>
          <p:cNvSpPr txBox="1"/>
          <p:nvPr/>
        </p:nvSpPr>
        <p:spPr>
          <a:xfrm>
            <a:off x="361602" y="1707224"/>
            <a:ext cx="8165721" cy="6469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أَنْقُلُ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ٱلْمُلَخَّصَ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ٱلْمُناسِبَ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لِلنَّصِّ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ٱلَّذي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ٱسْتَمَعْتُ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إِلَيْهِ.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3664031-77D3-274E-816A-BDF5166C734A}"/>
              </a:ext>
            </a:extLst>
          </p:cNvPr>
          <p:cNvSpPr txBox="1"/>
          <p:nvPr/>
        </p:nvSpPr>
        <p:spPr>
          <a:xfrm>
            <a:off x="438139" y="2645033"/>
            <a:ext cx="7976180" cy="107721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2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يَتَحَدَّثُ </a:t>
            </a:r>
            <a:r>
              <a:rPr lang="ar-MA" sz="3200" b="1" dirty="0" err="1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ٱلنَّصُّ</a:t>
            </a:r>
            <a:r>
              <a:rPr lang="ar-MA" sz="32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عَنْ خُطْبَةٍ أَلْقَاها رَسولُ اللَّهِ ﷺ أَمامَ </a:t>
            </a:r>
            <a:r>
              <a:rPr lang="ar-MA" sz="3200" b="1" dirty="0" err="1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ٱلنّاسِ</a:t>
            </a:r>
            <a:r>
              <a:rPr lang="ar-MA" sz="32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وَعَنِ </a:t>
            </a:r>
            <a:r>
              <a:rPr lang="ar-MA" sz="3200" b="1" dirty="0" err="1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ٱللِّباسِ</a:t>
            </a:r>
            <a:r>
              <a:rPr lang="ar-MA" sz="32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ٱلَّذي</a:t>
            </a:r>
            <a:r>
              <a:rPr lang="ar-MA" sz="32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كانَ يَلْبَسُهُ </a:t>
            </a:r>
            <a:r>
              <a:rPr lang="ar-MA" sz="3200" b="1" dirty="0" err="1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ٱلحَسَنُ</a:t>
            </a:r>
            <a:r>
              <a:rPr lang="ar-MA" sz="32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وَٱلحُسَيْنُ</a:t>
            </a:r>
            <a:r>
              <a:rPr lang="ar-MA" sz="32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عِنْدَما كانا صَغيرَيْنِ.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56C2BA3-840E-8B88-10E9-81E10200E3CB}"/>
              </a:ext>
            </a:extLst>
          </p:cNvPr>
          <p:cNvSpPr txBox="1"/>
          <p:nvPr/>
        </p:nvSpPr>
        <p:spPr>
          <a:xfrm>
            <a:off x="438138" y="4013075"/>
            <a:ext cx="8016251" cy="107721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2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يَتَحَدَّثُ </a:t>
            </a:r>
            <a:r>
              <a:rPr lang="ar-MA" sz="3200" b="1" dirty="0" err="1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ٱلنَّصُّ</a:t>
            </a:r>
            <a:r>
              <a:rPr lang="ar-MA" sz="32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عَنْ رَحْمَةِ رَسولِ اللَّهِ ﷺ </a:t>
            </a:r>
            <a:r>
              <a:rPr lang="ar-MA" sz="3200" b="1" dirty="0" err="1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بِٱلنّاسِ</a:t>
            </a:r>
            <a:r>
              <a:rPr lang="ar-MA" sz="32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وَٱلحَيَوانِ</a:t>
            </a:r>
            <a:r>
              <a:rPr lang="ar-MA" sz="32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وَمِنْ مَواقِفِهِ أَنَّهُ حَمَلَ حَفيدَيْهِ أَثْناءَ </a:t>
            </a:r>
            <a:r>
              <a:rPr lang="ar-MA" sz="3200" b="1" dirty="0" err="1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ٱلخُطْبَةِ</a:t>
            </a:r>
            <a:r>
              <a:rPr lang="ar-MA" sz="32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فَتَعَلَّمَ </a:t>
            </a:r>
            <a:r>
              <a:rPr lang="ar-MA" sz="3200" b="1" dirty="0" err="1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ٱلنّاسُ</a:t>
            </a:r>
            <a:r>
              <a:rPr lang="ar-MA" sz="32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مِنْهُ خُلُقَ </a:t>
            </a:r>
            <a:r>
              <a:rPr lang="ar-MA" sz="3200" b="1" dirty="0" err="1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ٱلرَّحْمَةِ</a:t>
            </a:r>
            <a:r>
              <a:rPr lang="ar-MA" sz="32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EF1DA2A-9FEA-C74C-394E-AB4DD9500E34}"/>
              </a:ext>
            </a:extLst>
          </p:cNvPr>
          <p:cNvSpPr/>
          <p:nvPr/>
        </p:nvSpPr>
        <p:spPr>
          <a:xfrm>
            <a:off x="875490" y="7527771"/>
            <a:ext cx="6211088" cy="24681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buSzPct val="78000"/>
            </a:pPr>
            <a:r>
              <a:rPr lang="ar-MA" sz="21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اَلتَّمْرين 2: أَضَعُ عَلامَةً (×) تَحْتَ </a:t>
            </a:r>
            <a:r>
              <a:rPr lang="ar-MA" sz="21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ٱلْمُلَخَّصِ</a:t>
            </a:r>
            <a:r>
              <a:rPr lang="ar-MA" sz="21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1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ٱلْمُناسِبِ</a:t>
            </a:r>
            <a:r>
              <a:rPr lang="ar-MA" sz="21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لِلنَّصِّ "مُتْعَةُ </a:t>
            </a:r>
            <a:r>
              <a:rPr lang="ar-MA" sz="21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ٱلْقِراءَةِ</a:t>
            </a:r>
            <a:r>
              <a:rPr lang="ar-MA" sz="21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" </a:t>
            </a:r>
            <a:r>
              <a:rPr lang="ar-MA" sz="21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ٱلَّذي</a:t>
            </a:r>
            <a:r>
              <a:rPr lang="ar-MA" sz="21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1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ٱسْتَمَعْتُ</a:t>
            </a:r>
            <a:r>
              <a:rPr lang="ar-MA" sz="21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إِلَيْهِ.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370F4F9-F0F1-4B70-2335-25AB85565CAD}"/>
              </a:ext>
            </a:extLst>
          </p:cNvPr>
          <p:cNvSpPr txBox="1"/>
          <p:nvPr/>
        </p:nvSpPr>
        <p:spPr>
          <a:xfrm>
            <a:off x="438138" y="5353154"/>
            <a:ext cx="8052718" cy="107721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2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يَتَحَدَّثُ </a:t>
            </a:r>
            <a:r>
              <a:rPr lang="ar-MA" sz="3200" b="1" dirty="0" err="1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ٱلنَّصُّ</a:t>
            </a:r>
            <a:r>
              <a:rPr lang="ar-MA" sz="32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عَنْ خُطْبَةٍ كانَ يُلْقيها رَسولُ اللَّهِ ﷺ أَمامَ النّاسِ حَوْلَ ثَوابِ </a:t>
            </a:r>
            <a:r>
              <a:rPr lang="ar-MA" sz="3200" b="1" dirty="0" err="1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ٱلرِّفْقِ</a:t>
            </a:r>
            <a:r>
              <a:rPr lang="ar-MA" sz="32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بِٱلْحَيوانِ</a:t>
            </a:r>
            <a:r>
              <a:rPr lang="ar-MA" sz="32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 إِلّا أَنَّهُ لَمْ يُكْمِلِ </a:t>
            </a:r>
            <a:r>
              <a:rPr lang="ar-MA" sz="3200" b="1" dirty="0" err="1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ٱلْخُطْبَةِ</a:t>
            </a:r>
            <a:r>
              <a:rPr lang="ar-MA" sz="32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بِسَبَبِ دُخولِ </a:t>
            </a:r>
            <a:r>
              <a:rPr lang="ar-MA" sz="3200" b="1" dirty="0" err="1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ٱلْحَسَنِ</a:t>
            </a:r>
            <a:r>
              <a:rPr lang="ar-MA" sz="32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وَٱلْحُسَيْنِ</a:t>
            </a:r>
            <a:r>
              <a:rPr lang="ar-MA" sz="3200" b="1" dirty="0">
                <a:solidFill>
                  <a:schemeClr val="bg2">
                    <a:lumMod val="1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3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38ED9A7-3B80-28EC-4B36-B79A1D130EF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74249" y="2951540"/>
            <a:ext cx="464204" cy="464204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5B314329-1233-FE9F-12C8-81FF09CA8C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14319" y="4291620"/>
            <a:ext cx="464204" cy="464204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CD98F73D-453A-9612-C49F-CF5FA61C877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54389" y="5687623"/>
            <a:ext cx="464204" cy="464204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30326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413C3D-8622-13FC-10AF-CF01CC57C05B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AD566F9-55B2-B364-0391-44C1D39F519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98952" y="987759"/>
            <a:ext cx="397995" cy="39799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4B5785-5D8C-C5DE-FBAC-5583972B3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الواجب المنزلي</a:t>
            </a:r>
            <a:endParaRPr lang="fr-FR" sz="2400" b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3C4482C-575A-E7EC-6876-A88F5EC50E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40183" y="2072825"/>
            <a:ext cx="1464231" cy="1464231"/>
          </a:xfr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C26535E6-31D3-5E2C-B1A6-002485C1E6C1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E132453-2975-C4B5-7BB1-F569538BC075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06813D0-A73F-3EFF-20A4-09D0F89084CC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0C5B125-1C1D-1A8B-F1D8-31803527D4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C904B8DD-37E1-DD10-7E10-460BDA5A62AE}"/>
              </a:ext>
            </a:extLst>
          </p:cNvPr>
          <p:cNvSpPr txBox="1"/>
          <p:nvPr/>
        </p:nvSpPr>
        <p:spPr>
          <a:xfrm>
            <a:off x="539067" y="1783384"/>
            <a:ext cx="6208693" cy="398406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742950" indent="-742950" algn="r" rtl="1">
              <a:buAutoNum type="arabicPeriod"/>
            </a:pPr>
            <a:r>
              <a:rPr lang="ar-MA" sz="3200" dirty="0">
                <a:solidFill>
                  <a:srgbClr val="424D7C"/>
                </a:solidFill>
                <a:cs typeface="Microsoft Uighur" panose="02000000000000000000" pitchFamily="2" charset="-78"/>
              </a:rPr>
              <a:t>أُراجِعُ دُروسي وَأَسْتَعِدُّ  لِفُروضِ </a:t>
            </a:r>
            <a:r>
              <a:rPr lang="ar-MA" sz="3200" dirty="0" err="1">
                <a:solidFill>
                  <a:srgbClr val="424D7C"/>
                </a:solidFill>
                <a:cs typeface="Microsoft Uighur" panose="02000000000000000000" pitchFamily="2" charset="-78"/>
              </a:rPr>
              <a:t>ٱلْمُراقَبَةِ</a:t>
            </a:r>
            <a:r>
              <a:rPr lang="ar-MA" sz="3200" dirty="0">
                <a:solidFill>
                  <a:srgbClr val="424D7C"/>
                </a:solidFill>
                <a:cs typeface="Microsoft Uighur" panose="02000000000000000000" pitchFamily="2" charset="-78"/>
              </a:rPr>
              <a:t> </a:t>
            </a:r>
            <a:r>
              <a:rPr lang="ar-MA" sz="3200" dirty="0" err="1">
                <a:solidFill>
                  <a:srgbClr val="424D7C"/>
                </a:solidFill>
                <a:cs typeface="Microsoft Uighur" panose="02000000000000000000" pitchFamily="2" charset="-78"/>
              </a:rPr>
              <a:t>ٱلْمُسْتَمِرَّةِ</a:t>
            </a:r>
            <a:r>
              <a:rPr lang="ar-MA" sz="3200" dirty="0">
                <a:solidFill>
                  <a:srgbClr val="424D7C"/>
                </a:solidFill>
                <a:cs typeface="Microsoft Uighur" panose="02000000000000000000" pitchFamily="2" charset="-78"/>
              </a:rPr>
              <a:t> </a:t>
            </a:r>
          </a:p>
          <a:p>
            <a:pPr algn="r" rtl="1"/>
            <a:r>
              <a:rPr lang="ar-MA" sz="28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إِمْلاءٌ: </a:t>
            </a:r>
            <a:r>
              <a:rPr lang="ar-MA" sz="2800" dirty="0">
                <a:solidFill>
                  <a:srgbClr val="424D7C"/>
                </a:solidFill>
                <a:cs typeface="Microsoft Uighur" panose="02000000000000000000" pitchFamily="2" charset="-78"/>
              </a:rPr>
              <a:t>الهمزة المتوسطة والهمزة المتطرفة (صفحات: 17  و41)</a:t>
            </a:r>
          </a:p>
          <a:p>
            <a:pPr algn="r" rtl="1"/>
            <a:r>
              <a:rPr lang="ar-MA" sz="28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ظواهر لغوية: </a:t>
            </a:r>
            <a:r>
              <a:rPr lang="ar-MA" sz="2800" dirty="0">
                <a:solidFill>
                  <a:srgbClr val="424D7C"/>
                </a:solidFill>
                <a:cs typeface="Microsoft Uighur" panose="02000000000000000000" pitchFamily="2" charset="-78"/>
              </a:rPr>
              <a:t>الفعل الماضي ص  16 -28 – </a:t>
            </a:r>
          </a:p>
          <a:p>
            <a:pPr algn="r" rtl="1"/>
            <a:r>
              <a:rPr lang="ar-MA" sz="2800" dirty="0">
                <a:solidFill>
                  <a:srgbClr val="424D7C"/>
                </a:solidFill>
                <a:cs typeface="Microsoft Uighur" panose="02000000000000000000" pitchFamily="2" charset="-78"/>
              </a:rPr>
              <a:t>النواسخ الفعلية 40  و52 .</a:t>
            </a:r>
          </a:p>
          <a:p>
            <a:pPr algn="r" rtl="1"/>
            <a:r>
              <a:rPr lang="ar-MA" sz="28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المعجم: </a:t>
            </a:r>
            <a:r>
              <a:rPr lang="ar-MA" sz="2800" dirty="0">
                <a:solidFill>
                  <a:srgbClr val="424D7C"/>
                </a:solidFill>
                <a:cs typeface="Microsoft Uighur" panose="02000000000000000000" pitchFamily="2" charset="-78"/>
              </a:rPr>
              <a:t>مفردات المرحلة الثالثة ص 10 وَ 34 </a:t>
            </a:r>
          </a:p>
          <a:p>
            <a:pPr algn="r" rtl="1"/>
            <a:r>
              <a:rPr lang="ar-MA" sz="2800" dirty="0">
                <a:solidFill>
                  <a:srgbClr val="424D7C"/>
                </a:solidFill>
                <a:cs typeface="Microsoft Uighur" panose="02000000000000000000" pitchFamily="2" charset="-78"/>
              </a:rPr>
              <a:t>– مفاتيح السياق ص 46 – خريطة الكلمة ص 22.</a:t>
            </a:r>
          </a:p>
          <a:p>
            <a:pPr algn="r" rtl="1"/>
            <a:r>
              <a:rPr lang="ar-MA" sz="28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إنتاج كتابي</a:t>
            </a:r>
            <a:r>
              <a:rPr lang="ar-MA" sz="2800" dirty="0">
                <a:solidFill>
                  <a:srgbClr val="424D7C"/>
                </a:solidFill>
                <a:cs typeface="Microsoft Uighur" panose="02000000000000000000" pitchFamily="2" charset="-78"/>
              </a:rPr>
              <a:t>: التعبير عن المشاعر ص 18 وَ  30 و42. </a:t>
            </a:r>
          </a:p>
          <a:p>
            <a:pPr algn="r" rtl="1"/>
            <a:r>
              <a:rPr lang="ar-MA" sz="28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قراءة: </a:t>
            </a:r>
            <a:r>
              <a:rPr lang="ar-MA" sz="2800" dirty="0">
                <a:solidFill>
                  <a:srgbClr val="424D7C"/>
                </a:solidFill>
                <a:cs typeface="Microsoft Uighur" panose="02000000000000000000" pitchFamily="2" charset="-78"/>
              </a:rPr>
              <a:t>إستراتيجية الكلمات المفاتيح.</a:t>
            </a:r>
          </a:p>
        </p:txBody>
      </p:sp>
      <p:pic>
        <p:nvPicPr>
          <p:cNvPr id="5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3674D75-B9E7-4C55-572B-AAEBB02B9F2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A1C52892-A41F-47E0-2260-39A53B9429F0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E652E44-2D39-01B8-7697-46045F5D8B8B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FB43E7A0-1510-1664-A13C-F964BF932F79}"/>
                </a:ext>
              </a:extLst>
            </p:cNvPr>
            <p:cNvGrpSpPr/>
            <p:nvPr/>
          </p:nvGrpSpPr>
          <p:grpSpPr>
            <a:xfrm>
              <a:off x="1878674" y="131773"/>
              <a:ext cx="4453440" cy="288000"/>
              <a:chOff x="1878674" y="131773"/>
              <a:chExt cx="4453440" cy="288000"/>
            </a:xfrm>
          </p:grpSpPr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0E56DA36-9805-D999-E7FB-9DAE24D980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878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16" name="Groupe 15">
                <a:extLst>
                  <a:ext uri="{FF2B5EF4-FFF2-40B4-BE49-F238E27FC236}">
                    <a16:creationId xmlns:a16="http://schemas.microsoft.com/office/drawing/2014/main" id="{EB6262B2-FFE2-7E4D-E87C-74109683D601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516808" cy="288000"/>
                <a:chOff x="2815306" y="131773"/>
                <a:chExt cx="3516808" cy="288000"/>
              </a:xfrm>
            </p:grpSpPr>
            <p:pic>
              <p:nvPicPr>
                <p:cNvPr id="17" name="Image 16">
                  <a:extLst>
                    <a:ext uri="{FF2B5EF4-FFF2-40B4-BE49-F238E27FC236}">
                      <a16:creationId xmlns:a16="http://schemas.microsoft.com/office/drawing/2014/main" id="{2BB20E93-5F70-1268-99BA-106A50A916B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054045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3" name="Image 22">
                  <a:extLst>
                    <a:ext uri="{FF2B5EF4-FFF2-40B4-BE49-F238E27FC236}">
                      <a16:creationId xmlns:a16="http://schemas.microsoft.com/office/drawing/2014/main" id="{2F146497-029B-3D8F-2678-607F51B511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1CB3E2F0-A0C2-C2E8-04F8-E9F838ACDF5E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>
                          <a:alpha val="20000"/>
                        </a:srgb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فهم المسموع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812232099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EB187B8-C96C-C5BF-E49A-6933DF8500F9}"/>
              </a:ext>
            </a:extLst>
          </p:cNvPr>
          <p:cNvSpPr txBox="1"/>
          <p:nvPr/>
        </p:nvSpPr>
        <p:spPr>
          <a:xfrm>
            <a:off x="859367" y="2098163"/>
            <a:ext cx="7425266" cy="21051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C00000"/>
                </a:solidFill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رائزا الطلاقة والتحدث </a:t>
            </a:r>
          </a:p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يمرران لمن كان</a:t>
            </a:r>
            <a:r>
              <a:rPr lang="ar-MA" sz="4800" b="1" dirty="0">
                <a:solidFill>
                  <a:srgbClr val="C00000"/>
                </a:solidFill>
                <a:latin typeface="Dosis SemiBold" pitchFamily="2" charset="0"/>
                <a:ea typeface="+mj-ea"/>
                <a:cs typeface="Microsoft Uighur" panose="02000000000000000000" pitchFamily="2" charset="-78"/>
              </a:rPr>
              <a:t> متغيبا أو في حالة عدم تغطية جميع المتعلمين خلال الأسبوع الخامس.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  <a:ea typeface="+mj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61411378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7B7EC-2337-3427-C9A4-DBF770559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36325CD3-A746-9E22-AAEE-82CAD61A55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39E25820-FA04-8CE0-F93D-0CA483FE79EF}"/>
              </a:ext>
            </a:extLst>
          </p:cNvPr>
          <p:cNvSpPr txBox="1">
            <a:spLocks/>
          </p:cNvSpPr>
          <p:nvPr/>
        </p:nvSpPr>
        <p:spPr>
          <a:xfrm>
            <a:off x="2419367" y="2871928"/>
            <a:ext cx="4500000" cy="939404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تقويم التحدث: </a:t>
            </a:r>
            <a:r>
              <a:rPr lang="fr-FR" sz="2800" b="1" dirty="0">
                <a:cs typeface="Microsoft Uighur" panose="02000000000000000000" pitchFamily="2" charset="-78"/>
              </a:rPr>
              <a:t>PO1-PO2</a:t>
            </a:r>
            <a:endParaRPr lang="ar-MA" sz="2800" b="1" dirty="0">
              <a:cs typeface="Microsoft Uighur" panose="02000000000000000000" pitchFamily="2" charset="-78"/>
            </a:endParaRP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تقويم الطلاقة: </a:t>
            </a:r>
            <a:r>
              <a:rPr lang="fr-FR" sz="2800" b="1" dirty="0">
                <a:cs typeface="Microsoft Uighur" panose="02000000000000000000" pitchFamily="2" charset="-78"/>
              </a:rPr>
              <a:t>LF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BBC96EA0-4E90-E0CD-004A-6DD00664678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1DB0689-4CE4-C2AA-7287-F14F1D5772BA}"/>
              </a:ext>
            </a:extLst>
          </p:cNvPr>
          <p:cNvSpPr txBox="1"/>
          <p:nvPr/>
        </p:nvSpPr>
        <p:spPr>
          <a:xfrm>
            <a:off x="841765" y="922506"/>
            <a:ext cx="7425266" cy="1031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فصل الحاسوب عن شاشة العرض </a:t>
            </a:r>
          </a:p>
        </p:txBody>
      </p:sp>
    </p:spTree>
    <p:extLst>
      <p:ext uri="{BB962C8B-B14F-4D97-AF65-F5344CB8AC3E}">
        <p14:creationId xmlns:p14="http://schemas.microsoft.com/office/powerpoint/2010/main" val="538056593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68123-7C90-57B5-23BA-2963482DA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4611610-EBF4-F560-6B26-B5DCA4A14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121" y="3069000"/>
            <a:ext cx="7886700" cy="720000"/>
          </a:xfrm>
        </p:spPr>
        <p:txBody>
          <a:bodyPr>
            <a:normAutofit fontScale="90000"/>
          </a:bodyPr>
          <a:lstStyle/>
          <a:p>
            <a:pPr lvl="0" algn="r" defTabSz="914400">
              <a:lnSpc>
                <a:spcPct val="100000"/>
              </a:lnSpc>
              <a:tabLst>
                <a:tab pos="6902450" algn="l"/>
              </a:tabLst>
              <a:defRPr/>
            </a:pPr>
            <a:r>
              <a:rPr lang="ar-MA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-المشاركة في حوار بتوظيف الأفعال الكلامية المدرسة (</a:t>
            </a:r>
            <a:r>
              <a:rPr lang="fr-FR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PO1</a:t>
            </a:r>
            <a:r>
              <a:rPr lang="ar-MA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)؛</a:t>
            </a:r>
            <a:br>
              <a:rPr lang="ar-MA" sz="4000" kern="0" dirty="0">
                <a:solidFill>
                  <a:srgbClr val="106585"/>
                </a:solidFill>
                <a:cs typeface="Calibri" panose="020F0502020204030204" pitchFamily="34" charset="0"/>
              </a:rPr>
            </a:br>
            <a:r>
              <a:rPr lang="ar-MA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-أخذ الكلمة لإنتاج نصوص شفهية بغرض السرد انطلاقا من مشاهد (</a:t>
            </a:r>
            <a:r>
              <a:rPr lang="fr-FR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PO2</a:t>
            </a:r>
            <a:r>
              <a:rPr lang="ar-MA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)؛</a:t>
            </a:r>
            <a:endParaRPr lang="ar-MA" sz="4000" kern="0" dirty="0">
              <a:solidFill>
                <a:srgbClr val="106585"/>
              </a:solidFill>
              <a:latin typeface="Calibri" panose="020F0502020204030204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29FD58A-6156-5293-BAFA-77C58457D393}"/>
              </a:ext>
            </a:extLst>
          </p:cNvPr>
          <p:cNvSpPr txBox="1"/>
          <p:nvPr/>
        </p:nvSpPr>
        <p:spPr>
          <a:xfrm>
            <a:off x="1165396" y="1023648"/>
            <a:ext cx="6340150" cy="105560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800" dirty="0"/>
              <a:t>PO </a:t>
            </a:r>
            <a:r>
              <a:rPr lang="ar-MA" sz="2800" dirty="0"/>
              <a:t>تقويم الكفاية: </a:t>
            </a:r>
          </a:p>
          <a:p>
            <a:pPr algn="ctr"/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إنتاج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نصوص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شفهية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وفق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أغراض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تواصلية</a:t>
            </a:r>
            <a:endParaRPr lang="fr-F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3224784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40893-F1AD-73F9-7A88-1E8AEB53B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2EC7139-C92C-9A56-D37A-D39DF25260AA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CD6620C-5AAD-2E58-985F-DC3A92FFF464}"/>
              </a:ext>
            </a:extLst>
          </p:cNvPr>
          <p:cNvSpPr txBox="1"/>
          <p:nvPr/>
        </p:nvSpPr>
        <p:spPr>
          <a:xfrm>
            <a:off x="2450145" y="512620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موجهات تمرير رائز التحدث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6A3251-DE89-DEA4-7EBD-3F4F77427A7D}"/>
              </a:ext>
            </a:extLst>
          </p:cNvPr>
          <p:cNvSpPr txBox="1"/>
          <p:nvPr/>
        </p:nvSpPr>
        <p:spPr>
          <a:xfrm>
            <a:off x="506185" y="1576291"/>
            <a:ext cx="8131629" cy="4462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تمرير رائزي التحدث والطلاقة في جلسة واحدة وبشكل فردي: تلميذ تلو الآخر؛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يعرض </a:t>
            </a:r>
            <a:r>
              <a:rPr lang="ar-MA" sz="2400" b="1" kern="0" dirty="0" err="1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الممرر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الوضعية </a:t>
            </a:r>
            <a:r>
              <a:rPr lang="fr-FR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PO1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على التلميذ: يقرأ عليه الوضعية ويمنحه مهلة للتفكير قبل تقديم الإجابة؛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lang="ar-MA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يمر إلى</a:t>
            </a:r>
            <a:r>
              <a:rPr lang="fr-FR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الوضعية </a:t>
            </a:r>
            <a:r>
              <a:rPr lang="fr-FR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PO2</a:t>
            </a:r>
            <a:r>
              <a:rPr lang="ar-MA" sz="40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يَمْنَحُ اَلْممرر لِلْمُتَعَلِّمِ 15 ثانية لِمُلاحَظَةِ الصّوَرِ جَيِّدًا، ثم يقرأ عليه السؤال الأول يطالبه بالإجابة بجمل تامة، ثم السؤال الثاني ويطلب منه الإجابة وهكذا حتى يكمل الأسئلة.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يُحَفِّزُ الممرر المُتَعَلِّمَ عَلى الِاسْتِرْسالِ إِذا تَوَقَّفَ، دونَ أَنْ يوَجِّهَهُ إِلى الإِجابَةِ بِأسئلة مِثْلَ: وَماذا حَدَثَ بَعْدُ؟ وَكَيْفَ حَدَثَ ذلِكَ؟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يسجل الأستاذ درجة تحكم التلميذ في الكفاية مباشرة بعد الإجابة على شبكة التفريغ.</a:t>
            </a:r>
          </a:p>
        </p:txBody>
      </p:sp>
    </p:spTree>
    <p:extLst>
      <p:ext uri="{BB962C8B-B14F-4D97-AF65-F5344CB8AC3E}">
        <p14:creationId xmlns:p14="http://schemas.microsoft.com/office/powerpoint/2010/main" val="1522000721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1426E-ABED-1097-4343-7FAF87F52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6F1E500-37B7-A081-D577-D67CB64845B7}"/>
              </a:ext>
            </a:extLst>
          </p:cNvPr>
          <p:cNvSpPr txBox="1"/>
          <p:nvPr/>
        </p:nvSpPr>
        <p:spPr>
          <a:xfrm>
            <a:off x="3396342" y="2801482"/>
            <a:ext cx="2565364" cy="68841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 rtl="1">
              <a:lnSpc>
                <a:spcPct val="115000"/>
              </a:lnSpc>
              <a:spcAft>
                <a:spcPts val="800"/>
              </a:spcAft>
            </a:pPr>
            <a:r>
              <a:rPr lang="ar-M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وضعية التحدث 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lang="fr-FR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33024F6-451D-09B1-0A9E-79FF7CDD5405}"/>
              </a:ext>
            </a:extLst>
          </p:cNvPr>
          <p:cNvSpPr txBox="1"/>
          <p:nvPr/>
        </p:nvSpPr>
        <p:spPr>
          <a:xfrm>
            <a:off x="2425614" y="3787019"/>
            <a:ext cx="4292772" cy="408623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MA" dirty="0"/>
              <a:t> </a:t>
            </a:r>
            <a:r>
              <a:rPr lang="fr-FR" dirty="0"/>
              <a:t> PO1  </a:t>
            </a:r>
            <a:r>
              <a:rPr lang="ar-MA" dirty="0"/>
              <a:t>أشارك في حوار بتوظيف الأفعال الكلامية</a:t>
            </a:r>
            <a:r>
              <a:rPr lang="fr-FR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931030610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D7A593-F3DC-B928-F973-24B73F16E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5CCDF10-CA63-F8AD-750E-A85F9E5A1935}"/>
              </a:ext>
            </a:extLst>
          </p:cNvPr>
          <p:cNvSpPr/>
          <p:nvPr/>
        </p:nvSpPr>
        <p:spPr>
          <a:xfrm flipH="1" flipV="1">
            <a:off x="2076258" y="843755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3D1F37FE-F165-FE84-965B-FB406EE8CA20}"/>
              </a:ext>
            </a:extLst>
          </p:cNvPr>
          <p:cNvSpPr txBox="1"/>
          <p:nvPr/>
        </p:nvSpPr>
        <p:spPr>
          <a:xfrm>
            <a:off x="2272863" y="951159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تقويم التحدث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2475DC2-9864-33F1-C0E6-AF956DD61CDE}"/>
              </a:ext>
            </a:extLst>
          </p:cNvPr>
          <p:cNvGraphicFramePr>
            <a:graphicFrameLocks noGrp="1"/>
          </p:cNvGraphicFramePr>
          <p:nvPr/>
        </p:nvGraphicFramePr>
        <p:xfrm>
          <a:off x="993191" y="1898755"/>
          <a:ext cx="7539134" cy="3287629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170209">
                  <a:extLst>
                    <a:ext uri="{9D8B030D-6E8A-4147-A177-3AD203B41FA5}">
                      <a16:colId xmlns:a16="http://schemas.microsoft.com/office/drawing/2014/main" val="4209966833"/>
                    </a:ext>
                  </a:extLst>
                </a:gridCol>
                <a:gridCol w="838394">
                  <a:extLst>
                    <a:ext uri="{9D8B030D-6E8A-4147-A177-3AD203B41FA5}">
                      <a16:colId xmlns:a16="http://schemas.microsoft.com/office/drawing/2014/main" val="3038388749"/>
                    </a:ext>
                  </a:extLst>
                </a:gridCol>
                <a:gridCol w="3834881">
                  <a:extLst>
                    <a:ext uri="{9D8B030D-6E8A-4147-A177-3AD203B41FA5}">
                      <a16:colId xmlns:a16="http://schemas.microsoft.com/office/drawing/2014/main" val="3991547100"/>
                    </a:ext>
                  </a:extLst>
                </a:gridCol>
                <a:gridCol w="695650">
                  <a:extLst>
                    <a:ext uri="{9D8B030D-6E8A-4147-A177-3AD203B41FA5}">
                      <a16:colId xmlns:a16="http://schemas.microsoft.com/office/drawing/2014/main" val="3605873352"/>
                    </a:ext>
                  </a:extLst>
                </a:gridCol>
              </a:tblGrid>
              <a:tr h="29849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الكفاية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رقم الوضعية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المعايير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التنقيط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extLst>
                  <a:ext uri="{0D108BD9-81ED-4DB2-BD59-A6C34878D82A}">
                    <a16:rowId xmlns:a16="http://schemas.microsoft.com/office/drawing/2014/main" val="3153920019"/>
                  </a:ext>
                </a:extLst>
              </a:tr>
              <a:tr h="149556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fr-FR" sz="1200">
                          <a:effectLst/>
                        </a:rPr>
                        <a:t>PO1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</a:t>
                      </a:r>
                      <a:r>
                        <a:rPr lang="ar-MA" sz="1400" b="1" dirty="0">
                          <a:effectLst/>
                        </a:rPr>
                        <a:t>شارك في الحوار محترما موضوع الوضعية 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</a:t>
                      </a:r>
                      <a:r>
                        <a:rPr lang="ar-MA" sz="1400" b="1" dirty="0">
                          <a:effectLst/>
                        </a:rPr>
                        <a:t>عبر عن مشاعره بشكل مناسب للموقف موظفا أساليب مناسبة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</a:t>
                      </a:r>
                      <a:r>
                        <a:rPr lang="ar-MA" sz="1400" b="1" dirty="0">
                          <a:effectLst/>
                        </a:rPr>
                        <a:t>ذكر لماذا ينتابه الشعور المعبر عنه</a:t>
                      </a:r>
                      <a:endParaRPr lang="fr-FR" sz="1400" b="1" dirty="0">
                        <a:effectLst/>
                      </a:endParaRP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ارتكب أقل </a:t>
                      </a:r>
                      <a:r>
                        <a:rPr lang="ar-MA" sz="1400" b="1" dirty="0">
                          <a:effectLst/>
                        </a:rPr>
                        <a:t>4 أخطاء</a:t>
                      </a:r>
                      <a:endParaRPr lang="fr-FR" sz="1200" b="1" dirty="0">
                        <a:effectLst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 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 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1ن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extLst>
                  <a:ext uri="{0D108BD9-81ED-4DB2-BD59-A6C34878D82A}">
                    <a16:rowId xmlns:a16="http://schemas.microsoft.com/office/drawing/2014/main" val="2279131727"/>
                  </a:ext>
                </a:extLst>
              </a:tr>
              <a:tr h="432000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24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المجموع</a:t>
                      </a:r>
                      <a:endParaRPr lang="fr-FR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 hMerge="1"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100" b="1" dirty="0">
                        <a:effectLst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…/10</a:t>
                      </a:r>
                    </a:p>
                  </a:txBody>
                  <a:tcPr marL="65896" marR="65896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48917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0030743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2140A3A-D60E-2092-7D2D-49FE838150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43462" y="702876"/>
            <a:ext cx="828000" cy="827999"/>
          </a:xfrm>
        </p:spPr>
      </p:pic>
      <p:sp>
        <p:nvSpPr>
          <p:cNvPr id="8" name="Titre 7">
            <a:extLst>
              <a:ext uri="{FF2B5EF4-FFF2-40B4-BE49-F238E27FC236}">
                <a16:creationId xmlns:a16="http://schemas.microsoft.com/office/drawing/2014/main" id="{2D10DFA8-5E8D-7803-ABA4-D95903360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i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يفصل الحاسوب عن جهاز العرض</a:t>
            </a:r>
            <a:endParaRPr lang="fr-FR" dirty="0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F18A55F5-60EA-D7A4-519A-40EAF1DB064B}"/>
              </a:ext>
            </a:extLst>
          </p:cNvPr>
          <p:cNvSpPr txBox="1"/>
          <p:nvPr/>
        </p:nvSpPr>
        <p:spPr>
          <a:xfrm>
            <a:off x="435178" y="2120883"/>
            <a:ext cx="8379576" cy="3546714"/>
          </a:xfrm>
          <a:prstGeom prst="roundRect">
            <a:avLst>
              <a:gd name="adj" fmla="val 5991"/>
            </a:avLst>
          </a:prstGeom>
          <a:solidFill>
            <a:schemeClr val="bg2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MA" sz="2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قَرَّرَتْ أُسْرَتُكَ أنْ تُرافِقَك للتجَوُّلِ في حَديقَةٍ لِلْأَلْعابِ</a:t>
            </a:r>
            <a:r>
              <a:rPr lang="ar-MA" sz="28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ar-MA" sz="2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فَأَخَذَ يَسْأَلُك زميلك وَأَنْت تُجيبُ/ين. اِسْتَعِد(ي) سألعبُ دورَ زَميلِك.</a:t>
            </a:r>
            <a:endParaRPr lang="fr-F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914400" indent="-457200" algn="r" rtl="1">
              <a:lnSpc>
                <a:spcPct val="115000"/>
              </a:lnSpc>
              <a:spcAft>
                <a:spcPts val="800"/>
              </a:spcAft>
              <a:buFontTx/>
              <a:buChar char="-"/>
            </a:pPr>
            <a:r>
              <a:rPr lang="ar-MA" sz="28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شُعورُك عِنْدَما عَلِمْت أَنَّك سَتَزورُ(ينَ) الْحَديقَةَ</a:t>
            </a:r>
            <a:r>
              <a:rPr lang="ar-MA" sz="2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 </a:t>
            </a:r>
          </a:p>
          <a:p>
            <a:pPr marL="914400" indent="-457200" algn="r" rtl="1">
              <a:lnSpc>
                <a:spcPct val="115000"/>
              </a:lnSpc>
              <a:spcAft>
                <a:spcPts val="800"/>
              </a:spcAft>
              <a:buFontTx/>
              <a:buChar char="-"/>
            </a:pPr>
            <a:r>
              <a:rPr lang="ar-SA" sz="2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.........................................................................</a:t>
            </a:r>
            <a:endParaRPr lang="fr-FR" sz="2800" dirty="0">
              <a:solidFill>
                <a:srgbClr val="1F4E7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14400" indent="-457200" algn="r" rtl="1">
              <a:lnSpc>
                <a:spcPct val="115000"/>
              </a:lnSpc>
              <a:spcAft>
                <a:spcPts val="800"/>
              </a:spcAft>
              <a:buFontTx/>
              <a:buChar char="-"/>
            </a:pPr>
            <a:r>
              <a:rPr lang="ar-MA" sz="28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لِماذا انْتابَك هذا الشُّعورُ؟</a:t>
            </a:r>
          </a:p>
          <a:p>
            <a:pPr marL="457200" algn="r" rtl="1">
              <a:lnSpc>
                <a:spcPct val="115000"/>
              </a:lnSpc>
              <a:spcAft>
                <a:spcPts val="800"/>
              </a:spcAft>
            </a:pPr>
            <a:r>
              <a:rPr lang="ar-MA" sz="2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.............................................................................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B369653-8DA3-2A40-F9C6-7FE93432E9B0}"/>
              </a:ext>
            </a:extLst>
          </p:cNvPr>
          <p:cNvSpPr>
            <a:spLocks/>
          </p:cNvSpPr>
          <p:nvPr/>
        </p:nvSpPr>
        <p:spPr>
          <a:xfrm>
            <a:off x="3893925" y="1808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 والطلاقة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9235D32-3721-59FE-DC2E-D1DD48F66AD7}"/>
              </a:ext>
            </a:extLst>
          </p:cNvPr>
          <p:cNvSpPr txBox="1"/>
          <p:nvPr/>
        </p:nvSpPr>
        <p:spPr>
          <a:xfrm>
            <a:off x="4052373" y="1479048"/>
            <a:ext cx="572593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dirty="0"/>
              <a:t>PO1</a:t>
            </a:r>
          </a:p>
        </p:txBody>
      </p:sp>
    </p:spTree>
    <p:extLst>
      <p:ext uri="{BB962C8B-B14F-4D97-AF65-F5344CB8AC3E}">
        <p14:creationId xmlns:p14="http://schemas.microsoft.com/office/powerpoint/2010/main" val="2646096098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9A0C6-D25C-95CC-EDD5-91A03FA8C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3BAAD77-6887-63EB-894F-9E599B1C8E9A}"/>
              </a:ext>
            </a:extLst>
          </p:cNvPr>
          <p:cNvSpPr txBox="1"/>
          <p:nvPr/>
        </p:nvSpPr>
        <p:spPr>
          <a:xfrm>
            <a:off x="3396342" y="2801482"/>
            <a:ext cx="2565364" cy="68841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 rtl="1">
              <a:lnSpc>
                <a:spcPct val="115000"/>
              </a:lnSpc>
              <a:spcAft>
                <a:spcPts val="800"/>
              </a:spcAft>
            </a:pPr>
            <a:r>
              <a:rPr lang="ar-M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وضعية التحدث 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lang="fr-FR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4B5450B-9362-04E9-9EE7-96DD5891965E}"/>
              </a:ext>
            </a:extLst>
          </p:cNvPr>
          <p:cNvSpPr txBox="1"/>
          <p:nvPr/>
        </p:nvSpPr>
        <p:spPr>
          <a:xfrm>
            <a:off x="1000285" y="4026391"/>
            <a:ext cx="6754434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fr-FR" sz="2800" dirty="0">
                <a:solidFill>
                  <a:schemeClr val="accent1">
                    <a:lumMod val="50000"/>
                  </a:schemeClr>
                </a:solidFill>
                <a:ea typeface="DengXian" panose="02010600030101010101" pitchFamily="2" charset="-122"/>
                <a:cs typeface="Calibri" panose="020F0502020204030204" pitchFamily="34" charset="0"/>
              </a:rPr>
              <a:t>PO2</a:t>
            </a:r>
            <a:r>
              <a:rPr lang="ar-MA" sz="2800" dirty="0">
                <a:solidFill>
                  <a:schemeClr val="accent1">
                    <a:lumMod val="50000"/>
                  </a:schemeClr>
                </a:solidFill>
                <a:ea typeface="DengXia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ar-MA" sz="2800" dirty="0">
                <a:solidFill>
                  <a:schemeClr val="accent1">
                    <a:lumMod val="50000"/>
                  </a:schemeClr>
                </a:solidFill>
                <a:effectLst/>
                <a:ea typeface="DengXian" panose="02010600030101010101" pitchFamily="2" charset="-122"/>
                <a:cs typeface="Calibri" panose="020F0502020204030204" pitchFamily="34" charset="0"/>
              </a:rPr>
              <a:t>أُنْتِجُ نُصوصاً شَفَهِيَّةً بِغَرَضِ </a:t>
            </a:r>
            <a:r>
              <a:rPr lang="ar-MA" sz="2800" dirty="0" err="1">
                <a:solidFill>
                  <a:schemeClr val="accent1">
                    <a:lumMod val="50000"/>
                  </a:schemeClr>
                </a:solidFill>
                <a:effectLst/>
                <a:ea typeface="DengXian" panose="02010600030101010101" pitchFamily="2" charset="-122"/>
                <a:cs typeface="Calibri" panose="020F0502020204030204" pitchFamily="34" charset="0"/>
              </a:rPr>
              <a:t>ٱلسَّرْدِ</a:t>
            </a:r>
            <a:r>
              <a:rPr lang="ar-MA" sz="2800" dirty="0">
                <a:solidFill>
                  <a:schemeClr val="accent1">
                    <a:lumMod val="50000"/>
                  </a:schemeClr>
                </a:solidFill>
                <a:effectLst/>
                <a:ea typeface="DengXian" panose="02010600030101010101" pitchFamily="2" charset="-122"/>
                <a:cs typeface="Calibri" panose="020F0502020204030204" pitchFamily="34" charset="0"/>
              </a:rPr>
              <a:t> أَوِ </a:t>
            </a:r>
            <a:r>
              <a:rPr lang="ar-MA" sz="2800" dirty="0" err="1">
                <a:solidFill>
                  <a:schemeClr val="accent1">
                    <a:lumMod val="50000"/>
                  </a:schemeClr>
                </a:solidFill>
                <a:effectLst/>
                <a:ea typeface="DengXian" panose="02010600030101010101" pitchFamily="2" charset="-122"/>
                <a:cs typeface="Calibri" panose="020F0502020204030204" pitchFamily="34" charset="0"/>
              </a:rPr>
              <a:t>ٱلْوَصْفِ</a:t>
            </a:r>
            <a:endParaRPr lang="fr-F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827720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82484-B437-4076-1FC3-DA7E6D6DB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6153FC6-9687-EE79-D39D-18C50619E942}"/>
              </a:ext>
            </a:extLst>
          </p:cNvPr>
          <p:cNvSpPr/>
          <p:nvPr/>
        </p:nvSpPr>
        <p:spPr>
          <a:xfrm flipH="1" flipV="1">
            <a:off x="2076258" y="843755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1930943B-89D4-23D1-C2D4-FA7FB464D41F}"/>
              </a:ext>
            </a:extLst>
          </p:cNvPr>
          <p:cNvSpPr txBox="1"/>
          <p:nvPr/>
        </p:nvSpPr>
        <p:spPr>
          <a:xfrm>
            <a:off x="2272863" y="951159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تقويم التحدث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2885424-E11D-64B6-F1DB-29689E8D8C29}"/>
              </a:ext>
            </a:extLst>
          </p:cNvPr>
          <p:cNvGraphicFramePr>
            <a:graphicFrameLocks noGrp="1"/>
          </p:cNvGraphicFramePr>
          <p:nvPr/>
        </p:nvGraphicFramePr>
        <p:xfrm>
          <a:off x="467282" y="1375956"/>
          <a:ext cx="7968343" cy="5121446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960180">
                  <a:extLst>
                    <a:ext uri="{9D8B030D-6E8A-4147-A177-3AD203B41FA5}">
                      <a16:colId xmlns:a16="http://schemas.microsoft.com/office/drawing/2014/main" val="4271460483"/>
                    </a:ext>
                  </a:extLst>
                </a:gridCol>
                <a:gridCol w="802433">
                  <a:extLst>
                    <a:ext uri="{9D8B030D-6E8A-4147-A177-3AD203B41FA5}">
                      <a16:colId xmlns:a16="http://schemas.microsoft.com/office/drawing/2014/main" val="2182172349"/>
                    </a:ext>
                  </a:extLst>
                </a:gridCol>
                <a:gridCol w="4208106">
                  <a:extLst>
                    <a:ext uri="{9D8B030D-6E8A-4147-A177-3AD203B41FA5}">
                      <a16:colId xmlns:a16="http://schemas.microsoft.com/office/drawing/2014/main" val="2656717979"/>
                    </a:ext>
                  </a:extLst>
                </a:gridCol>
                <a:gridCol w="997624">
                  <a:extLst>
                    <a:ext uri="{9D8B030D-6E8A-4147-A177-3AD203B41FA5}">
                      <a16:colId xmlns:a16="http://schemas.microsoft.com/office/drawing/2014/main" val="3112164930"/>
                    </a:ext>
                  </a:extLst>
                </a:gridCol>
              </a:tblGrid>
              <a:tr h="44261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الكفاية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السؤال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المعيار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التنقيط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358429760"/>
                  </a:ext>
                </a:extLst>
              </a:tr>
              <a:tr h="774945">
                <a:tc rowSpan="6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fr-FR" sz="1400">
                          <a:effectLst/>
                        </a:rPr>
                        <a:t>PO2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>
                          <a:effectLst/>
                        </a:rPr>
                        <a:t>1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إجابة صحيحة بجملة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إجابة صحيحة بجملة غير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إجابة خاطئة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2</a:t>
                      </a:r>
                      <a:endParaRPr lang="fr-FR" sz="12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1</a:t>
                      </a:r>
                      <a:endParaRPr lang="fr-FR" sz="12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0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850070418"/>
                  </a:ext>
                </a:extLst>
              </a:tr>
              <a:tr h="77494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2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>
                          <a:effectLst/>
                        </a:rPr>
                        <a:t>إجابة صحيحة بجملة تامة</a:t>
                      </a:r>
                      <a:endParaRPr lang="fr-FR" sz="12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>
                          <a:effectLst/>
                        </a:rPr>
                        <a:t>إجابة صحيحة بجملة غير تامة</a:t>
                      </a:r>
                      <a:endParaRPr lang="fr-FR" sz="12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إجابة خاطئة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2</a:t>
                      </a:r>
                      <a:endParaRPr lang="fr-FR" sz="12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1</a:t>
                      </a:r>
                      <a:endParaRPr lang="fr-FR" sz="12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0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499666911"/>
                  </a:ext>
                </a:extLst>
              </a:tr>
              <a:tr h="77494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3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إجابة صحيحة بجملة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إجابة صحيحة بجملة غير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إجابة خاطئة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2</a:t>
                      </a:r>
                      <a:endParaRPr lang="fr-FR" sz="12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1</a:t>
                      </a:r>
                      <a:endParaRPr lang="fr-FR" sz="12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0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3562489412"/>
                  </a:ext>
                </a:extLst>
              </a:tr>
              <a:tr h="6742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4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سرد حدثا على الأقل مناسبا للمشهد في جملة تامة على الأقل</a:t>
                      </a:r>
                      <a:r>
                        <a:rPr lang="fr-FR" sz="1400" dirty="0">
                          <a:effectLst/>
                        </a:rPr>
                        <a:t> </a:t>
                      </a:r>
                      <a:r>
                        <a:rPr lang="ar-MA" sz="1400" dirty="0">
                          <a:effectLst/>
                        </a:rPr>
                        <a:t>  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ارتكاب ثلاثة أخطاء لغوية على الأكثر.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4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780101666"/>
                  </a:ext>
                </a:extLst>
              </a:tr>
              <a:tr h="6742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سرد حدثا على الأقل مناسبا للمشهد في جملة تامة على الأقل.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ارتكب بين 4 و6 أخطاء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3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806716684"/>
                  </a:ext>
                </a:extLst>
              </a:tr>
              <a:tr h="11416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سرد حدثا مناسبا بجمل غير تامة مع أخطاء تفوق 6 أخطاء</a:t>
                      </a: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2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143095808"/>
                  </a:ext>
                </a:extLst>
              </a:tr>
              <a:tr h="11416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لم يسرد حدثا مناسبا</a:t>
                      </a: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065350669"/>
                  </a:ext>
                </a:extLst>
              </a:tr>
              <a:tr h="114162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800" dirty="0">
                          <a:solidFill>
                            <a:srgbClr val="FF0000"/>
                          </a:solidFill>
                          <a:effectLst/>
                        </a:rPr>
                        <a:t>المجموع</a:t>
                      </a:r>
                    </a:p>
                  </a:txBody>
                  <a:tcPr marL="67989" marR="67989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6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…/10</a:t>
                      </a:r>
                    </a:p>
                  </a:txBody>
                  <a:tcPr marL="67989" marR="67989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9268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2011844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80ADE4-0496-57D0-8E82-18EF0C222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F5512F9-E9D3-5CD4-E165-18CE489BDAD0}"/>
              </a:ext>
            </a:extLst>
          </p:cNvPr>
          <p:cNvSpPr>
            <a:spLocks/>
          </p:cNvSpPr>
          <p:nvPr/>
        </p:nvSpPr>
        <p:spPr>
          <a:xfrm>
            <a:off x="3893925" y="1808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 والطلاقة</a:t>
            </a:r>
          </a:p>
        </p:txBody>
      </p:sp>
      <p:pic>
        <p:nvPicPr>
          <p:cNvPr id="6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1683F5-860C-F0F1-F565-3707A8E24B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43462" y="702876"/>
            <a:ext cx="828000" cy="827999"/>
          </a:xfrm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22DA1125-4442-82C8-8DF1-7AB1011A0481}"/>
              </a:ext>
            </a:extLst>
          </p:cNvPr>
          <p:cNvSpPr txBox="1"/>
          <p:nvPr/>
        </p:nvSpPr>
        <p:spPr>
          <a:xfrm>
            <a:off x="1028080" y="4969042"/>
            <a:ext cx="7087840" cy="16555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15000"/>
              </a:lnSpc>
              <a:spcAft>
                <a:spcPts val="800"/>
              </a:spcAft>
              <a:buFont typeface="+mj-cs"/>
              <a:buAutoNum type="arabic1Minus"/>
            </a:pP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عُنْوانُ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ٱلْحِكايَةِ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ٱلَّتي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تُذَكِّرُك بِها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ٱلصُّوَرُ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r" rtl="1">
              <a:lnSpc>
                <a:spcPct val="115000"/>
              </a:lnSpc>
              <a:spcAft>
                <a:spcPts val="800"/>
              </a:spcAft>
              <a:buFont typeface="+mj-cs"/>
              <a:buAutoNum type="arabic1Minus"/>
            </a:pP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مَنْ هِيَ شَخْصِيّات</a:t>
            </a:r>
            <a:r>
              <a:rPr lang="ar-M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هذِهِ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ٱلْحِكايَةِ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r" rtl="1">
              <a:lnSpc>
                <a:spcPct val="115000"/>
              </a:lnSpc>
              <a:spcAft>
                <a:spcPts val="800"/>
              </a:spcAft>
              <a:buFont typeface="+mj-cs"/>
              <a:buAutoNum type="arabic1Minus"/>
            </a:pPr>
            <a:r>
              <a:rPr lang="ar-MA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لِماذا أُعْجِبَ عِمادٌ بِصَديقِهِ إِبْراهيمَ؟</a:t>
            </a:r>
          </a:p>
          <a:p>
            <a:pPr marL="342900" lvl="0" indent="-342900" algn="r" rtl="1">
              <a:lnSpc>
                <a:spcPct val="115000"/>
              </a:lnSpc>
              <a:spcAft>
                <a:spcPts val="800"/>
              </a:spcAft>
              <a:buFont typeface="+mj-cs"/>
              <a:buAutoNum type="arabic1Minus"/>
            </a:pP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اِخْتَرْ مَشْهَداً واحِداً </a:t>
            </a:r>
            <a:r>
              <a:rPr lang="ar-M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واسرد الحدث المناسب له 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جُ</a:t>
            </a:r>
            <a:r>
              <a:rPr lang="ar-M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مَلٍ تامَّةٍ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AA3B931-A92F-170A-2E9B-348C68669632}"/>
              </a:ext>
            </a:extLst>
          </p:cNvPr>
          <p:cNvSpPr txBox="1"/>
          <p:nvPr/>
        </p:nvSpPr>
        <p:spPr>
          <a:xfrm>
            <a:off x="276051" y="803531"/>
            <a:ext cx="7616891" cy="464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لاحِظْ جَيِّداً جَميعَ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ٱلصُّوَرِ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سَأَسْأَلُكَ أَسْئِلَةً وَأَنْتَ تُجيبُ. عَلَيْكَ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ٱلتَّحَدُّثُ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بِجُمَلٍ تامَّةٍ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بِٱللُّغَةِ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ٱلْعَرَبِيَّةِ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9F5A7D-C654-1933-E154-454DE4AC005A}"/>
              </a:ext>
            </a:extLst>
          </p:cNvPr>
          <p:cNvSpPr txBox="1"/>
          <p:nvPr/>
        </p:nvSpPr>
        <p:spPr>
          <a:xfrm>
            <a:off x="8264755" y="1786587"/>
            <a:ext cx="572593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dirty="0"/>
              <a:t>PO2</a:t>
            </a:r>
          </a:p>
        </p:txBody>
      </p:sp>
      <p:pic>
        <p:nvPicPr>
          <p:cNvPr id="2" name="Image 1" descr="Une image contenant habits, dessin humoristique, garçon, fille&#10;&#10;Le contenu généré par l’IA peut être incorrect.">
            <a:extLst>
              <a:ext uri="{FF2B5EF4-FFF2-40B4-BE49-F238E27FC236}">
                <a16:creationId xmlns:a16="http://schemas.microsoft.com/office/drawing/2014/main" id="{EF15F432-A8A8-63B7-08F8-2BE3650FE8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9872" y="1530872"/>
            <a:ext cx="2437599" cy="1631856"/>
          </a:xfrm>
          <a:prstGeom prst="rect">
            <a:avLst/>
          </a:prstGeom>
        </p:spPr>
      </p:pic>
      <p:pic>
        <p:nvPicPr>
          <p:cNvPr id="14" name="Image 13" descr="Une image contenant habits, Visage humain, garçon, fille&#10;&#10;Le contenu généré par l’IA peut être incorrect.">
            <a:extLst>
              <a:ext uri="{FF2B5EF4-FFF2-40B4-BE49-F238E27FC236}">
                <a16:creationId xmlns:a16="http://schemas.microsoft.com/office/drawing/2014/main" id="{CF0FF9BE-8E8A-E83D-DA74-75FFCC819F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155" y="1530872"/>
            <a:ext cx="2581278" cy="1631856"/>
          </a:xfrm>
          <a:prstGeom prst="rect">
            <a:avLst/>
          </a:prstGeom>
        </p:spPr>
      </p:pic>
      <p:pic>
        <p:nvPicPr>
          <p:cNvPr id="15" name="Image 14" descr="Une image contenant Visage humain, habits, personne, intérieur&#10;&#10;Le contenu généré par l’IA peut être incorrect.">
            <a:extLst>
              <a:ext uri="{FF2B5EF4-FFF2-40B4-BE49-F238E27FC236}">
                <a16:creationId xmlns:a16="http://schemas.microsoft.com/office/drawing/2014/main" id="{1E79C538-81AA-A305-24F3-FC32CD7566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1957" y="3249958"/>
            <a:ext cx="2522798" cy="1631856"/>
          </a:xfrm>
          <a:prstGeom prst="rect">
            <a:avLst/>
          </a:prstGeom>
        </p:spPr>
      </p:pic>
      <p:pic>
        <p:nvPicPr>
          <p:cNvPr id="16" name="Image 15" descr="Une image contenant habits, fille, Visage humain, Accessoires et articles de fête&#10;&#10;Le contenu généré par l’IA peut être incorrect.">
            <a:extLst>
              <a:ext uri="{FF2B5EF4-FFF2-40B4-BE49-F238E27FC236}">
                <a16:creationId xmlns:a16="http://schemas.microsoft.com/office/drawing/2014/main" id="{87E44AF9-55DF-826F-D605-ECE53529B2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4155" y="3282999"/>
            <a:ext cx="2522798" cy="1565772"/>
          </a:xfrm>
          <a:prstGeom prst="rect">
            <a:avLst/>
          </a:prstGeom>
        </p:spPr>
      </p:pic>
      <p:pic>
        <p:nvPicPr>
          <p:cNvPr id="18" name="Image 17" descr="Une image contenant plein air, nuage, herbe, ciel&#10;&#10;Le contenu généré par l’IA peut être incorrect.">
            <a:extLst>
              <a:ext uri="{FF2B5EF4-FFF2-40B4-BE49-F238E27FC236}">
                <a16:creationId xmlns:a16="http://schemas.microsoft.com/office/drawing/2014/main" id="{9177BE21-1ACB-17A3-CBAB-E3779F5F91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1910" y="1530872"/>
            <a:ext cx="2581278" cy="1631856"/>
          </a:xfrm>
          <a:prstGeom prst="rect">
            <a:avLst/>
          </a:prstGeom>
        </p:spPr>
      </p:pic>
      <p:pic>
        <p:nvPicPr>
          <p:cNvPr id="19" name="Image 18" descr="Une image contenant Visage humain, intérieur, meubles, personne&#10;&#10;Le contenu généré par l’IA peut être incorrect.">
            <a:extLst>
              <a:ext uri="{FF2B5EF4-FFF2-40B4-BE49-F238E27FC236}">
                <a16:creationId xmlns:a16="http://schemas.microsoft.com/office/drawing/2014/main" id="{3EC15DEF-F62B-8191-AE54-E91197B529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86434" y="3282999"/>
            <a:ext cx="2566870" cy="1565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913490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2313A-C041-D017-08A8-396E749C9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C1C53364-C073-658A-CDF1-2EAE9917600F}"/>
              </a:ext>
            </a:extLst>
          </p:cNvPr>
          <p:cNvSpPr txBox="1"/>
          <p:nvPr/>
        </p:nvSpPr>
        <p:spPr>
          <a:xfrm>
            <a:off x="821758" y="2583941"/>
            <a:ext cx="7500483" cy="677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الطلاقة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LF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6970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EEA83-3609-C918-B3F2-0C4E1CE94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047EFF4-34F0-7EA0-9A61-524F832EA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81754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/>
              <a:t>موجهات تمرير رائز الطلاقة </a:t>
            </a:r>
            <a:r>
              <a:rPr lang="fr-FR" sz="4400" dirty="0"/>
              <a:t>LF</a:t>
            </a:r>
            <a:r>
              <a:rPr lang="ar-MA" sz="4400" dirty="0"/>
              <a:t> </a:t>
            </a:r>
            <a:endParaRPr lang="fr-FR" sz="4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23A4CF8-B033-8540-EAFF-20AA27ABDF89}"/>
              </a:ext>
            </a:extLst>
          </p:cNvPr>
          <p:cNvSpPr txBox="1"/>
          <p:nvPr/>
        </p:nvSpPr>
        <p:spPr>
          <a:xfrm>
            <a:off x="550505" y="1401754"/>
            <a:ext cx="8235432" cy="424731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تمرير رائز التحدث والطلاقة في جلسة واحدة وبشكل فردي؛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يعرض الأستاذ الفقرة أمام المتعلم(ة) على الحاسوب (</a:t>
            </a:r>
            <a:r>
              <a:rPr lang="fr-FR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mode diaporama</a:t>
            </a: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أو طبعها على ورقة؛ </a:t>
            </a:r>
          </a:p>
          <a:p>
            <a:pPr marL="342900" indent="-342900" algn="just" rtl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يمنح المتعلم(ة) 30 ثانية للاطلاع على الفقرة قبل بدء القراءة؛</a:t>
            </a:r>
          </a:p>
          <a:p>
            <a:pPr marL="342900" indent="-342900" algn="just" rtl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يشرح الأستاذ(ة) للمتعلم(ة) أن عليه قراءة الفقرة مع احترام ضوابط الطلاقة التي تعلمها في الأسابيع الماضية؛</a:t>
            </a:r>
            <a:endParaRPr kumimoji="0" lang="ar-MA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342900" lvl="0" indent="-342900" algn="just" rtl="1"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إذا توقف المتعلم(ة) لأكثر من 5 ثوان أمام كلمة، يطلب منه الأستاذ(ة) الانتقال للكلمة الموالية؛ وتحتسب الكلمة خطأ؛ </a:t>
            </a:r>
          </a:p>
          <a:p>
            <a:pPr marL="342900" lvl="0" indent="-342900" algn="just" rtl="1"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إذا تدارك المتعلم(ة) (دون أي مساعدة) وصحح القراءة، لا يحتسب الخطأ؛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الحرص على خلق بيئة آمنة لتمرير الرائز؛</a:t>
            </a:r>
          </a:p>
          <a:p>
            <a:pPr marL="342900" lvl="0" indent="-342900" algn="just" rtl="1"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يسجل الأستاذ(ة) النتيجة بالاحتكام لسلم التنقيط </a:t>
            </a:r>
            <a:r>
              <a:rPr lang="ar-MA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مباشرة </a:t>
            </a: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شبكة التفريغ. </a:t>
            </a:r>
          </a:p>
          <a:p>
            <a:pPr marL="342900" lvl="0" indent="-342900" algn="just" rtl="1">
              <a:buFont typeface="+mj-lt"/>
              <a:buAutoNum type="arabicPeriod"/>
              <a:defRPr/>
            </a:pPr>
            <a:r>
              <a:rPr lang="ar-AE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توضيح: </a:t>
            </a: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يتوقف الرائز بمجرد استيفاء التلميذ </a:t>
            </a:r>
            <a:r>
              <a:rPr lang="ar-MA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90 ثانية </a:t>
            </a: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المخصصة له.</a:t>
            </a:r>
          </a:p>
          <a:p>
            <a:pPr lvl="0" algn="just" rtl="1">
              <a:defRPr/>
            </a:pPr>
            <a:endParaRPr lang="fr-MA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94239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83142-DDA0-BFEA-1A7C-9FF3F7F39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D8A4DE4-90AF-4584-B566-107C546EF515}"/>
              </a:ext>
            </a:extLst>
          </p:cNvPr>
          <p:cNvSpPr/>
          <p:nvPr/>
        </p:nvSpPr>
        <p:spPr>
          <a:xfrm flipH="1" flipV="1">
            <a:off x="531844" y="284717"/>
            <a:ext cx="7865706" cy="590789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789908E0-BC9D-868F-E07A-C73066F89048}"/>
              </a:ext>
            </a:extLst>
          </p:cNvPr>
          <p:cNvGraphicFramePr>
            <a:graphicFrameLocks noGrp="1"/>
          </p:cNvGraphicFramePr>
          <p:nvPr/>
        </p:nvGraphicFramePr>
        <p:xfrm>
          <a:off x="252365" y="1100158"/>
          <a:ext cx="8579117" cy="4220210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1132556">
                  <a:extLst>
                    <a:ext uri="{9D8B030D-6E8A-4147-A177-3AD203B41FA5}">
                      <a16:colId xmlns:a16="http://schemas.microsoft.com/office/drawing/2014/main" val="1680293610"/>
                    </a:ext>
                  </a:extLst>
                </a:gridCol>
                <a:gridCol w="5443584">
                  <a:extLst>
                    <a:ext uri="{9D8B030D-6E8A-4147-A177-3AD203B41FA5}">
                      <a16:colId xmlns:a16="http://schemas.microsoft.com/office/drawing/2014/main" val="2863072405"/>
                    </a:ext>
                  </a:extLst>
                </a:gridCol>
                <a:gridCol w="2002977">
                  <a:extLst>
                    <a:ext uri="{9D8B030D-6E8A-4147-A177-3AD203B41FA5}">
                      <a16:colId xmlns:a16="http://schemas.microsoft.com/office/drawing/2014/main" val="3842341624"/>
                    </a:ext>
                  </a:extLst>
                </a:gridCol>
              </a:tblGrid>
              <a:tr h="30520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المعايير</a:t>
                      </a:r>
                      <a:endParaRPr lang="fr-MA" sz="1900" b="1" kern="0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المـؤشــــــــــــــــــــــــــــــــــــــــــــــــــــــــــــــــــــــــــــــــــــــــــــــــــــــــــــــــــرات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9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9824737"/>
                  </a:ext>
                </a:extLst>
              </a:tr>
              <a:tr h="15462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الاسترسال</a:t>
                      </a:r>
                      <a:endParaRPr lang="f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تام مع احترام تام لعلامات الترقيم.</a:t>
                      </a: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في جملة واحدة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 في جملتين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تعثر في أكثر من جملتين: قراءة متقطعة – تهجئة الكلمات –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91690195"/>
                  </a:ext>
                </a:extLst>
              </a:tr>
              <a:tr h="59646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الدقة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(</a:t>
                      </a:r>
                      <a:r>
                        <a:rPr lang="ar-MA" sz="14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الوقف على متحرك لا يحتسب في هذه المرحلة 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أقل قطعا من  4 أخطاء.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أقل من 4 إلى 8 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أخطاء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. 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9 إلى </a:t>
                      </a:r>
                      <a:r>
                        <a:rPr lang="ar-MA" sz="1800" b="1" kern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12</a:t>
                      </a: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خطأ.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13 فما فوق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1863870"/>
                  </a:ext>
                </a:extLst>
              </a:tr>
              <a:tr h="408226"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المجمـــــوع</a:t>
                      </a:r>
                      <a:endParaRPr lang="ar-MA" sz="20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8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MA" sz="2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…/10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9234029"/>
                  </a:ext>
                </a:extLst>
              </a:tr>
            </a:tbl>
          </a:graphicData>
        </a:graphic>
      </p:graphicFrame>
      <p:sp>
        <p:nvSpPr>
          <p:cNvPr id="13" name="TextBox 9">
            <a:extLst>
              <a:ext uri="{FF2B5EF4-FFF2-40B4-BE49-F238E27FC236}">
                <a16:creationId xmlns:a16="http://schemas.microsoft.com/office/drawing/2014/main" id="{7521FBC0-D3B5-A07F-A553-085A07E4B20D}"/>
              </a:ext>
            </a:extLst>
          </p:cNvPr>
          <p:cNvSpPr txBox="1"/>
          <p:nvPr/>
        </p:nvSpPr>
        <p:spPr>
          <a:xfrm>
            <a:off x="2300870" y="514085"/>
            <a:ext cx="4602154" cy="2832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معايير ومؤشرات تقويم الطلاقة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DD1EDE-2C6A-3846-B6B7-9CF7769C7CC7}"/>
              </a:ext>
            </a:extLst>
          </p:cNvPr>
          <p:cNvSpPr txBox="1"/>
          <p:nvPr/>
        </p:nvSpPr>
        <p:spPr>
          <a:xfrm>
            <a:off x="875630" y="5461041"/>
            <a:ext cx="7639060" cy="6457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r" rtl="1" fontAlgn="base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1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توضيح: </a:t>
            </a:r>
            <a:r>
              <a:rPr lang="ar-MA" sz="1400" b="1" kern="12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-إذا استدرك التلميذ وصحح بنفسه كلمة قرأها بشكل خاطئ لا يحتسب الخطأ.</a:t>
            </a:r>
            <a:endParaRPr lang="fr-FR" sz="11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 fontAlgn="base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1400" b="1" kern="12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تعثر في جملة يعني قرأها قراءة متقطعة أو تهجى كلماتها.</a:t>
            </a:r>
            <a:endParaRPr lang="fr-FR" sz="11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411013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1C424-5D8B-E1BC-F95B-FD8EF75A9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755069-A117-13A2-84F7-7EFDAA150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هذه هي الفقرة التي ستقرؤها. معك 30 ثانية لملاحظتها. بعدها ستبدأ القراءة.</a:t>
            </a:r>
            <a:endParaRPr lang="fr-FR" sz="2400" b="1" dirty="0"/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6DC587-E2E3-DF4B-9BEA-C2951EC6A4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F1FEB1A-B2AB-F1B0-7348-745662AEF177}"/>
              </a:ext>
            </a:extLst>
          </p:cNvPr>
          <p:cNvSpPr>
            <a:spLocks/>
          </p:cNvSpPr>
          <p:nvPr/>
        </p:nvSpPr>
        <p:spPr>
          <a:xfrm>
            <a:off x="3893925" y="1808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 والطلاقة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91EC428-C198-C455-2E77-812DCBAB4E22}"/>
              </a:ext>
            </a:extLst>
          </p:cNvPr>
          <p:cNvSpPr/>
          <p:nvPr/>
        </p:nvSpPr>
        <p:spPr>
          <a:xfrm>
            <a:off x="448314" y="1894115"/>
            <a:ext cx="8247372" cy="4544008"/>
          </a:xfrm>
          <a:custGeom>
            <a:avLst/>
            <a:gdLst>
              <a:gd name="csX0" fmla="*/ 0 w 8247372"/>
              <a:gd name="csY0" fmla="*/ 236061 h 4544008"/>
              <a:gd name="csX1" fmla="*/ 236061 w 8247372"/>
              <a:gd name="csY1" fmla="*/ 0 h 4544008"/>
              <a:gd name="csX2" fmla="*/ 806246 w 8247372"/>
              <a:gd name="csY2" fmla="*/ 0 h 4544008"/>
              <a:gd name="csX3" fmla="*/ 1220926 w 8247372"/>
              <a:gd name="csY3" fmla="*/ 0 h 4544008"/>
              <a:gd name="csX4" fmla="*/ 1868863 w 8247372"/>
              <a:gd name="csY4" fmla="*/ 0 h 4544008"/>
              <a:gd name="csX5" fmla="*/ 2594553 w 8247372"/>
              <a:gd name="csY5" fmla="*/ 0 h 4544008"/>
              <a:gd name="csX6" fmla="*/ 3086986 w 8247372"/>
              <a:gd name="csY6" fmla="*/ 0 h 4544008"/>
              <a:gd name="csX7" fmla="*/ 3890428 w 8247372"/>
              <a:gd name="csY7" fmla="*/ 0 h 4544008"/>
              <a:gd name="csX8" fmla="*/ 4616118 w 8247372"/>
              <a:gd name="csY8" fmla="*/ 0 h 4544008"/>
              <a:gd name="csX9" fmla="*/ 5108551 w 8247372"/>
              <a:gd name="csY9" fmla="*/ 0 h 4544008"/>
              <a:gd name="csX10" fmla="*/ 5600984 w 8247372"/>
              <a:gd name="csY10" fmla="*/ 0 h 4544008"/>
              <a:gd name="csX11" fmla="*/ 6404426 w 8247372"/>
              <a:gd name="csY11" fmla="*/ 0 h 4544008"/>
              <a:gd name="csX12" fmla="*/ 6819106 w 8247372"/>
              <a:gd name="csY12" fmla="*/ 0 h 4544008"/>
              <a:gd name="csX13" fmla="*/ 8011311 w 8247372"/>
              <a:gd name="csY13" fmla="*/ 0 h 4544008"/>
              <a:gd name="csX14" fmla="*/ 8247372 w 8247372"/>
              <a:gd name="csY14" fmla="*/ 236061 h 4544008"/>
              <a:gd name="csX15" fmla="*/ 8247372 w 8247372"/>
              <a:gd name="csY15" fmla="*/ 792552 h 4544008"/>
              <a:gd name="csX16" fmla="*/ 8247372 w 8247372"/>
              <a:gd name="csY16" fmla="*/ 1511919 h 4544008"/>
              <a:gd name="csX17" fmla="*/ 8247372 w 8247372"/>
              <a:gd name="csY17" fmla="*/ 2190566 h 4544008"/>
              <a:gd name="csX18" fmla="*/ 8247372 w 8247372"/>
              <a:gd name="csY18" fmla="*/ 2787776 h 4544008"/>
              <a:gd name="csX19" fmla="*/ 8247372 w 8247372"/>
              <a:gd name="csY19" fmla="*/ 3384986 h 4544008"/>
              <a:gd name="csX20" fmla="*/ 8247372 w 8247372"/>
              <a:gd name="csY20" fmla="*/ 4307947 h 4544008"/>
              <a:gd name="csX21" fmla="*/ 8011311 w 8247372"/>
              <a:gd name="csY21" fmla="*/ 4544008 h 4544008"/>
              <a:gd name="csX22" fmla="*/ 7441126 w 8247372"/>
              <a:gd name="csY22" fmla="*/ 4544008 h 4544008"/>
              <a:gd name="csX23" fmla="*/ 6948694 w 8247372"/>
              <a:gd name="csY23" fmla="*/ 4544008 h 4544008"/>
              <a:gd name="csX24" fmla="*/ 6145251 w 8247372"/>
              <a:gd name="csY24" fmla="*/ 4544008 h 4544008"/>
              <a:gd name="csX25" fmla="*/ 5419561 w 8247372"/>
              <a:gd name="csY25" fmla="*/ 4544008 h 4544008"/>
              <a:gd name="csX26" fmla="*/ 4693871 w 8247372"/>
              <a:gd name="csY26" fmla="*/ 4544008 h 4544008"/>
              <a:gd name="csX27" fmla="*/ 4045934 w 8247372"/>
              <a:gd name="csY27" fmla="*/ 4544008 h 4544008"/>
              <a:gd name="csX28" fmla="*/ 3242491 w 8247372"/>
              <a:gd name="csY28" fmla="*/ 4544008 h 4544008"/>
              <a:gd name="csX29" fmla="*/ 2439049 w 8247372"/>
              <a:gd name="csY29" fmla="*/ 4544008 h 4544008"/>
              <a:gd name="csX30" fmla="*/ 1713359 w 8247372"/>
              <a:gd name="csY30" fmla="*/ 4544008 h 4544008"/>
              <a:gd name="csX31" fmla="*/ 1065421 w 8247372"/>
              <a:gd name="csY31" fmla="*/ 4544008 h 4544008"/>
              <a:gd name="csX32" fmla="*/ 236061 w 8247372"/>
              <a:gd name="csY32" fmla="*/ 4544008 h 4544008"/>
              <a:gd name="csX33" fmla="*/ 0 w 8247372"/>
              <a:gd name="csY33" fmla="*/ 4307947 h 4544008"/>
              <a:gd name="csX34" fmla="*/ 0 w 8247372"/>
              <a:gd name="csY34" fmla="*/ 3547862 h 4544008"/>
              <a:gd name="csX35" fmla="*/ 0 w 8247372"/>
              <a:gd name="csY35" fmla="*/ 2909933 h 4544008"/>
              <a:gd name="csX36" fmla="*/ 0 w 8247372"/>
              <a:gd name="csY36" fmla="*/ 2272004 h 4544008"/>
              <a:gd name="csX37" fmla="*/ 0 w 8247372"/>
              <a:gd name="csY37" fmla="*/ 1634075 h 4544008"/>
              <a:gd name="csX38" fmla="*/ 0 w 8247372"/>
              <a:gd name="csY38" fmla="*/ 1077584 h 4544008"/>
              <a:gd name="csX39" fmla="*/ 0 w 8247372"/>
              <a:gd name="csY39" fmla="*/ 236061 h 454400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8247372" h="4544008" extrusionOk="0">
                <a:moveTo>
                  <a:pt x="0" y="236061"/>
                </a:moveTo>
                <a:cubicBezTo>
                  <a:pt x="14138" y="92891"/>
                  <a:pt x="124974" y="8175"/>
                  <a:pt x="236061" y="0"/>
                </a:cubicBezTo>
                <a:cubicBezTo>
                  <a:pt x="499762" y="17640"/>
                  <a:pt x="652850" y="22785"/>
                  <a:pt x="806246" y="0"/>
                </a:cubicBezTo>
                <a:cubicBezTo>
                  <a:pt x="959643" y="-22785"/>
                  <a:pt x="1051528" y="3517"/>
                  <a:pt x="1220926" y="0"/>
                </a:cubicBezTo>
                <a:cubicBezTo>
                  <a:pt x="1390324" y="-3517"/>
                  <a:pt x="1561975" y="1004"/>
                  <a:pt x="1868863" y="0"/>
                </a:cubicBezTo>
                <a:cubicBezTo>
                  <a:pt x="2175751" y="-1004"/>
                  <a:pt x="2239715" y="25751"/>
                  <a:pt x="2594553" y="0"/>
                </a:cubicBezTo>
                <a:cubicBezTo>
                  <a:pt x="2949391" y="-25751"/>
                  <a:pt x="2952157" y="14477"/>
                  <a:pt x="3086986" y="0"/>
                </a:cubicBezTo>
                <a:cubicBezTo>
                  <a:pt x="3221815" y="-14477"/>
                  <a:pt x="3678647" y="250"/>
                  <a:pt x="3890428" y="0"/>
                </a:cubicBezTo>
                <a:cubicBezTo>
                  <a:pt x="4102209" y="-250"/>
                  <a:pt x="4253746" y="17219"/>
                  <a:pt x="4616118" y="0"/>
                </a:cubicBezTo>
                <a:cubicBezTo>
                  <a:pt x="4978490" y="-17219"/>
                  <a:pt x="4927292" y="21957"/>
                  <a:pt x="5108551" y="0"/>
                </a:cubicBezTo>
                <a:cubicBezTo>
                  <a:pt x="5289810" y="-21957"/>
                  <a:pt x="5382579" y="-4392"/>
                  <a:pt x="5600984" y="0"/>
                </a:cubicBezTo>
                <a:cubicBezTo>
                  <a:pt x="5819389" y="4392"/>
                  <a:pt x="6151792" y="11511"/>
                  <a:pt x="6404426" y="0"/>
                </a:cubicBezTo>
                <a:cubicBezTo>
                  <a:pt x="6657060" y="-11511"/>
                  <a:pt x="6639406" y="-874"/>
                  <a:pt x="6819106" y="0"/>
                </a:cubicBezTo>
                <a:cubicBezTo>
                  <a:pt x="6998806" y="874"/>
                  <a:pt x="7464251" y="55219"/>
                  <a:pt x="8011311" y="0"/>
                </a:cubicBezTo>
                <a:cubicBezTo>
                  <a:pt x="8128542" y="1074"/>
                  <a:pt x="8266791" y="119117"/>
                  <a:pt x="8247372" y="236061"/>
                </a:cubicBezTo>
                <a:cubicBezTo>
                  <a:pt x="8260717" y="423419"/>
                  <a:pt x="8250060" y="545976"/>
                  <a:pt x="8247372" y="792552"/>
                </a:cubicBezTo>
                <a:cubicBezTo>
                  <a:pt x="8244684" y="1039128"/>
                  <a:pt x="8250332" y="1358710"/>
                  <a:pt x="8247372" y="1511919"/>
                </a:cubicBezTo>
                <a:cubicBezTo>
                  <a:pt x="8244412" y="1665128"/>
                  <a:pt x="8233989" y="1988764"/>
                  <a:pt x="8247372" y="2190566"/>
                </a:cubicBezTo>
                <a:cubicBezTo>
                  <a:pt x="8260755" y="2392368"/>
                  <a:pt x="8264401" y="2650703"/>
                  <a:pt x="8247372" y="2787776"/>
                </a:cubicBezTo>
                <a:cubicBezTo>
                  <a:pt x="8230344" y="2924849"/>
                  <a:pt x="8225907" y="3115099"/>
                  <a:pt x="8247372" y="3384986"/>
                </a:cubicBezTo>
                <a:cubicBezTo>
                  <a:pt x="8268838" y="3654873"/>
                  <a:pt x="8284638" y="3925334"/>
                  <a:pt x="8247372" y="4307947"/>
                </a:cubicBezTo>
                <a:cubicBezTo>
                  <a:pt x="8248324" y="4451412"/>
                  <a:pt x="8121929" y="4528071"/>
                  <a:pt x="8011311" y="4544008"/>
                </a:cubicBezTo>
                <a:cubicBezTo>
                  <a:pt x="7846002" y="4538352"/>
                  <a:pt x="7685837" y="4519496"/>
                  <a:pt x="7441126" y="4544008"/>
                </a:cubicBezTo>
                <a:cubicBezTo>
                  <a:pt x="7196416" y="4568520"/>
                  <a:pt x="7168852" y="4564643"/>
                  <a:pt x="6948694" y="4544008"/>
                </a:cubicBezTo>
                <a:cubicBezTo>
                  <a:pt x="6728536" y="4523373"/>
                  <a:pt x="6421567" y="4530698"/>
                  <a:pt x="6145251" y="4544008"/>
                </a:cubicBezTo>
                <a:cubicBezTo>
                  <a:pt x="5868935" y="4557318"/>
                  <a:pt x="5771517" y="4508721"/>
                  <a:pt x="5419561" y="4544008"/>
                </a:cubicBezTo>
                <a:cubicBezTo>
                  <a:pt x="5067605" y="4579296"/>
                  <a:pt x="5049927" y="4566908"/>
                  <a:pt x="4693871" y="4544008"/>
                </a:cubicBezTo>
                <a:cubicBezTo>
                  <a:pt x="4337815" y="4521109"/>
                  <a:pt x="4274709" y="4532632"/>
                  <a:pt x="4045934" y="4544008"/>
                </a:cubicBezTo>
                <a:cubicBezTo>
                  <a:pt x="3817159" y="4555384"/>
                  <a:pt x="3625046" y="4533304"/>
                  <a:pt x="3242491" y="4544008"/>
                </a:cubicBezTo>
                <a:cubicBezTo>
                  <a:pt x="2859936" y="4554712"/>
                  <a:pt x="2811171" y="4554549"/>
                  <a:pt x="2439049" y="4544008"/>
                </a:cubicBezTo>
                <a:cubicBezTo>
                  <a:pt x="2066927" y="4533467"/>
                  <a:pt x="1888968" y="4514420"/>
                  <a:pt x="1713359" y="4544008"/>
                </a:cubicBezTo>
                <a:cubicBezTo>
                  <a:pt x="1537750" y="4573597"/>
                  <a:pt x="1207552" y="4532880"/>
                  <a:pt x="1065421" y="4544008"/>
                </a:cubicBezTo>
                <a:cubicBezTo>
                  <a:pt x="923290" y="4555136"/>
                  <a:pt x="606670" y="4553940"/>
                  <a:pt x="236061" y="4544008"/>
                </a:cubicBezTo>
                <a:cubicBezTo>
                  <a:pt x="114590" y="4544371"/>
                  <a:pt x="-8421" y="4436995"/>
                  <a:pt x="0" y="4307947"/>
                </a:cubicBezTo>
                <a:cubicBezTo>
                  <a:pt x="6390" y="4068631"/>
                  <a:pt x="-4460" y="3832175"/>
                  <a:pt x="0" y="3547862"/>
                </a:cubicBezTo>
                <a:cubicBezTo>
                  <a:pt x="4460" y="3263550"/>
                  <a:pt x="-15724" y="3047771"/>
                  <a:pt x="0" y="2909933"/>
                </a:cubicBezTo>
                <a:cubicBezTo>
                  <a:pt x="15724" y="2772095"/>
                  <a:pt x="-8318" y="2501464"/>
                  <a:pt x="0" y="2272004"/>
                </a:cubicBezTo>
                <a:cubicBezTo>
                  <a:pt x="8318" y="2042544"/>
                  <a:pt x="29841" y="1802322"/>
                  <a:pt x="0" y="1634075"/>
                </a:cubicBezTo>
                <a:cubicBezTo>
                  <a:pt x="-29841" y="1465828"/>
                  <a:pt x="6854" y="1278187"/>
                  <a:pt x="0" y="1077584"/>
                </a:cubicBezTo>
                <a:cubicBezTo>
                  <a:pt x="-6854" y="876981"/>
                  <a:pt x="7094" y="513648"/>
                  <a:pt x="0" y="236061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تَجَمَّعَ </a:t>
            </a:r>
            <a:r>
              <a:rPr kumimoji="0" lang="ar-M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ٱلْأَطْفالُ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في ساحَةِ </a:t>
            </a:r>
            <a:r>
              <a:rPr kumimoji="0" lang="ar-M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ٱلْمَدْرَسَةِ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يَتَحَدَّثونَ عَنْ هِواياتِهِمْ. قالَ سامي وَهُوَ يَبْتَسِمُ: «عِنْدَما أُغَنّي، أَشْعُرُ أَنَّ صَوْتي يُعَبِّرُ عَمّا في قَلْبي.» وقالَتْ سَلْمى بِهُدوءٍ: «أَمّا أَنا، فَعِنْدَما أَصْنَعُ حَلَوِيّاتٍ لَذيذَةً فَأَشْعُرُ </a:t>
            </a:r>
            <a:r>
              <a:rPr kumimoji="0" lang="ar-M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بِٱلْخِفَّةِ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وَٱلسَّعادَةِ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.» وَقالَ عُمَرُ بِفَخْرٍ: «عِنْدَما أَصْنَعُ أَشْكالاً مِنَ </a:t>
            </a:r>
            <a:r>
              <a:rPr kumimoji="0" lang="ar-M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ٱلطّينِ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أَشْعُرُ </a:t>
            </a:r>
            <a:r>
              <a:rPr kumimoji="0" lang="ar-M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بِٱلْإِبْداعِ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وَٱلثِّقَةِ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.»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قالَتْ سَلْمى في </a:t>
            </a:r>
            <a:r>
              <a:rPr kumimoji="0" lang="ar-M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ٱلنِّهايَةِ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: اِخْتَلَفَتْ هِواياتُنا، وَلَكِنَّها جَمَعَتْ قُلوبَنا عَلى </a:t>
            </a:r>
            <a:r>
              <a:rPr kumimoji="0" lang="ar-M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ٱلْفَرَحِ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وَٱلتَّعْبيرِ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ٱلْجَميلِ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05794738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B57FFF-F3D0-25CC-6EE8-104764E94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أبطال الحصة هم ........................................................................... </a:t>
            </a:r>
            <a:endParaRPr lang="fr-FR" sz="2400" b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E7ECB18-322A-52B8-076D-F74187FB5CA1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A304997-C474-0244-2288-32CBDE5E0968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2B4DF2D-ED93-A507-FDBA-4833CE86EBA6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517814B-9380-CC64-F9C8-F0BF76DC10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7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82F7CB2E-4575-7B8A-34CA-3D6666B6A80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3365946" y="2438287"/>
            <a:ext cx="2604581" cy="26082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ADE1AA1C-6861-D8EC-7927-29F7677DC6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30D99036-4191-273B-8E66-A0EF4845E1DB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28DE83ED-694F-19D7-7CF2-3D96C4E592E5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E94EE8BD-EC54-5E2A-E231-562E569C503D}"/>
                </a:ext>
              </a:extLst>
            </p:cNvPr>
            <p:cNvGrpSpPr/>
            <p:nvPr/>
          </p:nvGrpSpPr>
          <p:grpSpPr>
            <a:xfrm>
              <a:off x="1878674" y="131773"/>
              <a:ext cx="4453440" cy="288000"/>
              <a:chOff x="1878674" y="131773"/>
              <a:chExt cx="4453440" cy="288000"/>
            </a:xfrm>
          </p:grpSpPr>
          <p:pic>
            <p:nvPicPr>
              <p:cNvPr id="30" name="Image 29">
                <a:extLst>
                  <a:ext uri="{FF2B5EF4-FFF2-40B4-BE49-F238E27FC236}">
                    <a16:creationId xmlns:a16="http://schemas.microsoft.com/office/drawing/2014/main" id="{1C4EDC2B-1B91-405B-B30A-140900EE36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878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31" name="Groupe 30">
                <a:extLst>
                  <a:ext uri="{FF2B5EF4-FFF2-40B4-BE49-F238E27FC236}">
                    <a16:creationId xmlns:a16="http://schemas.microsoft.com/office/drawing/2014/main" id="{A1B23570-8DB5-3604-C60E-3CB4B05CDE7A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516808" cy="288000"/>
                <a:chOff x="2815306" y="131773"/>
                <a:chExt cx="3516808" cy="288000"/>
              </a:xfrm>
            </p:grpSpPr>
            <p:pic>
              <p:nvPicPr>
                <p:cNvPr id="32" name="Image 31">
                  <a:extLst>
                    <a:ext uri="{FF2B5EF4-FFF2-40B4-BE49-F238E27FC236}">
                      <a16:creationId xmlns:a16="http://schemas.microsoft.com/office/drawing/2014/main" id="{0C3A60A3-5518-2E94-9717-CC450ED1BF7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054045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33" name="Image 32">
                  <a:extLst>
                    <a:ext uri="{FF2B5EF4-FFF2-40B4-BE49-F238E27FC236}">
                      <a16:creationId xmlns:a16="http://schemas.microsoft.com/office/drawing/2014/main" id="{F4EAF658-AF4F-4CCE-9FEC-C45C0844298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EF10391E-C58A-1E94-D07B-294E99BFCCA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>
                          <a:alpha val="20000"/>
                        </a:srgb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فهم المسموع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751799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37CACC-D8BC-30D1-CB28-CC2059469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A45A1B-BC30-13AD-5753-E47F3279A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9FD947E-C783-B702-32A8-8DF92D144B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9B6C411-0942-7DD6-ACDE-D71BD92F9D2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6BE51E-0147-1C94-82BA-369DDACB379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3784F3E-6774-4EBD-5DE7-93B007F1B6B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Espace réservé pour une image  8">
            <a:extLst>
              <a:ext uri="{FF2B5EF4-FFF2-40B4-BE49-F238E27FC236}">
                <a16:creationId xmlns:a16="http://schemas.microsoft.com/office/drawing/2014/main" id="{639CF646-4D1D-FCCD-53C0-2056DA59F7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721991" y="1584000"/>
            <a:ext cx="7202258" cy="4801505"/>
          </a:xfrm>
          <a:prstGeom prst="round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2D69C617-A9DA-ED30-9EBA-BFAAB075C131}"/>
              </a:ext>
            </a:extLst>
          </p:cNvPr>
          <p:cNvGrpSpPr/>
          <p:nvPr/>
        </p:nvGrpSpPr>
        <p:grpSpPr>
          <a:xfrm>
            <a:off x="1878674" y="131773"/>
            <a:ext cx="4453440" cy="288000"/>
            <a:chOff x="1878674" y="131773"/>
            <a:chExt cx="4453440" cy="28800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0A1BDD6-2EE3-5C68-BC8E-CE4274C99655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D8BE8B28-188F-44CB-A9A6-4D3A7A93057E}"/>
                </a:ext>
              </a:extLst>
            </p:cNvPr>
            <p:cNvGrpSpPr/>
            <p:nvPr/>
          </p:nvGrpSpPr>
          <p:grpSpPr>
            <a:xfrm>
              <a:off x="1878674" y="131773"/>
              <a:ext cx="4453440" cy="288000"/>
              <a:chOff x="1878674" y="131773"/>
              <a:chExt cx="4453440" cy="288000"/>
            </a:xfrm>
          </p:grpSpPr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D43A9F6C-F999-DA82-69AB-388700F654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878674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19" name="Groupe 18">
                <a:extLst>
                  <a:ext uri="{FF2B5EF4-FFF2-40B4-BE49-F238E27FC236}">
                    <a16:creationId xmlns:a16="http://schemas.microsoft.com/office/drawing/2014/main" id="{428AA19C-77F5-30F6-9183-CD6C0B2C9E32}"/>
                  </a:ext>
                </a:extLst>
              </p:cNvPr>
              <p:cNvGrpSpPr/>
              <p:nvPr/>
            </p:nvGrpSpPr>
            <p:grpSpPr>
              <a:xfrm>
                <a:off x="2815306" y="131773"/>
                <a:ext cx="3516808" cy="288000"/>
                <a:chOff x="2815306" y="131773"/>
                <a:chExt cx="3516808" cy="288000"/>
              </a:xfrm>
            </p:grpSpPr>
            <p:pic>
              <p:nvPicPr>
                <p:cNvPr id="20" name="Image 19">
                  <a:extLst>
                    <a:ext uri="{FF2B5EF4-FFF2-40B4-BE49-F238E27FC236}">
                      <a16:creationId xmlns:a16="http://schemas.microsoft.com/office/drawing/2014/main" id="{A958B87C-B371-A2A0-662A-01580C1B6D3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054045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1" name="Image 20">
                  <a:extLst>
                    <a:ext uri="{FF2B5EF4-FFF2-40B4-BE49-F238E27FC236}">
                      <a16:creationId xmlns:a16="http://schemas.microsoft.com/office/drawing/2014/main" id="{E3ED01E1-3DE8-BE21-DD2C-A047E9DAE16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052373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BF81FAAD-3129-0946-2C48-D1C905478827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815306" y="131773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2000" b="1" dirty="0">
                      <a:solidFill>
                        <a:srgbClr val="565F88">
                          <a:alpha val="20000"/>
                        </a:srgbClr>
                      </a:solidFill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فهم المسموع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2203037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35630</TotalTime>
  <Words>3207</Words>
  <Application>Microsoft Office PowerPoint</Application>
  <PresentationFormat>Affichage à l'écran (4:3)</PresentationFormat>
  <Paragraphs>569</Paragraphs>
  <Slides>61</Slides>
  <Notes>1</Notes>
  <HiddenSlides>0</HiddenSlides>
  <MMClips>4</MMClips>
  <ScaleCrop>false</ScaleCrop>
  <HeadingPairs>
    <vt:vector size="6" baseType="variant">
      <vt:variant>
        <vt:lpstr>Polices utilisées</vt:lpstr>
      </vt:variant>
      <vt:variant>
        <vt:i4>15</vt:i4>
      </vt:variant>
      <vt:variant>
        <vt:lpstr>Thème</vt:lpstr>
      </vt:variant>
      <vt:variant>
        <vt:i4>17</vt:i4>
      </vt:variant>
      <vt:variant>
        <vt:lpstr>Titres des diapositives</vt:lpstr>
      </vt:variant>
      <vt:variant>
        <vt:i4>61</vt:i4>
      </vt:variant>
    </vt:vector>
  </HeadingPairs>
  <TitlesOfParts>
    <vt:vector size="93" baseType="lpstr">
      <vt:lpstr>Wingdings</vt:lpstr>
      <vt:lpstr>Microsoft Sans Serif</vt:lpstr>
      <vt:lpstr>Calibri Light</vt:lpstr>
      <vt:lpstr>Dosis SemiBold</vt:lpstr>
      <vt:lpstr>Aptos</vt:lpstr>
      <vt:lpstr>Dosis ExtraBold</vt:lpstr>
      <vt:lpstr>Dosis Medium</vt:lpstr>
      <vt:lpstr>Sakkal Majalla</vt:lpstr>
      <vt:lpstr>Arial</vt:lpstr>
      <vt:lpstr>Microsoft Uighur</vt:lpstr>
      <vt:lpstr>DengXian</vt:lpstr>
      <vt:lpstr>Calibri</vt:lpstr>
      <vt:lpstr>Dosis</vt:lpstr>
      <vt:lpstr>Air Strip Arabic</vt:lpstr>
      <vt:lpstr>Modern Love</vt:lpstr>
      <vt:lpstr>00_Env-Enseignant</vt:lpstr>
      <vt:lpstr>3_Env-Apprenant_Tmplt معجم</vt:lpstr>
      <vt:lpstr>2_Env-Apprenant_Tmplt معجم</vt:lpstr>
      <vt:lpstr>01- نشاط اعتيادي</vt:lpstr>
      <vt:lpstr>استماع وتحدث</vt:lpstr>
      <vt:lpstr>1_اختتام الحصة</vt:lpstr>
      <vt:lpstr>افتتاح الحصة</vt:lpstr>
      <vt:lpstr>02- معــــــــــجم</vt:lpstr>
      <vt:lpstr>04- قراءة/ كتابة</vt:lpstr>
      <vt:lpstr>3_Env-Apprenant_Tmplt</vt:lpstr>
      <vt:lpstr>Thème Office</vt:lpstr>
      <vt:lpstr>1_01- نشاط اعتيادي</vt:lpstr>
      <vt:lpstr>1_02- معــــــــــجم</vt:lpstr>
      <vt:lpstr>03- استماع وتحدث</vt:lpstr>
      <vt:lpstr>1_04- قراءة/ كتابة</vt:lpstr>
      <vt:lpstr>05- اختتام الحصة</vt:lpstr>
      <vt:lpstr>2_01- نشاط اعتيادي</vt:lpstr>
      <vt:lpstr>Présentation PowerPoint</vt:lpstr>
      <vt:lpstr>Présentation PowerPoint</vt:lpstr>
      <vt:lpstr>هيكلة حصص الأسبوع التربوي السادس </vt:lpstr>
      <vt:lpstr>هيكلة حصة اليوم</vt:lpstr>
      <vt:lpstr>عند نهاية الحصة</vt:lpstr>
      <vt:lpstr>مرحبا بكم. سننطلق في حصة اللغة العربية.</vt:lpstr>
      <vt:lpstr>افتتاح الحصة</vt:lpstr>
      <vt:lpstr>قبل أن نبدأ حصة اليوم نتذكر شروط الحصول على نجمة التميز. </vt:lpstr>
      <vt:lpstr>ضعوا اللوحة والكراسة في القمطر.</vt:lpstr>
      <vt:lpstr>ستتدربون في هذه الحصة على قراءة فقرة بدقة وسرعة. بداية، نتذكر أخطاء يجب تجنبها.</vt:lpstr>
      <vt:lpstr>سأقرأ. تابعوا جيدا. سأطرح عليكم سؤالين في النهاية. وأنتم تجيبون شفهيا. </vt:lpstr>
      <vt:lpstr>الآن سنمر لتحدي الطلاقة. سأسحب  5أسماء.</vt:lpstr>
      <vt:lpstr>أنادي على التلميذ الأول: ..........................  (تناقش الأخطاء بعد كل قراءة وتوضح كيفية تجاوزها).</vt:lpstr>
      <vt:lpstr>أبطال الطلاقة هم ........................................................................... </vt:lpstr>
      <vt:lpstr>من يقرأ السؤال الأول؟ من يجيب شفهيا ؟ ما العبارة الدالة على الجواب؟ (دقيقة للتفكير)</vt:lpstr>
      <vt:lpstr>من يقرأ الجواب؟ من يقرأ العبارات الدالة على الجواب في النص؟</vt:lpstr>
      <vt:lpstr>من يقرأ السؤال؟ من يجيب ؟ ما العبارة الدالة على الجواب؟ (دقيقة للتفكير)</vt:lpstr>
      <vt:lpstr>من يقرأ العبارات في النص؟ ماذا نستنتج بخصوص المكان الذي اجتمع فيه الأولاد؟ </vt:lpstr>
      <vt:lpstr>من يقرأ الجواب؟ ماذا نستنتج بخصوص المكان الذي اجتمع فيه الأولاد؟ </vt:lpstr>
      <vt:lpstr>معجم</vt:lpstr>
      <vt:lpstr>هذه مفردات تعلمنا معانيها خلال الأسابيع الماضية. سأعين من يقرأ؟ (دقيقتان)</vt:lpstr>
      <vt:lpstr>نمر لتحدي الشرح. من يختار مفردة ويشرحها؟ (4 دقائق)</vt:lpstr>
      <vt:lpstr>من يركّب جملا موظفا كلمات من بين الكلمات أمامكم؟ (4 دقائق)</vt:lpstr>
      <vt:lpstr>على دفاتر القسم، أنجزوا التمرينين التاليين. (6 دقائق)</vt:lpstr>
      <vt:lpstr>انتهى الوقت. نصحح التمرين 1. من يقرأ الجمل التي ركبها؟ آخر؟ هل أنتم متفقون؟ </vt:lpstr>
      <vt:lpstr>هذه جمل أخرى. من يقرؤها؟</vt:lpstr>
      <vt:lpstr>نصحح التمرين الثاني على السبورة. نبدأ بالكلمة "اعتلى". ما نوعها؟ ...</vt:lpstr>
      <vt:lpstr>انتبهوا للتصحيح.</vt:lpstr>
      <vt:lpstr>الآن من يذكرنا بإستراتيجية مفاتيح السياق؟ ومتى نوظفها؟</vt:lpstr>
      <vt:lpstr>من يقرأ؟</vt:lpstr>
      <vt:lpstr>كيف نحدد معنى كلمة باستعمال إستراتيجية مفاتيح السياق؟</vt:lpstr>
      <vt:lpstr>من يقرأ؟</vt:lpstr>
      <vt:lpstr>الآن على دفاتركم، أنجزوا التمرين التالي.</vt:lpstr>
      <vt:lpstr>انتهى الوقت. من يقرأ الجملة الأولى؟ ما الكلمة المراد تحديد معناها؟ ماذا سنفعل؟ ...</vt:lpstr>
      <vt:lpstr>انتبهوا للتصحيح.</vt:lpstr>
      <vt:lpstr>فهم المسموع</vt:lpstr>
      <vt:lpstr>الآن ستستمعون لنص وتجيبون عن أسئلة كتابيا. استمعوا جيدا سأقرأ عليكم النص.</vt:lpstr>
      <vt:lpstr>يسمع الأستاذ النص مرتين. (يفصل الحاسوب عن شاشة العرض)</vt:lpstr>
      <vt:lpstr>الآن أجيبوا عن التمرين أمامكم على دفاتر القسم.</vt:lpstr>
      <vt:lpstr>الآن أجيبوا عن التمرين أمامكم على دفاتر القسم.</vt:lpstr>
      <vt:lpstr>نصحح. من يقرأ السؤال؟ ما العبارة الصحيحة؟ هل تتفقون؟ ...</vt:lpstr>
      <vt:lpstr>انتبهوا للتصحيح.</vt:lpstr>
      <vt:lpstr>ما الملخص المناسب للنص؟ لماذا؟               - صححوا</vt:lpstr>
      <vt:lpstr>اختتام الحصة</vt:lpstr>
      <vt:lpstr>الواجب المنزلي</vt:lpstr>
      <vt:lpstr>Présentation PowerPoint</vt:lpstr>
      <vt:lpstr>Présentation PowerPoint</vt:lpstr>
      <vt:lpstr>-المشاركة في حوار بتوظيف الأفعال الكلامية المدرسة (PO1)؛ -أخذ الكلمة لإنتاج نصوص شفهية بغرض السرد انطلاقا من مشاهد (PO2)؛</vt:lpstr>
      <vt:lpstr>Présentation PowerPoint</vt:lpstr>
      <vt:lpstr>Présentation PowerPoint</vt:lpstr>
      <vt:lpstr>Présentation PowerPoint</vt:lpstr>
      <vt:lpstr>يفصل الحاسوب عن جهاز العرض</vt:lpstr>
      <vt:lpstr>Présentation PowerPoint</vt:lpstr>
      <vt:lpstr>Présentation PowerPoint</vt:lpstr>
      <vt:lpstr>Présentation PowerPoint</vt:lpstr>
      <vt:lpstr>Présentation PowerPoint</vt:lpstr>
      <vt:lpstr>موجهات تمرير رائز الطلاقة LF </vt:lpstr>
      <vt:lpstr>Présentation PowerPoint</vt:lpstr>
      <vt:lpstr>هذه هي الفقرة التي ستقرؤها. معك 30 ثانية لملاحظتها. بعدها ستبدأ القراءة.</vt:lpstr>
      <vt:lpstr>أبطال الحصة هم ........................................................................... </vt:lpstr>
      <vt:lpstr>إلى اللقاء في الحصة المقبلة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EL HAMDOUNI BTIHAJ</cp:lastModifiedBy>
  <cp:revision>246</cp:revision>
  <dcterms:created xsi:type="dcterms:W3CDTF">2023-09-20T21:35:22Z</dcterms:created>
  <dcterms:modified xsi:type="dcterms:W3CDTF">2026-03-08T20:58:19Z</dcterms:modified>
</cp:coreProperties>
</file>