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8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9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900" r:id="rId18"/>
    <p:sldMasterId id="2147483915" r:id="rId19"/>
    <p:sldMasterId id="2147483939" r:id="rId20"/>
  </p:sldMasterIdLst>
  <p:notesMasterIdLst>
    <p:notesMasterId r:id="rId50"/>
  </p:notesMasterIdLst>
  <p:sldIdLst>
    <p:sldId id="2147482761" r:id="rId21"/>
    <p:sldId id="2147482470" r:id="rId22"/>
    <p:sldId id="2147482629" r:id="rId23"/>
    <p:sldId id="2147482692" r:id="rId24"/>
    <p:sldId id="2147482758" r:id="rId25"/>
    <p:sldId id="2147482691" r:id="rId26"/>
    <p:sldId id="2147482724" r:id="rId27"/>
    <p:sldId id="2147482721" r:id="rId28"/>
    <p:sldId id="2147482747" r:id="rId29"/>
    <p:sldId id="2147482742" r:id="rId30"/>
    <p:sldId id="2147482394" r:id="rId31"/>
    <p:sldId id="2147482762" r:id="rId32"/>
    <p:sldId id="2147482722" r:id="rId33"/>
    <p:sldId id="2147482743" r:id="rId34"/>
    <p:sldId id="2147482718" r:id="rId35"/>
    <p:sldId id="2147482723" r:id="rId36"/>
    <p:sldId id="2147482719" r:id="rId37"/>
    <p:sldId id="2147482739" r:id="rId38"/>
    <p:sldId id="2147482616" r:id="rId39"/>
    <p:sldId id="2147482815" r:id="rId40"/>
    <p:sldId id="2147482744" r:id="rId41"/>
    <p:sldId id="2147482816" r:id="rId42"/>
    <p:sldId id="2147482817" r:id="rId43"/>
    <p:sldId id="2147482790" r:id="rId44"/>
    <p:sldId id="2147482819" r:id="rId45"/>
    <p:sldId id="2147482818" r:id="rId46"/>
    <p:sldId id="2147482791" r:id="rId47"/>
    <p:sldId id="2147482820" r:id="rId48"/>
    <p:sldId id="2147482788" r:id="rId49"/>
  </p:sldIdLst>
  <p:sldSz cx="9144000" cy="6858000" type="screen4x3"/>
  <p:notesSz cx="6858000" cy="9144000"/>
  <p:embeddedFontLst>
    <p:embeddedFont>
      <p:font typeface="Air Strip Arabic" panose="020B0604020202020204" charset="0"/>
      <p:regular r:id="rId51"/>
    </p:embeddedFont>
    <p:embeddedFont>
      <p:font typeface="DengXian" panose="02010600030101010101" pitchFamily="2" charset="-122"/>
      <p:regular r:id="rId52"/>
      <p:bold r:id="rId53"/>
    </p:embeddedFon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regular r:id="rId58"/>
      <p:bold r:id="rId59"/>
    </p:embeddedFont>
    <p:embeddedFont>
      <p:font typeface="Microsoft Uighur" panose="02000000000000000000" pitchFamily="2" charset="-78"/>
      <p:regular r:id="rId60"/>
      <p:bold r:id="rId61"/>
    </p:embeddedFont>
    <p:embeddedFont>
      <p:font typeface="Modern Love" panose="04090805081005020601" pitchFamily="82" charset="0"/>
      <p:regular r:id="rId62"/>
    </p:embeddedFont>
    <p:embeddedFont>
      <p:font typeface="Sakkal Majalla" panose="02000000000000000000" pitchFamily="2" charset="-78"/>
      <p:regular r:id="rId63"/>
      <p:bold r:id="rId6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9EE0F4"/>
    <a:srgbClr val="A6A6A6"/>
    <a:srgbClr val="E7E6E6"/>
    <a:srgbClr val="AFABAB"/>
    <a:srgbClr val="424D7C"/>
    <a:srgbClr val="D6E9EA"/>
    <a:srgbClr val="44546A"/>
    <a:srgbClr val="414B79"/>
    <a:srgbClr val="424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font" Target="fonts/font13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1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font" Target="fonts/font9.fntdata"/><Relationship Id="rId67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font" Target="fonts/font7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5T07:56:13.52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1567 9830,'507'-239'698,"-481"228"-229,-4 2-327,-1 0 1,0-2-1,-1 0 1,0-1-1,23-19 1,98-78-23,-118 94-8,1 2 0,1 0 1,-1 1-1,42-13 0,58-21 1296,25-6 338,-118 42-1179,47-21 1,8-3 16,-50 21-127,-1-2 0,0-2-1,-2-1 1,35-24 0,-37 24 97,1 1 1,0 2-1,57-19 1,-57 24-466,-1-2 1,0-2-1,-1 0 0,40-27 1,-45 25 3,1 2 1,0 0 0,51-18-1,19-9 473,-62 27-264,18-10 32,9-18-145,72-63-1,-113 86-567,-2 0-1,0-2 1,25-35-1,-26 31 23,2 1-1,32-33 0,-5 1-230,-34 41 554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5T07:56:15.4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9830,'55'29'1498,"-1"2"-1,-1 2 0,84 69 1,-64-44-577,-44-37-34,-1 2 1,38 39-1,-48-42-439,1 0 0,1 0 0,1-2 0,0-1 0,1 0-1,1-2 1,1 0 0,0-2 0,46 19 0,-17-11 830,69 39 1,17 7 741,105 42-989,-224-98-1031,-2 1 0,1 0 0,25 24 0,-22-18 0,29 19 0,84 53 0,-73-46 0,106 55 0,-115-70 0,63 45 0,40 23 0,-120-77 0,37 28 0,-35-23 0,-20-14 0,-2-4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5T07:56:18.6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9830,'11'9'468,"0"-1"0,0 0 0,1-1 0,0 0 0,19 7 0,3 3 162,28 20 1111,76 59-1,-136-95-1695,109 73 1610,14 9 452,-119-78-1994,80 60 2013,111 66-1,-20-14 635,-9-5-1001,-93-66-1702,-40-22-59,1-3 0,69 31 0,234 46 2,-53-19 0,-74 12 0,-210-90 0,7 3 0,0 1 0,-1-1 0,0 1 0,0 1 0,8 7 0,-4-1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5T07:56:20.4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1367 9830,'106'-54'0,"118"-57"0,-157 86 927,0 3-1,1 2 1,79-11 0,-64 14-359,131-44 0,-158 40-859,-1-3-1,-1-3 1,88-58 0,-120 67 145,26-24 0,-32 26 4,1 1-1,0 0 1,26-15-1,510-320-2159,-516 322 2150,-2-1-1,34-36 0,19-17 97,-69 65 56,25-31 0,-13 14 0,-19 21 251,0 0 1,2 1-1,-1 1 0,17-11 0,-15 14-196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Relationship Id="rId9" Type="http://schemas.microsoft.com/office/2007/relationships/hdphoto" Target="../media/hdphoto5.wdp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.pn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3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6730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12319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9124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0415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15378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295275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671023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525961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63257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431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40562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472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5306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0013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39944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46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801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10520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10372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08479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12062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20919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71344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4236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13862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58406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76635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940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2936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2342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487325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01689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73027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25321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82822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177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3515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3040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053097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4665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73100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2589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6963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4412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67992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199413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00466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512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1162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50873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42008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97643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61264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04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92288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9077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7361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836200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23071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75045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6790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2602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10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18.xml"/><Relationship Id="rId21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20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23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Relationship Id="rId22" Type="http://schemas.openxmlformats.org/officeDocument/2006/relationships/slideLayout" Target="../slideLayouts/slideLayout23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  <p:sldLayoutId id="2147483898" r:id="rId24"/>
    <p:sldLayoutId id="214748389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21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7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  <p:sldLayoutId id="2147483960" r:id="rId21"/>
    <p:sldLayoutId id="2147483961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customXml" Target="../ink/ink4.xml"/><Relationship Id="rId3" Type="http://schemas.openxmlformats.org/officeDocument/2006/relationships/image" Target="../media/image41.png"/><Relationship Id="rId7" Type="http://schemas.openxmlformats.org/officeDocument/2006/relationships/customXml" Target="../ink/ink1.xml"/><Relationship Id="rId12" Type="http://schemas.openxmlformats.org/officeDocument/2006/relationships/image" Target="../media/image4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11" Type="http://schemas.openxmlformats.org/officeDocument/2006/relationships/customXml" Target="../ink/ink3.xml"/><Relationship Id="rId5" Type="http://schemas.openxmlformats.org/officeDocument/2006/relationships/image" Target="../media/image43.png"/><Relationship Id="rId10" Type="http://schemas.openxmlformats.org/officeDocument/2006/relationships/image" Target="../media/image46.png"/><Relationship Id="rId4" Type="http://schemas.openxmlformats.org/officeDocument/2006/relationships/image" Target="../media/image42.png"/><Relationship Id="rId9" Type="http://schemas.openxmlformats.org/officeDocument/2006/relationships/customXml" Target="../ink/ink2.xml"/><Relationship Id="rId1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38.xml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51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EAA046-1DCE-ADDC-EF81-8675B04A3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</a:t>
            </a:r>
            <a:r>
              <a:rPr lang="fr-FR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A6A6A6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1A89B883-3D65-DC64-FD87-FB3BEAEE59A3}"/>
              </a:ext>
            </a:extLst>
          </p:cNvPr>
          <p:cNvSpPr txBox="1">
            <a:spLocks/>
          </p:cNvSpPr>
          <p:nvPr/>
        </p:nvSpPr>
        <p:spPr>
          <a:xfrm>
            <a:off x="4833794" y="3907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المعجم: مراجعة وتوليف.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DFE0740-4EBC-1354-C068-3998487D2010}"/>
              </a:ext>
            </a:extLst>
          </p:cNvPr>
          <p:cNvSpPr txBox="1">
            <a:spLocks/>
          </p:cNvSpPr>
          <p:nvPr/>
        </p:nvSpPr>
        <p:spPr>
          <a:xfrm>
            <a:off x="4923389" y="5419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إملاء: مراجعة وتوليف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9E35892-EB8A-4F41-929A-92C2B12931DE}"/>
              </a:ext>
            </a:extLst>
          </p:cNvPr>
          <p:cNvSpPr txBox="1">
            <a:spLocks/>
          </p:cNvSpPr>
          <p:nvPr/>
        </p:nvSpPr>
        <p:spPr>
          <a:xfrm>
            <a:off x="772649" y="2336101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المسموع  (مراجعة وتوليف)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8F9BF851-BFB0-FC90-091E-32E5D32F983A}"/>
              </a:ext>
            </a:extLst>
          </p:cNvPr>
          <p:cNvSpPr txBox="1">
            <a:spLocks/>
          </p:cNvSpPr>
          <p:nvPr/>
        </p:nvSpPr>
        <p:spPr>
          <a:xfrm>
            <a:off x="772649" y="389184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(إملاء وظواهر لغوية)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(مراجعة وتوليف)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6587B05C-E60B-E7E0-FBEE-7FCB113466A4}"/>
              </a:ext>
            </a:extLst>
          </p:cNvPr>
          <p:cNvSpPr txBox="1">
            <a:spLocks/>
          </p:cNvSpPr>
          <p:nvPr/>
        </p:nvSpPr>
        <p:spPr>
          <a:xfrm>
            <a:off x="772649" y="544846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(إنتاج كتابي)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إثرائية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1511559" y="2255061"/>
            <a:ext cx="6559420" cy="128257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</a:t>
            </a:r>
            <a:r>
              <a:rPr lang="ar-MA" sz="2400" dirty="0"/>
              <a:t>رائزي التحدث والطلاقة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فرديا في جلسة واحدة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بمعدل مناسب لعدد المتعلمين</a:t>
            </a:r>
            <a:r>
              <a:rPr lang="ar-MA" sz="2400" dirty="0"/>
              <a:t> (4 إلى 6 متعلمين يوميا).</a:t>
            </a:r>
            <a:endParaRPr lang="fr-FR" sz="2400" dirty="0"/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فترة التمرير، يشتغل باقي المتعلمين على الوضعية التدريبية الموازية.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3A8279C-01B1-3B2C-DA93-A11126AAF35B}"/>
              </a:ext>
            </a:extLst>
          </p:cNvPr>
          <p:cNvSpPr txBox="1">
            <a:spLocks/>
          </p:cNvSpPr>
          <p:nvPr/>
        </p:nvSpPr>
        <p:spPr>
          <a:xfrm>
            <a:off x="1259633" y="3601780"/>
            <a:ext cx="6811346" cy="128257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يتم إعداد جانب من الفصل الدراسي يخصص للتمرير الفردي؛ </a:t>
            </a:r>
          </a:p>
          <a:p>
            <a:r>
              <a:rPr lang="ar-MA" dirty="0"/>
              <a:t>يتم مسك النتائج اعتمادا على عناصر الإجابة ومعايير التحكم الخاصة بكل مكون.</a:t>
            </a:r>
            <a:endParaRPr lang="fr-MA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933061" y="1270572"/>
            <a:ext cx="7399175" cy="97810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تمرير رائزي التحدث والطلاقة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PO1-PO2-LF</a:t>
            </a: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2074483B-B9F3-AA2B-3C52-2A3F3B287472}"/>
              </a:ext>
            </a:extLst>
          </p:cNvPr>
          <p:cNvSpPr txBox="1">
            <a:spLocks/>
          </p:cNvSpPr>
          <p:nvPr/>
        </p:nvSpPr>
        <p:spPr>
          <a:xfrm>
            <a:off x="1259633" y="5313584"/>
            <a:ext cx="6811346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>
                <a:solidFill>
                  <a:srgbClr val="FF0000"/>
                </a:solidFill>
              </a:rPr>
              <a:t>توجيه: </a:t>
            </a:r>
            <a:r>
              <a:rPr lang="ar-MA" dirty="0"/>
              <a:t>البدء بالمتعلمين المتفوقين خلال الحصص الأولى للتمرير.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371314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اليوم 5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2130530"/>
            <a:ext cx="5533468" cy="18519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523" y="2304731"/>
            <a:ext cx="544953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022" y="3781967"/>
            <a:ext cx="5525521" cy="14151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44403" y="3872575"/>
            <a:ext cx="540000" cy="540000"/>
          </a:xfrm>
          <a:prstGeom prst="rect">
            <a:avLst/>
          </a:prstGeom>
        </p:spPr>
      </p:pic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1742023" y="4364897"/>
            <a:ext cx="5012760" cy="33452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الموازية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4535728" y="2374906"/>
            <a:ext cx="1976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رائزي التحدث والطلاقة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6D07BD51-9631-8F4C-0FFC-C4CD8FCD6B48}"/>
              </a:ext>
            </a:extLst>
          </p:cNvPr>
          <p:cNvSpPr txBox="1">
            <a:spLocks/>
          </p:cNvSpPr>
          <p:nvPr/>
        </p:nvSpPr>
        <p:spPr>
          <a:xfrm>
            <a:off x="1742022" y="2924897"/>
            <a:ext cx="5012760" cy="58254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فردي في جلسة واحدة. 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ملاحظة: أثناء التمرير  الفردي يشتغل باقي المتعلمين على الوضعية الموازية.       </a:t>
            </a: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2AB6D72-C2B5-A7B2-AEFD-5DC65AE15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427661"/>
            <a:ext cx="5533468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E833910-FE23-C86D-E9B5-86661EBDF01D}"/>
              </a:ext>
            </a:extLst>
          </p:cNvPr>
          <p:cNvSpPr txBox="1"/>
          <p:nvPr/>
        </p:nvSpPr>
        <p:spPr>
          <a:xfrm>
            <a:off x="5469142" y="141835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16DD92-4405-421A-7D1B-E6F24C8FD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387878"/>
            <a:ext cx="506325" cy="58254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33DFDA-1F3B-F53A-463D-85BC6C6B8B35}"/>
              </a:ext>
            </a:extLst>
          </p:cNvPr>
          <p:cNvSpPr txBox="1"/>
          <p:nvPr/>
        </p:nvSpPr>
        <p:spPr>
          <a:xfrm>
            <a:off x="1742022" y="1692661"/>
            <a:ext cx="4914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/ تدبير السلوك / توجيه المتعلمين للعمل على الوضعية التدريبية الموازية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EE20A8-7210-0B94-04A8-CB7A000C2D61}"/>
              </a:ext>
            </a:extLst>
          </p:cNvPr>
          <p:cNvSpPr txBox="1"/>
          <p:nvPr/>
        </p:nvSpPr>
        <p:spPr>
          <a:xfrm>
            <a:off x="5228327" y="3886994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B7ABB7-FFED-E689-AB15-0DE92B4236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49" y="2186552"/>
            <a:ext cx="506030" cy="5825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52D039-C756-9235-F296-7236B25D51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787" y="3799099"/>
            <a:ext cx="523292" cy="60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E79E-564B-7425-C047-94C0EC5D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248B56-7E7F-A75D-A954-3045B54D93A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985F763-E55E-D7B4-99D4-31AFD6E7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سأنقل هذه الأنشطة على السبورة. أنتم تنجزونها على دفاتر القسم. </a:t>
            </a:r>
            <a:endParaRPr lang="fr-FR" b="1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B0A4CC-0B97-8EC6-584D-DFB0608671C8}"/>
              </a:ext>
            </a:extLst>
          </p:cNvPr>
          <p:cNvSpPr txBox="1"/>
          <p:nvPr/>
        </p:nvSpPr>
        <p:spPr>
          <a:xfrm>
            <a:off x="697616" y="1445340"/>
            <a:ext cx="693714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 typeface="+mj-lt"/>
              <a:buAutoNum type="arabicPeriod"/>
              <a:tabLst/>
              <a:defRPr/>
            </a:pP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أُرَتِّبُ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ٱلتّالِيَةَ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لِتَرْكيبِ جُمَلٍ فِعْلِيَّةٍ مُفيدَةٍ: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اِنْتَبِهْ هُناكَ كَلِمَةٌ زائِدَةٌ.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E1C1FC-2AB2-F3CF-C3EB-523CDBC65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17" y="770730"/>
            <a:ext cx="506030" cy="58254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788FFD9-CE3C-4780-AFFA-8EF9464EA9E0}"/>
              </a:ext>
            </a:extLst>
          </p:cNvPr>
          <p:cNvSpPr txBox="1"/>
          <p:nvPr/>
        </p:nvSpPr>
        <p:spPr>
          <a:xfrm>
            <a:off x="7077819" y="2007832"/>
            <a:ext cx="68534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عَلى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2C2082-8233-6A3A-433F-607EEFD80ABC}"/>
              </a:ext>
            </a:extLst>
          </p:cNvPr>
          <p:cNvSpPr txBox="1"/>
          <p:nvPr/>
        </p:nvSpPr>
        <p:spPr>
          <a:xfrm>
            <a:off x="4110562" y="2007831"/>
            <a:ext cx="116323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ٱلتِّلْميذَ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24D88E-E3FE-D7E8-A082-F7FB8EF2B0FF}"/>
              </a:ext>
            </a:extLst>
          </p:cNvPr>
          <p:cNvSpPr txBox="1"/>
          <p:nvPr/>
        </p:nvSpPr>
        <p:spPr>
          <a:xfrm>
            <a:off x="2883700" y="2007831"/>
            <a:ext cx="96749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4C266FB-BDEF-75DF-26EC-9D4502B4FF3E}"/>
              </a:ext>
            </a:extLst>
          </p:cNvPr>
          <p:cNvSpPr txBox="1"/>
          <p:nvPr/>
        </p:nvSpPr>
        <p:spPr>
          <a:xfrm>
            <a:off x="1849836" y="2007831"/>
            <a:ext cx="78361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>
                <a:latin typeface="Microsoft Uighur" panose="02000000000000000000" pitchFamily="2" charset="-78"/>
                <a:cs typeface="Microsoft Uighur" panose="02000000000000000000" pitchFamily="2" charset="-78"/>
              </a:rPr>
              <a:t>مُصِرّاً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E4C211A-BEBC-263F-7CC4-9CDDDE030465}"/>
              </a:ext>
            </a:extLst>
          </p:cNvPr>
          <p:cNvSpPr txBox="1"/>
          <p:nvPr/>
        </p:nvSpPr>
        <p:spPr>
          <a:xfrm>
            <a:off x="697616" y="2007831"/>
            <a:ext cx="78933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43D65B8-9DE2-41E8-B90E-F89618C66478}"/>
              </a:ext>
            </a:extLst>
          </p:cNvPr>
          <p:cNvSpPr txBox="1"/>
          <p:nvPr/>
        </p:nvSpPr>
        <p:spPr>
          <a:xfrm>
            <a:off x="5693082" y="2007831"/>
            <a:ext cx="10747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ٱلتِّلْميذُ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ECC49F9-7E80-18BE-A73D-9B3214E475A4}"/>
              </a:ext>
            </a:extLst>
          </p:cNvPr>
          <p:cNvSpPr/>
          <p:nvPr/>
        </p:nvSpPr>
        <p:spPr>
          <a:xfrm>
            <a:off x="8031477" y="2234561"/>
            <a:ext cx="233264" cy="21460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9AD25C23-2C01-F6FD-8B73-3780FF8D7AA0}"/>
              </a:ext>
            </a:extLst>
          </p:cNvPr>
          <p:cNvSpPr/>
          <p:nvPr/>
        </p:nvSpPr>
        <p:spPr>
          <a:xfrm>
            <a:off x="8031477" y="2982566"/>
            <a:ext cx="233264" cy="21460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E45E2FA-E65D-85CC-9F6C-7A2A93589595}"/>
              </a:ext>
            </a:extLst>
          </p:cNvPr>
          <p:cNvSpPr txBox="1"/>
          <p:nvPr/>
        </p:nvSpPr>
        <p:spPr>
          <a:xfrm>
            <a:off x="5388643" y="2766702"/>
            <a:ext cx="116323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باتَتِ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BD66B72-8DAC-D098-7A18-A9686BCDC98F}"/>
              </a:ext>
            </a:extLst>
          </p:cNvPr>
          <p:cNvSpPr txBox="1"/>
          <p:nvPr/>
        </p:nvSpPr>
        <p:spPr>
          <a:xfrm>
            <a:off x="4135945" y="2766701"/>
            <a:ext cx="96749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مَريضَةً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EE64B9F-973D-630D-7F10-C6DACFBFE2D2}"/>
              </a:ext>
            </a:extLst>
          </p:cNvPr>
          <p:cNvSpPr txBox="1"/>
          <p:nvPr/>
        </p:nvSpPr>
        <p:spPr>
          <a:xfrm>
            <a:off x="2658207" y="2766700"/>
            <a:ext cx="11465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مَريضَةٌ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FAA5E0E-72B0-D4F0-B356-50EFB7B84F77}"/>
              </a:ext>
            </a:extLst>
          </p:cNvPr>
          <p:cNvSpPr txBox="1"/>
          <p:nvPr/>
        </p:nvSpPr>
        <p:spPr>
          <a:xfrm>
            <a:off x="6883120" y="2766702"/>
            <a:ext cx="10747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042E6DF-6E7D-7E80-A381-C8BAC5E83242}"/>
              </a:ext>
            </a:extLst>
          </p:cNvPr>
          <p:cNvSpPr/>
          <p:nvPr/>
        </p:nvSpPr>
        <p:spPr>
          <a:xfrm>
            <a:off x="2249670" y="3479264"/>
            <a:ext cx="5513498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أُكْمِلُ كُلَّ جُمْلَةٍ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بِٱلْكَلِمَةِ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ٱلْمُناسِبَةِ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971F6E4-805E-52B2-E4F0-5099BEACEEE1}"/>
              </a:ext>
            </a:extLst>
          </p:cNvPr>
          <p:cNvSpPr txBox="1"/>
          <p:nvPr/>
        </p:nvSpPr>
        <p:spPr>
          <a:xfrm>
            <a:off x="632372" y="3720140"/>
            <a:ext cx="667141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dirty="0">
                <a:solidFill>
                  <a:prstClr val="black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هِيَ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.....................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.............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عِنْدَما سافَرَ أَبوها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حَزِنَتْ -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حَزِنوا -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حَزِنَ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</a:p>
          <a:p>
            <a:pPr marL="285750" lvl="0" indent="-285750" algn="r" rtl="1">
              <a:buFont typeface="Arial" panose="020B0604020202020204" pitchFamily="34" charset="0"/>
              <a:buChar char="•"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َل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تَّلاميذُ 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.................................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عَنْ هِواياتِهِمْ.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تَكَلَّمْنا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-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تَكَلَّمَ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–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تَكَلَّموا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ظَلَّ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ٱلْفَنُّ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............................ </a:t>
            </a:r>
            <a:r>
              <a:rPr lang="ar-MA" sz="2800" dirty="0">
                <a:solidFill>
                  <a:prstClr val="black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لِلْخَيالِ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(مَنْبَعٌ – مَنْبَعاً – مَنْبَعٌ)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BC01E638-9665-CD2A-2176-72C3B72B0592}"/>
              </a:ext>
            </a:extLst>
          </p:cNvPr>
          <p:cNvSpPr/>
          <p:nvPr/>
        </p:nvSpPr>
        <p:spPr>
          <a:xfrm>
            <a:off x="2179567" y="5088660"/>
            <a:ext cx="5513498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buSzPct val="78000"/>
              <a:buFont typeface="+mj-lt"/>
              <a:buAutoNum type="arabicPeriod" startAt="3"/>
            </a:pP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بٱلْهَمْزَةِ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ٱلْمُناسِبَةِ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F134171-BCAF-4097-9FA0-861A1DBE3804}"/>
              </a:ext>
            </a:extLst>
          </p:cNvPr>
          <p:cNvSpPr txBox="1"/>
          <p:nvPr/>
        </p:nvSpPr>
        <p:spPr>
          <a:xfrm>
            <a:off x="868901" y="5164611"/>
            <a:ext cx="3823280" cy="14003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lvl="0" indent="-285750" algn="r" rtl="1">
              <a:lnSpc>
                <a:spcPts val="3360"/>
              </a:lnSpc>
              <a:buFont typeface="Arial" panose="020B0604020202020204" pitchFamily="34" charset="0"/>
              <a:buChar char="•"/>
            </a:pPr>
            <a:r>
              <a:rPr lang="ar-MA" sz="2800" b="1" dirty="0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يَــ...خُذُ </a:t>
            </a:r>
            <a:r>
              <a:rPr lang="ar-MA" sz="2800" b="1" dirty="0" err="1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ٱلْمُ</a:t>
            </a:r>
            <a:r>
              <a:rPr lang="ar-MA" sz="2800" b="1" dirty="0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ـ...مِنُ </a:t>
            </a:r>
            <a:r>
              <a:rPr lang="ar-MA" sz="2800" b="1" dirty="0" err="1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ٱلْحَقَّ</a:t>
            </a:r>
            <a:r>
              <a:rPr lang="ar-SA" sz="28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endParaRPr lang="ar-MA" sz="2800" b="1" dirty="0">
              <a:effectLst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lvl="0" indent="-285750" algn="r" rtl="1">
              <a:lnSpc>
                <a:spcPts val="3360"/>
              </a:lnSpc>
              <a:buFont typeface="Arial" panose="020B0604020202020204" pitchFamily="34" charset="0"/>
              <a:buChar char="•"/>
            </a:pPr>
            <a:r>
              <a:rPr lang="ar-MA" sz="28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ما... </a:t>
            </a:r>
            <a:r>
              <a:rPr lang="ar-MA" sz="2800" b="1" dirty="0" err="1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الشّاطِ</a:t>
            </a:r>
            <a:r>
              <a:rPr lang="ar-MA" sz="28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 دافِـ.... </a:t>
            </a:r>
          </a:p>
          <a:p>
            <a:pPr marL="285750" lvl="0" indent="-285750" algn="r" rtl="1">
              <a:lnSpc>
                <a:spcPts val="3360"/>
              </a:lnSpc>
              <a:buFont typeface="Arial" panose="020B0604020202020204" pitchFamily="34" charset="0"/>
              <a:buChar char="•"/>
            </a:pP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رَ...ى </a:t>
            </a:r>
            <a:r>
              <a:rPr lang="ar-MA" sz="28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ٱلْمُتَفا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...لَ أَنَّ </a:t>
            </a:r>
            <a:r>
              <a:rPr lang="ar-MA" sz="28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ٱلتَّشا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...مَ قَبيحٌ.</a:t>
            </a:r>
            <a:endParaRPr lang="fr-FR" sz="2800" b="1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B6F1625F-6AE0-8393-29FF-E003F1311196}"/>
              </a:ext>
            </a:extLst>
          </p:cNvPr>
          <p:cNvSpPr/>
          <p:nvPr/>
        </p:nvSpPr>
        <p:spPr>
          <a:xfrm>
            <a:off x="4928299" y="5633305"/>
            <a:ext cx="2556589" cy="4629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S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 ـئــ - ؤ – ئ - أ - ء). </a:t>
            </a:r>
          </a:p>
        </p:txBody>
      </p:sp>
    </p:spTree>
    <p:extLst>
      <p:ext uri="{BB962C8B-B14F-4D97-AF65-F5344CB8AC3E}">
        <p14:creationId xmlns:p14="http://schemas.microsoft.com/office/powerpoint/2010/main" val="108407161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761861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030BFAB-23A8-5FAE-F2C2-BC00BD8199A8}"/>
              </a:ext>
            </a:extLst>
          </p:cNvPr>
          <p:cNvSpPr txBox="1"/>
          <p:nvPr/>
        </p:nvSpPr>
        <p:spPr>
          <a:xfrm>
            <a:off x="829733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94" y="2761860"/>
            <a:ext cx="7493412" cy="1632859"/>
          </a:xfrm>
        </p:spPr>
        <p:txBody>
          <a:bodyPr>
            <a:normAutofit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PO1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br>
              <a:rPr lang="ar-MA" sz="32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PO2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endParaRPr lang="ar-MA" sz="3200" b="0" kern="0" dirty="0">
              <a:solidFill>
                <a:srgbClr val="0070C0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30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بِكَلِماتٍ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876150"/>
              </p:ext>
            </p:extLst>
          </p:nvPr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838394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834881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-عبر عن مشاعره بشكل مناسب للموقف موظفا أساليب مناسبة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-ذكر لماذا ينتابه الشعور المعبر عنه</a:t>
                      </a:r>
                      <a:endParaRPr lang="fr-FR" sz="1400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18A55F5-60EA-D7A4-519A-40EAF1DB064B}"/>
              </a:ext>
            </a:extLst>
          </p:cNvPr>
          <p:cNvSpPr txBox="1"/>
          <p:nvPr/>
        </p:nvSpPr>
        <p:spPr>
          <a:xfrm>
            <a:off x="493486" y="1888494"/>
            <a:ext cx="8379576" cy="3546714"/>
          </a:xfrm>
          <a:prstGeom prst="roundRect">
            <a:avLst>
              <a:gd name="adj" fmla="val 5991"/>
            </a:avLst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أَخْبَرْت زميلك أنك سَمِعْت أصواتاً غريبةً في الليلِ</a:t>
            </a: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فدار بينك وبين زميلك حوار. اِسْتَعِد(ي) سألعبُ دورَ زَميلِك.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شُعورُك عِنْدَما سَمِعْت أَصْواتاً غَريبَةً في اللَّيْلِ؟ </a:t>
            </a:r>
            <a:endParaRPr lang="ar-MA" sz="28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أَشْعُرُ بِـ ...................................................................</a:t>
            </a:r>
            <a:endParaRPr lang="fr-FR" sz="2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انْتابَك هذا الشُّعورُ؟</a:t>
            </a:r>
          </a:p>
          <a:p>
            <a:pPr marL="457200"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لِأَنَّ .......................................................................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PO1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2146386" y="4308098"/>
            <a:ext cx="45720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420295"/>
              </p:ext>
            </p:extLst>
          </p:nvPr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غير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إجابة خاطئة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569167" y="4880432"/>
            <a:ext cx="7797283" cy="16555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عُنْوانُ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ٱلَّتي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تُذَكِّرُك بِها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أَيْنَ وقعت أحداث </a:t>
            </a: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الحكاية؟</a:t>
            </a: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الْهَدِيَّةُ الَّتي قَدَّمَها عِمادٌ لِصَديقِهِ إِبْراهيمَ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326571" y="1346614"/>
            <a:ext cx="7616891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جَميعَ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تُجيبُ. عَلَيْكَ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ٱلتَّحَدُّثُ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بِجُمَلٍ تامَّةٍ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بِٱللُّغَةِ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ٱلْعَرَبِيَّةِ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357462" y="1626819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PO2</a:t>
            </a:r>
          </a:p>
        </p:txBody>
      </p:sp>
      <p:pic>
        <p:nvPicPr>
          <p:cNvPr id="2" name="Image 1" descr="Une image contenant habits, dessin humoristique, garçon, fille&#10;&#10;Le contenu généré par l’IA peut être incorrect.">
            <a:extLst>
              <a:ext uri="{FF2B5EF4-FFF2-40B4-BE49-F238E27FC236}">
                <a16:creationId xmlns:a16="http://schemas.microsoft.com/office/drawing/2014/main" id="{7C886F18-FCD3-EDBB-40B7-FF9217F44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378" y="1887753"/>
            <a:ext cx="2091734" cy="1400316"/>
          </a:xfrm>
          <a:prstGeom prst="rect">
            <a:avLst/>
          </a:prstGeom>
        </p:spPr>
      </p:pic>
      <p:pic>
        <p:nvPicPr>
          <p:cNvPr id="7" name="Image 6" descr="Une image contenant habits, Visage humain, garçon, fille&#10;&#10;Le contenu généré par l’IA peut être incorrect.">
            <a:extLst>
              <a:ext uri="{FF2B5EF4-FFF2-40B4-BE49-F238E27FC236}">
                <a16:creationId xmlns:a16="http://schemas.microsoft.com/office/drawing/2014/main" id="{D9BE546F-D44B-9D32-5D1B-BBEE4145A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304" y="1890548"/>
            <a:ext cx="2215027" cy="1400316"/>
          </a:xfrm>
          <a:prstGeom prst="rect">
            <a:avLst/>
          </a:prstGeom>
        </p:spPr>
      </p:pic>
      <p:pic>
        <p:nvPicPr>
          <p:cNvPr id="11" name="Image 10" descr="Une image contenant Visage humain,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D25D5777-1D21-A64B-7F15-B140800D68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3342" y="3371517"/>
            <a:ext cx="2164845" cy="1400316"/>
          </a:xfrm>
          <a:prstGeom prst="rect">
            <a:avLst/>
          </a:prstGeom>
        </p:spPr>
      </p:pic>
      <p:pic>
        <p:nvPicPr>
          <p:cNvPr id="14" name="Image 13" descr="Une image contenant habits, fille, Visage humain, Accessoires et articles de fête&#10;&#10;Le contenu généré par l’IA peut être incorrect.">
            <a:extLst>
              <a:ext uri="{FF2B5EF4-FFF2-40B4-BE49-F238E27FC236}">
                <a16:creationId xmlns:a16="http://schemas.microsoft.com/office/drawing/2014/main" id="{83A9CFF3-96A6-9ACC-9A4F-B6137CA79C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304" y="3379474"/>
            <a:ext cx="2164845" cy="1343609"/>
          </a:xfrm>
          <a:prstGeom prst="rect">
            <a:avLst/>
          </a:prstGeom>
        </p:spPr>
      </p:pic>
      <p:pic>
        <p:nvPicPr>
          <p:cNvPr id="15" name="Image 14" descr="Une image contenant plein air, nuage, herbe, ciel&#10;&#10;Le contenu généré par l’IA peut être incorrect.">
            <a:extLst>
              <a:ext uri="{FF2B5EF4-FFF2-40B4-BE49-F238E27FC236}">
                <a16:creationId xmlns:a16="http://schemas.microsoft.com/office/drawing/2014/main" id="{162D29AD-401C-3FE6-6634-C055D1F875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160" y="1861012"/>
            <a:ext cx="2215027" cy="1400316"/>
          </a:xfrm>
          <a:prstGeom prst="rect">
            <a:avLst/>
          </a:prstGeom>
        </p:spPr>
      </p:pic>
      <p:pic>
        <p:nvPicPr>
          <p:cNvPr id="16" name="Image 15" descr="Une image contenant Visage humain, intérieur, meubles, personne&#10;&#10;Le contenu généré par l’IA peut être incorrect.">
            <a:extLst>
              <a:ext uri="{FF2B5EF4-FFF2-40B4-BE49-F238E27FC236}">
                <a16:creationId xmlns:a16="http://schemas.microsoft.com/office/drawing/2014/main" id="{6A7EE807-19B9-BDD7-9998-53C646A42D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6914" y="3379474"/>
            <a:ext cx="2202663" cy="134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8E96EC0-B309-6926-7D0C-2A3EF6CE0600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lvl="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lang="fr-FR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diaporama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قراءة الفقرة مراعيا ضوابط الطلاقة التي تعلمها في الأسابيع الماضية؛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12256"/>
              </p:ext>
            </p:extLst>
          </p:nvPr>
        </p:nvGraphicFramePr>
        <p:xfrm>
          <a:off x="252365" y="1100158"/>
          <a:ext cx="8579117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B08B8BF-477F-393D-3D5D-8CDFDA018C5C}"/>
              </a:ext>
            </a:extLst>
          </p:cNvPr>
          <p:cNvSpPr/>
          <p:nvPr/>
        </p:nvSpPr>
        <p:spPr>
          <a:xfrm>
            <a:off x="448314" y="181803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في كُلِّ مَساءٍ، تَجْلِسُ مَرْيَمُ قُرْبَ نافِذَتِها، تُمْسِكُ أَلْوانَها وَتَرْسُمُ. تَرْسُمُ وَجْهَ أُسْتاذَتِها كَما تَحْفَظُهُ في ذاكِرَتِها: مَلامِحُ هادِئَةٌ، وَعَيْنانِ فيهِما حَنانٌ وَحِكْمَةٌ. تُلَوِّنُ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ٱلرَّسْمَ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بِمَحَبَّةٍ صادِقَةٍ، وَكَأَنَّها تُلَوِّنُ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ٱلشَّوْقَ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نَفْسَهُ، ثُمَّ تَضَعُهُ بِعِنايَةٍ وَتَقولُ في سِرِّها: «هذِهِ هَدِيَّتي لَكِ… رَسْمٌ مِنْ قَلْبٍ تَعَلَّمَ عَلى يَدَيْكِ كَيْفَ يُحِبُّ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ٱلْعِلْمَ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بعد الفراغ من التمرير للعدد المحدد من المتعلمين يتم المرور تصحيح الوضعية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CCB28-DDEB-AB76-1E97-F527F02C9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66FE2C-B974-AF78-7451-572854B41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تصحيح الأنشطة. ستشاركون جميعا وتناقشون كل الإجابات.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يتم التصحيح بشكل تفاعلي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8592B6-B56C-4DBC-4B88-AEBFC26231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5A44839-8B46-92C0-483E-B96CA74EC6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5CFACA4-86D1-D088-7F7B-5011902E76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322F6B9-01D6-D2CF-133C-DEF2E3CF309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BCC15FF-0E45-743A-1EEC-A11279B9910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66B6EF7-A72A-8053-47C2-E51C519B9D2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E71B85F-70A1-F0C8-12C0-0F9D2035FE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B72504C8-B1F8-D3F4-B6AE-27230FDA1FD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34A7EB0-7054-7979-0655-70EAE1DEFA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6A04BC7-7F72-2C9C-5597-AD9C60383C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00BF086-7338-AEC9-8533-E933CBCC7D0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E6854F5-5141-6CF5-4A49-A2A03C3087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344E2AC-5795-4F3F-6EB7-7D1BC79639EC}"/>
              </a:ext>
            </a:extLst>
          </p:cNvPr>
          <p:cNvSpPr txBox="1"/>
          <p:nvPr/>
        </p:nvSpPr>
        <p:spPr>
          <a:xfrm>
            <a:off x="697616" y="1445340"/>
            <a:ext cx="693714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 typeface="+mj-lt"/>
              <a:buAutoNum type="arabicPeriod"/>
              <a:tabLst/>
              <a:defRPr/>
            </a:pP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أُرَتِّبُ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ٱلتّالِيَةَ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لِتَرْكيبِ جُمَلٍ فِعْلِيَّةٍ مُفيدَةٍ: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اِنْتَبِهْ هُناكَ كَلِمَةٌ زائِدَةٌ.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877CB6-FAA6-734A-D983-84D8F909B2C6}"/>
              </a:ext>
            </a:extLst>
          </p:cNvPr>
          <p:cNvSpPr txBox="1"/>
          <p:nvPr/>
        </p:nvSpPr>
        <p:spPr>
          <a:xfrm>
            <a:off x="7077819" y="2007832"/>
            <a:ext cx="68534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عَلى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EB8125E-B96E-9E80-D1F4-A74C74B2A9C1}"/>
              </a:ext>
            </a:extLst>
          </p:cNvPr>
          <p:cNvSpPr txBox="1"/>
          <p:nvPr/>
        </p:nvSpPr>
        <p:spPr>
          <a:xfrm>
            <a:off x="4110562" y="2007831"/>
            <a:ext cx="116323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ٱلتِّلْميذَ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04C5AE7-4F4E-8FE3-6A8D-576D7EDB7963}"/>
              </a:ext>
            </a:extLst>
          </p:cNvPr>
          <p:cNvSpPr txBox="1"/>
          <p:nvPr/>
        </p:nvSpPr>
        <p:spPr>
          <a:xfrm>
            <a:off x="2883700" y="2007831"/>
            <a:ext cx="96749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863FC64-4C16-6AB6-B7C0-91C9CBDB2B3E}"/>
              </a:ext>
            </a:extLst>
          </p:cNvPr>
          <p:cNvSpPr txBox="1"/>
          <p:nvPr/>
        </p:nvSpPr>
        <p:spPr>
          <a:xfrm>
            <a:off x="1849836" y="2007831"/>
            <a:ext cx="78361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مُصِرّاً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ED8DFC6-7D9B-5DAA-BE05-742BE5A17553}"/>
              </a:ext>
            </a:extLst>
          </p:cNvPr>
          <p:cNvSpPr txBox="1"/>
          <p:nvPr/>
        </p:nvSpPr>
        <p:spPr>
          <a:xfrm>
            <a:off x="697616" y="2007831"/>
            <a:ext cx="78933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84844D7-5689-5F90-9F7F-22B27FB1F2CA}"/>
              </a:ext>
            </a:extLst>
          </p:cNvPr>
          <p:cNvSpPr txBox="1"/>
          <p:nvPr/>
        </p:nvSpPr>
        <p:spPr>
          <a:xfrm>
            <a:off x="5693082" y="2007831"/>
            <a:ext cx="10747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ٱلتِّلْميذُ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05396356-A74E-19DD-61A9-D23DED02083B}"/>
              </a:ext>
            </a:extLst>
          </p:cNvPr>
          <p:cNvSpPr/>
          <p:nvPr/>
        </p:nvSpPr>
        <p:spPr>
          <a:xfrm>
            <a:off x="8031477" y="2234561"/>
            <a:ext cx="233264" cy="21460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0C1F999-45C7-E1C6-A57F-A10BC6068B68}"/>
              </a:ext>
            </a:extLst>
          </p:cNvPr>
          <p:cNvSpPr/>
          <p:nvPr/>
        </p:nvSpPr>
        <p:spPr>
          <a:xfrm>
            <a:off x="8031477" y="2982566"/>
            <a:ext cx="233264" cy="21460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88CBEE3-50F4-4652-5C2B-D56275DA9649}"/>
              </a:ext>
            </a:extLst>
          </p:cNvPr>
          <p:cNvSpPr txBox="1"/>
          <p:nvPr/>
        </p:nvSpPr>
        <p:spPr>
          <a:xfrm>
            <a:off x="5388643" y="2766702"/>
            <a:ext cx="116323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باتَتِ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FC9415A-B9DB-8AA6-8728-112F621475D8}"/>
              </a:ext>
            </a:extLst>
          </p:cNvPr>
          <p:cNvSpPr txBox="1"/>
          <p:nvPr/>
        </p:nvSpPr>
        <p:spPr>
          <a:xfrm>
            <a:off x="4135945" y="2766701"/>
            <a:ext cx="96749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مَريضَةً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ABAC8C5-C2ED-3A58-E787-1615B0492526}"/>
              </a:ext>
            </a:extLst>
          </p:cNvPr>
          <p:cNvSpPr txBox="1"/>
          <p:nvPr/>
        </p:nvSpPr>
        <p:spPr>
          <a:xfrm>
            <a:off x="2658207" y="2766700"/>
            <a:ext cx="11465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مَريضَةٌ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8CA17E3-4E42-8ED6-9770-08CEA54CC7B2}"/>
              </a:ext>
            </a:extLst>
          </p:cNvPr>
          <p:cNvSpPr txBox="1"/>
          <p:nvPr/>
        </p:nvSpPr>
        <p:spPr>
          <a:xfrm>
            <a:off x="6883120" y="2766702"/>
            <a:ext cx="10747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90503DA-410C-7EE2-61A8-2B7010003F97}"/>
              </a:ext>
            </a:extLst>
          </p:cNvPr>
          <p:cNvSpPr/>
          <p:nvPr/>
        </p:nvSpPr>
        <p:spPr>
          <a:xfrm>
            <a:off x="2249670" y="3479264"/>
            <a:ext cx="5513498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أُكْمِلُ كُلَّ جُمْلَةٍ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بِٱلْكَلِمَةِ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ٱلْمُناسِبَةِ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ADF3C7-E6B0-6AE0-19DD-6C5E06384244}"/>
              </a:ext>
            </a:extLst>
          </p:cNvPr>
          <p:cNvSpPr txBox="1"/>
          <p:nvPr/>
        </p:nvSpPr>
        <p:spPr>
          <a:xfrm>
            <a:off x="697616" y="3720140"/>
            <a:ext cx="66061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dirty="0">
                <a:solidFill>
                  <a:prstClr val="black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هِيَ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.....................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.............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عِنْدَما سافَرَ أَبوها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حَزِنَتْ -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حَزِنوا -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حَزِنَ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</a:p>
          <a:p>
            <a:pPr marL="285750" lvl="0" indent="-285750" algn="r" rtl="1">
              <a:buFont typeface="Arial" panose="020B0604020202020204" pitchFamily="34" charset="0"/>
              <a:buChar char="•"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َل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تَّلاميذُ 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.................................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عَنْ هِواياتِهِمْ.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تَكَلَّمْنا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-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تَكَلَّمَ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–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تَكَلَّموا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ظَلَّ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ٱلْفَنُّ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............................ </a:t>
            </a:r>
            <a:r>
              <a:rPr lang="ar-MA" sz="2800" dirty="0">
                <a:solidFill>
                  <a:prstClr val="black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لِلْخَيالِ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(مَنْبَعٌ – مَنْبَعاً – مَنْبَعٌ)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962BEC0-4C93-67A3-F475-0B8733BCAA4E}"/>
              </a:ext>
            </a:extLst>
          </p:cNvPr>
          <p:cNvSpPr/>
          <p:nvPr/>
        </p:nvSpPr>
        <p:spPr>
          <a:xfrm>
            <a:off x="2179567" y="5088660"/>
            <a:ext cx="5513498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buSzPct val="78000"/>
              <a:buFont typeface="+mj-lt"/>
              <a:buAutoNum type="arabicPeriod" startAt="3"/>
            </a:pP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بٱلْهَمْزَةِ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ٱلْمُناسِبَةِ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F421529-5638-90E3-EF28-7EBDE8CD5B67}"/>
              </a:ext>
            </a:extLst>
          </p:cNvPr>
          <p:cNvSpPr txBox="1"/>
          <p:nvPr/>
        </p:nvSpPr>
        <p:spPr>
          <a:xfrm>
            <a:off x="868901" y="5164611"/>
            <a:ext cx="3823280" cy="14003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lvl="0" indent="-285750" algn="r" rtl="1">
              <a:lnSpc>
                <a:spcPts val="3360"/>
              </a:lnSpc>
              <a:buFont typeface="Arial" panose="020B0604020202020204" pitchFamily="34" charset="0"/>
              <a:buChar char="•"/>
            </a:pPr>
            <a:r>
              <a:rPr lang="ar-MA" sz="2800" b="1" dirty="0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يَــ...خُذُ </a:t>
            </a:r>
            <a:r>
              <a:rPr lang="ar-MA" sz="2800" b="1" dirty="0" err="1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ٱلْمُ</a:t>
            </a:r>
            <a:r>
              <a:rPr lang="ar-MA" sz="2800" b="1" dirty="0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ـ...مِنُ </a:t>
            </a:r>
            <a:r>
              <a:rPr lang="ar-MA" sz="2800" b="1" dirty="0" err="1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ٱلْحَقَّ</a:t>
            </a:r>
            <a:r>
              <a:rPr lang="ar-SA" sz="28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endParaRPr lang="ar-MA" sz="2800" b="1" dirty="0">
              <a:effectLst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lvl="0" indent="-285750" algn="r" rtl="1">
              <a:lnSpc>
                <a:spcPts val="3360"/>
              </a:lnSpc>
              <a:buFont typeface="Arial" panose="020B0604020202020204" pitchFamily="34" charset="0"/>
              <a:buChar char="•"/>
            </a:pPr>
            <a:r>
              <a:rPr lang="ar-MA" sz="28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ما... </a:t>
            </a:r>
            <a:r>
              <a:rPr lang="ar-MA" sz="2800" b="1" dirty="0" err="1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الشّاطِ</a:t>
            </a:r>
            <a:r>
              <a:rPr lang="ar-MA" sz="28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 دافِـ.... </a:t>
            </a:r>
          </a:p>
          <a:p>
            <a:pPr marL="285750" lvl="0" indent="-285750" algn="r" rtl="1">
              <a:lnSpc>
                <a:spcPts val="3360"/>
              </a:lnSpc>
              <a:buFont typeface="Arial" panose="020B0604020202020204" pitchFamily="34" charset="0"/>
              <a:buChar char="•"/>
            </a:pP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رَ...ى </a:t>
            </a:r>
            <a:r>
              <a:rPr lang="ar-MA" sz="28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ٱلْمُتَفا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...لَ أَنَّ </a:t>
            </a:r>
            <a:r>
              <a:rPr lang="ar-MA" sz="28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ٱلتَّشا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...مَ قَبيحٌ.</a:t>
            </a:r>
            <a:endParaRPr lang="fr-FR" sz="2800" b="1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B70DAC4-57DF-304D-9F44-41DA370E76AB}"/>
              </a:ext>
            </a:extLst>
          </p:cNvPr>
          <p:cNvSpPr/>
          <p:nvPr/>
        </p:nvSpPr>
        <p:spPr>
          <a:xfrm>
            <a:off x="4928299" y="5633305"/>
            <a:ext cx="2556589" cy="4629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S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 ـئــ - ؤ – ئ - أ - ء). </a:t>
            </a:r>
          </a:p>
        </p:txBody>
      </p:sp>
    </p:spTree>
    <p:extLst>
      <p:ext uri="{BB962C8B-B14F-4D97-AF65-F5344CB8AC3E}">
        <p14:creationId xmlns:p14="http://schemas.microsoft.com/office/powerpoint/2010/main" val="382245248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كلمات السلسلة الأولى. ما المطلوب؟ أين هو الفعل؟ ...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28296A5-E825-2EBD-C32D-24ED2E268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C420E5-E44D-8CF0-132D-7484DA38E0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07DE75-393F-5B37-C53B-0CFBF181EE62}"/>
              </a:ext>
            </a:extLst>
          </p:cNvPr>
          <p:cNvSpPr txBox="1"/>
          <p:nvPr/>
        </p:nvSpPr>
        <p:spPr>
          <a:xfrm>
            <a:off x="697616" y="1445340"/>
            <a:ext cx="693714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 typeface="+mj-lt"/>
              <a:buAutoNum type="arabicPeriod"/>
              <a:tabLst/>
              <a:defRPr/>
            </a:pP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أُرَتِّبُ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ٱلتّالِيَةَ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لِتَرْكيبِ جُمَلٍ فِعْلِيَّةٍ مُفيدَةٍ: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اِنْتَبِهْ هُناكَ كَلِمَةٌ زائِدَةٌ.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FB6E88-7BA9-9B6E-8648-A4983C959B1C}"/>
              </a:ext>
            </a:extLst>
          </p:cNvPr>
          <p:cNvSpPr txBox="1"/>
          <p:nvPr/>
        </p:nvSpPr>
        <p:spPr>
          <a:xfrm>
            <a:off x="7077819" y="2007832"/>
            <a:ext cx="68534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عَلى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A9089B-F74B-F7D3-F1DD-58CBEFC63C67}"/>
              </a:ext>
            </a:extLst>
          </p:cNvPr>
          <p:cNvSpPr txBox="1"/>
          <p:nvPr/>
        </p:nvSpPr>
        <p:spPr>
          <a:xfrm>
            <a:off x="4110562" y="2007831"/>
            <a:ext cx="116323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ٱلتِّلْميذَ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61E128-CEBC-083D-F765-D6B92F6AF079}"/>
              </a:ext>
            </a:extLst>
          </p:cNvPr>
          <p:cNvSpPr txBox="1"/>
          <p:nvPr/>
        </p:nvSpPr>
        <p:spPr>
          <a:xfrm>
            <a:off x="2883700" y="2007831"/>
            <a:ext cx="96749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AE801C7-C6D6-E1E9-083B-4F2F37A9A253}"/>
              </a:ext>
            </a:extLst>
          </p:cNvPr>
          <p:cNvSpPr txBox="1"/>
          <p:nvPr/>
        </p:nvSpPr>
        <p:spPr>
          <a:xfrm>
            <a:off x="1849836" y="2007831"/>
            <a:ext cx="78361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مُصِرّاً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39143FA-0FAF-38CE-D454-D5C74D17E8D1}"/>
              </a:ext>
            </a:extLst>
          </p:cNvPr>
          <p:cNvSpPr txBox="1"/>
          <p:nvPr/>
        </p:nvSpPr>
        <p:spPr>
          <a:xfrm>
            <a:off x="697616" y="2007831"/>
            <a:ext cx="78933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ED29F55-B4F4-AD9C-DF6D-2D096B13F0E1}"/>
              </a:ext>
            </a:extLst>
          </p:cNvPr>
          <p:cNvSpPr txBox="1"/>
          <p:nvPr/>
        </p:nvSpPr>
        <p:spPr>
          <a:xfrm>
            <a:off x="5693082" y="2007831"/>
            <a:ext cx="10747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ٱلتِّلْميذُ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C76C9F1-C24D-7284-81DD-D8F8A40A685E}"/>
              </a:ext>
            </a:extLst>
          </p:cNvPr>
          <p:cNvSpPr/>
          <p:nvPr/>
        </p:nvSpPr>
        <p:spPr>
          <a:xfrm>
            <a:off x="8031477" y="2234561"/>
            <a:ext cx="233264" cy="21460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7D81AF42-4DDF-940E-3E1B-B0DBA0EABDEB}"/>
              </a:ext>
            </a:extLst>
          </p:cNvPr>
          <p:cNvSpPr/>
          <p:nvPr/>
        </p:nvSpPr>
        <p:spPr>
          <a:xfrm>
            <a:off x="8041856" y="3795787"/>
            <a:ext cx="233264" cy="21460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3CCDA59-3393-6C61-60E4-1B71B81EFEC6}"/>
              </a:ext>
            </a:extLst>
          </p:cNvPr>
          <p:cNvSpPr txBox="1"/>
          <p:nvPr/>
        </p:nvSpPr>
        <p:spPr>
          <a:xfrm>
            <a:off x="5399022" y="3579923"/>
            <a:ext cx="116323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باتَتِ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CDBF785-3C47-46DB-354A-ED668DB05265}"/>
              </a:ext>
            </a:extLst>
          </p:cNvPr>
          <p:cNvSpPr txBox="1"/>
          <p:nvPr/>
        </p:nvSpPr>
        <p:spPr>
          <a:xfrm>
            <a:off x="4085685" y="3595890"/>
            <a:ext cx="96749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مَريضَةً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DC36D5A-97C9-C990-28E9-BE5B0FAA5B07}"/>
              </a:ext>
            </a:extLst>
          </p:cNvPr>
          <p:cNvSpPr txBox="1"/>
          <p:nvPr/>
        </p:nvSpPr>
        <p:spPr>
          <a:xfrm>
            <a:off x="2607947" y="3579922"/>
            <a:ext cx="11465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مَريضَةٌ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AC2FCBF-A132-BC44-AABA-1425E83B5546}"/>
              </a:ext>
            </a:extLst>
          </p:cNvPr>
          <p:cNvSpPr txBox="1"/>
          <p:nvPr/>
        </p:nvSpPr>
        <p:spPr>
          <a:xfrm>
            <a:off x="6893499" y="3579923"/>
            <a:ext cx="10747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endParaRPr lang="a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33DD14A-8484-858F-891B-8A0CFDFBE055}"/>
              </a:ext>
            </a:extLst>
          </p:cNvPr>
          <p:cNvSpPr txBox="1"/>
          <p:nvPr/>
        </p:nvSpPr>
        <p:spPr>
          <a:xfrm>
            <a:off x="697617" y="2691701"/>
            <a:ext cx="717256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مُصِرّاً عَلى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85FA0A4-1043-0F96-230A-1A56BAF24C10}"/>
              </a:ext>
            </a:extLst>
          </p:cNvPr>
          <p:cNvSpPr txBox="1"/>
          <p:nvPr/>
        </p:nvSpPr>
        <p:spPr>
          <a:xfrm>
            <a:off x="697617" y="4368967"/>
            <a:ext cx="7065552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باتَتِ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مَريضَةً.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5FD081E-55F5-3B0A-D15F-2D22989A8EE3}"/>
              </a:ext>
            </a:extLst>
          </p:cNvPr>
          <p:cNvGrpSpPr/>
          <p:nvPr/>
        </p:nvGrpSpPr>
        <p:grpSpPr>
          <a:xfrm>
            <a:off x="4198518" y="2071550"/>
            <a:ext cx="1011960" cy="597240"/>
            <a:chOff x="4198518" y="2071550"/>
            <a:chExt cx="1011960" cy="59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32283BC8-A0B1-2A6F-5A12-AC332F86B048}"/>
                    </a:ext>
                  </a:extLst>
                </p14:cNvPr>
                <p14:cNvContentPartPr/>
                <p14:nvPr/>
              </p14:nvContentPartPr>
              <p14:xfrm>
                <a:off x="4198518" y="2104310"/>
                <a:ext cx="1011960" cy="56448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32283BC8-A0B1-2A6F-5A12-AC332F86B04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192398" y="2098190"/>
                  <a:ext cx="1024200" cy="57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70860876-49DB-4C82-B67B-46DEAEF67C7C}"/>
                    </a:ext>
                  </a:extLst>
                </p14:cNvPr>
                <p14:cNvContentPartPr/>
                <p14:nvPr/>
              </p14:nvContentPartPr>
              <p14:xfrm>
                <a:off x="4282758" y="2071550"/>
                <a:ext cx="850320" cy="53064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70860876-49DB-4C82-B67B-46DEAEF67C7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76638" y="2065430"/>
                  <a:ext cx="862560" cy="54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100BCD12-B4EE-6D66-5920-20C8B3C95A31}"/>
              </a:ext>
            </a:extLst>
          </p:cNvPr>
          <p:cNvGrpSpPr/>
          <p:nvPr/>
        </p:nvGrpSpPr>
        <p:grpSpPr>
          <a:xfrm>
            <a:off x="2743038" y="3685430"/>
            <a:ext cx="921960" cy="504000"/>
            <a:chOff x="2743038" y="3685430"/>
            <a:chExt cx="921960" cy="50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99901951-2E40-567F-BBCE-83F3EC7342C7}"/>
                    </a:ext>
                  </a:extLst>
                </p14:cNvPr>
                <p14:cNvContentPartPr/>
                <p14:nvPr/>
              </p14:nvContentPartPr>
              <p14:xfrm>
                <a:off x="2817558" y="3685430"/>
                <a:ext cx="847440" cy="45108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99901951-2E40-567F-BBCE-83F3EC7342C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11438" y="3679310"/>
                  <a:ext cx="85968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3" name="Encre 42">
                  <a:extLst>
                    <a:ext uri="{FF2B5EF4-FFF2-40B4-BE49-F238E27FC236}">
                      <a16:creationId xmlns:a16="http://schemas.microsoft.com/office/drawing/2014/main" id="{8612E03F-3F96-232B-2254-F7968B06A59A}"/>
                    </a:ext>
                  </a:extLst>
                </p14:cNvPr>
                <p14:cNvContentPartPr/>
                <p14:nvPr/>
              </p14:nvContentPartPr>
              <p14:xfrm>
                <a:off x="2743038" y="3697310"/>
                <a:ext cx="870480" cy="492120"/>
              </p14:xfrm>
            </p:contentPart>
          </mc:Choice>
          <mc:Fallback xmlns="">
            <p:pic>
              <p:nvPicPr>
                <p:cNvPr id="43" name="Encre 42">
                  <a:extLst>
                    <a:ext uri="{FF2B5EF4-FFF2-40B4-BE49-F238E27FC236}">
                      <a16:creationId xmlns:a16="http://schemas.microsoft.com/office/drawing/2014/main" id="{8612E03F-3F96-232B-2254-F7968B06A59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36918" y="3691190"/>
                  <a:ext cx="882720" cy="504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5DD47-6537-5EF0-C3C0-A1B4AA838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7F8215-DD47-219B-BCFC-D8F204A8E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التمرين الثاني. من يتقاسم إجابته؟ لماذا؟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45B29-BDDE-BDA4-6214-AC86731186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96F4727-9C95-7986-9F03-3DFE14C2A9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35A92D8-D1C7-7167-271C-6A782FC788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FB8E0CC-F2B2-58C1-3EF5-9A0316D0BE7D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49EB75C-9D68-0B72-8FBF-2F27DF33586D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AEC43-4455-0D39-1E6C-31C27AEC4C0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D39F382-D053-6A7C-E717-B51B3EB61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31BB122-89B5-604B-FA73-FF56B887959F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716A0990-2E70-B32C-A87D-E9DBC62019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9EEF9E8-C703-BCD5-609E-E4B9F313D7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4362B5C-D19E-2660-4CD9-001813B4003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D2E9D50-739E-284B-7378-64319665C0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8EF763B-6BC4-B7C6-F4DA-F65F51CB3AF4}"/>
              </a:ext>
            </a:extLst>
          </p:cNvPr>
          <p:cNvSpPr/>
          <p:nvPr/>
        </p:nvSpPr>
        <p:spPr>
          <a:xfrm>
            <a:off x="2667278" y="2212494"/>
            <a:ext cx="5513498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أُكْمِلُ كُلَّ جُمْلَةٍ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بِٱلْكَلِمَةِ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ٱلْمُناسِبَةِ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1ABF431-BF23-AA7C-3E2F-B1634EB03FBF}"/>
              </a:ext>
            </a:extLst>
          </p:cNvPr>
          <p:cNvSpPr txBox="1"/>
          <p:nvPr/>
        </p:nvSpPr>
        <p:spPr>
          <a:xfrm>
            <a:off x="429216" y="2612445"/>
            <a:ext cx="7292180" cy="1977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dirty="0">
                <a:solidFill>
                  <a:prstClr val="black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هِيَ 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...................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 عِنْدَما سافَرَ أَبوها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حَزِنَتْ -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حَزِنوا -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حَزِنَ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َل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تَّلاميذُ 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.....................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عَنْ هِواياتِهِمْ.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تَكَلَّمْنا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-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تَكَلَّمَ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–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تَكَلَّموا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ظَلَّ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ٱلْفَنُّ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.................... </a:t>
            </a:r>
            <a:r>
              <a:rPr lang="ar-MA" sz="2800" dirty="0">
                <a:solidFill>
                  <a:prstClr val="black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لِلْخَيالِ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(مَنْبَعٌ – مَنْبَعاً – مَنْبَعٌ)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3B1CC785-98AA-7E50-5159-B6E1023E5824}"/>
              </a:ext>
            </a:extLst>
          </p:cNvPr>
          <p:cNvSpPr txBox="1"/>
          <p:nvPr/>
        </p:nvSpPr>
        <p:spPr>
          <a:xfrm>
            <a:off x="5845665" y="2679678"/>
            <a:ext cx="1230549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حَزِنَتْ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A875677-37AA-A31E-3E63-244181F7BBE4}"/>
              </a:ext>
            </a:extLst>
          </p:cNvPr>
          <p:cNvSpPr txBox="1"/>
          <p:nvPr/>
        </p:nvSpPr>
        <p:spPr>
          <a:xfrm>
            <a:off x="5424027" y="3289995"/>
            <a:ext cx="1230549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تَكَلَّموا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0488879-7146-18C7-0D0B-338A5DB7BF9A}"/>
              </a:ext>
            </a:extLst>
          </p:cNvPr>
          <p:cNvSpPr txBox="1"/>
          <p:nvPr/>
        </p:nvSpPr>
        <p:spPr>
          <a:xfrm>
            <a:off x="5369426" y="3924123"/>
            <a:ext cx="1230549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مَنْبَعاً</a:t>
            </a:r>
          </a:p>
        </p:txBody>
      </p:sp>
    </p:spTree>
    <p:extLst>
      <p:ext uri="{BB962C8B-B14F-4D97-AF65-F5344CB8AC3E}">
        <p14:creationId xmlns:p14="http://schemas.microsoft.com/office/powerpoint/2010/main" val="22913587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203F3-D4B3-3FE9-83B1-AE8950DE8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B2F4B8-C6C1-D405-2008-88DAC5940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تصحيح الإملاء. من يمر إلى السبورة ليكتب الكلمة الأولى بشكل صحيح. لماذا؟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731277-C37C-AC6D-EF59-9D6AB7F3B1F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4E4F060-4140-BF5B-1C54-D612DCBF42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1A3FBBA-DFE0-CAC2-EE36-E4E193A63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D82598F-6D0B-253A-9946-3C2E836B182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A0F7356-D189-A5EE-1257-D457B95F0506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4EBD5AE-9CF0-71D6-9839-F0121A56BF4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81A29C9D-8FE8-D396-F3BB-80B3E616DE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B3BE3134-6AF3-7003-0467-3528BAEDA0F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46A4F4F-5A17-6843-9EF4-66084F74C1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C07ADEFB-4D69-B02C-C918-589F09C0FE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5DC5134-5E31-5119-D939-303935E343F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06DD19C-11F8-D84C-B765-D3E38AA6DE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1B77EC87-DCDF-85DF-BE54-0F7B843C2586}"/>
              </a:ext>
            </a:extLst>
          </p:cNvPr>
          <p:cNvSpPr/>
          <p:nvPr/>
        </p:nvSpPr>
        <p:spPr>
          <a:xfrm>
            <a:off x="2112239" y="1704227"/>
            <a:ext cx="5513498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r" rtl="1">
              <a:buSzPct val="78000"/>
              <a:buFont typeface="+mj-lt"/>
              <a:buAutoNum type="arabicPeriod" startAt="3"/>
            </a:pP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بٱلْهَمْزَةِ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ٱلْمُناسِبَةِ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FA6C20C-A5AE-F614-DBC8-3963D12C5E3C}"/>
              </a:ext>
            </a:extLst>
          </p:cNvPr>
          <p:cNvSpPr txBox="1"/>
          <p:nvPr/>
        </p:nvSpPr>
        <p:spPr>
          <a:xfrm>
            <a:off x="903666" y="1751285"/>
            <a:ext cx="3823280" cy="14003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lvl="0" indent="-285750" algn="r" rtl="1">
              <a:lnSpc>
                <a:spcPts val="3360"/>
              </a:lnSpc>
              <a:buFont typeface="Arial" panose="020B0604020202020204" pitchFamily="34" charset="0"/>
              <a:buChar char="•"/>
            </a:pPr>
            <a:r>
              <a:rPr lang="ar-MA" sz="2800" b="1" dirty="0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يَــ...خُذُ </a:t>
            </a:r>
            <a:r>
              <a:rPr lang="ar-MA" sz="2800" b="1" dirty="0" err="1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ٱلْمُ</a:t>
            </a:r>
            <a:r>
              <a:rPr lang="ar-MA" sz="2800" b="1" dirty="0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ـ...مِنُ </a:t>
            </a:r>
            <a:r>
              <a:rPr lang="ar-MA" sz="2800" b="1" dirty="0" err="1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ٱلْحَقَّ</a:t>
            </a:r>
            <a:r>
              <a:rPr lang="ar-SA" sz="28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endParaRPr lang="ar-MA" sz="2800" b="1" dirty="0">
              <a:effectLst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lvl="0" indent="-285750" algn="r" rtl="1">
              <a:lnSpc>
                <a:spcPts val="3360"/>
              </a:lnSpc>
              <a:buFont typeface="Arial" panose="020B0604020202020204" pitchFamily="34" charset="0"/>
              <a:buChar char="•"/>
            </a:pPr>
            <a:r>
              <a:rPr lang="ar-MA" sz="28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ما... </a:t>
            </a:r>
            <a:r>
              <a:rPr lang="ar-MA" sz="2800" b="1" dirty="0" err="1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الشّاطِ</a:t>
            </a:r>
            <a:r>
              <a:rPr lang="ar-MA" sz="28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 دافِـ.... </a:t>
            </a:r>
          </a:p>
          <a:p>
            <a:pPr marL="285750" lvl="0" indent="-285750" algn="r" rtl="1">
              <a:lnSpc>
                <a:spcPts val="3360"/>
              </a:lnSpc>
              <a:buFont typeface="Arial" panose="020B0604020202020204" pitchFamily="34" charset="0"/>
              <a:buChar char="•"/>
            </a:pP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رَ...ى </a:t>
            </a:r>
            <a:r>
              <a:rPr lang="ar-MA" sz="28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ٱلْمُتَفا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...لَ أَنَّ </a:t>
            </a:r>
            <a:r>
              <a:rPr lang="ar-MA" sz="28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ٱلتَّشا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...مَ قَبيحٌ.</a:t>
            </a:r>
            <a:endParaRPr lang="fr-FR" sz="2800" b="1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A128A93A-3BD4-3F17-0D97-12B2E35D329B}"/>
              </a:ext>
            </a:extLst>
          </p:cNvPr>
          <p:cNvSpPr/>
          <p:nvPr/>
        </p:nvSpPr>
        <p:spPr>
          <a:xfrm>
            <a:off x="4915784" y="2130651"/>
            <a:ext cx="2556589" cy="4629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 ـئــ - ؤ – ئ - أ - ء).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D6EF29D-265D-C88B-5075-E5B0FA887AAA}"/>
              </a:ext>
            </a:extLst>
          </p:cNvPr>
          <p:cNvSpPr txBox="1"/>
          <p:nvPr/>
        </p:nvSpPr>
        <p:spPr>
          <a:xfrm>
            <a:off x="903666" y="3253871"/>
            <a:ext cx="4929963" cy="30546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400" b="1" dirty="0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يَــ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أْ</a:t>
            </a:r>
            <a:r>
              <a:rPr lang="ar-MA" sz="4400" b="1" dirty="0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خُذُ </a:t>
            </a:r>
            <a:r>
              <a:rPr lang="ar-MA" sz="4400" b="1" dirty="0" err="1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ٱلْمُـ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ؤ</a:t>
            </a:r>
            <a:r>
              <a:rPr lang="ar-MA" sz="4400" b="1" dirty="0" err="1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ْمِنُ</a:t>
            </a:r>
            <a:r>
              <a:rPr lang="ar-MA" sz="4400" b="1" dirty="0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ٱلْحَقَّ</a:t>
            </a:r>
            <a:r>
              <a:rPr lang="ar-SA" sz="44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endParaRPr lang="ar-MA" sz="4400" b="1" dirty="0">
              <a:effectLst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4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ما</a:t>
            </a:r>
            <a:r>
              <a:rPr lang="ar-MA" sz="4400" b="1" dirty="0">
                <a:solidFill>
                  <a:srgbClr val="FF0000"/>
                </a:solidFill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ء</a:t>
            </a:r>
            <a:r>
              <a:rPr lang="ar-MA" sz="44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ُ الشّاطِ</a:t>
            </a:r>
            <a:r>
              <a:rPr lang="ar-MA" sz="4400" b="1" dirty="0">
                <a:solidFill>
                  <a:srgbClr val="FF0000"/>
                </a:solidFill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ئِ</a:t>
            </a:r>
            <a:r>
              <a:rPr lang="ar-MA" sz="4400" b="1" dirty="0"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دافِـ</a:t>
            </a:r>
            <a:r>
              <a:rPr lang="ar-MA" sz="4400" b="1" dirty="0">
                <a:solidFill>
                  <a:srgbClr val="FF0000"/>
                </a:solidFill>
                <a:effectLst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ئٌ</a:t>
            </a:r>
            <a:r>
              <a:rPr lang="ar-MA" sz="4400" b="1" dirty="0"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</a:t>
            </a:r>
            <a:endParaRPr lang="ar-MA" sz="4400" b="1" dirty="0">
              <a:effectLst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4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 </a:t>
            </a:r>
            <a:r>
              <a:rPr lang="ar-MA" sz="4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ٱلْمُتَفا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ئِ</a:t>
            </a:r>
            <a:r>
              <a:rPr lang="ar-MA" sz="4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</a:t>
            </a:r>
            <a:r>
              <a:rPr lang="ar-MA" sz="4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</a:t>
            </a:r>
            <a:r>
              <a:rPr lang="ar-MA" sz="4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ٱلتَّشا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ؤُ</a:t>
            </a:r>
            <a:r>
              <a:rPr lang="ar-MA" sz="4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</a:t>
            </a:r>
            <a:r>
              <a:rPr lang="ar-MA" sz="4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قَبيحٌ.</a:t>
            </a:r>
            <a:endParaRPr lang="fr-FR" sz="4400" b="1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93548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AE1FE-8232-4A94-DB73-4CB2B6B7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C559B-8A73-E580-A3A9-D88F8736B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الإنتاج الكتابي. من يذكرنا بكيف نعبر عن مشاعر مرتبطة بموقف معين؟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C5EDD7-D8B5-60BB-2E9A-A75CA70C82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B5D41E-4AE3-284B-5B32-BFF2A997E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AE36458-D6D7-8AEA-5EF6-843DCEBC66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646E748-CFE5-AB81-DEFC-997D486E5FC8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0E99588-C691-4F78-E3F2-72A49D41D93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EC0413-4FEF-85C7-EDBB-BEBBD43C978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653BC58-C322-6E8E-B806-71717D1234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FD3DA08-91F7-120C-A354-9C2705E2558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5462113-0501-4A8F-E6CA-F5BCE87A87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CF04C30-16A5-32CE-2A2B-0DEF40B65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5CD7513-8EA5-619F-3400-65D4754AF79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93CB443-921A-314E-B84A-4E4B12E379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DE81DBC-6E0A-A344-4363-58B972B2B11B}"/>
              </a:ext>
            </a:extLst>
          </p:cNvPr>
          <p:cNvSpPr txBox="1"/>
          <p:nvPr/>
        </p:nvSpPr>
        <p:spPr>
          <a:xfrm>
            <a:off x="2408605" y="3219061"/>
            <a:ext cx="5130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اَلتَّعْبيرُ عَنْ مَشاعِرَ تُجاهَ مَوْقِفٍ</a:t>
            </a:r>
            <a:endParaRPr lang="fr-F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29364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B8C85-31DD-47EB-09E1-C419AB433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99B0C2-D1CD-1F59-4794-AC1B51FCC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نتذكر جميعا. من يقرأ؟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AE0A16-E768-3EF2-1748-C732EDAF024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124EE3-1E99-5F9E-61F3-D92DD4C745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120B5D0-0E52-CC3E-E3F3-1FF94F010E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05FF098-D994-4F55-F2D9-D1A4A5CE22C5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96F487C-C9FC-453F-EB2C-6CC9640DA1E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6956D06-C478-2A07-E525-E8FE7E3C7C02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1296651-2C2D-1F5A-9692-600A3B406F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B61CA47-5BA3-821F-DACF-907F012BF75C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7433D5B-8198-7BB9-026C-137266EF4C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9033E3C-7AB3-3812-C338-B1720575D1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7E1B72C-8911-79C3-A9D1-DE569888665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6CB88BE-704C-484E-9FF0-041065BD18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9FDF66-DFE7-7A18-D34C-49511403ED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187" y="2174432"/>
            <a:ext cx="7681626" cy="3330229"/>
          </a:xfrm>
          <a:prstGeom prst="rect">
            <a:avLst/>
          </a:prstGeom>
          <a:ln>
            <a:solidFill>
              <a:srgbClr val="0097B2"/>
            </a:solidFill>
          </a:ln>
        </p:spPr>
      </p:pic>
    </p:spTree>
    <p:extLst>
      <p:ext uri="{BB962C8B-B14F-4D97-AF65-F5344CB8AC3E}">
        <p14:creationId xmlns:p14="http://schemas.microsoft.com/office/powerpoint/2010/main" val="429166084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0F4FF-5D16-B056-90D3-45EEFC70A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2704A-04BC-9653-5528-8EC717F12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على دفاتركم ستنجزون التمرين التالي. من يقرأ؟ ما المطلوب؟ أنجزوا.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F63F0F-A9D2-7AA1-B39B-773C3E091D4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78D0FDA-E337-B605-6A7D-FD53B10D00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F550168-7126-2A5E-4951-53ACDDA6A0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9F5412F-88DF-CADA-41CC-A01F0426A7A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AB15E84-C849-0A94-CF99-EB0C79CC29FE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A7BF595-2FDE-6EDD-496F-C481684F75DB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886088CF-194E-A3C9-BD20-06D5314E38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ADCEE4C-8258-DB47-D2C7-AF066508E811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C37E9AC-094B-FF15-F715-ECD84BBCC0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334C9C9-92E6-76A7-1B2E-C0C6C976EA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431FD11-8251-7915-F361-3F7F9A5D27C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9E6B287-ED12-FF20-3BAF-474DD3D47B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 de texte 2">
            <a:extLst>
              <a:ext uri="{FF2B5EF4-FFF2-40B4-BE49-F238E27FC236}">
                <a16:creationId xmlns:a16="http://schemas.microsoft.com/office/drawing/2014/main" id="{49E93A01-793B-2441-0F21-816906E82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638" y="2895255"/>
            <a:ext cx="7725746" cy="27870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شَعَرَ </a:t>
            </a:r>
            <a:r>
              <a:rPr lang="ar-S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</a:t>
            </a:r>
            <a:r>
              <a:rPr lang="ar-M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r>
              <a:rPr lang="ar-S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</a:t>
            </a:r>
            <a:r>
              <a:rPr lang="ar-M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</a:t>
            </a:r>
            <a:r>
              <a:rPr lang="ar-S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800" b="1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  <a:buNone/>
            </a:pPr>
            <a:r>
              <a:rPr lang="ar-M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</a:t>
            </a:r>
          </a:p>
          <a:p>
            <a:pPr algn="r" rtl="1">
              <a:lnSpc>
                <a:spcPct val="150000"/>
              </a:lnSpc>
              <a:buNone/>
            </a:pP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S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رَأى ........................................................................................................... </a:t>
            </a:r>
            <a:r>
              <a:rPr lang="ar-S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لِأَنَّ....................................................</a:t>
            </a:r>
            <a:r>
              <a:rPr lang="ar-M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r>
              <a:rPr lang="ar-S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</a:t>
            </a:r>
            <a:r>
              <a:rPr lang="ar-M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</a:t>
            </a:r>
            <a:r>
              <a:rPr lang="ar-S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</a:t>
            </a:r>
            <a:r>
              <a:rPr lang="ar-M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</a:t>
            </a:r>
            <a:r>
              <a:rPr lang="ar-SA" sz="2800" b="1" dirty="0"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SA" sz="2800" b="1" dirty="0"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2DCB40E-191D-7A32-3FE9-3CF99206F043}"/>
              </a:ext>
            </a:extLst>
          </p:cNvPr>
          <p:cNvSpPr/>
          <p:nvPr/>
        </p:nvSpPr>
        <p:spPr>
          <a:xfrm>
            <a:off x="398068" y="2255300"/>
            <a:ext cx="8073315" cy="32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أُلاحِظُ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ٱلْمَوْقِفَ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أُعَبِّرُ عَنْ شُعورِ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ٱلطِّفْلِ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رافَقَ أَخاهُ الْأَكْبَرَ إِلى الْحَديقَةِ. </a:t>
            </a:r>
          </a:p>
          <a:p>
            <a:pPr algn="r" rtl="1">
              <a:buSzPct val="78000"/>
            </a:pPr>
            <a:r>
              <a:rPr lang="ar-MA" sz="2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2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بٱلأسْئِلَةِ</a:t>
            </a:r>
            <a:r>
              <a:rPr lang="ar-MA" sz="2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ٱلتّالِيَةِ</a:t>
            </a:r>
            <a:r>
              <a:rPr lang="ar-MA" sz="2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بِماذا شَعَرَ عِنْدَما عَلِمَ أَنَّ أَخاهُ سَيُرافِقُهُ؟ ماذا فَعَلَ؟ كَيْفَ أَحَسَّ عِنْدَما رَأى الْحَديقَةَ؟ لِماذا؟ </a:t>
            </a:r>
          </a:p>
          <a:p>
            <a:pPr algn="r" rtl="1">
              <a:buSzPct val="78000"/>
            </a:pPr>
            <a:r>
              <a:rPr lang="ar-MA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2100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8C9C6F-A98B-AF8D-FCA0-5B38885694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792618"/>
            <a:ext cx="4634423" cy="321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50120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05319-FA60-A522-7313-4CD954EE5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8C7CC-CC4F-A590-8A41-457B8D15E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من يتقاسم إجابته؟ آخر؟ ...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07E89C-AFBF-19CD-AEB6-C726D80B0DA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81BFA70-C98E-0944-390F-9ADBC5230F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B0CFADF-7673-DAA3-58D8-73DF389C4E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0D6752-527D-4CAC-B943-52A9EBCDE21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7A237A0-81A0-AAF6-F5B9-1337DEA2402A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A013E43-C4CA-6062-1032-9C9205973CC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E01B62FD-FAF3-E80F-0C06-7D89969DFC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B0A101C-B4CC-57B6-7701-A48ECD7041D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A5702B6-22F8-0405-FF3C-4DB3E00CC2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B5AFCD3-28C1-5D44-86BE-5EBD19E999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1BD8F06-E883-D5DD-12F2-6C3D9C255D8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156F60C-BCC0-456D-762C-F9E560E09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 de texte 2">
            <a:extLst>
              <a:ext uri="{FF2B5EF4-FFF2-40B4-BE49-F238E27FC236}">
                <a16:creationId xmlns:a16="http://schemas.microsoft.com/office/drawing/2014/main" id="{F70E3F89-6633-2369-FC42-3C4F04BE2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953" y="3091198"/>
            <a:ext cx="7725746" cy="27870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ٱلطِّفْلُ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بِفَرَحٍ كَبيرٍ عِنْدَما عَلِمَ أَنَّ أَخاهُ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ٱلْأَكْبَرَ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سَيُرافِقُهُ إِلَى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ٱلْحَديقَةِ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فَٱبْتَسَمَ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وَشَكَرَ أَخاهُ. سارَ مَعَهُ مَسْروراً وَهُوَ يَتَحَدَّثُ مَعَهُ في </a:t>
            </a:r>
            <a:r>
              <a:rPr lang="ar-MA" sz="28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ٱلطَّريقِ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وَعِنْدَما رَأَى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ٱلْجَميلَةَ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بِأَشْجارِها وَأَلْعابِها أَحَسَّ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بِٱلسَّعادَةِ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وَٱلْبَهْجَةِ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لِأَنَّهُ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سَيَلْعَبُ وَيَقْضي وَقْتاً مُمْتِعاً مَعَ أَخيهِ.</a:t>
            </a:r>
            <a:endParaRPr lang="ar-SA" sz="2800" b="1" dirty="0">
              <a:solidFill>
                <a:srgbClr val="FF0000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7946FBD-4B16-22E8-0448-57DCE2EF58CB}"/>
              </a:ext>
            </a:extLst>
          </p:cNvPr>
          <p:cNvSpPr/>
          <p:nvPr/>
        </p:nvSpPr>
        <p:spPr>
          <a:xfrm>
            <a:off x="398068" y="2255300"/>
            <a:ext cx="8073315" cy="32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بِماذا شَعَرَ عِنْدَما عَلِمَ أَنَّ أَخاهُ سَيُرافِقُهُ؟ ماذا فَعَلَ؟ كَيْفَ أَحَسَّ عِنْدَما رَأى الْحَديقَةَ؟ لِماذا؟ </a:t>
            </a:r>
          </a:p>
          <a:p>
            <a:pPr algn="r" rtl="1">
              <a:buSzPct val="78000"/>
            </a:pPr>
            <a:r>
              <a:rPr lang="ar-MA" sz="24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2800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37594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29AA6-45C3-A433-A938-6FCE00417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C90E98-BBC7-DB54-BB4E-2E29B473A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هكذا أجبنا عن الأسئلة الأربعة. من يقرأ؟               -صححوا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A20864-1BD5-B4EE-7738-88B96DB40C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4E5F96B-1DB6-F3CC-04B9-A1413F1718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6A75F75-AF2C-EED5-F78E-3375D98090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532D8E7-4256-E833-F8B4-F651682E75E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32F3E66-A9DC-F7C3-8C8B-BAD04458B067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0A0E889-1445-28A6-3007-B28423EFDE80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83EC6F4-4723-26E5-BACE-FF93B35A8F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19D1C31-974B-0ABA-5B0D-6FF1FA7C949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0A2C56B-9B17-FC33-6DEA-5B659E3632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DCA9E75-DAD4-07CB-3BCE-DB00D84B60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3694844-21D7-D97F-00BE-30BE3D123BB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87D9BF3-67A6-5589-BFE5-1FEE7A388B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 de texte 2">
            <a:extLst>
              <a:ext uri="{FF2B5EF4-FFF2-40B4-BE49-F238E27FC236}">
                <a16:creationId xmlns:a16="http://schemas.microsoft.com/office/drawing/2014/main" id="{1BE09CF7-9A21-E178-2F15-FCBC6203A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953" y="3091198"/>
            <a:ext cx="7725746" cy="27870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ٱلطِّفْلُ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بِفَرَحٍ كَبيرٍ عِنْدَما عَلِمَ أَنَّ أَخاهُ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ٱلْأَكْبَرَ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سَيُرافِقُهُ إِلَى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ٱلْحَديقَةِ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فَٱبْتَسَمَ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وَشَكَرَ أَخاهُ. سارَ مَعَهُ مَسْروراً وَهُوَ يَتَحَدَّثُ مَعَهُ في </a:t>
            </a:r>
            <a:r>
              <a:rPr lang="ar-MA" sz="28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ٱلطَّريقِ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وَعِنْدَما رَأَى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ٱلْجَميلَةَ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بِأَشْجارِها وَأَلْعابِها أَحَسَّ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بِٱلسَّعادَةِ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وَٱلْبَهْجَةِ</a:t>
            </a:r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لِأَنَّهُ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سَيَلْعَبُ وَيَقْضي وَقْتاً مُمْتِعاً مَعَ أَخيهِ.</a:t>
            </a:r>
            <a:endParaRPr lang="ar-SA" sz="2800" b="1" dirty="0">
              <a:solidFill>
                <a:srgbClr val="FF0000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0352675-B107-0487-BCE4-9E3508825E08}"/>
              </a:ext>
            </a:extLst>
          </p:cNvPr>
          <p:cNvSpPr/>
          <p:nvPr/>
        </p:nvSpPr>
        <p:spPr>
          <a:xfrm>
            <a:off x="398068" y="2255300"/>
            <a:ext cx="8073315" cy="32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بِماذا شَعَرَ عِنْدَما عَلِمَ أَنَّ أَخاهُ سَيُرافِقُهُ؟ ماذا فَعَلَ؟ كَيْفَ أَحَسَّ عِنْدَما رَأى الْحَديقَةَ؟ لِماذا؟ </a:t>
            </a:r>
          </a:p>
          <a:p>
            <a:pPr algn="r" rtl="1">
              <a:buSzPct val="78000"/>
            </a:pPr>
            <a:r>
              <a:rPr lang="ar-MA" sz="24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2800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1001240C-1600-4B2E-452B-2892B3DFB2E5}"/>
              </a:ext>
            </a:extLst>
          </p:cNvPr>
          <p:cNvCxnSpPr/>
          <p:nvPr/>
        </p:nvCxnSpPr>
        <p:spPr>
          <a:xfrm flipH="1">
            <a:off x="5626359" y="2472612"/>
            <a:ext cx="1334278" cy="849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5413EE8-CF0A-F8B0-B1A7-30E4C3BF94CB}"/>
              </a:ext>
            </a:extLst>
          </p:cNvPr>
          <p:cNvCxnSpPr/>
          <p:nvPr/>
        </p:nvCxnSpPr>
        <p:spPr>
          <a:xfrm flipH="1">
            <a:off x="1819469" y="2369976"/>
            <a:ext cx="2752531" cy="1059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2FAAE5AE-8A12-3EF3-B504-D417448B98FE}"/>
              </a:ext>
            </a:extLst>
          </p:cNvPr>
          <p:cNvCxnSpPr>
            <a:cxnSpLocks/>
          </p:cNvCxnSpPr>
          <p:nvPr/>
        </p:nvCxnSpPr>
        <p:spPr>
          <a:xfrm>
            <a:off x="2463282" y="2369976"/>
            <a:ext cx="3946849" cy="2295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7C22D9A0-27F8-1619-9548-F881A4FB114D}"/>
              </a:ext>
            </a:extLst>
          </p:cNvPr>
          <p:cNvCxnSpPr/>
          <p:nvPr/>
        </p:nvCxnSpPr>
        <p:spPr>
          <a:xfrm>
            <a:off x="923731" y="2369976"/>
            <a:ext cx="457200" cy="2295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5B35561-F1E3-D914-B151-7306F3899028}"/>
              </a:ext>
            </a:extLst>
          </p:cNvPr>
          <p:cNvCxnSpPr/>
          <p:nvPr/>
        </p:nvCxnSpPr>
        <p:spPr>
          <a:xfrm>
            <a:off x="1380931" y="4973216"/>
            <a:ext cx="294951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9316ED50-7271-213A-E2FB-2BF1972F62B3}"/>
              </a:ext>
            </a:extLst>
          </p:cNvPr>
          <p:cNvCxnSpPr/>
          <p:nvPr/>
        </p:nvCxnSpPr>
        <p:spPr>
          <a:xfrm>
            <a:off x="4917233" y="4973216"/>
            <a:ext cx="355415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34CC9EB1-49FE-954C-A420-96E13F28D6F8}"/>
              </a:ext>
            </a:extLst>
          </p:cNvPr>
          <p:cNvCxnSpPr/>
          <p:nvPr/>
        </p:nvCxnSpPr>
        <p:spPr>
          <a:xfrm>
            <a:off x="1654674" y="4329404"/>
            <a:ext cx="232949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C798FC7C-FA25-72E8-3D23-56954D3DD6B4}"/>
              </a:ext>
            </a:extLst>
          </p:cNvPr>
          <p:cNvCxnSpPr>
            <a:cxnSpLocks/>
          </p:cNvCxnSpPr>
          <p:nvPr/>
        </p:nvCxnSpPr>
        <p:spPr>
          <a:xfrm>
            <a:off x="4330442" y="4329404"/>
            <a:ext cx="40026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8C12AF37-B264-CF4A-66B7-8ED202864CB0}"/>
              </a:ext>
            </a:extLst>
          </p:cNvPr>
          <p:cNvCxnSpPr/>
          <p:nvPr/>
        </p:nvCxnSpPr>
        <p:spPr>
          <a:xfrm>
            <a:off x="2649894" y="3676261"/>
            <a:ext cx="582148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04240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29679</TotalTime>
  <Words>1880</Words>
  <Application>Microsoft Office PowerPoint</Application>
  <PresentationFormat>Affichage à l'écran (4:3)</PresentationFormat>
  <Paragraphs>309</Paragraphs>
  <Slides>29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29</vt:i4>
      </vt:variant>
    </vt:vector>
  </HeadingPairs>
  <TitlesOfParts>
    <vt:vector size="63" baseType="lpstr">
      <vt:lpstr>Calibri</vt:lpstr>
      <vt:lpstr>Modern Love</vt:lpstr>
      <vt:lpstr>DengXian</vt:lpstr>
      <vt:lpstr>Dosis SemiBold</vt:lpstr>
      <vt:lpstr>Dosis ExtraBold</vt:lpstr>
      <vt:lpstr>Dosis Medium</vt:lpstr>
      <vt:lpstr>Air Strip Arabic</vt:lpstr>
      <vt:lpstr>Sakkal Majalla</vt:lpstr>
      <vt:lpstr>Aptos</vt:lpstr>
      <vt:lpstr>Calibri Light</vt:lpstr>
      <vt:lpstr>Arial</vt:lpstr>
      <vt:lpstr>Dosis</vt:lpstr>
      <vt:lpstr>Wingdings</vt:lpstr>
      <vt:lpstr>Microsoft Uighur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3_Env-Enseignant</vt:lpstr>
      <vt:lpstr>افتتاح الحصة nv</vt:lpstr>
      <vt:lpstr>3_05- اختتام الحصة</vt:lpstr>
      <vt:lpstr>Présentation PowerPoint</vt:lpstr>
      <vt:lpstr>هيكلة حصص الأسبوع التربوي الخامس</vt:lpstr>
      <vt:lpstr>Présentation PowerPoint</vt:lpstr>
      <vt:lpstr>هيكلة حصص اليوم 5</vt:lpstr>
      <vt:lpstr>سأنقل هذه الأنشطة على السبورة. أنتم تنجزونها على دفاتر القسم. 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بعد الفراغ من التمرير للعدد المحدد من المتعلمين يتم المرور تصحيح الوضعية</vt:lpstr>
      <vt:lpstr>نمر إلى تصحيح الأنشطة. ستشاركون جميعا وتناقشون كل الإجابات. يتم التصحيح بشكل تفاعلي</vt:lpstr>
      <vt:lpstr>من يقرأ كلمات السلسلة الأولى. ما المطلوب؟ أين هو الفعل؟ ...</vt:lpstr>
      <vt:lpstr>نصحح التمرين الثاني. من يتقاسم إجابته؟ لماذا؟</vt:lpstr>
      <vt:lpstr>نمر إلى تصحيح الإملاء. من يمر إلى السبورة ليكتب الكلمة الأولى بشكل صحيح. لماذا؟</vt:lpstr>
      <vt:lpstr>نمر إلى الإنتاج الكتابي. من يذكرنا بكيف نعبر عن مشاعر مرتبطة بموقف معين؟</vt:lpstr>
      <vt:lpstr>نتذكر جميعا. من يقرأ؟</vt:lpstr>
      <vt:lpstr>على دفاتركم ستنجزون التمرين التالي. من يقرأ؟ ما المطلوب؟ أنجزوا.</vt:lpstr>
      <vt:lpstr>انتهى الوقت. من يتقاسم إجابته؟ آخر؟ ...</vt:lpstr>
      <vt:lpstr>هكذا أجبنا عن الأسئلة الأربعة. من يقرأ؟               -صححوا</vt:lpstr>
      <vt:lpstr>الفائزون بنجمة السلوك هم: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269</cp:revision>
  <dcterms:created xsi:type="dcterms:W3CDTF">2023-09-20T21:35:22Z</dcterms:created>
  <dcterms:modified xsi:type="dcterms:W3CDTF">2026-03-06T06:33:37Z</dcterms:modified>
</cp:coreProperties>
</file>