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55"/>
  </p:notesMasterIdLst>
  <p:sldIdLst>
    <p:sldId id="2147482761" r:id="rId21"/>
    <p:sldId id="2147482820" r:id="rId22"/>
    <p:sldId id="2147482629" r:id="rId23"/>
    <p:sldId id="2147482692" r:id="rId24"/>
    <p:sldId id="2147482758" r:id="rId25"/>
    <p:sldId id="2147482691" r:id="rId26"/>
    <p:sldId id="2147482724" r:id="rId27"/>
    <p:sldId id="2147482721" r:id="rId28"/>
    <p:sldId id="2147482747" r:id="rId29"/>
    <p:sldId id="2147482742" r:id="rId30"/>
    <p:sldId id="2147482394" r:id="rId31"/>
    <p:sldId id="2147482762" r:id="rId32"/>
    <p:sldId id="2147482722" r:id="rId33"/>
    <p:sldId id="2147482743" r:id="rId34"/>
    <p:sldId id="2147482718" r:id="rId35"/>
    <p:sldId id="2147482723" r:id="rId36"/>
    <p:sldId id="2147482719" r:id="rId37"/>
    <p:sldId id="2147482739" r:id="rId38"/>
    <p:sldId id="2147482616" r:id="rId39"/>
    <p:sldId id="2147482744" r:id="rId40"/>
    <p:sldId id="2147482790" r:id="rId41"/>
    <p:sldId id="2147482816" r:id="rId42"/>
    <p:sldId id="2147482815" r:id="rId43"/>
    <p:sldId id="2147482817" r:id="rId44"/>
    <p:sldId id="2147482818" r:id="rId45"/>
    <p:sldId id="2147482791" r:id="rId46"/>
    <p:sldId id="2147482789" r:id="rId47"/>
    <p:sldId id="2147482806" r:id="rId48"/>
    <p:sldId id="2147482807" r:id="rId49"/>
    <p:sldId id="2147482808" r:id="rId50"/>
    <p:sldId id="2147482819" r:id="rId51"/>
    <p:sldId id="2147482796" r:id="rId52"/>
    <p:sldId id="2147482809" r:id="rId53"/>
    <p:sldId id="2147482788" r:id="rId54"/>
  </p:sldIdLst>
  <p:sldSz cx="9144000" cy="6858000" type="screen4x3"/>
  <p:notesSz cx="6858000" cy="9144000"/>
  <p:embeddedFontLst>
    <p:embeddedFont>
      <p:font typeface="Air Strip Arabic" panose="020B0604020202020204" charset="0"/>
      <p:regular r:id="rId56"/>
    </p:embeddedFont>
    <p:embeddedFont>
      <p:font typeface="DengXian" panose="02010600030101010101" pitchFamily="2" charset="-122"/>
      <p:regular r:id="rId57"/>
      <p:bold r:id="rId58"/>
    </p:embeddedFon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</p:embeddedFont>
    <p:embeddedFont>
      <p:font typeface="Dosis SemiBold" pitchFamily="2" charset="0"/>
      <p:regular r:id="rId63"/>
      <p:bold r:id="rId64"/>
    </p:embeddedFont>
    <p:embeddedFont>
      <p:font typeface="Microsoft Uighur" panose="02000000000000000000" pitchFamily="2" charset="-78"/>
      <p:regular r:id="rId65"/>
      <p:bold r:id="rId66"/>
    </p:embeddedFont>
    <p:embeddedFont>
      <p:font typeface="Modern Love" panose="04090805081005020601" pitchFamily="82" charset="0"/>
      <p:regular r:id="rId67"/>
    </p:embeddedFont>
    <p:embeddedFont>
      <p:font typeface="Sakkal Majalla" panose="02000000000000000000" pitchFamily="2" charset="-78"/>
      <p:regular r:id="rId68"/>
      <p:bold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9EE0F4"/>
    <a:srgbClr val="E7E6E6"/>
    <a:srgbClr val="0070C0"/>
    <a:srgbClr val="AFABAB"/>
    <a:srgbClr val="424D7C"/>
    <a:srgbClr val="D6E9EA"/>
    <a:srgbClr val="44546A"/>
    <a:srgbClr val="414B79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4" d="100"/>
          <a:sy n="84" d="100"/>
        </p:scale>
        <p:origin x="798" y="-3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8.fntdata"/><Relationship Id="rId6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font" Target="fonts/font3.fntdata"/><Relationship Id="rId66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6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4.fntdata"/><Relationship Id="rId67" Type="http://schemas.openxmlformats.org/officeDocument/2006/relationships/font" Target="fonts/font12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7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font" Target="fonts/font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5.png"/><Relationship Id="rId7" Type="http://schemas.openxmlformats.org/officeDocument/2006/relationships/image" Target="../media/image3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53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5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F31B484-AA37-26F6-D3EC-42F56DD6E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6A6A6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(فهم المقروء)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إملاء: مراجعة وتوليف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(فهم المقروء)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فهم المسموع 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</a:t>
            </a:r>
            <a:r>
              <a:rPr kumimoji="0" lang="ar-MA" sz="14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التدريبية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إنتاج كتابي (مراجعة وتوليف)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6587B05C-E60B-E7E0-FBEE-7FCB113466A4}"/>
              </a:ext>
            </a:extLst>
          </p:cNvPr>
          <p:cNvSpPr txBox="1">
            <a:spLocks/>
          </p:cNvSpPr>
          <p:nvPr/>
        </p:nvSpPr>
        <p:spPr>
          <a:xfrm>
            <a:off x="772649" y="544846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(إنتاج كتابي)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20605420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511559" y="2255061"/>
            <a:ext cx="6559420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 الموازية.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4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1742023" y="4364897"/>
            <a:ext cx="5012760" cy="33452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1742022" y="2924897"/>
            <a:ext cx="5012760" cy="58254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1742022" y="1692661"/>
            <a:ext cx="4914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 / توجيه المتعلمين للعمل على الوضعية التدريبية الموازية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52D039-C756-9235-F296-7236B25D5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787" y="3799099"/>
            <a:ext cx="523292" cy="6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الصفحة 60، اقرؤوا النص قراءة هامسة ثم أنجزوا المطلوب حسب البطاقة التوجيهية أمامكم. </a:t>
            </a:r>
            <a:r>
              <a:rPr lang="ar-MA" sz="2400" i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(قراءة الأَسئلة، فهم المطلوب، نقل البطاقة إلى السبورة)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B0A4CC-0B97-8EC6-584D-DFB0608671C8}"/>
              </a:ext>
            </a:extLst>
          </p:cNvPr>
          <p:cNvSpPr txBox="1"/>
          <p:nvPr/>
        </p:nvSpPr>
        <p:spPr>
          <a:xfrm>
            <a:off x="466531" y="2439459"/>
            <a:ext cx="3750062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أُعيدُ قِراءَةَ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أَضَعُ خَطّاً تَحْتَ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ٱلْأَسْماءِ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أُنْجِزُ الْأَنْشِطَةَ عَلى ص 62؛ 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أُراجِعُ إِجاباتي.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E1C1FC-2AB2-F3CF-C3EB-523CDBC65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AEC1A4-EB67-7428-FFC2-462AAC5F9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954">
            <a:off x="4582939" y="2333226"/>
            <a:ext cx="1744339" cy="26755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F22867-9F97-E04D-89DC-4C2E03341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9231">
            <a:off x="6653635" y="2554535"/>
            <a:ext cx="1679136" cy="257556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5940CFD-F104-42AF-D70E-329A75511B56}"/>
              </a:ext>
            </a:extLst>
          </p:cNvPr>
          <p:cNvSpPr/>
          <p:nvPr/>
        </p:nvSpPr>
        <p:spPr>
          <a:xfrm rot="20593045">
            <a:off x="4573045" y="2563977"/>
            <a:ext cx="1562280" cy="164228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761861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9D04B8C-F957-BD61-317B-75FD32B74287}"/>
              </a:ext>
            </a:extLst>
          </p:cNvPr>
          <p:cNvSpPr txBox="1"/>
          <p:nvPr/>
        </p:nvSpPr>
        <p:spPr>
          <a:xfrm>
            <a:off x="829733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94" y="2761860"/>
            <a:ext cx="7493412" cy="1632859"/>
          </a:xfrm>
        </p:spPr>
        <p:txBody>
          <a:bodyPr>
            <a:normAutofit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PO1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br>
              <a:rPr lang="ar-MA" sz="32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PO2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endParaRPr lang="ar-MA" sz="3200" b="0" kern="0" dirty="0">
              <a:solidFill>
                <a:srgbClr val="0070C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30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بِكَلِماتٍ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284002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</a:rPr>
                        <a:t>-عبر عن مشاعره بشكل مناسب للموقف موظفا أساليب مناسبة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</a:rPr>
                        <a:t>-ذكر لماذا ينتابه الشعور المعبر عنه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</a:rPr>
                        <a:t>ارتكب أقل 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A55F5-60EA-D7A4-519A-40EAF1DB064B}"/>
              </a:ext>
            </a:extLst>
          </p:cNvPr>
          <p:cNvSpPr txBox="1"/>
          <p:nvPr/>
        </p:nvSpPr>
        <p:spPr>
          <a:xfrm>
            <a:off x="493486" y="1888494"/>
            <a:ext cx="8379576" cy="3546714"/>
          </a:xfrm>
          <a:prstGeom prst="roundRect">
            <a:avLst>
              <a:gd name="adj" fmla="val 5991"/>
            </a:avLst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جاءَتِ الْعُطْلَةُ فَقَرَّرَتْ أُسْرَتُك السَّفَرَ إِلى مَدينَةٍ جَميلَةٍ. دار بينك وبين زميلك حوار. اِسْتَعِد(ي) سألعبُ دورَ زَميلِك.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شُعورُك عِنْدَما عَلِمْتَ أَنَّكَ سَتَزورُ مَدينَةً جَميلَةً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S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</a:t>
            </a:r>
            <a:endParaRPr lang="fr-FR" sz="2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انْتابَك هذا الشُّعورُ؟</a:t>
            </a:r>
          </a:p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2146386" y="4308098"/>
            <a:ext cx="4572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202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569167" y="4880432"/>
            <a:ext cx="7797283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عُنْوانُ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ٱلَّتي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تُذَكِّرُك بِها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ماذا طَلَبَ مُنَشِّطُ الْمُخَيَّمِ مِنَ الأَطْفالِ في بدايَة الجلْسَةِ؟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الهواية التي تهواها مريم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-ما هواية محمود؟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26571" y="1346614"/>
            <a:ext cx="761689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جَميعَ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تُجيبُ. عَلَيْكَ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بِجُمَلٍ تامَّةٍ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بِٱللُّغَةِ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ٱلْعَرَبِيَّةِ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357462" y="1626819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3" name="Image 2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35E0AACD-3276-7D9D-3613-81B0DCA21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933" y="1971253"/>
            <a:ext cx="1873529" cy="1362706"/>
          </a:xfrm>
          <a:prstGeom prst="rect">
            <a:avLst/>
          </a:prstGeom>
        </p:spPr>
      </p:pic>
      <p:pic>
        <p:nvPicPr>
          <p:cNvPr id="4" name="Image 3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45C0C1E7-A1C9-6396-02E9-879AC1E93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808" y="1971253"/>
            <a:ext cx="1872881" cy="1362706"/>
          </a:xfrm>
          <a:prstGeom prst="rect">
            <a:avLst/>
          </a:prstGeom>
        </p:spPr>
      </p:pic>
      <p:pic>
        <p:nvPicPr>
          <p:cNvPr id="8" name="Image 7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F92A2093-62A8-9334-8C69-FE8260048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6422" y="1971253"/>
            <a:ext cx="1948142" cy="1362706"/>
          </a:xfrm>
          <a:prstGeom prst="rect">
            <a:avLst/>
          </a:prstGeom>
        </p:spPr>
      </p:pic>
      <p:pic>
        <p:nvPicPr>
          <p:cNvPr id="9" name="Image 8" descr="Une image contenant mur, habits, intérieur, sourire&#10;&#10;Le contenu généré par l’IA peut être incorrect.">
            <a:extLst>
              <a:ext uri="{FF2B5EF4-FFF2-40B4-BE49-F238E27FC236}">
                <a16:creationId xmlns:a16="http://schemas.microsoft.com/office/drawing/2014/main" id="{39FD7BA2-03CF-D184-34CD-6F62B645C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38" y="1971253"/>
            <a:ext cx="1866261" cy="1362706"/>
          </a:xfrm>
          <a:prstGeom prst="rect">
            <a:avLst/>
          </a:prstGeom>
        </p:spPr>
      </p:pic>
      <p:pic>
        <p:nvPicPr>
          <p:cNvPr id="10" name="Image 9" descr="Une image contenant dessin humoristique, garçon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78398C2B-24D6-14C7-EC2F-606B24EE34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6422" y="3417308"/>
            <a:ext cx="1948142" cy="13627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69F3CCE-20A5-1A2A-D277-7A20CDEC34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8981" y="3417308"/>
            <a:ext cx="1873530" cy="133135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5424A4-108F-1601-A69F-E11A7F69FC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7157" y="3395916"/>
            <a:ext cx="1873531" cy="1374134"/>
          </a:xfrm>
          <a:prstGeom prst="rect">
            <a:avLst/>
          </a:prstGeom>
        </p:spPr>
      </p:pic>
      <p:pic>
        <p:nvPicPr>
          <p:cNvPr id="23" name="Image 22" descr="Une image contenant Danse, Visage humai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A08E457-A576-6383-777A-A6D74FDCB9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538" y="3429000"/>
            <a:ext cx="1866262" cy="131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FEE72B-2FBE-BF3E-BEEC-6B6230ADF154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lvl="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مراعيا ضوابط الطلاقة التي تعلمها في الأسابيع الماضية؛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E8996A-CE64-4FBA-4B59-75B7B99D26A8}"/>
              </a:ext>
            </a:extLst>
          </p:cNvPr>
          <p:cNvSpPr/>
          <p:nvPr/>
        </p:nvSpPr>
        <p:spPr>
          <a:xfrm>
            <a:off x="400239" y="181803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اَلْمَشاعِرُ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ٱلْإِيجابِيَّةُ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تَمْلَأُ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ٱلْقُلوبَ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طُمَأْنينَةً وَأَمَلاً، مِثْلَ ٱلسُّرورِ ٱلَّذي نَشْعُرُ بِهِ عِنْدَ تَحْقيقِ نَجاحٍ أَوْ لَحْظَةٍ سَعيدَةٍ نَعيشُها.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أَمّا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ٱلْحُبُّ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فَهُوَ قُوَّةٌ تَرْبِطُ بَيْنَ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ٱلقُلوبِ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تَدْفَعُنا لِلتَّقارُبِ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وَٱلعَطاءِ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بَيْنَما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ٱلتَّعاطُفُ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فَهُوَ شُعورٌ نَبيلٌ، يَجْعَلُنا نَفْهَمُ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وَنُساعِدُهُمْ، فَنَنْشُرُ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ٱلْخَيْرَ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وَٱللُّطْفَ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42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42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تصحيح الوضعية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7568B7-C596-F1CF-A2FB-D20EC407A115}"/>
              </a:ext>
            </a:extLst>
          </p:cNvPr>
          <p:cNvSpPr txBox="1"/>
          <p:nvPr/>
        </p:nvSpPr>
        <p:spPr>
          <a:xfrm>
            <a:off x="727953" y="1451895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الأنشطة على الصفحة 62.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D1EBBB-794C-560A-59C0-5978475C3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954">
            <a:off x="3203136" y="2529168"/>
            <a:ext cx="1744339" cy="26755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2F4535-B933-FF71-ED62-9CFE268F9E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9231">
            <a:off x="5273832" y="2750477"/>
            <a:ext cx="1679136" cy="257556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49DDE6-A806-70F0-BA11-D193F4E50C15}"/>
              </a:ext>
            </a:extLst>
          </p:cNvPr>
          <p:cNvSpPr/>
          <p:nvPr/>
        </p:nvSpPr>
        <p:spPr>
          <a:xfrm rot="20593045">
            <a:off x="3277768" y="2747451"/>
            <a:ext cx="1562280" cy="222776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سؤالا تلو سؤال. من يقرأ السؤال الأول؟ ما المطلوب؟ 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46E748-CFE5-AB81-DEFC-997D486E5FC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E99588-C691-4F78-E3F2-72A49D41D93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EC0413-4FEF-85C7-EDBB-BEBBD43C978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653BC58-C322-6E8E-B806-71717D123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FD3DA08-91F7-120C-A354-9C2705E2558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5462113-0501-4A8F-E6CA-F5BCE87A87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CF04C30-16A5-32CE-2A2B-0DEF40B6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5CD7513-8EA5-619F-3400-65D4754AF7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93CB443-921A-314E-B84A-4E4B12E37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52627E-3962-A6EB-4941-E210769BF2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42" y="1939161"/>
            <a:ext cx="7947766" cy="3621884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6C25039A-77BC-B30A-26CA-88FF3541BFCB}"/>
              </a:ext>
            </a:extLst>
          </p:cNvPr>
          <p:cNvSpPr/>
          <p:nvPr/>
        </p:nvSpPr>
        <p:spPr>
          <a:xfrm rot="10800000">
            <a:off x="8406881" y="2052735"/>
            <a:ext cx="417367" cy="24259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9F765-ED65-0DD2-1E52-2E56B9D7F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023DC-7881-723F-3955-0B1149F1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نبحث عن مؤشرات تدل على كون ليلى لم تأخذ الوقت الكافي. أين ذكر مزج الألوان في النص؟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16C34D-3138-B093-72BE-D46148DD1B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0305696-3E23-4A69-04FA-751A3E454C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578A931-49E8-B833-1C1E-ADE161440B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BD34507-05B1-0E26-1C26-07B3C44974DE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75FE90-0026-2869-8A31-0455A7FDE29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1547AE-7869-05AF-F4B6-AC25FD31206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09346CCC-916F-B0E8-7587-89413DA536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28D7CC1-4CAE-011D-BDDE-2A0C9911D41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9BD7643-9C77-1C2C-A884-CE5532C0B6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E1A10C8-8F5E-73CE-B1ED-B9D71A6053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8ACF463-8C4B-7187-F7D5-B0C5601CF12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60E7BB7-4E39-1CE4-C8C7-5F6E643133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81E5C3-DD7D-3729-C06A-1933884CD0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42" y="1939161"/>
            <a:ext cx="7947766" cy="3621884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B932D4E8-715E-B540-CCF8-752E13126E35}"/>
              </a:ext>
            </a:extLst>
          </p:cNvPr>
          <p:cNvSpPr/>
          <p:nvPr/>
        </p:nvSpPr>
        <p:spPr>
          <a:xfrm rot="10800000">
            <a:off x="8406881" y="2034073"/>
            <a:ext cx="417367" cy="26125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3900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8BB30-04FA-2AD2-BB19-4AA7E0DB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A16D72-7D0C-19E5-0D15-838D0157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بعد مسح النص. ذكر التلوين في وسط النص. من يحدد مؤشرات دالة على تعجل ليلى؟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B9119-A086-546F-CDE8-8C443295A1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401AE76-696D-47B9-13C1-8A3B1E5560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D03C234-8BAE-F41C-4E7D-C71C7C6FCD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F2F08B-D104-8184-9BF8-6DDFF300B16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74CD48-7982-6649-811A-A3ACC022572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6ABC88E-20EF-EC59-9DF4-FF22FCE57A48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76E2E11-EB13-2AAE-3FFB-7652857C58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BCAFB87-4525-2B09-7E93-96EB76762DE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585FD6D-19EA-B5EC-C36E-A8540E1B1D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1E46443-1A9A-A001-C738-33D7D6AF1F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D02E92D-8B08-DF9E-EABD-02BF923BF99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130C671-256D-249E-C168-D86D4C2FD8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59DC36-4F0D-199C-69D1-71A7D4D090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42" y="1939161"/>
            <a:ext cx="7947766" cy="3621884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8B34E1C7-2BE9-9883-A896-24BD613328AE}"/>
              </a:ext>
            </a:extLst>
          </p:cNvPr>
          <p:cNvSpPr/>
          <p:nvPr/>
        </p:nvSpPr>
        <p:spPr>
          <a:xfrm rot="10800000">
            <a:off x="8406881" y="2034073"/>
            <a:ext cx="417367" cy="26125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0AA4C39-6D36-2395-7A56-021BBB80C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077" y="3165467"/>
            <a:ext cx="7804281" cy="2552921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30C1B96-8B6A-A60E-F05B-1AEF08E6E2AC}"/>
              </a:ext>
            </a:extLst>
          </p:cNvPr>
          <p:cNvCxnSpPr/>
          <p:nvPr/>
        </p:nvCxnSpPr>
        <p:spPr>
          <a:xfrm flipH="1">
            <a:off x="3832964" y="4851919"/>
            <a:ext cx="12689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EDAAC18-56C5-5D26-C6A6-61F48B80E5DE}"/>
              </a:ext>
            </a:extLst>
          </p:cNvPr>
          <p:cNvCxnSpPr>
            <a:cxnSpLocks/>
          </p:cNvCxnSpPr>
          <p:nvPr/>
        </p:nvCxnSpPr>
        <p:spPr>
          <a:xfrm flipH="1">
            <a:off x="7924249" y="5340221"/>
            <a:ext cx="68854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DA43F278-B230-E239-0966-BD9D12239446}"/>
              </a:ext>
            </a:extLst>
          </p:cNvPr>
          <p:cNvSpPr txBox="1"/>
          <p:nvPr/>
        </p:nvSpPr>
        <p:spPr>
          <a:xfrm>
            <a:off x="1707937" y="2483794"/>
            <a:ext cx="675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تَمْزُجُ الْأَلْوانَ بِسُرْعَةٍ.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226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38A9A-ABFE-A394-2DD1-374338090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6148B-4058-39FF-EBCA-D6C393E1A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على السؤالين 4 و5. من يقرأ السؤال 4؟ من لديه جواب؟ هل تتفقون؟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37B742-AB54-716F-2354-287B0CFBCFF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9F7F228-624A-D71E-E934-0B9417D45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7BB5EFC-0495-D380-3EEB-4EA367AA3A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0E60A69-3CF8-21A0-D6BB-0680CF0A8FD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01DBA57-5166-4570-0B6D-E98DA38F101B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4EB2F0-8D92-B0D8-94B4-74EDC610392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8342751-F8DA-CC4A-DB53-E5E5800C57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13FC832-AB3A-1E6D-323C-77D507BE330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B115DF3-279C-B38D-6273-3443B2AC94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3904FA5-EA95-3F56-205C-1293D83732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7475F57-6C02-87EB-0EE6-98B30184FD0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7E68712-6C28-0B50-513F-770F6086CA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3336E2-C65F-118E-DBFC-3F5401F5A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42" y="1939161"/>
            <a:ext cx="7947766" cy="3621884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AA95C82-CE76-30FE-14EA-C29052F0F9AC}"/>
              </a:ext>
            </a:extLst>
          </p:cNvPr>
          <p:cNvSpPr/>
          <p:nvPr/>
        </p:nvSpPr>
        <p:spPr>
          <a:xfrm rot="10800000">
            <a:off x="8406881" y="2052735"/>
            <a:ext cx="417367" cy="24259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0980A7-A174-A146-E9CB-CE305FC77B90}"/>
              </a:ext>
            </a:extLst>
          </p:cNvPr>
          <p:cNvSpPr txBox="1"/>
          <p:nvPr/>
        </p:nvSpPr>
        <p:spPr>
          <a:xfrm>
            <a:off x="1707937" y="2483794"/>
            <a:ext cx="675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تَمْزُجُ الْأَلْوانَ بِسُرْعَةٍ.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4318B3-8E6A-C08C-1C3F-4626A2A8D434}"/>
              </a:ext>
            </a:extLst>
          </p:cNvPr>
          <p:cNvSpPr txBox="1"/>
          <p:nvPr/>
        </p:nvSpPr>
        <p:spPr>
          <a:xfrm>
            <a:off x="630592" y="3576143"/>
            <a:ext cx="788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rgbClr val="FF0000"/>
                </a:solidFill>
              </a:rPr>
              <a:t>طَمْأَنَتْها وَأَشادَتْ بِبَراعَتِها في صِناعَةِ الْمُجَسَّماتِ حَيْثُ قالَتْ لَها: </a:t>
            </a:r>
            <a:r>
              <a:rPr lang="ar-MA" sz="2000" b="1" dirty="0">
                <a:solidFill>
                  <a:srgbClr val="FF0000"/>
                </a:solidFill>
              </a:rPr>
              <a:t>لا عَلَيْكِ، لَقَدْ صَنَعْتِ مَنْزِلًا رائِعًا.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7002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6C324-FCF4-F408-3712-4E0E33D56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7F1218-FD46-0F5A-28A3-31F9846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5؟ من لديه جواب؟ هل تتفقون؟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1B5569-0090-B178-A6CF-5A687C36FD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7018D96-DC92-FA92-CB19-24A194B1E3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2589147-0F3D-C84F-1866-4086FB81CB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E1D90F-7B2B-FFC5-FF72-5C083604A7C2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F5FC60-B315-DE9B-0649-6C2B5C36524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6C8CE77-29DC-B2F9-9666-7C4C1F1E905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051BBD93-7B22-0044-3171-A98406BCE0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DAC7D29-C0E4-F675-50E4-EE13B32C14D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B7ED673-1631-724D-17DA-02E4994A2A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8AC10C5-7B5E-EEB8-AC96-7A0093D73F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D2CCB00-BC9C-7A12-2AE6-F2955DB06B1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9369587-050E-A181-CB58-2F3F1D93FF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1ADF4-F533-BA24-678A-43A8133B63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42" y="1939161"/>
            <a:ext cx="7947766" cy="3621884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92F5B5A9-FE8D-2D9F-7363-B21D34E52EE8}"/>
              </a:ext>
            </a:extLst>
          </p:cNvPr>
          <p:cNvSpPr/>
          <p:nvPr/>
        </p:nvSpPr>
        <p:spPr>
          <a:xfrm rot="10800000">
            <a:off x="8406881" y="2052735"/>
            <a:ext cx="417367" cy="24259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BB379C-A2D9-3A52-8F6A-904E9E1A1665}"/>
              </a:ext>
            </a:extLst>
          </p:cNvPr>
          <p:cNvSpPr txBox="1"/>
          <p:nvPr/>
        </p:nvSpPr>
        <p:spPr>
          <a:xfrm>
            <a:off x="1707937" y="2483794"/>
            <a:ext cx="675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تَمْزُجُ الْأَلْوانَ بِسُرْعَةٍ.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60CC54-5FC9-6081-BEE9-3080A27C8573}"/>
              </a:ext>
            </a:extLst>
          </p:cNvPr>
          <p:cNvSpPr txBox="1"/>
          <p:nvPr/>
        </p:nvSpPr>
        <p:spPr>
          <a:xfrm>
            <a:off x="630592" y="3576143"/>
            <a:ext cx="7882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rgbClr val="FF0000"/>
                </a:solidFill>
              </a:rPr>
              <a:t>طَمْأَنَتْها وَأَشادَتْ بِبَراعَتِها في صِناعَةِ الْمُجَسَّماتِ حَيْثُ قالَتْ لَها: </a:t>
            </a:r>
            <a:r>
              <a:rPr lang="ar-MA" sz="2000" b="1" dirty="0">
                <a:solidFill>
                  <a:srgbClr val="FF0000"/>
                </a:solidFill>
              </a:rPr>
              <a:t>لا عَلَيْكِ، لَقَدْ صَنَعْتِ مَنْزِلًا رائِعًا.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E80F8D-B0CE-11A9-E01D-B9F04304AD0A}"/>
              </a:ext>
            </a:extLst>
          </p:cNvPr>
          <p:cNvSpPr txBox="1"/>
          <p:nvPr/>
        </p:nvSpPr>
        <p:spPr>
          <a:xfrm>
            <a:off x="1761201" y="4643996"/>
            <a:ext cx="675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نَجَحَتا بِفَضْلِ التَّعاوُنِ وَتَكامُلِ جُهودِهِما.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085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5319-FA60-A522-7313-4CD954EE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8C7CC-CC4F-A590-8A41-457B8D15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التمرين 6. من يقرأ الحدث الذي ورد أولا في النص؟ الثاني؟ الثالث؟ ...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7E89C-AFBF-19CD-AEB6-C726D80B0D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81BFA70-C98E-0944-390F-9ADBC5230F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0CFADF-7673-DAA3-58D8-73DF389C4E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0D6752-527D-4CAC-B943-52A9EBCDE21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A237A0-81A0-AAF6-F5B9-1337DEA2402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A013E43-C4CA-6062-1032-9C9205973CC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01B62FD-FAF3-E80F-0C06-7D89969DF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B0A101C-B4CC-57B6-7701-A48ECD7041D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A5702B6-22F8-0405-FF3C-4DB3E00CC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B5AFCD3-28C1-5D44-86BE-5EBD19E999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1BD8F06-E883-D5DD-12F2-6C3D9C255D8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156F60C-BCC0-456D-762C-F9E560E09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BAC11A8-F3BC-D6BA-977B-FDE8DAE5E8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740" y="1786746"/>
            <a:ext cx="7252512" cy="4305555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AE8FF46A-D898-146F-9370-66409D87BF1F}"/>
              </a:ext>
            </a:extLst>
          </p:cNvPr>
          <p:cNvSpPr/>
          <p:nvPr/>
        </p:nvSpPr>
        <p:spPr>
          <a:xfrm>
            <a:off x="7561347" y="5514392"/>
            <a:ext cx="447870" cy="44787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AA5942F-51C9-DB58-3B0A-7DEEBF4FF4F1}"/>
              </a:ext>
            </a:extLst>
          </p:cNvPr>
          <p:cNvSpPr/>
          <p:nvPr/>
        </p:nvSpPr>
        <p:spPr>
          <a:xfrm>
            <a:off x="7561347" y="2441339"/>
            <a:ext cx="447870" cy="44787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4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D95A563-826D-BBAF-6C31-49D32A662B61}"/>
              </a:ext>
            </a:extLst>
          </p:cNvPr>
          <p:cNvSpPr/>
          <p:nvPr/>
        </p:nvSpPr>
        <p:spPr>
          <a:xfrm>
            <a:off x="7561347" y="3189344"/>
            <a:ext cx="447870" cy="44787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3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EF31151-CBAF-5945-1EB2-C6F04618821A}"/>
              </a:ext>
            </a:extLst>
          </p:cNvPr>
          <p:cNvSpPr/>
          <p:nvPr/>
        </p:nvSpPr>
        <p:spPr>
          <a:xfrm>
            <a:off x="7561347" y="3937349"/>
            <a:ext cx="447870" cy="44787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8F461C1-406C-E0A4-911B-21746F7F447B}"/>
              </a:ext>
            </a:extLst>
          </p:cNvPr>
          <p:cNvSpPr/>
          <p:nvPr/>
        </p:nvSpPr>
        <p:spPr>
          <a:xfrm>
            <a:off x="7561347" y="4732007"/>
            <a:ext cx="447870" cy="44787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5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594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4" grpId="0" animBg="1"/>
      <p:bldP spid="26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BF7D-3C65-912F-1889-37708586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81263-F0B7-DA10-745C-C1CD25C0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ستستمعون لنص وتجيبون عن أسئلة. استمعوا جيدا سأقرأ عليكم النص.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EF1CC-927F-7D44-55CF-0ACABB377C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8C8DD2C-0705-091D-A307-48D39859D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6D4BDB-FCF7-A5B3-A321-AD0856833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AEC595-93D9-CDED-20F1-BB96C0369E1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9BFB46-20AF-F64C-CF72-FE33541C7AC7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86016-5E4E-C1B5-EDA5-89A8BECB82F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4587032-F79A-8763-88AF-D937274D5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CFF8372-ABC0-3106-273D-EBA42BFA1124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9C80480-A5F3-5428-4846-98FA3430C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A158BAD-E932-250F-5C60-526343B21A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30FCAD1-9693-C5C4-1548-E15749DCA5B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37B3345F-0D84-7EA5-9C31-2A2F4E5E985E}"/>
              </a:ext>
            </a:extLst>
          </p:cNvPr>
          <p:cNvSpPr txBox="1"/>
          <p:nvPr/>
        </p:nvSpPr>
        <p:spPr>
          <a:xfrm>
            <a:off x="2640563" y="3023118"/>
            <a:ext cx="4376057" cy="91940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نَصُّ سَماعِيٌّ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D38D662-097D-B889-90D0-F2AE18E6C1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9754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F6FBA-467A-6BBA-AECD-7FB1CEC43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47A890-6266-C477-1529-04ED80570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يسمع الأستاذ النص مرتين. (يفصل الحاسوب عن شاشة العرض)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8D5161-ABEF-DA77-FBE8-7B57957522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BA1334E-EB52-D6D2-6E72-566F4B007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699FC16-3882-A9DF-C5D0-E8FACA5AD9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838EDC-1082-1054-9013-AC8ECA7BBBE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443D22-C828-6D60-7B38-3361DC61E5A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DB7918B-4239-DD70-51E1-9E69CE57737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407B77B-5AFA-BC0F-E276-644F2879E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97FF71E-A154-FD35-A241-998CD753401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A0777E6-D44F-A354-3614-B5EC8E0EEE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1F6E450-AC5A-CD32-E6A7-B4F20C30C5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2214475-3E26-7E0F-AA2B-E6C666D73B8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CC6835E-C43F-F49C-3BF9-F82C71EA13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0" y="1327493"/>
            <a:ext cx="8299860" cy="5115199"/>
          </a:xfrm>
          <a:prstGeom prst="rect">
            <a:avLst/>
          </a:prstGeom>
        </p:spPr>
      </p:pic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F12ED4B2-0968-74EA-F96B-5D56E84C56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54680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B595-2510-BCC1-0F0B-8868BA0FA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34366-9F87-6329-8B27-4828E07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أجيبوا عن الأسئلة الواردة في الصفحة 58. معكم 6 دقائق.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FCFBD3-A6F8-BCB4-E41C-72446D0B939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8825D8D-C2A8-2A3B-3980-0BD7B8A839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7C38BE6-F3C2-F038-E175-8687229446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E714B7F-565A-3D64-0327-483188643E7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BA4EA8-BF0E-59EE-182C-0D5808AF8CC8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77D38D6-275F-7BED-74D1-4F1FB21DF28B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BB213838-5F2C-C09C-A9B9-7F056083F4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2BEA788-434F-86D2-6760-E65436B373A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F2AF239-7EAC-D1ED-0C23-7399B124C1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902B31BE-E9DA-45F3-42BE-69BB00E7A3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F1A817B-EAED-31D7-4CAF-F87B81E73D1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8D3E3F99-5615-294B-14B2-6298F1AE1F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29" y="1995619"/>
            <a:ext cx="2229673" cy="342001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CA9AB03-461A-87F8-2E32-74D5B154F554}"/>
              </a:ext>
            </a:extLst>
          </p:cNvPr>
          <p:cNvSpPr/>
          <p:nvPr/>
        </p:nvSpPr>
        <p:spPr>
          <a:xfrm>
            <a:off x="3592629" y="2425958"/>
            <a:ext cx="2161058" cy="132494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E84211A-7AF8-437E-794F-FAE91CCCA5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8114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77B82-7FA3-0036-8396-619AC048D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2D8BA-9136-181D-73ED-41AE5F89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06" y="756000"/>
            <a:ext cx="6874498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نصحح. نبدأ بالتمرين الأول. من يقرأ؟ من يجيب؟ هل تتفقون؟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28E7EB-BDE6-FC82-04DA-85A0C56FD0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ECFD15-ECDC-B534-9A0D-8D5536283C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49003B6-943D-7933-3DC2-C796E18B8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D9E4682-E1B6-2CB7-79B4-1D63622BC65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7EB0D13-DE23-7B89-3850-4600480B833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B0346AF-A1DA-6DAB-F9A6-4111DDF7D693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53742A4-270D-E895-3DB2-311BE4339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88A493A-949D-D2E1-7107-1457EBC63B0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9FF1A41-733B-7B28-9ED9-1D85A2B3A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3721B85-F8A5-CCA1-A9E5-F81813EA6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15F28B1-AA4D-8F30-B54B-7777BB7618A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672DB340-4FF9-1775-BB12-9E48BE4ACE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3E53B04-6868-5DEE-8964-717173B8EE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352" y="1584000"/>
            <a:ext cx="7526180" cy="469189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5042464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B89E5-693D-6B21-922B-50FDA1B4F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764A51-B674-2BE6-D9DC-CDE65CAB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التمرين الثاني. من يقرأ الأفكار؟ ما الفكرة الواردة أولا في النص؟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6E2DD3-12D4-B8E8-9C08-7DF0C44D47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01A9B81-22A8-1B2E-937F-8752CE1D14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6C34088-1843-D889-8E9D-F8BB19E2C4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B70921A-674E-6A44-C9E3-9A935FE1B0B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37C6FA-FE90-9A79-B748-3AF6257AF98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FA63B1D-7477-ADEF-2755-396F2984F999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DE76720-D2AB-02A2-23E0-691551506D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7081375-2E20-0D00-1B58-8941052237E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91DB657A-BE34-ED44-BA3F-ED8D98A7B5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17B977B-9AF8-5799-6E98-3202CFB3A7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ECF47DD-4691-CF12-4BD9-AB67C8C0191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B638DCF-31E4-0E8F-03F0-B72F7FAF8B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415A8C0-0BA2-4024-73FF-DC5D084F7A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7" y="1584000"/>
            <a:ext cx="7526180" cy="469189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A3F9798-C6D7-BF6B-13C4-494245B4056B}"/>
              </a:ext>
            </a:extLst>
          </p:cNvPr>
          <p:cNvSpPr txBox="1"/>
          <p:nvPr/>
        </p:nvSpPr>
        <p:spPr>
          <a:xfrm>
            <a:off x="4556494" y="3006619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41C4195B-DF04-9357-F70B-A0B6543C836B}"/>
              </a:ext>
            </a:extLst>
          </p:cNvPr>
          <p:cNvSpPr txBox="1"/>
          <p:nvPr/>
        </p:nvSpPr>
        <p:spPr>
          <a:xfrm>
            <a:off x="7368937" y="5059698"/>
            <a:ext cx="68269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F713E9FC-EA16-C9DF-FC85-91E011550116}"/>
              </a:ext>
            </a:extLst>
          </p:cNvPr>
          <p:cNvSpPr txBox="1"/>
          <p:nvPr/>
        </p:nvSpPr>
        <p:spPr>
          <a:xfrm>
            <a:off x="7383074" y="4490332"/>
            <a:ext cx="68269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9CCF3D17-AD17-DB32-A52A-9ADFD94ADC6E}"/>
              </a:ext>
            </a:extLst>
          </p:cNvPr>
          <p:cNvSpPr txBox="1"/>
          <p:nvPr/>
        </p:nvSpPr>
        <p:spPr>
          <a:xfrm>
            <a:off x="7411348" y="5433530"/>
            <a:ext cx="68269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1508;p66">
            <a:extLst>
              <a:ext uri="{FF2B5EF4-FFF2-40B4-BE49-F238E27FC236}">
                <a16:creationId xmlns:a16="http://schemas.microsoft.com/office/drawing/2014/main" id="{DE245148-039D-9532-29FA-4A39DFEF5F10}"/>
              </a:ext>
            </a:extLst>
          </p:cNvPr>
          <p:cNvSpPr txBox="1"/>
          <p:nvPr/>
        </p:nvSpPr>
        <p:spPr>
          <a:xfrm>
            <a:off x="7383074" y="3982521"/>
            <a:ext cx="68269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17157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6891-185C-D165-5437-BB3AA0116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FA9C3-8F0F-23F2-46F2-51CFCB00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CE11F2-9ADD-85B4-8263-E4A3D89440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90E94A-4668-3E3C-8E4D-8A9A1E30CE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1BF947-DF06-A20F-CB59-62E9A7C6F7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205B6B-94AC-54E6-905E-B6E90F7E2BD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7C5239-D4D0-CF1D-5079-2244BDC1D99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90A6AF-69EB-2E3F-99FC-DC947C514D1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0177939-BBD8-209F-C57E-2D1A1EE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6687909-A3BD-9E96-BE98-46569525C30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8E9BC41-0B07-5F36-072F-F36103A3AB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D58B3F-9BF2-CB9A-D27E-4F9D81BAB0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D5C427A-68FA-1153-C31A-81901C4125A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451FAC9-D37C-19AC-1EB4-091EFFCA7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DE701F-1F80-8A11-8747-47543CF133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7" y="1584000"/>
            <a:ext cx="7526180" cy="469189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D63664D1-1ED0-F5D8-A634-5FFEC5EC4733}"/>
              </a:ext>
            </a:extLst>
          </p:cNvPr>
          <p:cNvSpPr txBox="1"/>
          <p:nvPr/>
        </p:nvSpPr>
        <p:spPr>
          <a:xfrm>
            <a:off x="7368937" y="5059698"/>
            <a:ext cx="68269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07A1BF21-5205-7568-3F60-D5AC9BAFA6F2}"/>
              </a:ext>
            </a:extLst>
          </p:cNvPr>
          <p:cNvSpPr txBox="1"/>
          <p:nvPr/>
        </p:nvSpPr>
        <p:spPr>
          <a:xfrm>
            <a:off x="7383074" y="4490332"/>
            <a:ext cx="68269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75506996-D1C7-A81C-CA3D-B9A84537FCDD}"/>
              </a:ext>
            </a:extLst>
          </p:cNvPr>
          <p:cNvSpPr txBox="1"/>
          <p:nvPr/>
        </p:nvSpPr>
        <p:spPr>
          <a:xfrm>
            <a:off x="7411348" y="5433530"/>
            <a:ext cx="68269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508;p66">
            <a:extLst>
              <a:ext uri="{FF2B5EF4-FFF2-40B4-BE49-F238E27FC236}">
                <a16:creationId xmlns:a16="http://schemas.microsoft.com/office/drawing/2014/main" id="{5FB54A98-3869-3545-204D-B0DAC5E85B1D}"/>
              </a:ext>
            </a:extLst>
          </p:cNvPr>
          <p:cNvSpPr txBox="1"/>
          <p:nvPr/>
        </p:nvSpPr>
        <p:spPr>
          <a:xfrm>
            <a:off x="7383074" y="3982521"/>
            <a:ext cx="68269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295C378-2140-D95D-D2EC-EED58A2F772F}"/>
              </a:ext>
            </a:extLst>
          </p:cNvPr>
          <p:cNvSpPr txBox="1"/>
          <p:nvPr/>
        </p:nvSpPr>
        <p:spPr>
          <a:xfrm>
            <a:off x="4556494" y="3006619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01383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D03D3-0F10-5360-9D14-1BE6A9DB5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9ACD6-935A-FAD4-F81F-2D59EF8B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يسرد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أمام زملائه التي استمعتم لها؟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261F63-7EAF-9AF1-6D30-B29E3C7D883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3033FA1-A26D-DD59-B2C4-4560A472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455403-2A8B-49AD-8EC6-011DEEB236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9FF47B-C91B-0E3B-1D66-5733AFEC248E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B5F2124-F879-C353-149A-EBF84CE2A25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5F07895-0CB4-04AC-1316-2DAE0FE3C74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EF72CED-DF53-C7B5-A344-9524B8155F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E292CE6-7952-0CCF-52FC-472E723987C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CA33C26-9BA2-D6F9-F6CB-3D6AADBA5F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A5B6226-3037-689A-13CC-F5FA9A0B91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288EBC8-5039-536F-06D9-78544C73DC3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1061D6B-2CA1-1D07-F07A-B52F8054EC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EAB9DF6-76FE-C575-C788-09BC07B30588}"/>
              </a:ext>
            </a:extLst>
          </p:cNvPr>
          <p:cNvSpPr txBox="1"/>
          <p:nvPr/>
        </p:nvSpPr>
        <p:spPr>
          <a:xfrm>
            <a:off x="2136710" y="2976465"/>
            <a:ext cx="5570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أَسْرُدُ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ٱِلْحِكايَةَ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ٱِلَّتي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ٱِسْتَمَعْتُ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637679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29294</TotalTime>
  <Words>1554</Words>
  <Application>Microsoft Office PowerPoint</Application>
  <PresentationFormat>Affichage à l'écran (4:3)</PresentationFormat>
  <Paragraphs>282</Paragraphs>
  <Slides>34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34</vt:i4>
      </vt:variant>
    </vt:vector>
  </HeadingPairs>
  <TitlesOfParts>
    <vt:vector size="68" baseType="lpstr">
      <vt:lpstr>Calibri</vt:lpstr>
      <vt:lpstr>Modern Love</vt:lpstr>
      <vt:lpstr>DengXian</vt:lpstr>
      <vt:lpstr>Dosis SemiBold</vt:lpstr>
      <vt:lpstr>Dosis ExtraBold</vt:lpstr>
      <vt:lpstr>Dosis Medium</vt:lpstr>
      <vt:lpstr>Air Strip Arabic</vt:lpstr>
      <vt:lpstr>Sakkal Majalla</vt:lpstr>
      <vt:lpstr>Aptos</vt:lpstr>
      <vt:lpstr>Calibri Light</vt:lpstr>
      <vt:lpstr>Dosis</vt:lpstr>
      <vt:lpstr>Arial</vt:lpstr>
      <vt:lpstr>Wingdings</vt:lpstr>
      <vt:lpstr>Microsoft Uighur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4</vt:lpstr>
      <vt:lpstr>خذوا الصفحة 60، اقرؤوا النص قراءة هامسة ثم أنجزوا المطلوب حسب البطاقة التوجيهية أمامكم. (قراءة الأَسئلة، فهم المطلوب، نقل البطاقة إلى السبورة)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بعد الفراغ من التمرير للعدد المحدد من المتعلمين يتم المرور تصحيح الوضعية</vt:lpstr>
      <vt:lpstr>نصحح الأنشطة على الصفحة 62. </vt:lpstr>
      <vt:lpstr>نصحح سؤالا تلو سؤال. من يقرأ السؤال الأول؟ ما المطلوب؟  </vt:lpstr>
      <vt:lpstr>نبحث عن مؤشرات تدل على كون ليلى لم تأخذ الوقت الكافي. أين ذكر مزج الألوان في النص؟</vt:lpstr>
      <vt:lpstr>بعد مسح النص. ذكر التلوين في وسط النص. من يحدد مؤشرات دالة على تعجل ليلى؟</vt:lpstr>
      <vt:lpstr>نمر على السؤالين 4 و5. من يقرأ السؤال 4؟ من لديه جواب؟ هل تتفقون؟ </vt:lpstr>
      <vt:lpstr>من يقرأ السؤال 5؟ من لديه جواب؟ هل تتفقون؟ </vt:lpstr>
      <vt:lpstr>نمر إلى التمرين 6. من يقرأ الحدث الذي ورد أولا في النص؟ الثاني؟ الثالث؟ ...</vt:lpstr>
      <vt:lpstr>الآن ستستمعون لنص وتجيبون عن أسئلة. استمعوا جيدا سأقرأ عليكم النص.</vt:lpstr>
      <vt:lpstr>يسمع الأستاذ النص مرتين. (يفصل الحاسوب عن شاشة العرض)</vt:lpstr>
      <vt:lpstr>الآن أجيبوا عن الأسئلة الواردة في الصفحة 58. معكم 6 دقائق.</vt:lpstr>
      <vt:lpstr>انتهى الوقت. نصحح. نبدأ بالتمرين الأول. من يقرأ؟ من يجيب؟ هل تتفقون؟</vt:lpstr>
      <vt:lpstr>نصحح التمرين الثاني. من يقرأ الأفكار؟ ما الفكرة الواردة أولا في النص؟ </vt:lpstr>
      <vt:lpstr>انتبهوا للتصحيح.</vt:lpstr>
      <vt:lpstr>من يسرد الحكاية أمام زملائه التي استمعتم لها؟</vt:lpstr>
      <vt:lpstr>الفائزون بنجمة السلوك هم: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263</cp:revision>
  <dcterms:created xsi:type="dcterms:W3CDTF">2023-09-20T21:35:22Z</dcterms:created>
  <dcterms:modified xsi:type="dcterms:W3CDTF">2026-03-05T05:54:09Z</dcterms:modified>
</cp:coreProperties>
</file>