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8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739" r:id="rId38"/>
    <p:sldId id="2147482616" r:id="rId39"/>
    <p:sldId id="2147482744" r:id="rId40"/>
    <p:sldId id="2147482789" r:id="rId41"/>
    <p:sldId id="2147482815" r:id="rId42"/>
    <p:sldId id="2147482806" r:id="rId43"/>
    <p:sldId id="2147482807" r:id="rId44"/>
    <p:sldId id="2147482816" r:id="rId45"/>
    <p:sldId id="2147482824" r:id="rId46"/>
    <p:sldId id="2147482817" r:id="rId47"/>
    <p:sldId id="2147482818" r:id="rId48"/>
    <p:sldId id="2147482819" r:id="rId49"/>
    <p:sldId id="2147482808" r:id="rId50"/>
    <p:sldId id="2147482820" r:id="rId51"/>
    <p:sldId id="2147482792" r:id="rId52"/>
    <p:sldId id="2147482821" r:id="rId53"/>
    <p:sldId id="2147482796" r:id="rId54"/>
    <p:sldId id="2147482823" r:id="rId55"/>
    <p:sldId id="2147482822" r:id="rId56"/>
    <p:sldId id="2147482788" r:id="rId57"/>
  </p:sldIdLst>
  <p:sldSz cx="9144000" cy="6858000" type="screen4x3"/>
  <p:notesSz cx="6858000" cy="9144000"/>
  <p:embeddedFontLst>
    <p:embeddedFont>
      <p:font typeface="Air Strip Arabic" panose="020B0604020202020204" charset="0"/>
      <p:regular r:id="rId59"/>
    </p:embeddedFont>
    <p:embeddedFont>
      <p:font typeface="DengXian" panose="02010600030101010101" pitchFamily="2" charset="-122"/>
      <p:regular r:id="rId60"/>
      <p:bold r:id="rId61"/>
    </p:embeddedFon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regular r:id="rId66"/>
      <p:bold r:id="rId67"/>
    </p:embeddedFont>
    <p:embeddedFont>
      <p:font typeface="Microsoft Uighur" panose="02000000000000000000" pitchFamily="2" charset="-78"/>
      <p:regular r:id="rId68"/>
      <p:bold r:id="rId69"/>
    </p:embeddedFont>
    <p:embeddedFont>
      <p:font typeface="Modern Love" panose="04090805081005020601" pitchFamily="82" charset="0"/>
      <p:regular r:id="rId70"/>
    </p:embeddedFont>
    <p:embeddedFont>
      <p:font typeface="Sakkal Majalla" panose="02000000000000000000" pitchFamily="2" charset="-78"/>
      <p:regular r:id="rId71"/>
      <p:bold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0070C0"/>
    <a:srgbClr val="AFABAB"/>
    <a:srgbClr val="424D7C"/>
    <a:srgbClr val="E7E6E6"/>
    <a:srgbClr val="D6E9EA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5.png"/><Relationship Id="rId7" Type="http://schemas.openxmlformats.org/officeDocument/2006/relationships/image" Target="../media/image3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57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2D6452-2D45-D423-8083-278C57C77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إملاء: مراجعة وتوليف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</a:t>
            </a:r>
            <a:r>
              <a:rPr lang="ar-MA" sz="1400" b="1">
                <a:solidFill>
                  <a:srgbClr val="424D7B"/>
                </a:solidFill>
                <a:cs typeface="Microsoft Uighur" panose="02000000000000000000" pitchFamily="2" charset="-78"/>
              </a:rPr>
              <a:t>التدريبية 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511559" y="2255061"/>
            <a:ext cx="6559420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3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60، اقرؤوا النص قراءة هامسة ثم أنجزوا المطلوب حسب البطاقة التوجيهية أمامكم. (توضيح التعليميتين ونقل البطاقة إلى السبورة)</a:t>
            </a: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606028" y="3347595"/>
            <a:ext cx="3750062" cy="20621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-أُعيدُ قِراءَةَ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ٱلتَّمْرينَيْنِ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1 و2 ص 61 (أَسْتَثْمِرُ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F22867-9F97-E04D-89DC-4C2E03341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231">
            <a:off x="6653635" y="2554535"/>
            <a:ext cx="1679136" cy="25755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B56AB5-227F-952C-FC00-DFFF7E3E3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3105">
            <a:off x="4687169" y="2584383"/>
            <a:ext cx="1640216" cy="251586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940CFD-F104-42AF-D70E-329A75511B56}"/>
              </a:ext>
            </a:extLst>
          </p:cNvPr>
          <p:cNvSpPr/>
          <p:nvPr/>
        </p:nvSpPr>
        <p:spPr>
          <a:xfrm rot="20593045">
            <a:off x="4827032" y="3544041"/>
            <a:ext cx="1562280" cy="136649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9B1F3E-CA67-6594-5715-FCFD285D018A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1762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</a:rPr>
                        <a:t>-عبر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</a:rPr>
                        <a:t>-ذكر لماذا ينتابه الشعور المعبر عنه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93486" y="1888494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خلال حفل بمدرستك، طُلِبَ مِنْكَ إِلْقاءُ قَصيدَةٍ على الْمِنَصَّةِ</a:t>
            </a: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فدار بينك وبين زميلك حوار.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طلِبَ مِنْكَ أن تَعْتَلِيَ الْمِنَصَّةَ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569167" y="4880432"/>
            <a:ext cx="7797283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هِيَ شَخْصِيّاتُ الْحِكايَةِ؟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ارْتَبَكَ هشام عندما طُلِبَ مِنه العزْفُ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26571" y="1346614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357462" y="1626819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3" name="Image 2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35E0AACD-3276-7D9D-3613-81B0DCA21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33" y="1971253"/>
            <a:ext cx="1873529" cy="1362706"/>
          </a:xfrm>
          <a:prstGeom prst="rect">
            <a:avLst/>
          </a:prstGeom>
        </p:spPr>
      </p:pic>
      <p:pic>
        <p:nvPicPr>
          <p:cNvPr id="4" name="Image 3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45C0C1E7-A1C9-6396-02E9-879AC1E93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808" y="1971253"/>
            <a:ext cx="1872881" cy="1362706"/>
          </a:xfrm>
          <a:prstGeom prst="rect">
            <a:avLst/>
          </a:prstGeom>
        </p:spPr>
      </p:pic>
      <p:pic>
        <p:nvPicPr>
          <p:cNvPr id="8" name="Image 7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F92A2093-62A8-9334-8C69-FE8260048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6422" y="1971253"/>
            <a:ext cx="1948142" cy="1362706"/>
          </a:xfrm>
          <a:prstGeom prst="rect">
            <a:avLst/>
          </a:prstGeom>
        </p:spPr>
      </p:pic>
      <p:pic>
        <p:nvPicPr>
          <p:cNvPr id="9" name="Image 8" descr="Une image contenant mur, habits, intérieur, sourire&#10;&#10;Le contenu généré par l’IA peut être incorrect.">
            <a:extLst>
              <a:ext uri="{FF2B5EF4-FFF2-40B4-BE49-F238E27FC236}">
                <a16:creationId xmlns:a16="http://schemas.microsoft.com/office/drawing/2014/main" id="{39FD7BA2-03CF-D184-34CD-6F62B645C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38" y="1971253"/>
            <a:ext cx="1866261" cy="1362706"/>
          </a:xfrm>
          <a:prstGeom prst="rect">
            <a:avLst/>
          </a:prstGeom>
        </p:spPr>
      </p:pic>
      <p:pic>
        <p:nvPicPr>
          <p:cNvPr id="10" name="Image 9" descr="Une image contenant dessin humoristique, garço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78398C2B-24D6-14C7-EC2F-606B24EE3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6422" y="3417308"/>
            <a:ext cx="1948142" cy="13627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9F3CCE-20A5-1A2A-D277-7A20CDEC34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8981" y="3417308"/>
            <a:ext cx="1873530" cy="133135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5424A4-108F-1601-A69F-E11A7F69FC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157" y="3395916"/>
            <a:ext cx="1873531" cy="1374134"/>
          </a:xfrm>
          <a:prstGeom prst="rect">
            <a:avLst/>
          </a:prstGeom>
        </p:spPr>
      </p:pic>
      <p:pic>
        <p:nvPicPr>
          <p:cNvPr id="23" name="Image 22" descr="Une image contenant Danse, Visage humai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A08E457-A576-6383-777A-A6D74FDCB9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538" y="3429000"/>
            <a:ext cx="1866262" cy="131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82BA6F-1BCA-B1B1-8886-8DA6527BC465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تَنْبُتُ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ٱلْمَحَبَّةُ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بَيْنَ أَفْرادِ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ٱلْأُسْرَةِ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وَٱلْجيرَانِ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كَزَهْرَةٍ تُضيءُ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وَتَمْلَؤُها دِفْئاً. فَعِنْدَما يَتَعاوَنُ أَفْرادُ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ٱلْأُسْرَةِ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أَعْمالِ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وَيَتَبادَلونَ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ٱلنَّصيحَةَ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وَٱلاِبْتِسامَةَ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تَصيرُ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أَسْهَلَ وَأَهْدَأَ. وَعِنْدَما يُساعِدُ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ٱلْجارُ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جارَهُ، وَيَسْأَلُ عَنْهُ في أَوْقاتِ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وَٱلْحُزْنِ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تَقْوى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ٱلْعَلاقاتُ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وَتَزولُ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ٱلْخِلافاتُ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بِٱلْمَحَبَّةِ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تَـتَقارَبُ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ٱلْقُلوبُ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وَتَخِفُّ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ٱلصُّعوباتُ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وَتُصْبِحُ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ٱلْأَيّامُ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جَميلَةً وَسَعيدَةً.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تصحيح الوضعية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BE9577-1104-2EC8-59BE-BE7E6C137A27}"/>
              </a:ext>
            </a:extLst>
          </p:cNvPr>
          <p:cNvSpPr txBox="1"/>
          <p:nvPr/>
        </p:nvSpPr>
        <p:spPr>
          <a:xfrm>
            <a:off x="727953" y="1451895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نواصل قراءة النص. من يقرأ؟ ارفعوا أصابعكم عندما تسمعون كلمة لا تفهمونها.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تمنح الفرصة للفئة المتعثرة.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251E54-0544-4188-7503-0BB25A841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231">
            <a:off x="5112851" y="2815793"/>
            <a:ext cx="1679136" cy="25755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DE806-4CFD-446D-83D5-3265D56F1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3105">
            <a:off x="3146385" y="2845641"/>
            <a:ext cx="1640216" cy="251586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3D2BB3-1A07-8DBA-C6C6-4297B90E1FB5}"/>
              </a:ext>
            </a:extLst>
          </p:cNvPr>
          <p:cNvSpPr/>
          <p:nvPr/>
        </p:nvSpPr>
        <p:spPr>
          <a:xfrm rot="20593045">
            <a:off x="3286248" y="3805299"/>
            <a:ext cx="1562280" cy="136649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BF7D-3C65-912F-1889-37708586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81263-F0B7-DA10-745C-C1CD25C0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قبل تصحيح التمرينين. من يذكرنا بالمقصود ب"معلومات ضمنية"؟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EF1CC-927F-7D44-55CF-0ACABB377C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C8DD2C-0705-091D-A307-48D39859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6D4BDB-FCF7-A5B3-A321-AD0856833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AEC595-93D9-CDED-20F1-BB96C0369E1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9BFB46-20AF-F64C-CF72-FE33541C7AC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86016-5E4E-C1B5-EDA5-89A8BECB82F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4587032-F79A-8763-88AF-D937274D5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CFF8372-ABC0-3106-273D-EBA42BFA112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9C80480-A5F3-5428-4846-98FA3430C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A158BAD-E932-250F-5C60-526343B21A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0FCAD1-9693-C5C4-1548-E15749DCA5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D0EBB5-2FA6-82B7-7F06-759B51C98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FA69498A-4A3F-5D96-EB2E-627041062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373" y="1965124"/>
            <a:ext cx="1543186" cy="154318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720819B-7D15-CD5E-941E-ADC159B05CDF}"/>
              </a:ext>
            </a:extLst>
          </p:cNvPr>
          <p:cNvSpPr txBox="1"/>
          <p:nvPr/>
        </p:nvSpPr>
        <p:spPr>
          <a:xfrm>
            <a:off x="1386348" y="2991154"/>
            <a:ext cx="637130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اِسْتِنْتاجُ مَعْلوماتٍ ضِمْنِيَّةٍ (غَيْرِ صَريحَةٍ) في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74975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9E520-3D5C-6317-67AD-003855C8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E8A7-8FB1-73CE-B47F-B5CD84719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المقصود بمعلومات ضمنية أو  غير صريحة.</a:t>
            </a:r>
            <a:endParaRPr lang="fr-FR" sz="2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EBCEB8-8042-C6B7-56FE-304D86EA76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79073B1-F12F-0A43-7D73-5B8472184E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BD74530-0EF1-AC40-C83C-F4D2FB61CE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ABE1BBC-796B-8D80-0F31-333F96FAF45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172BD8E-08DF-3D9C-1F9C-EDFD67C0CB4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E17241-C381-6226-90F7-EE76C1EE523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6A7EFF4-79C3-59F9-0336-B53BA3A611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545B92F-67DF-892E-9178-00B21E9883B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D7F6AB8-1A43-3CD6-7950-0EE6F51FC9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B14D826-E452-6A30-22DC-CCBD25862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D688FAB-8307-4467-3A62-3007ED1570F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513A4847-2B19-6DD4-6599-3568BB3AE5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42911FC-1C7E-B381-053B-B8B5245DFA6E}"/>
              </a:ext>
            </a:extLst>
          </p:cNvPr>
          <p:cNvSpPr txBox="1"/>
          <p:nvPr/>
        </p:nvSpPr>
        <p:spPr>
          <a:xfrm>
            <a:off x="658761" y="2654003"/>
            <a:ext cx="799362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</p:spTree>
    <p:extLst>
      <p:ext uri="{BB962C8B-B14F-4D97-AF65-F5344CB8AC3E}">
        <p14:creationId xmlns:p14="http://schemas.microsoft.com/office/powerpoint/2010/main" val="20271035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6FBA-467A-6BBA-AECD-7FB1CEC43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47A890-6266-C477-1529-04ED8057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نتَذَكَّرُ خُطْواتِ إسْتِراتِيجِيَّةِ الكَلِماتِ المَفَاتيحِ لاستنتاج معلومات غير صريحة في النص.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8D5161-ABEF-DA77-FBE8-7B57957522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BA1334E-EB52-D6D2-6E72-566F4B007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99FC16-3882-A9DF-C5D0-E8FACA5AD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838EDC-1082-1054-9013-AC8ECA7BBBE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443D22-C828-6D60-7B38-3361DC61E5A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DB7918B-4239-DD70-51E1-9E69CE57737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07B77B-5AFA-BC0F-E276-644F2879E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97FF71E-A154-FD35-A241-998CD753401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A0777E6-D44F-A354-3614-B5EC8E0EE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1F6E450-AC5A-CD32-E6A7-B4F20C30C5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2214475-3E26-7E0F-AA2B-E6C666D73B8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A26D6E71-6F41-75AE-4073-C3C6605703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194D277-8A50-F81A-B116-64FA357F3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307190"/>
            <a:ext cx="7394767" cy="329939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1654680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B595-2510-BCC1-0F0B-8868BA0FA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34366-9F87-6329-8B27-4828E07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5367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الصفحة 61. من يقرأ المعلومة الأولى في الجدول الأول؟ في أي جزء وردت هذه المعلومة في النص؟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FCFBD3-A6F8-BCB4-E41C-72446D0B939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8825D8D-C2A8-2A3B-3980-0BD7B8A839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7C38BE6-F3C2-F038-E175-8687229446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E714B7F-565A-3D64-0327-483188643E7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BA4EA8-BF0E-59EE-182C-0D5808AF8CC8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77D38D6-275F-7BED-74D1-4F1FB21DF28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BB213838-5F2C-C09C-A9B9-7F056083F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2BEA788-434F-86D2-6760-E65436B373A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F2AF239-7EAC-D1ED-0C23-7399B124C1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902B31BE-E9DA-45F3-42BE-69BB00E7A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F1A817B-EAED-31D7-4CAF-F87B81E73D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BD639F81-A70F-89D0-6356-DBCED28681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61C742D-129F-47AC-E405-7707AE629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498" y="2351651"/>
            <a:ext cx="7895004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811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B881-6079-6BDA-B468-1130AB78F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20B66-07EC-F3E0-FB9C-6FDC932E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المؤشر الدال على تعاون الصديقتين ذكر في الجزء الأخير من النص. من يقرأ؟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B73D50-DF46-BC2A-A367-3790AE43A7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ABB2A66-71DD-2B18-108F-62F515B7DE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9FF7526-6FD0-325A-9DA9-6C86EB9BA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4487687-772E-582F-B0D6-65E5DF7B546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F6B7FE-B94B-2E9E-6232-1FB251270A85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F3EABE7-B778-7A40-BF5E-833BBFB5D0C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D828809-F976-9D1D-E8CC-96AA0412D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B12B2EC-C0F2-9AAF-ADD6-57729908F1F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FB96B18-A7AC-A480-17E3-3C6FBE7ECB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FE5A7BAE-5F64-0DB6-DC51-8890A9B58F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446366F-E055-450F-BED6-9AC662AF4F8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AFE8E14A-C944-82D1-38F3-773646E670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4355938-6482-358C-3684-064F48C89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245" y="1612921"/>
            <a:ext cx="7895004" cy="2804403"/>
          </a:xfrm>
          <a:prstGeom prst="rect">
            <a:avLst/>
          </a:prstGeom>
        </p:spPr>
      </p:pic>
      <p:pic>
        <p:nvPicPr>
          <p:cNvPr id="7" name="Image 6" descr="Une image contenant texte, Police, blanc, noir et blanc&#10;&#10;Le contenu généré par l’IA peut être incorrect.">
            <a:extLst>
              <a:ext uri="{FF2B5EF4-FFF2-40B4-BE49-F238E27FC236}">
                <a16:creationId xmlns:a16="http://schemas.microsoft.com/office/drawing/2014/main" id="{A7DDB1A2-4342-1E15-AC62-2CB115BBA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9652" y="3429000"/>
            <a:ext cx="6614733" cy="2377646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81309205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D318E-345A-A589-DA55-8B50A812E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1D078-BDBD-B554-627C-26F29D29C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ما المؤشرات التي تدل على تعاون الفتاتين؟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EADCCF-7058-4C24-12A9-254652A3554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F768281-79D8-26B5-F922-B19EA36D6D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9A1C94B-9B05-D707-10EC-08359E537C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EB2DF8-A04C-3FA5-E398-683E17F4E23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CDE40D-1E6E-75C8-188A-F75FE5B5D7A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D487C2-1BF6-42DC-088D-172A770B7BE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1F093DB-22AA-5A9F-E93F-219371EAD6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86D9FC5-ADD5-CC8A-A398-8836D17116BC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47097191-84C4-42F5-9EC4-CB5D9055F7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04965DE-7BEF-7668-99B1-E30F76316D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3DB4025-2C22-20C2-9EAE-2AE905D7A04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2D6B037E-A240-926B-3A69-16D84B83B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3B02719-6436-091D-37A8-DB7D60E66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245" y="1612921"/>
            <a:ext cx="7895004" cy="2804403"/>
          </a:xfrm>
          <a:prstGeom prst="rect">
            <a:avLst/>
          </a:prstGeom>
        </p:spPr>
      </p:pic>
      <p:pic>
        <p:nvPicPr>
          <p:cNvPr id="7" name="Image 6" descr="Une image contenant texte, Police, blanc, noir et blanc&#10;&#10;Le contenu généré par l’IA peut être incorrect.">
            <a:extLst>
              <a:ext uri="{FF2B5EF4-FFF2-40B4-BE49-F238E27FC236}">
                <a16:creationId xmlns:a16="http://schemas.microsoft.com/office/drawing/2014/main" id="{17BFE892-43A7-1A95-7B0C-8D78577520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9652" y="3429000"/>
            <a:ext cx="6614733" cy="2377646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C352EA8-CCD8-0107-FA0B-A913B32745EB}"/>
              </a:ext>
            </a:extLst>
          </p:cNvPr>
          <p:cNvCxnSpPr/>
          <p:nvPr/>
        </p:nvCxnSpPr>
        <p:spPr>
          <a:xfrm flipH="1">
            <a:off x="1539551" y="4198776"/>
            <a:ext cx="64696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288F280-8093-1F7F-9C8E-8328144EB8D5}"/>
              </a:ext>
            </a:extLst>
          </p:cNvPr>
          <p:cNvCxnSpPr>
            <a:cxnSpLocks/>
          </p:cNvCxnSpPr>
          <p:nvPr/>
        </p:nvCxnSpPr>
        <p:spPr>
          <a:xfrm flipH="1">
            <a:off x="2815306" y="4611603"/>
            <a:ext cx="515654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56FCEE1-CB49-E103-8B0B-65AD8FF88643}"/>
              </a:ext>
            </a:extLst>
          </p:cNvPr>
          <p:cNvCxnSpPr>
            <a:cxnSpLocks/>
          </p:cNvCxnSpPr>
          <p:nvPr/>
        </p:nvCxnSpPr>
        <p:spPr>
          <a:xfrm flipH="1">
            <a:off x="4774384" y="3763348"/>
            <a:ext cx="2139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4A61746-89FE-57AB-93BD-6284146465D8}"/>
              </a:ext>
            </a:extLst>
          </p:cNvPr>
          <p:cNvCxnSpPr>
            <a:cxnSpLocks/>
          </p:cNvCxnSpPr>
          <p:nvPr/>
        </p:nvCxnSpPr>
        <p:spPr>
          <a:xfrm flipH="1">
            <a:off x="3676261" y="5806646"/>
            <a:ext cx="9322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1963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68393-A2F9-4067-2CB0-9C402C4A3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3744D-E6BC-49ED-54FC-EE902877A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536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راجعوا إجاباتكم بالنسبة إلى المعلومتين الأخريين. دقيقة واحدة.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8B2F62-288A-3D9C-8AF6-7BE31A0050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97D0B8E-111A-782A-7FAE-C403C08879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A807F2A-2FB5-F1E0-4E76-DB9C885F56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E4F32D7-0A1A-586C-5000-041B055C7C6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546B707-DA59-6570-B475-D704A905B6B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7AC7BB2-92C4-F786-9125-C84A1D89C61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DD18A96-0227-52EF-E3B5-E4AE96916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293C07E-E5F6-655A-8E90-F1F87D7BAF5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F0681FA-CB66-0507-A3D6-A65407596E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5056810-B33F-9C40-ABFD-40C7D6253B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D57D1BF-AF6D-E9B5-08FF-4A4DEF4DB1B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1" name="Image 1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A3979AB-59A8-AF41-671E-9135C6B0E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98" y="2034073"/>
            <a:ext cx="7895004" cy="3732245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23A18F4-A6B3-8F47-623F-402860682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005478D-EB45-2B0C-DFA8-AA3A7910E43A}"/>
              </a:ext>
            </a:extLst>
          </p:cNvPr>
          <p:cNvSpPr txBox="1"/>
          <p:nvPr/>
        </p:nvSpPr>
        <p:spPr>
          <a:xfrm>
            <a:off x="103182" y="3429000"/>
            <a:ext cx="4227260" cy="119181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صَنَعَتْ لَيْلى مَنْزِلاً.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سُرَّتْ سُعادُ ...فَأَمْسَكَتْ قَلماً ...تُزَيِّنُ ... 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710666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DD2B6-D158-D9D4-ACB9-DABB86CAB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D566C0-3D74-5904-B17D-0CF55A15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536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يذكر المؤشرات الدالة على إحباط ليلى بسبب فشلها في التلوين؟ هل تتفقون؟ ...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15AAD0-0AB2-74AF-FBF0-6A36D29D35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09EA4E4-7283-26A3-B19E-A08EBAC16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4201139-B080-A59B-D55B-E74A8B5264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E497E2C-A728-7B38-3D45-CB802875545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B47F152-7AD0-5542-87D8-F929397A43D5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D17247A-EB20-6AE0-D6EC-19AACDCCCAC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B1335DEB-45DE-676D-D417-13763F891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67732F7-EAA6-5EDE-99EF-C27FF77B8ED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BA8B37E-393E-5DD9-CA9C-A443DCF710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D44B1FD-0ACD-BF69-D168-B66ABCEE7B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6A73AE9-A06C-2105-5431-A6F36DF3EE1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1" name="Image 1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FF50103-88B6-5A21-8E62-0665F7751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98" y="2351651"/>
            <a:ext cx="7895004" cy="3647933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F0D9561-D0CA-FBFB-70C4-130233DB0D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9C36876-D46B-1E1B-0B34-E4C21EED3C9C}"/>
              </a:ext>
            </a:extLst>
          </p:cNvPr>
          <p:cNvSpPr txBox="1"/>
          <p:nvPr/>
        </p:nvSpPr>
        <p:spPr>
          <a:xfrm>
            <a:off x="103182" y="3579709"/>
            <a:ext cx="4227260" cy="119181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صَنَعَتْ لَيْلى مَنْزِلاً.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سُرَّتْ سُعادُ ...فَأَمْسَكَتْ قَلماً ...تُزَيِّنُ ... 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561916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8EFFD-14A8-8AC9-1E81-42137F7E0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4F9DE-1656-396F-64B9-6EBD2D446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536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6549F3-81CE-39B1-1201-5F755AF7C7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0F4DBA-80F0-83C0-7B74-658BD722B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E5BFC4-7915-793F-7BF1-7780C29D71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507AD9B-38C6-7EB3-D158-501089301B9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7058AD5-FB7D-1A76-2B76-E7208EA21BC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1C5055C-9C61-7814-7536-FCA8C24EC22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8FAAB61-2AE9-670F-071A-8AED763F28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30EA732-B4B6-9F3B-4DB2-C73E7737472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1745465-9EA7-3720-A4FA-82CA78A019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64629D3-9AE9-81E2-00A1-2AA111E306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BFCA9B0-4377-C8AF-3E18-C025C84F6DF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1" name="Image 1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AE78BAC-E35F-F268-0468-34522F309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98" y="1704227"/>
            <a:ext cx="7895004" cy="4397773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99E6B5B-9143-1EFA-272A-8E801A9D8B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068E76-212B-B18A-381A-58EC6A3BB560}"/>
              </a:ext>
            </a:extLst>
          </p:cNvPr>
          <p:cNvSpPr txBox="1"/>
          <p:nvPr/>
        </p:nvSpPr>
        <p:spPr>
          <a:xfrm>
            <a:off x="103182" y="3429000"/>
            <a:ext cx="4227260" cy="119181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صَنَعَتْ لَيْلى مَنْزِلاً. </a:t>
            </a:r>
          </a:p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سُرَّتْ سُعادُ ...فَأَمْسَكَتْ قَلماً ...تُزَيِّنُ ... 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6CB0DF-B001-CC27-B032-6FF08CEDB0FA}"/>
              </a:ext>
            </a:extLst>
          </p:cNvPr>
          <p:cNvSpPr txBox="1"/>
          <p:nvPr/>
        </p:nvSpPr>
        <p:spPr>
          <a:xfrm>
            <a:off x="319750" y="4557865"/>
            <a:ext cx="4709449" cy="6469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شَعَرَتْ لَيْلى بِالْأَسَفِ لِأَنَّها لَمْ تُحْسِنِ الطّلاءَ.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2B064-3D18-E979-8BC0-AF6F3A42B480}"/>
              </a:ext>
            </a:extLst>
          </p:cNvPr>
          <p:cNvSpPr txBox="1"/>
          <p:nvPr/>
        </p:nvSpPr>
        <p:spPr>
          <a:xfrm>
            <a:off x="319749" y="5325078"/>
            <a:ext cx="4709449" cy="6469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عَلَيْكِ يا صَغيرَتي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لَقَدْ صَنَعْتِ مَنْزِلاً رائِعاً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2473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77B82-7FA3-0036-8396-619AC048D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2D8BA-9136-181D-73ED-41AE5F89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التمرين الثاني. من يقرأ التعليمة؟ من يقرأ المؤشرات في السطر الأول؟ ماذا نستنتج منها؟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28E7EB-BDE6-FC82-04DA-85A0C56FD0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ECFD15-ECDC-B534-9A0D-8D5536283C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49003B6-943D-7933-3DC2-C796E18B8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9E4682-E1B6-2CB7-79B4-1D63622BC65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EB0D13-DE23-7B89-3850-4600480B833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B0346AF-A1DA-6DAB-F9A6-4111DDF7D693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53742A4-270D-E895-3DB2-311BE4339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88A493A-949D-D2E1-7107-1457EBC63B0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9FF1A41-733B-7B28-9ED9-1D85A2B3A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3721B85-F8A5-CCA1-A9E5-F81813EA6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15F28B1-AA4D-8F30-B54B-7777BB7618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672DB340-4FF9-1775-BB12-9E48BE4ACE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3CDF11-0385-3021-2149-878884DFF6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430" y="2133402"/>
            <a:ext cx="8124161" cy="377846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DAAA465-91BB-54D1-437F-49F6E26E2535}"/>
              </a:ext>
            </a:extLst>
          </p:cNvPr>
          <p:cNvCxnSpPr/>
          <p:nvPr/>
        </p:nvCxnSpPr>
        <p:spPr>
          <a:xfrm>
            <a:off x="5225143" y="3722914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D05B12F-814A-6AF8-13BF-0140DF084446}"/>
              </a:ext>
            </a:extLst>
          </p:cNvPr>
          <p:cNvCxnSpPr>
            <a:cxnSpLocks/>
          </p:cNvCxnSpPr>
          <p:nvPr/>
        </p:nvCxnSpPr>
        <p:spPr>
          <a:xfrm>
            <a:off x="5393094" y="4998097"/>
            <a:ext cx="18991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282A4B1-68F1-502B-1A3E-C473972C5590}"/>
              </a:ext>
            </a:extLst>
          </p:cNvPr>
          <p:cNvCxnSpPr/>
          <p:nvPr/>
        </p:nvCxnSpPr>
        <p:spPr>
          <a:xfrm>
            <a:off x="7529804" y="4998097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61D10A9-8D22-5B6F-CBDD-9BAD26B1E8E9}"/>
              </a:ext>
            </a:extLst>
          </p:cNvPr>
          <p:cNvCxnSpPr/>
          <p:nvPr/>
        </p:nvCxnSpPr>
        <p:spPr>
          <a:xfrm>
            <a:off x="5843504" y="5445966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D71CA5A8-57A7-1FBB-46F5-C7203A61B602}"/>
              </a:ext>
            </a:extLst>
          </p:cNvPr>
          <p:cNvSpPr txBox="1"/>
          <p:nvPr/>
        </p:nvSpPr>
        <p:spPr>
          <a:xfrm>
            <a:off x="161130" y="3429000"/>
            <a:ext cx="4709449" cy="6469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لَيْلى تُحِبُّ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-لَيْلى تَسْتَعِدُّ لِلْإِبْداعِ.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9D7FEE7-CF0B-04C6-10A8-5D7261DD6488}"/>
              </a:ext>
            </a:extLst>
          </p:cNvPr>
          <p:cNvSpPr txBox="1"/>
          <p:nvPr/>
        </p:nvSpPr>
        <p:spPr>
          <a:xfrm>
            <a:off x="161129" y="4301895"/>
            <a:ext cx="4709449" cy="578882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ليلى مُعْجَبَةٌ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بِٱلْمُجَسَّمِ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اَلْمُجَسَّمُ غَيْرُ مُكْتَمِلٍ بَعْدُ.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896EE3B-4742-9C75-45F9-03092E355760}"/>
              </a:ext>
            </a:extLst>
          </p:cNvPr>
          <p:cNvSpPr txBox="1"/>
          <p:nvPr/>
        </p:nvSpPr>
        <p:spPr>
          <a:xfrm>
            <a:off x="253166" y="5122473"/>
            <a:ext cx="4709449" cy="6469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لَيْلى تُرَحِّبُ بِفِكْرَةِ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0424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C067-84CF-2305-08FF-1DF316EDF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C5D66-0A0D-BFAC-E7BF-767F8788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B7BA3D-909B-3309-8ECD-FB4DF43D82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FE314B2-7CF8-E06F-6E55-95483BC323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B08378-FDEE-2427-9E6C-FFAA222D2E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B43B1CC-7B61-2EFC-A188-C2CAB67EB8E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C70E92-3FA8-E469-EFB8-29A45883F9C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7965F06-4A70-9713-B57C-98AB6DE082B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FDA9E19-42FC-95F3-7C83-7845D1513A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2BF7EDC-5411-160A-5916-218613A462BC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1CFDB6-9DE2-3DC9-5BAF-E425AC0EB9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28F1CBD-7688-AE42-31A0-B0E6649FD7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8E3AF0C-DF21-E410-FFF5-B060A83CC87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69C450EB-9980-3DA2-476D-62EBE9010A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02246B-E4C5-7AC1-53C5-5A585DECC2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430" y="2133402"/>
            <a:ext cx="8124161" cy="377846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85716D4-FF94-D5F9-8F91-D5B1F01C0952}"/>
              </a:ext>
            </a:extLst>
          </p:cNvPr>
          <p:cNvCxnSpPr/>
          <p:nvPr/>
        </p:nvCxnSpPr>
        <p:spPr>
          <a:xfrm>
            <a:off x="5225143" y="3722914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6C76B9F-8D12-659B-562C-8B03032C146A}"/>
              </a:ext>
            </a:extLst>
          </p:cNvPr>
          <p:cNvCxnSpPr/>
          <p:nvPr/>
        </p:nvCxnSpPr>
        <p:spPr>
          <a:xfrm>
            <a:off x="7442168" y="4565779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9E4F513-0B77-9F97-DCB0-C5F4655E5F66}"/>
              </a:ext>
            </a:extLst>
          </p:cNvPr>
          <p:cNvCxnSpPr/>
          <p:nvPr/>
        </p:nvCxnSpPr>
        <p:spPr>
          <a:xfrm>
            <a:off x="7529804" y="4998097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9FEA16F-E8B8-1B38-BD22-717C79E5E65B}"/>
              </a:ext>
            </a:extLst>
          </p:cNvPr>
          <p:cNvCxnSpPr/>
          <p:nvPr/>
        </p:nvCxnSpPr>
        <p:spPr>
          <a:xfrm>
            <a:off x="5843504" y="5445966"/>
            <a:ext cx="970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00D42CC2-7A4D-BB39-DB65-0CD21CFC8E73}"/>
              </a:ext>
            </a:extLst>
          </p:cNvPr>
          <p:cNvSpPr txBox="1"/>
          <p:nvPr/>
        </p:nvSpPr>
        <p:spPr>
          <a:xfrm>
            <a:off x="161130" y="3429000"/>
            <a:ext cx="4709449" cy="6469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لَيْلى تُحِبُّ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-لَيْلى تَسْتَعِدُّ لِلْإِبْداعِ.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4507919-8EB4-1F3A-1077-7B9AAF11FB1B}"/>
              </a:ext>
            </a:extLst>
          </p:cNvPr>
          <p:cNvSpPr txBox="1"/>
          <p:nvPr/>
        </p:nvSpPr>
        <p:spPr>
          <a:xfrm>
            <a:off x="161129" y="4301895"/>
            <a:ext cx="4709449" cy="578882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ليلى مُعْجَبَةٌ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بِٱلْمُجَسَّمِ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اَلْمُجَسَّمُ غَيْرُ مُكْتَمِلٍ بَعْدُ.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AC7B9D8-2316-471D-8641-D13D58DB1844}"/>
              </a:ext>
            </a:extLst>
          </p:cNvPr>
          <p:cNvSpPr txBox="1"/>
          <p:nvPr/>
        </p:nvSpPr>
        <p:spPr>
          <a:xfrm>
            <a:off x="253166" y="5122473"/>
            <a:ext cx="4709449" cy="6469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لَيْلى تُرَحِّبُ بِفِكْرَةِ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056594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F09D-3C62-66D4-67E4-E595E42E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15290-D812-03BD-6807-1C5C6E27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الإملاء. من يذكرنا بطريقة كتابة الهمزة المتوسطة في الكلمات؟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8852C-E62B-F930-208D-89D6A8B70E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7E69CA-2175-B165-42A6-E0291670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1F83BE-91FA-44E8-9492-FCCB69F04F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437C80-0B8D-D66F-695B-00EA2D3BB90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DA35FB-4D67-A2D6-4C61-2238D666CAB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AAE56A-5DED-ADFB-78F8-3488FA65433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6CAA52D-5CE5-99DB-4D22-2908F7EC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2140D-17B3-B21A-24F6-D2C9CF03C2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698EEAF-928A-EB01-4840-2EE357ABC7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A2360F-9986-5FE5-D2E8-0336EF811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00EFAE-E3BB-6B54-DC59-1C38BD7BD3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16EFAE4-0A45-FA69-1574-CD5701A89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396E11D-3847-D875-1893-F7810B84AD11}"/>
              </a:ext>
            </a:extLst>
          </p:cNvPr>
          <p:cNvSpPr txBox="1"/>
          <p:nvPr/>
        </p:nvSpPr>
        <p:spPr>
          <a:xfrm>
            <a:off x="2457000" y="2921168"/>
            <a:ext cx="42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ٱلْمُتَوَسِّطَةُ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820668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D5368-518F-221A-F478-6D5D1C489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75870-C393-10C2-8902-E0607FD8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الإملاء. من يذكرنا بطريقة كتابة الهمزة المتطرفة في الكلمات؟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F1184-75AB-A3E6-4179-31CDDB1F2E9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4C7B21-C731-9CDF-7462-6C2686358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AAD9C6-8CF3-D747-0A89-3B146B5AD2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1C39FA-A954-13D0-74BF-B80152AFC2D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97C9ED-65B5-D0C8-6FBA-243A320D411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BAD4F88-4184-33F5-6FDB-198180AA8B7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820A454D-94A0-3F55-5F56-975C6CE2F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166C631-8D41-CCA0-A46C-9B2934EA9E6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EEE486C-E687-E6B3-2B72-3DAE5A096F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7B2F49E-D6D0-93C3-ECB0-4E06ED434C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C9D17F-D5A7-5C0B-5E3E-9627C77123D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5EF49FB-C172-C7FC-F901-E6C1CE333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E054165-0F9D-B707-0F76-44669C69E8EE}"/>
              </a:ext>
            </a:extLst>
          </p:cNvPr>
          <p:cNvSpPr txBox="1"/>
          <p:nvPr/>
        </p:nvSpPr>
        <p:spPr>
          <a:xfrm>
            <a:off x="2457000" y="2921168"/>
            <a:ext cx="42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ٱلْمُتَطَرِّفَةُ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665808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891-185C-D165-5437-BB3AA0116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A9C3-8F0F-23F2-46F2-51CFCB00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ألواحكم، أكملوا الجملة التالية بهمزة مناسبة. سأمليها عليكم.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E11F2-9ADD-85B4-8263-E4A3D89440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90E94A-4668-3E3C-8E4D-8A9A1E30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1BF947-DF06-A20F-CB59-62E9A7C6F7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205B6B-94AC-54E6-905E-B6E90F7E2BD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7C5239-D4D0-CF1D-5079-2244BDC1D9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90A6AF-69EB-2E3F-99FC-DC947C514D1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0177939-BBD8-209F-C57E-2D1A1EE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6687909-A3BD-9E96-BE98-46569525C30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8E9BC41-0B07-5F36-072F-F36103A3AB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D58B3F-9BF2-CB9A-D27E-4F9D81BAB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5C427A-68FA-1153-C31A-81901C4125A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2B2EF10-5CE3-1496-FD9D-8FC0821B5848}"/>
              </a:ext>
            </a:extLst>
          </p:cNvPr>
          <p:cNvSpPr txBox="1"/>
          <p:nvPr/>
        </p:nvSpPr>
        <p:spPr>
          <a:xfrm>
            <a:off x="1110343" y="2883846"/>
            <a:ext cx="7324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يَـ...خُذُ عَبْدُ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...وفِ كَـ...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ساً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مُمْتَلِ...ةً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 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92FA7F29-2C8D-07E5-95BF-1BD7909165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9F8F52-113B-9C51-3735-941E36F2E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311" y="4006585"/>
            <a:ext cx="1908399" cy="190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38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8238-AA5C-EE45-9AC5-4DC71B71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82EBA-9B99-70D1-2566-EAE984FA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ارفعوا ألواحكم. كل واحد سيبرر إجابته.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F4F133-11F8-B2D7-6473-6DA609927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52ECF3-B6FF-E583-0378-044647C134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6CC07C-FF5A-B7A2-DF81-F162EE2F7F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720886-C2FA-A39D-0652-62D40DD502C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AAFF34A-0520-C427-DA3A-74C39987300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32D35CE-167D-F7FF-871E-B75CECC9E65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46A8657-7C55-B922-5D42-7113D0C2F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E929E06A-68E8-52F9-9F66-5A67A8F7CAB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CAFDA1-E3CD-D129-8457-3ADCB06AD1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CA79199-4BEE-6B1F-5529-E884B9B24D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E074C49-A33B-79A9-FFCF-27ABD69CB40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A7D231-2E6A-58B8-3F38-2DD58036D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2935761-4C5E-1AA1-3BD5-2FA0AB1698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64" y="1864853"/>
            <a:ext cx="3128293" cy="312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638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EC950-31C5-6FF0-6EC5-4771D7065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AF879-A3D9-E9E5-8716-FB41E961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808870-EEB1-D3A2-AD8D-C274C747D9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CC0F3F6-5712-9ECB-DAA0-43087455F1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ED404DC-8182-A1B3-9501-C88972131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16984E-E24C-E008-23DE-E6A15DC19BB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0BED519-0EA0-F564-4B27-58E0B2BB7B7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60CCD80-03FA-6ECA-CC65-2F17CB5F83E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976B35C-4CD5-F8EC-4990-CB99C6EA6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3BE310B-E801-574A-5F57-8F2AB1C1025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BBF6F68-98A9-281A-31AB-D165CDA0BE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E5C2A92-D4CB-2FD5-13E8-2E0FF7ED95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C96655E-B2FC-A3B4-A0EC-8F34B70D380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A01AD4E3-2AA4-F19D-8026-2777B93C19A0}"/>
              </a:ext>
            </a:extLst>
          </p:cNvPr>
          <p:cNvSpPr txBox="1"/>
          <p:nvPr/>
        </p:nvSpPr>
        <p:spPr>
          <a:xfrm>
            <a:off x="1376458" y="2921168"/>
            <a:ext cx="6771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خُذُ عَبْدُ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</a:t>
            </a:r>
            <a:r>
              <a:rPr lang="ar-MA" sz="6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وفِ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ْساً مُمْتَلِ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َةً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</a:t>
            </a:r>
            <a:r>
              <a:rPr lang="ar-MA" sz="6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16CA4E0-1210-8323-8984-097D0E7ED6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5268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28922</TotalTime>
  <Words>1659</Words>
  <Application>Microsoft Office PowerPoint</Application>
  <PresentationFormat>Affichage à l'écran (4:3)</PresentationFormat>
  <Paragraphs>292</Paragraphs>
  <Slides>37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37</vt:i4>
      </vt:variant>
    </vt:vector>
  </HeadingPairs>
  <TitlesOfParts>
    <vt:vector size="71" baseType="lpstr">
      <vt:lpstr>Sakkal Majalla</vt:lpstr>
      <vt:lpstr>Air Strip Arabic</vt:lpstr>
      <vt:lpstr>Dosis Medium</vt:lpstr>
      <vt:lpstr>Dosis ExtraBold</vt:lpstr>
      <vt:lpstr>Aptos</vt:lpstr>
      <vt:lpstr>Calibri Light</vt:lpstr>
      <vt:lpstr>Arial</vt:lpstr>
      <vt:lpstr>Wingdings</vt:lpstr>
      <vt:lpstr>Microsoft Uighur</vt:lpstr>
      <vt:lpstr>Calibri</vt:lpstr>
      <vt:lpstr>Dosis</vt:lpstr>
      <vt:lpstr>Modern Love</vt:lpstr>
      <vt:lpstr>Dosis SemiBold</vt:lpstr>
      <vt:lpstr>DengXian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3</vt:lpstr>
      <vt:lpstr>خذوا الصفحة 60، اقرؤوا النص قراءة هامسة ثم أنجزوا المطلوب حسب البطاقة التوجيهية أمامكم. (توضيح التعليميتين ونقل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تصحيح الوضعية</vt:lpstr>
      <vt:lpstr>نواصل قراءة النص. من يقرأ؟ ارفعوا أصابعكم عندما تسمعون كلمة لا تفهمونها. تمنح الفرصة للفئة المتعثرة. </vt:lpstr>
      <vt:lpstr>الآن قبل تصحيح التمرينين. من يذكرنا بالمقصود ب"معلومات ضمنية"؟</vt:lpstr>
      <vt:lpstr>نتذكر المقصود بمعلومات ضمنية أو  غير صريحة.</vt:lpstr>
      <vt:lpstr>نتَذَكَّرُ خُطْواتِ إسْتِراتِيجِيَّةِ الكَلِماتِ المَفَاتيحِ لاستنتاج معلومات غير صريحة في النص.</vt:lpstr>
      <vt:lpstr>خذوا الصفحة 61. من يقرأ المعلومة الأولى في الجدول الأول؟ في أي جزء وردت هذه المعلومة في النص؟</vt:lpstr>
      <vt:lpstr>المؤشر الدال على تعاون الصديقتين ذكر في الجزء الأخير من النص. من يقرأ؟</vt:lpstr>
      <vt:lpstr>ما المؤشرات التي تدل على تعاون الفتاتين؟</vt:lpstr>
      <vt:lpstr>راجعوا إجاباتكم بالنسبة إلى المعلومتين الأخريين. دقيقة واحدة.</vt:lpstr>
      <vt:lpstr>نصحح. من يذكر المؤشرات الدالة على إحباط ليلى بسبب فشلها في التلوين؟ هل تتفقون؟ ...</vt:lpstr>
      <vt:lpstr>انتبهوا للتصحيح.</vt:lpstr>
      <vt:lpstr>نمر إلى التمرين الثاني. من يقرأ التعليمة؟ من يقرأ المؤشرات في السطر الأول؟ ماذا نستنتج منها؟</vt:lpstr>
      <vt:lpstr>انتبهوا للتصحيح.</vt:lpstr>
      <vt:lpstr>الآن نمر إلى الإملاء. من يذكرنا بطريقة كتابة الهمزة المتوسطة في الكلمات؟</vt:lpstr>
      <vt:lpstr>الآن نمر إلى الإملاء. من يذكرنا بطريقة كتابة الهمزة المتطرفة في الكلمات؟</vt:lpstr>
      <vt:lpstr>على ألواحكم، أكملوا الجملة التالية بهمزة مناسبة. سأمليها عليكم.</vt:lpstr>
      <vt:lpstr>ارفعوا ألواحكم. كل واحد سيبرر إجابته.</vt:lpstr>
      <vt:lpstr>انتبهوا للتصحيح.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264</cp:revision>
  <dcterms:created xsi:type="dcterms:W3CDTF">2023-09-20T21:35:22Z</dcterms:created>
  <dcterms:modified xsi:type="dcterms:W3CDTF">2026-03-03T21:33:59Z</dcterms:modified>
</cp:coreProperties>
</file>