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9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739" r:id="rId38"/>
    <p:sldId id="2147482616" r:id="rId39"/>
    <p:sldId id="2147482744" r:id="rId40"/>
    <p:sldId id="2147482790" r:id="rId41"/>
    <p:sldId id="2147482791" r:id="rId42"/>
    <p:sldId id="2147482789" r:id="rId43"/>
    <p:sldId id="2147482806" r:id="rId44"/>
    <p:sldId id="2147482807" r:id="rId45"/>
    <p:sldId id="2147482808" r:id="rId46"/>
    <p:sldId id="2147482792" r:id="rId47"/>
    <p:sldId id="2147482796" r:id="rId48"/>
    <p:sldId id="2147482809" r:id="rId49"/>
    <p:sldId id="2147482810" r:id="rId50"/>
    <p:sldId id="2147482793" r:id="rId51"/>
    <p:sldId id="2147482799" r:id="rId52"/>
    <p:sldId id="2147482798" r:id="rId53"/>
    <p:sldId id="2147482811" r:id="rId54"/>
    <p:sldId id="2147482812" r:id="rId55"/>
    <p:sldId id="2147482814" r:id="rId56"/>
    <p:sldId id="2147482727" r:id="rId57"/>
    <p:sldId id="2147482788" r:id="rId58"/>
  </p:sldIdLst>
  <p:sldSz cx="9144000" cy="6858000" type="screen4x3"/>
  <p:notesSz cx="6858000" cy="9144000"/>
  <p:embeddedFontLst>
    <p:embeddedFont>
      <p:font typeface="Air Strip Arabic" panose="020B0604020202020204" charset="0"/>
      <p:regular r:id="rId60"/>
    </p:embeddedFon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AFABAB"/>
    <a:srgbClr val="9EE0F4"/>
    <a:srgbClr val="424D7C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font" Target="fonts/font7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image" Target="../media/image54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D0374DF-8FDC-0CEA-8CF8-827CC44F3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(إملاء وظواهر لغوية)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259633" y="2255061"/>
            <a:ext cx="6811346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1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60، اقرؤوا النص قراءة هامسة ثم أنجزوا المطلوب حسب البطاقة التوجيهية أمامكم. (تنقل البطاقة إلى السبورة)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466531" y="2743201"/>
            <a:ext cx="3750062" cy="36625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-قِراءَةُ هامِسَةٌ؛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-أَضَعُ خَطّاً تَحْتَ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ٱلْماضِيَةِ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ٱلتَّمْرينَيْنِ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1 و2 (مُعْجَمُ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-أُنْشِئُ على دفتر القسم خَريطَةَ كَلِمَةِ "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أَقْبَلَتْ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F22867-9F97-E04D-89DC-4C2E03341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6653635" y="2554535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B56AB5-227F-952C-FC00-DFFF7E3E3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3105">
            <a:off x="4687169" y="2584383"/>
            <a:ext cx="1640216" cy="251586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940CFD-F104-42AF-D70E-329A75511B56}"/>
              </a:ext>
            </a:extLst>
          </p:cNvPr>
          <p:cNvSpPr/>
          <p:nvPr/>
        </p:nvSpPr>
        <p:spPr>
          <a:xfrm rot="20593045">
            <a:off x="4527805" y="2847230"/>
            <a:ext cx="1614072" cy="79097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6E2681-52A0-E54B-5D52-C43502C52691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876150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-ذكر لماذا ينتابه الشعور المعبر عنه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93486" y="1888494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فُزْت في مُسابَقَةٍ لِلرَّسْمِ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فَأَخَذَ يَسْأَلُك زميلك وَأَنْت تُجيبُ/ين.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فُزْت في </a:t>
            </a:r>
            <a:r>
              <a:rPr lang="ar-MA" sz="28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ٱلْمُسابَقَةَ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278610" y="4880432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أُعْجِبَ عِمادٌ بِصَديقِهِ إِبْراهيمَ؟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حَزِنَ عِمادٌ في الْحِكايَةِ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212271" y="804582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2" name="Image 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EF15F432-A8A8-63B7-08F8-2BE3650F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946" y="1996352"/>
            <a:ext cx="2091734" cy="1400316"/>
          </a:xfrm>
          <a:prstGeom prst="rect">
            <a:avLst/>
          </a:prstGeom>
        </p:spPr>
      </p:pic>
      <p:pic>
        <p:nvPicPr>
          <p:cNvPr id="14" name="Image 13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CF0FF9BE-8E8A-E83D-DA74-75FFCC81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872" y="1999147"/>
            <a:ext cx="2215027" cy="1400316"/>
          </a:xfrm>
          <a:prstGeom prst="rect">
            <a:avLst/>
          </a:prstGeom>
        </p:spPr>
      </p:pic>
      <p:pic>
        <p:nvPicPr>
          <p:cNvPr id="15" name="Image 14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1E79C538-81AA-A305-24F3-FC32CD75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910" y="3480116"/>
            <a:ext cx="2164845" cy="1400316"/>
          </a:xfrm>
          <a:prstGeom prst="rect">
            <a:avLst/>
          </a:prstGeom>
        </p:spPr>
      </p:pic>
      <p:pic>
        <p:nvPicPr>
          <p:cNvPr id="16" name="Image 15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87E44AF9-55DF-826F-D605-ECE53529B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872" y="3488073"/>
            <a:ext cx="2164845" cy="1343609"/>
          </a:xfrm>
          <a:prstGeom prst="rect">
            <a:avLst/>
          </a:prstGeom>
        </p:spPr>
      </p:pic>
      <p:pic>
        <p:nvPicPr>
          <p:cNvPr id="18" name="Image 17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9177BE21-1ACB-17A3-CBAB-E3779F5F9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9728" y="1969611"/>
            <a:ext cx="2215027" cy="1400316"/>
          </a:xfrm>
          <a:prstGeom prst="rect">
            <a:avLst/>
          </a:prstGeom>
        </p:spPr>
      </p:pic>
      <p:pic>
        <p:nvPicPr>
          <p:cNvPr id="19" name="Image 18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3EC15DEF-F62B-8191-AE54-E91197B52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3482" y="3488073"/>
            <a:ext cx="2202663" cy="13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B150AE-BD67-256C-0C50-76C5E4D5DFCC}"/>
              </a:ext>
            </a:extLst>
          </p:cNvPr>
          <p:cNvSpPr/>
          <p:nvPr/>
        </p:nvSpPr>
        <p:spPr>
          <a:xfrm>
            <a:off x="448314" y="1894115"/>
            <a:ext cx="8247372" cy="4544008"/>
          </a:xfrm>
          <a:custGeom>
            <a:avLst/>
            <a:gdLst>
              <a:gd name="csX0" fmla="*/ 0 w 8247372"/>
              <a:gd name="csY0" fmla="*/ 236061 h 4544008"/>
              <a:gd name="csX1" fmla="*/ 236061 w 8247372"/>
              <a:gd name="csY1" fmla="*/ 0 h 4544008"/>
              <a:gd name="csX2" fmla="*/ 806246 w 8247372"/>
              <a:gd name="csY2" fmla="*/ 0 h 4544008"/>
              <a:gd name="csX3" fmla="*/ 1220926 w 8247372"/>
              <a:gd name="csY3" fmla="*/ 0 h 4544008"/>
              <a:gd name="csX4" fmla="*/ 1868863 w 8247372"/>
              <a:gd name="csY4" fmla="*/ 0 h 4544008"/>
              <a:gd name="csX5" fmla="*/ 2594553 w 8247372"/>
              <a:gd name="csY5" fmla="*/ 0 h 4544008"/>
              <a:gd name="csX6" fmla="*/ 3086986 w 8247372"/>
              <a:gd name="csY6" fmla="*/ 0 h 4544008"/>
              <a:gd name="csX7" fmla="*/ 3890428 w 8247372"/>
              <a:gd name="csY7" fmla="*/ 0 h 4544008"/>
              <a:gd name="csX8" fmla="*/ 4616118 w 8247372"/>
              <a:gd name="csY8" fmla="*/ 0 h 4544008"/>
              <a:gd name="csX9" fmla="*/ 5108551 w 8247372"/>
              <a:gd name="csY9" fmla="*/ 0 h 4544008"/>
              <a:gd name="csX10" fmla="*/ 5600984 w 8247372"/>
              <a:gd name="csY10" fmla="*/ 0 h 4544008"/>
              <a:gd name="csX11" fmla="*/ 6404426 w 8247372"/>
              <a:gd name="csY11" fmla="*/ 0 h 4544008"/>
              <a:gd name="csX12" fmla="*/ 6819106 w 8247372"/>
              <a:gd name="csY12" fmla="*/ 0 h 4544008"/>
              <a:gd name="csX13" fmla="*/ 8011311 w 8247372"/>
              <a:gd name="csY13" fmla="*/ 0 h 4544008"/>
              <a:gd name="csX14" fmla="*/ 8247372 w 8247372"/>
              <a:gd name="csY14" fmla="*/ 236061 h 4544008"/>
              <a:gd name="csX15" fmla="*/ 8247372 w 8247372"/>
              <a:gd name="csY15" fmla="*/ 792552 h 4544008"/>
              <a:gd name="csX16" fmla="*/ 8247372 w 8247372"/>
              <a:gd name="csY16" fmla="*/ 1511919 h 4544008"/>
              <a:gd name="csX17" fmla="*/ 8247372 w 8247372"/>
              <a:gd name="csY17" fmla="*/ 2190566 h 4544008"/>
              <a:gd name="csX18" fmla="*/ 8247372 w 8247372"/>
              <a:gd name="csY18" fmla="*/ 2787776 h 4544008"/>
              <a:gd name="csX19" fmla="*/ 8247372 w 8247372"/>
              <a:gd name="csY19" fmla="*/ 3384986 h 4544008"/>
              <a:gd name="csX20" fmla="*/ 8247372 w 8247372"/>
              <a:gd name="csY20" fmla="*/ 4307947 h 4544008"/>
              <a:gd name="csX21" fmla="*/ 8011311 w 8247372"/>
              <a:gd name="csY21" fmla="*/ 4544008 h 4544008"/>
              <a:gd name="csX22" fmla="*/ 7441126 w 8247372"/>
              <a:gd name="csY22" fmla="*/ 4544008 h 4544008"/>
              <a:gd name="csX23" fmla="*/ 6948694 w 8247372"/>
              <a:gd name="csY23" fmla="*/ 4544008 h 4544008"/>
              <a:gd name="csX24" fmla="*/ 6145251 w 8247372"/>
              <a:gd name="csY24" fmla="*/ 4544008 h 4544008"/>
              <a:gd name="csX25" fmla="*/ 5419561 w 8247372"/>
              <a:gd name="csY25" fmla="*/ 4544008 h 4544008"/>
              <a:gd name="csX26" fmla="*/ 4693871 w 8247372"/>
              <a:gd name="csY26" fmla="*/ 4544008 h 4544008"/>
              <a:gd name="csX27" fmla="*/ 4045934 w 8247372"/>
              <a:gd name="csY27" fmla="*/ 4544008 h 4544008"/>
              <a:gd name="csX28" fmla="*/ 3242491 w 8247372"/>
              <a:gd name="csY28" fmla="*/ 4544008 h 4544008"/>
              <a:gd name="csX29" fmla="*/ 2439049 w 8247372"/>
              <a:gd name="csY29" fmla="*/ 4544008 h 4544008"/>
              <a:gd name="csX30" fmla="*/ 1713359 w 8247372"/>
              <a:gd name="csY30" fmla="*/ 4544008 h 4544008"/>
              <a:gd name="csX31" fmla="*/ 1065421 w 8247372"/>
              <a:gd name="csY31" fmla="*/ 4544008 h 4544008"/>
              <a:gd name="csX32" fmla="*/ 236061 w 8247372"/>
              <a:gd name="csY32" fmla="*/ 4544008 h 4544008"/>
              <a:gd name="csX33" fmla="*/ 0 w 8247372"/>
              <a:gd name="csY33" fmla="*/ 4307947 h 4544008"/>
              <a:gd name="csX34" fmla="*/ 0 w 8247372"/>
              <a:gd name="csY34" fmla="*/ 3547862 h 4544008"/>
              <a:gd name="csX35" fmla="*/ 0 w 8247372"/>
              <a:gd name="csY35" fmla="*/ 2909933 h 4544008"/>
              <a:gd name="csX36" fmla="*/ 0 w 8247372"/>
              <a:gd name="csY36" fmla="*/ 2272004 h 4544008"/>
              <a:gd name="csX37" fmla="*/ 0 w 8247372"/>
              <a:gd name="csY37" fmla="*/ 1634075 h 4544008"/>
              <a:gd name="csX38" fmla="*/ 0 w 8247372"/>
              <a:gd name="csY38" fmla="*/ 1077584 h 4544008"/>
              <a:gd name="csX39" fmla="*/ 0 w 8247372"/>
              <a:gd name="csY39" fmla="*/ 236061 h 4544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544008" extrusionOk="0">
                <a:moveTo>
                  <a:pt x="0" y="236061"/>
                </a:moveTo>
                <a:cubicBezTo>
                  <a:pt x="14138" y="92891"/>
                  <a:pt x="124974" y="8175"/>
                  <a:pt x="236061" y="0"/>
                </a:cubicBezTo>
                <a:cubicBezTo>
                  <a:pt x="499762" y="17640"/>
                  <a:pt x="652850" y="22785"/>
                  <a:pt x="806246" y="0"/>
                </a:cubicBezTo>
                <a:cubicBezTo>
                  <a:pt x="959643" y="-22785"/>
                  <a:pt x="1051528" y="3517"/>
                  <a:pt x="1220926" y="0"/>
                </a:cubicBezTo>
                <a:cubicBezTo>
                  <a:pt x="1390324" y="-3517"/>
                  <a:pt x="1561975" y="1004"/>
                  <a:pt x="1868863" y="0"/>
                </a:cubicBezTo>
                <a:cubicBezTo>
                  <a:pt x="2175751" y="-1004"/>
                  <a:pt x="2239715" y="25751"/>
                  <a:pt x="2594553" y="0"/>
                </a:cubicBezTo>
                <a:cubicBezTo>
                  <a:pt x="2949391" y="-25751"/>
                  <a:pt x="2952157" y="14477"/>
                  <a:pt x="3086986" y="0"/>
                </a:cubicBezTo>
                <a:cubicBezTo>
                  <a:pt x="3221815" y="-14477"/>
                  <a:pt x="3678647" y="250"/>
                  <a:pt x="3890428" y="0"/>
                </a:cubicBezTo>
                <a:cubicBezTo>
                  <a:pt x="4102209" y="-250"/>
                  <a:pt x="4253746" y="17219"/>
                  <a:pt x="4616118" y="0"/>
                </a:cubicBezTo>
                <a:cubicBezTo>
                  <a:pt x="4978490" y="-17219"/>
                  <a:pt x="4927292" y="21957"/>
                  <a:pt x="5108551" y="0"/>
                </a:cubicBezTo>
                <a:cubicBezTo>
                  <a:pt x="5289810" y="-21957"/>
                  <a:pt x="5382579" y="-4392"/>
                  <a:pt x="5600984" y="0"/>
                </a:cubicBezTo>
                <a:cubicBezTo>
                  <a:pt x="5819389" y="4392"/>
                  <a:pt x="6151792" y="11511"/>
                  <a:pt x="6404426" y="0"/>
                </a:cubicBezTo>
                <a:cubicBezTo>
                  <a:pt x="6657060" y="-11511"/>
                  <a:pt x="6639406" y="-874"/>
                  <a:pt x="6819106" y="0"/>
                </a:cubicBezTo>
                <a:cubicBezTo>
                  <a:pt x="6998806" y="874"/>
                  <a:pt x="7464251" y="55219"/>
                  <a:pt x="8011311" y="0"/>
                </a:cubicBezTo>
                <a:cubicBezTo>
                  <a:pt x="8128542" y="1074"/>
                  <a:pt x="8266791" y="119117"/>
                  <a:pt x="8247372" y="236061"/>
                </a:cubicBezTo>
                <a:cubicBezTo>
                  <a:pt x="8260717" y="423419"/>
                  <a:pt x="8250060" y="545976"/>
                  <a:pt x="8247372" y="792552"/>
                </a:cubicBezTo>
                <a:cubicBezTo>
                  <a:pt x="8244684" y="1039128"/>
                  <a:pt x="8250332" y="1358710"/>
                  <a:pt x="8247372" y="1511919"/>
                </a:cubicBezTo>
                <a:cubicBezTo>
                  <a:pt x="8244412" y="1665128"/>
                  <a:pt x="8233989" y="1988764"/>
                  <a:pt x="8247372" y="2190566"/>
                </a:cubicBezTo>
                <a:cubicBezTo>
                  <a:pt x="8260755" y="2392368"/>
                  <a:pt x="8264401" y="2650703"/>
                  <a:pt x="8247372" y="2787776"/>
                </a:cubicBezTo>
                <a:cubicBezTo>
                  <a:pt x="8230344" y="2924849"/>
                  <a:pt x="8225907" y="3115099"/>
                  <a:pt x="8247372" y="3384986"/>
                </a:cubicBezTo>
                <a:cubicBezTo>
                  <a:pt x="8268838" y="3654873"/>
                  <a:pt x="8284638" y="3925334"/>
                  <a:pt x="8247372" y="4307947"/>
                </a:cubicBezTo>
                <a:cubicBezTo>
                  <a:pt x="8248324" y="4451412"/>
                  <a:pt x="8121929" y="4528071"/>
                  <a:pt x="8011311" y="4544008"/>
                </a:cubicBezTo>
                <a:cubicBezTo>
                  <a:pt x="7846002" y="4538352"/>
                  <a:pt x="7685837" y="4519496"/>
                  <a:pt x="7441126" y="4544008"/>
                </a:cubicBezTo>
                <a:cubicBezTo>
                  <a:pt x="7196416" y="4568520"/>
                  <a:pt x="7168852" y="4564643"/>
                  <a:pt x="6948694" y="4544008"/>
                </a:cubicBezTo>
                <a:cubicBezTo>
                  <a:pt x="6728536" y="4523373"/>
                  <a:pt x="6421567" y="4530698"/>
                  <a:pt x="6145251" y="4544008"/>
                </a:cubicBezTo>
                <a:cubicBezTo>
                  <a:pt x="5868935" y="4557318"/>
                  <a:pt x="5771517" y="4508721"/>
                  <a:pt x="5419561" y="4544008"/>
                </a:cubicBezTo>
                <a:cubicBezTo>
                  <a:pt x="5067605" y="4579296"/>
                  <a:pt x="5049927" y="4566908"/>
                  <a:pt x="4693871" y="4544008"/>
                </a:cubicBezTo>
                <a:cubicBezTo>
                  <a:pt x="4337815" y="4521109"/>
                  <a:pt x="4274709" y="4532632"/>
                  <a:pt x="4045934" y="4544008"/>
                </a:cubicBezTo>
                <a:cubicBezTo>
                  <a:pt x="3817159" y="4555384"/>
                  <a:pt x="3625046" y="4533304"/>
                  <a:pt x="3242491" y="4544008"/>
                </a:cubicBezTo>
                <a:cubicBezTo>
                  <a:pt x="2859936" y="4554712"/>
                  <a:pt x="2811171" y="4554549"/>
                  <a:pt x="2439049" y="4544008"/>
                </a:cubicBezTo>
                <a:cubicBezTo>
                  <a:pt x="2066927" y="4533467"/>
                  <a:pt x="1888968" y="4514420"/>
                  <a:pt x="1713359" y="4544008"/>
                </a:cubicBezTo>
                <a:cubicBezTo>
                  <a:pt x="1537750" y="4573597"/>
                  <a:pt x="1207552" y="4532880"/>
                  <a:pt x="1065421" y="4544008"/>
                </a:cubicBezTo>
                <a:cubicBezTo>
                  <a:pt x="923290" y="4555136"/>
                  <a:pt x="606670" y="4553940"/>
                  <a:pt x="236061" y="4544008"/>
                </a:cubicBezTo>
                <a:cubicBezTo>
                  <a:pt x="114590" y="4544371"/>
                  <a:pt x="-8421" y="4436995"/>
                  <a:pt x="0" y="4307947"/>
                </a:cubicBezTo>
                <a:cubicBezTo>
                  <a:pt x="6390" y="4068631"/>
                  <a:pt x="-4460" y="3832175"/>
                  <a:pt x="0" y="3547862"/>
                </a:cubicBezTo>
                <a:cubicBezTo>
                  <a:pt x="4460" y="3263550"/>
                  <a:pt x="-15724" y="3047771"/>
                  <a:pt x="0" y="2909933"/>
                </a:cubicBezTo>
                <a:cubicBezTo>
                  <a:pt x="15724" y="2772095"/>
                  <a:pt x="-8318" y="2501464"/>
                  <a:pt x="0" y="2272004"/>
                </a:cubicBezTo>
                <a:cubicBezTo>
                  <a:pt x="8318" y="2042544"/>
                  <a:pt x="29841" y="1802322"/>
                  <a:pt x="0" y="1634075"/>
                </a:cubicBezTo>
                <a:cubicBezTo>
                  <a:pt x="-29841" y="1465828"/>
                  <a:pt x="6854" y="1278187"/>
                  <a:pt x="0" y="1077584"/>
                </a:cubicBezTo>
                <a:cubicBezTo>
                  <a:pt x="-6854" y="876981"/>
                  <a:pt x="7094" y="513648"/>
                  <a:pt x="0" y="2360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تَجَمَّعَ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ساحَةِ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 عَنْ هِواياتِهِمْ. قالَ سامي وَهُوَ يَبْتَسِمُ: «عِنْدَما أُغَنّي، أَشْعُرُ أَنَّ صَوْتي يُعَبِّرُ عَمّا في قَلْبي.» وقالَتْ سَلْمى بِهُدوءٍ: «أَمّا أَنا، فَعِنْدَما أَصْنَعُ حَلَوِيّاتٍ لَذيذَةً فَأَشْعُرُ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بِٱلْخِفَّةِ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وَٱلسَّعادَةِ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وَقالَ عُمَرُ بِفَخْرٍ: «عِنْدَما أَصْنَعُ أَشْكالاً مِنَ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ٱلطّينِ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بِٱلْإِبْداعِ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وَٱلثِّقَةِ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قالَتْ سَلْمى في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ٱلنِّهايَةِ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اِخْتَلَفَتْ هِواياتُنا، وَلَكِنَّها جَمَعَتْ قُلوبَنا عَلى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إلى تصحيح الوضعية.</a:t>
            </a:r>
            <a:br>
              <a:rPr lang="ar-MA" sz="4000" dirty="0">
                <a:solidFill>
                  <a:srgbClr val="424D7B"/>
                </a:solidFill>
              </a:rPr>
            </a:br>
            <a:r>
              <a:rPr lang="ar-MA" sz="4000" dirty="0">
                <a:solidFill>
                  <a:srgbClr val="424D7B"/>
                </a:solidFill>
              </a:rPr>
              <a:t>يتم التركيز على المتعثرين خلال التصحيح والتوليف والمراجعة.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5755E-DC4A-3239-BCD5-3802776428ED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نبدأ بقراءة النص أولا. من يقرأ؟ ارفعوا أصابعكم عندما تسمعون كلمة لا تفهمونها.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التركيز على الفئة المتعثرة.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0BD140-A4F5-CA1E-F828-20F9F39D0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5067431" y="2563867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D41C13-F14A-003E-E490-4F17E1A63E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3105">
            <a:off x="3100965" y="2593715"/>
            <a:ext cx="1640216" cy="251586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153C58-9035-812F-5CD2-EBDD6650C525}"/>
              </a:ext>
            </a:extLst>
          </p:cNvPr>
          <p:cNvSpPr/>
          <p:nvPr/>
        </p:nvSpPr>
        <p:spPr>
          <a:xfrm rot="20593045">
            <a:off x="2941601" y="2856562"/>
            <a:ext cx="1614072" cy="79097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ECD8330-3333-E495-D2CE-9D1222C7E4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244256"/>
            <a:ext cx="799118" cy="91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من يقرأ الفقرة الأولى؟ هذه المرة ترفعون أصابعكم عند قراءة فعل ماض وارد فيها. في كل مرة ستناقشون الإجابة.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2FDD96-E7FA-C418-07CF-48F7286DF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50" y="2472613"/>
            <a:ext cx="8161447" cy="22766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0BE345-9D3D-DB98-B049-F16DEDAE0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87" y="2174033"/>
            <a:ext cx="8161447" cy="2276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156F60C-BCC0-456D-762C-F9E560E09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0EAD539-7FD6-83E6-635A-0ED12BECE97B}"/>
              </a:ext>
            </a:extLst>
          </p:cNvPr>
          <p:cNvCxnSpPr>
            <a:cxnSpLocks/>
          </p:cNvCxnSpPr>
          <p:nvPr/>
        </p:nvCxnSpPr>
        <p:spPr>
          <a:xfrm>
            <a:off x="2286000" y="2677886"/>
            <a:ext cx="65314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C15C937-F130-A13A-74AD-247E2231B835}"/>
              </a:ext>
            </a:extLst>
          </p:cNvPr>
          <p:cNvCxnSpPr/>
          <p:nvPr/>
        </p:nvCxnSpPr>
        <p:spPr>
          <a:xfrm>
            <a:off x="7983411" y="267788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65FC72-3603-8AA5-8F3F-F532EC07D4B7}"/>
              </a:ext>
            </a:extLst>
          </p:cNvPr>
          <p:cNvCxnSpPr>
            <a:cxnSpLocks/>
          </p:cNvCxnSpPr>
          <p:nvPr/>
        </p:nvCxnSpPr>
        <p:spPr>
          <a:xfrm>
            <a:off x="8009217" y="3228392"/>
            <a:ext cx="5962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0F385F4-4C90-562F-1061-4C5F0FFB89C8}"/>
              </a:ext>
            </a:extLst>
          </p:cNvPr>
          <p:cNvCxnSpPr>
            <a:cxnSpLocks/>
          </p:cNvCxnSpPr>
          <p:nvPr/>
        </p:nvCxnSpPr>
        <p:spPr>
          <a:xfrm>
            <a:off x="632373" y="3228392"/>
            <a:ext cx="4873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35EB4A0-DFCB-0F06-CF43-21B27EA7E261}"/>
              </a:ext>
            </a:extLst>
          </p:cNvPr>
          <p:cNvCxnSpPr>
            <a:cxnSpLocks/>
          </p:cNvCxnSpPr>
          <p:nvPr/>
        </p:nvCxnSpPr>
        <p:spPr>
          <a:xfrm>
            <a:off x="2378037" y="3800669"/>
            <a:ext cx="5611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F7D-3C65-912F-1889-37708586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81263-F0B7-DA10-745C-C1CD25C0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قبل تصحيح تمريني المعجم. من يذكرنا بإستراتيجية مفاتيح السياق وبخطواتها؟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F1CC-927F-7D44-55CF-0ACABB377C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C8DD2C-0705-091D-A307-48D39859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6D4BDB-FCF7-A5B3-A321-AD0856833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AEC595-93D9-CDED-20F1-BB96C0369E1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9BFB46-20AF-F64C-CF72-FE33541C7AC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86016-5E4E-C1B5-EDA5-89A8BECB82F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4587032-F79A-8763-88AF-D937274D5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CFF8372-ABC0-3106-273D-EBA42BFA112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9C80480-A5F3-5428-4846-98FA3430C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A158BAD-E932-250F-5C60-526343B21A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0FCAD1-9693-C5C4-1548-E15749DCA5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D0EBB5-2FA6-82B7-7F06-759B51C98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B3345F-0D84-7EA5-9C31-2A2F4E5E985E}"/>
              </a:ext>
            </a:extLst>
          </p:cNvPr>
          <p:cNvSpPr txBox="1"/>
          <p:nvPr/>
        </p:nvSpPr>
        <p:spPr>
          <a:xfrm>
            <a:off x="2640563" y="3023118"/>
            <a:ext cx="4376057" cy="91940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مَفاتيحِ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FA69498A-4A3F-5D96-EB2E-627041062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373" y="1965124"/>
            <a:ext cx="1543186" cy="15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975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6FBA-467A-6BBA-AECD-7FB1CEC43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47A890-6266-C477-1529-04ED8057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يَقرأ؟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D5161-ABEF-DA77-FBE8-7B57957522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A1334E-EB52-D6D2-6E72-566F4B007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99FC16-3882-A9DF-C5D0-E8FACA5AD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838EDC-1082-1054-9013-AC8ECA7BBBE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443D22-C828-6D60-7B38-3361DC61E5A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DB7918B-4239-DD70-51E1-9E69CE57737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07B77B-5AFA-BC0F-E276-644F2879E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97FF71E-A154-FD35-A241-998CD753401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A0777E6-D44F-A354-3614-B5EC8E0EE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F6E450-AC5A-CD32-E6A7-B4F20C30C5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2214475-3E26-7E0F-AA2B-E6C666D73B8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A26D6E71-6F41-75AE-4073-C3C6605703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50A87BF-E3EE-1602-3431-24979F15EA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67" y="1920227"/>
            <a:ext cx="7959013" cy="4060695"/>
          </a:xfrm>
          <a:prstGeom prst="roundRect">
            <a:avLst>
              <a:gd name="adj" fmla="val 16667"/>
            </a:avLst>
          </a:prstGeom>
          <a:ln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165468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B595-2510-BCC1-0F0B-8868BA0FA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34366-9F87-6329-8B27-4828E07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نريد تحديد كلمة "تُجيدينَ"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باستعمال مفاتيح السياق؟ ما الكلمات المفاتيح؟ 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FCFBD3-A6F8-BCB4-E41C-72446D0B93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825D8D-C2A8-2A3B-3980-0BD7B8A83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C38BE6-F3C2-F038-E175-8687229446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714B7F-565A-3D64-0327-483188643E7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BA4EA8-BF0E-59EE-182C-0D5808AF8CC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77D38D6-275F-7BED-74D1-4F1FB21DF28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BB213838-5F2C-C09C-A9B9-7F056083F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2BEA788-434F-86D2-6760-E65436B373A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F2AF239-7EAC-D1ED-0C23-7399B124C1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902B31BE-E9DA-45F3-42BE-69BB00E7A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F1A817B-EAED-31D7-4CAF-F87B81E73D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BD639F81-A70F-89D0-6356-DBCED28681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9CE39F-AF9D-6D51-D308-68F06EA7C3DF}"/>
              </a:ext>
            </a:extLst>
          </p:cNvPr>
          <p:cNvSpPr txBox="1"/>
          <p:nvPr/>
        </p:nvSpPr>
        <p:spPr>
          <a:xfrm>
            <a:off x="655306" y="2743199"/>
            <a:ext cx="8078147" cy="85129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 لَكِ مِنْ فَنّانَةٍ ماهِرَةٍ يا سُعادُ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!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إِنَّكِ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تُجيدينَ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وَٱلتَّلْوينَ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حَقّاً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7298114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7B82-7FA3-0036-8396-619AC048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2D8BA-9136-181D-73ED-41AE5F89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استنتجوا الآن معنى (تجيدين)؟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28E7EB-BDE6-FC82-04DA-85A0C56FD0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ECFD15-ECDC-B534-9A0D-8D5536283C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49003B6-943D-7933-3DC2-C796E18B8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9E4682-E1B6-2CB7-79B4-1D63622BC65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EB0D13-DE23-7B89-3850-4600480B833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0346AF-A1DA-6DAB-F9A6-4111DDF7D693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53742A4-270D-E895-3DB2-311BE4339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8A493A-949D-D2E1-7107-1457EBC63B0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9FF1A41-733B-7B28-9ED9-1D85A2B3A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3721B85-F8A5-CCA1-A9E5-F81813EA6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15F28B1-AA4D-8F30-B54B-7777BB7618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672DB340-4FF9-1775-BB12-9E48BE4ACE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3CE5C5-E3CF-2E0F-0D9B-49E10D258B56}"/>
              </a:ext>
            </a:extLst>
          </p:cNvPr>
          <p:cNvSpPr txBox="1"/>
          <p:nvPr/>
        </p:nvSpPr>
        <p:spPr>
          <a:xfrm>
            <a:off x="655306" y="2743199"/>
            <a:ext cx="8078147" cy="85129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 لَكِ مِنْ فَنّانَةٍ ماهِرَةٍ يا سُعاد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!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إِنَّكِ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تُجيدينَ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وَٱلتَّلْوينَ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حَقّاً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CDC7BA-B273-1A67-A6AE-C6AA5BEA957B}"/>
              </a:ext>
            </a:extLst>
          </p:cNvPr>
          <p:cNvSpPr txBox="1"/>
          <p:nvPr/>
        </p:nvSpPr>
        <p:spPr>
          <a:xfrm>
            <a:off x="655305" y="4257869"/>
            <a:ext cx="8078147" cy="85129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تُجيدينَ :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تُتْقِنينَ، تُحْسِنينَ، ...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7169C8D-A122-E0D2-056B-3F0872DCDA0A}"/>
              </a:ext>
            </a:extLst>
          </p:cNvPr>
          <p:cNvCxnSpPr/>
          <p:nvPr/>
        </p:nvCxnSpPr>
        <p:spPr>
          <a:xfrm>
            <a:off x="1483567" y="3429000"/>
            <a:ext cx="171683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DA629DC-9CAC-C049-26FF-245849437E48}"/>
              </a:ext>
            </a:extLst>
          </p:cNvPr>
          <p:cNvCxnSpPr>
            <a:cxnSpLocks/>
          </p:cNvCxnSpPr>
          <p:nvPr/>
        </p:nvCxnSpPr>
        <p:spPr>
          <a:xfrm>
            <a:off x="6120882" y="3429000"/>
            <a:ext cx="125030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424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التمرين الأول، راجعوا إجاباتكم.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DF26023F-5CC2-2E62-ABBB-7C19AFD0D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13937B5-17CC-97A5-7616-07CD641B4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44" y="1920227"/>
            <a:ext cx="7923312" cy="355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ما الكلمات المساعدة في فهم "تحمست"؟ ثم "الأسف"؟ هل تتفقون؟ ...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451FAC9-D37C-19AC-1EB4-091EFFCA7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316F057-02B1-F5E2-F85A-CDFB35495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44" y="1920227"/>
            <a:ext cx="7923312" cy="3553783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5007B4D-CB26-015E-E124-469BE39CA0D0}"/>
              </a:ext>
            </a:extLst>
          </p:cNvPr>
          <p:cNvCxnSpPr>
            <a:cxnSpLocks/>
          </p:cNvCxnSpPr>
          <p:nvPr/>
        </p:nvCxnSpPr>
        <p:spPr>
          <a:xfrm flipH="1">
            <a:off x="6428792" y="2957804"/>
            <a:ext cx="5131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93F0D6C-C69B-80C8-08F8-74A6B040C923}"/>
              </a:ext>
            </a:extLst>
          </p:cNvPr>
          <p:cNvCxnSpPr>
            <a:cxnSpLocks/>
          </p:cNvCxnSpPr>
          <p:nvPr/>
        </p:nvCxnSpPr>
        <p:spPr>
          <a:xfrm>
            <a:off x="5421086" y="2957804"/>
            <a:ext cx="8117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37ACE78-D07E-090D-529D-681708ADAC06}"/>
              </a:ext>
            </a:extLst>
          </p:cNvPr>
          <p:cNvCxnSpPr>
            <a:cxnSpLocks/>
          </p:cNvCxnSpPr>
          <p:nvPr/>
        </p:nvCxnSpPr>
        <p:spPr>
          <a:xfrm>
            <a:off x="632373" y="2957804"/>
            <a:ext cx="11217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FFB9228-7F17-6709-7E8D-E4D8366DF5BB}"/>
              </a:ext>
            </a:extLst>
          </p:cNvPr>
          <p:cNvCxnSpPr>
            <a:cxnSpLocks/>
          </p:cNvCxnSpPr>
          <p:nvPr/>
        </p:nvCxnSpPr>
        <p:spPr>
          <a:xfrm>
            <a:off x="4767943" y="4021494"/>
            <a:ext cx="18320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D51E9EE-654F-7C4B-A759-F67B90717E57}"/>
              </a:ext>
            </a:extLst>
          </p:cNvPr>
          <p:cNvCxnSpPr>
            <a:cxnSpLocks/>
          </p:cNvCxnSpPr>
          <p:nvPr/>
        </p:nvCxnSpPr>
        <p:spPr>
          <a:xfrm>
            <a:off x="3884422" y="4021494"/>
            <a:ext cx="7091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66999B3-2878-1B08-2015-4E39F0452753}"/>
              </a:ext>
            </a:extLst>
          </p:cNvPr>
          <p:cNvCxnSpPr>
            <a:cxnSpLocks/>
          </p:cNvCxnSpPr>
          <p:nvPr/>
        </p:nvCxnSpPr>
        <p:spPr>
          <a:xfrm>
            <a:off x="1203649" y="4040155"/>
            <a:ext cx="17634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D03D3-0F10-5360-9D14-1BE6A9DB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9ACD6-935A-FAD4-F81F-2D59EF8B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يستنتج معنى الكلمتين؟ هل تتفقون؟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261F63-7EAF-9AF1-6D30-B29E3C7D883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3033FA1-A26D-DD59-B2C4-4560A47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455403-2A8B-49AD-8EC6-011DEEB236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9FF47B-C91B-0E3B-1D66-5733AFEC248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B5F2124-F879-C353-149A-EBF84CE2A25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5F07895-0CB4-04AC-1316-2DAE0FE3C74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EF72CED-DF53-C7B5-A344-9524B8155F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E292CE6-7952-0CCF-52FC-472E723987C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CA33C26-9BA2-D6F9-F6CB-3D6AADBA5F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A5B6226-3037-689A-13CC-F5FA9A0B91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288EBC8-5039-536F-06D9-78544C73DC3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1061D6B-2CA1-1D07-F07A-B52F8054EC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A044557-D235-DC1B-9895-0DB339543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44" y="1920227"/>
            <a:ext cx="7923312" cy="3553783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D662A5E-CECA-E5E3-0725-E81089CDEC05}"/>
              </a:ext>
            </a:extLst>
          </p:cNvPr>
          <p:cNvCxnSpPr>
            <a:cxnSpLocks/>
          </p:cNvCxnSpPr>
          <p:nvPr/>
        </p:nvCxnSpPr>
        <p:spPr>
          <a:xfrm flipH="1">
            <a:off x="6428792" y="2957804"/>
            <a:ext cx="5131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F6B8F3B-0AC4-8B2E-C0D7-9BC007FE6842}"/>
              </a:ext>
            </a:extLst>
          </p:cNvPr>
          <p:cNvCxnSpPr>
            <a:cxnSpLocks/>
          </p:cNvCxnSpPr>
          <p:nvPr/>
        </p:nvCxnSpPr>
        <p:spPr>
          <a:xfrm>
            <a:off x="5421086" y="2957804"/>
            <a:ext cx="8117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5EC40F-DD30-9E2F-BC83-62B2811881E4}"/>
              </a:ext>
            </a:extLst>
          </p:cNvPr>
          <p:cNvCxnSpPr>
            <a:cxnSpLocks/>
          </p:cNvCxnSpPr>
          <p:nvPr/>
        </p:nvCxnSpPr>
        <p:spPr>
          <a:xfrm>
            <a:off x="632373" y="2957804"/>
            <a:ext cx="11217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5C0688B-150E-602D-7874-0E103D6D9EF3}"/>
              </a:ext>
            </a:extLst>
          </p:cNvPr>
          <p:cNvCxnSpPr>
            <a:cxnSpLocks/>
          </p:cNvCxnSpPr>
          <p:nvPr/>
        </p:nvCxnSpPr>
        <p:spPr>
          <a:xfrm>
            <a:off x="4767943" y="4021494"/>
            <a:ext cx="18320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C0C6CD4-48BD-B55E-64CC-F2BDFD688EA1}"/>
              </a:ext>
            </a:extLst>
          </p:cNvPr>
          <p:cNvCxnSpPr>
            <a:cxnSpLocks/>
          </p:cNvCxnSpPr>
          <p:nvPr/>
        </p:nvCxnSpPr>
        <p:spPr>
          <a:xfrm>
            <a:off x="3884422" y="4021494"/>
            <a:ext cx="7091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CE13F9A-092F-4429-E151-CAB5502A2BCC}"/>
              </a:ext>
            </a:extLst>
          </p:cNvPr>
          <p:cNvCxnSpPr>
            <a:cxnSpLocks/>
          </p:cNvCxnSpPr>
          <p:nvPr/>
        </p:nvCxnSpPr>
        <p:spPr>
          <a:xfrm>
            <a:off x="1203649" y="4040155"/>
            <a:ext cx="17634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1780EF6-1EEA-55D7-52C3-0BB3A1F397FB}"/>
              </a:ext>
            </a:extLst>
          </p:cNvPr>
          <p:cNvSpPr txBox="1"/>
          <p:nvPr/>
        </p:nvSpPr>
        <p:spPr>
          <a:xfrm>
            <a:off x="4926563" y="4906509"/>
            <a:ext cx="23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اِشْتَدَّتْ رَغْبَتُها 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2BC932-F886-5357-55EC-B3C653B91C64}"/>
              </a:ext>
            </a:extLst>
          </p:cNvPr>
          <p:cNvSpPr txBox="1"/>
          <p:nvPr/>
        </p:nvSpPr>
        <p:spPr>
          <a:xfrm>
            <a:off x="1932743" y="4903450"/>
            <a:ext cx="1098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اَلْحُزْنُ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6376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3E639-D1A4-3BBF-349E-E908DCDDA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700A5-3FC5-D900-C10E-75AB5DC2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70B8F7-848A-A1DE-3141-41E14DEB0C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7318D2-541D-8590-7BC8-FBB7B86B06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9598E5A-BC70-F706-7CE0-3C8363C460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C657F0-844A-3FB8-43B3-723C70935D4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BF14073-FFF5-B1CA-C5A2-A7747147E12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454A144-B4E6-8C7C-A3CF-A9780B885F2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D2FE4F8-B915-54FE-7CC5-0C8524FA24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5DB29C2-DDAD-A7E6-A082-3978EB38FEC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99147FB-6B8A-DE30-E42B-3C6DAD1815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D4BFE85-E7E8-B555-7C77-E6276638E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F618C63-46DF-F909-2516-9CB0A315095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B1EA828-05F9-27E7-F04C-11F61B799E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44" y="1920227"/>
            <a:ext cx="7923312" cy="3553783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2AAF286-A3EE-C141-CAE2-1B489664F705}"/>
              </a:ext>
            </a:extLst>
          </p:cNvPr>
          <p:cNvCxnSpPr>
            <a:cxnSpLocks/>
          </p:cNvCxnSpPr>
          <p:nvPr/>
        </p:nvCxnSpPr>
        <p:spPr>
          <a:xfrm flipH="1">
            <a:off x="6428792" y="2957804"/>
            <a:ext cx="5131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DBA1651-E9B7-6F25-A9BA-A69E54B57DED}"/>
              </a:ext>
            </a:extLst>
          </p:cNvPr>
          <p:cNvCxnSpPr>
            <a:cxnSpLocks/>
          </p:cNvCxnSpPr>
          <p:nvPr/>
        </p:nvCxnSpPr>
        <p:spPr>
          <a:xfrm>
            <a:off x="5421086" y="2957804"/>
            <a:ext cx="8117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DDD01E7-387F-85E5-C62C-5D5347F9E0D6}"/>
              </a:ext>
            </a:extLst>
          </p:cNvPr>
          <p:cNvCxnSpPr>
            <a:cxnSpLocks/>
          </p:cNvCxnSpPr>
          <p:nvPr/>
        </p:nvCxnSpPr>
        <p:spPr>
          <a:xfrm>
            <a:off x="632373" y="2957804"/>
            <a:ext cx="11217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3D64E3E-E39D-6BC7-2B5A-659587A2C72F}"/>
              </a:ext>
            </a:extLst>
          </p:cNvPr>
          <p:cNvCxnSpPr>
            <a:cxnSpLocks/>
          </p:cNvCxnSpPr>
          <p:nvPr/>
        </p:nvCxnSpPr>
        <p:spPr>
          <a:xfrm>
            <a:off x="4767943" y="4021494"/>
            <a:ext cx="18320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D03895C-DAF2-4559-408E-246E4AB078C4}"/>
              </a:ext>
            </a:extLst>
          </p:cNvPr>
          <p:cNvCxnSpPr>
            <a:cxnSpLocks/>
          </p:cNvCxnSpPr>
          <p:nvPr/>
        </p:nvCxnSpPr>
        <p:spPr>
          <a:xfrm>
            <a:off x="3884422" y="4021494"/>
            <a:ext cx="7091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77B06EF-AE1D-28F0-07C3-99AB051127A0}"/>
              </a:ext>
            </a:extLst>
          </p:cNvPr>
          <p:cNvCxnSpPr>
            <a:cxnSpLocks/>
          </p:cNvCxnSpPr>
          <p:nvPr/>
        </p:nvCxnSpPr>
        <p:spPr>
          <a:xfrm>
            <a:off x="1203649" y="4040155"/>
            <a:ext cx="17634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AAA79907-0A7C-D463-0934-66B9AE9A0742}"/>
              </a:ext>
            </a:extLst>
          </p:cNvPr>
          <p:cNvSpPr txBox="1"/>
          <p:nvPr/>
        </p:nvSpPr>
        <p:spPr>
          <a:xfrm>
            <a:off x="1932743" y="4903450"/>
            <a:ext cx="1098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اَلْحُزْنُ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D5D88E03-1798-B2ED-76AD-E4C891DF4F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EEDFA1C3-2EB8-2FEE-EEAF-CB814889FFE5}"/>
              </a:ext>
            </a:extLst>
          </p:cNvPr>
          <p:cNvSpPr txBox="1"/>
          <p:nvPr/>
        </p:nvSpPr>
        <p:spPr>
          <a:xfrm>
            <a:off x="4926563" y="4906509"/>
            <a:ext cx="231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اِشْتَدَّتْ رَغْبَتُها 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24861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4CE7-18D0-8FD9-2375-6B85244E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914CA-B39A-45C6-38AA-6DFD9238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والآن من يذكرنا بإستراتيجية خريطة الكلمة؟ مم تتكون؟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EBA129-0B9B-608D-B72D-707E71BB89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A6CDC97-C98B-5261-7DF3-7B3E5FB9E2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287F80-782B-6BAF-EEB9-FB848912E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3E7D1E-73C2-612F-9E28-AA6972D7B2D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72DC82B-DBDD-FFE9-E895-C16247D7912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A72102-743B-0C89-FC88-CCBE1D0AEC7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1A7AF29-DC00-DF63-DD61-59537A9C8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D8E739C-AC64-1F92-8A05-82B537C68AD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60A7E41-F36E-7E91-FA8F-1E9F24F3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9AB05A-3686-32B3-CBF0-13C45B6D1D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228AEF7-2168-A232-2DBB-53BCAD2862C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4322BC7-0ABA-BD9E-55B5-574B669C3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723FB13-6AF8-188C-DBE1-41A12F23E531}"/>
              </a:ext>
            </a:extLst>
          </p:cNvPr>
          <p:cNvSpPr txBox="1"/>
          <p:nvPr/>
        </p:nvSpPr>
        <p:spPr>
          <a:xfrm>
            <a:off x="1466608" y="2967335"/>
            <a:ext cx="684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إِسْتراتجِيَّةُ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خَريطَةِ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ٱلْكَلِمَةِ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؟ عَناصِرُها؟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Image 2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C0402AA-2E01-8773-D33C-D9EB87B4B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373" y="1965124"/>
            <a:ext cx="1543186" cy="15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735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D536-042D-8F6A-0519-64ED2060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8451B-55E8-DDA1-115D-E4BBE6C1D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ماذا نقصد بالنوع؟ المرادف؟ الضد؟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8E4C73-20A1-14C5-0A1C-D28AC76CBE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2D5A18C-C670-CB62-0B98-084CA249A2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A087D1-5521-46CD-1A1C-D32B5C9C89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FE55D82-6ADA-3FDE-6FB6-D028483664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AF8D3E4-AA97-C567-29ED-5879CEEFFA0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A3DE5A-C0DF-7054-250A-0A6600625CA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9AA05D1-CEFA-34C1-2FEF-8FE9C4D7C3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415AA57-BDCB-3A73-8AE6-4CA14163C8F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0785A2D-C9CC-D7AD-9FE0-EA36AEEA42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B344650-5177-5451-3BFC-6ED7A364EC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526E6B5-189D-C693-ED97-8B84656EE4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C11D2AE-C4A4-2384-A397-E082E04DC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0BF9D5-7496-F836-2C50-CF8F80F81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078245"/>
            <a:ext cx="7674005" cy="3429297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970553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50719-9F19-32AF-3A3D-41DE6A8F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1FF29-269C-B770-08E3-EAB311792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راجعوا إجاباتكم.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BD1860-1A65-ECBB-690D-67DD2016B0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C8EE12-A2E8-D37D-BB27-77AE291FFD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A8E5DC-83FE-B184-2E29-9410867EC5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7F40C7-2443-7A21-B7AC-D3439911507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0C91E9C-8628-A922-31E2-8E7B9CF46D4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DA52A3D-7009-D229-F0EF-FEDC39BB529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9044099-E5B0-1646-CC2E-886D95831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BACCA36-91F8-C8CD-3DFC-5705CA6B154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BF6309E-4ACF-16BD-8288-B34E900B4D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18B03D-9E85-B413-4ADD-F4EBE46B43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0EB930F-B27D-2ED7-0507-8326716A64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E47F96D-AA5F-0A61-3545-D855F21E3F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EE3334-332A-59D3-5A9D-1A7989810EF1}"/>
              </a:ext>
            </a:extLst>
          </p:cNvPr>
          <p:cNvSpPr txBox="1"/>
          <p:nvPr/>
        </p:nvSpPr>
        <p:spPr>
          <a:xfrm>
            <a:off x="3079101" y="3049850"/>
            <a:ext cx="3125729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أَقْبَلَتْ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4CF06F-6542-1B5F-FE4B-F13F7CEADCDF}"/>
              </a:ext>
            </a:extLst>
          </p:cNvPr>
          <p:cNvSpPr txBox="1"/>
          <p:nvPr/>
        </p:nvSpPr>
        <p:spPr>
          <a:xfrm>
            <a:off x="3566528" y="1841937"/>
            <a:ext cx="219413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اَلنَّوْعُ: </a:t>
            </a:r>
            <a:r>
              <a:rPr lang="ar-MA" sz="3200" b="1" dirty="0">
                <a:solidFill>
                  <a:srgbClr val="FF0000"/>
                </a:solidFill>
              </a:rPr>
              <a:t>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B2D5901-DE60-4EC4-BCF9-77F03F8A4536}"/>
              </a:ext>
            </a:extLst>
          </p:cNvPr>
          <p:cNvCxnSpPr/>
          <p:nvPr/>
        </p:nvCxnSpPr>
        <p:spPr>
          <a:xfrm flipV="1">
            <a:off x="4663598" y="2526296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5B7094E1-1C45-9FA7-D9C3-16ED767AC469}"/>
              </a:ext>
            </a:extLst>
          </p:cNvPr>
          <p:cNvSpPr txBox="1"/>
          <p:nvPr/>
        </p:nvSpPr>
        <p:spPr>
          <a:xfrm>
            <a:off x="6877868" y="3095510"/>
            <a:ext cx="18910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اَلْمُرادِفُ: </a:t>
            </a:r>
            <a:r>
              <a:rPr lang="ar-MA" sz="3200" b="1" dirty="0">
                <a:solidFill>
                  <a:srgbClr val="FF0000"/>
                </a:solidFill>
              </a:rPr>
              <a:t>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67BA64E-0484-CD82-BB35-F91CCBE198C5}"/>
              </a:ext>
            </a:extLst>
          </p:cNvPr>
          <p:cNvCxnSpPr>
            <a:cxnSpLocks/>
            <a:stCxn id="5" idx="6"/>
            <a:endCxn id="13" idx="1"/>
          </p:cNvCxnSpPr>
          <p:nvPr/>
        </p:nvCxnSpPr>
        <p:spPr>
          <a:xfrm flipV="1">
            <a:off x="6204830" y="3634119"/>
            <a:ext cx="67303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570EB4F1-7273-226F-A2E2-EA55C39D0392}"/>
              </a:ext>
            </a:extLst>
          </p:cNvPr>
          <p:cNvSpPr txBox="1"/>
          <p:nvPr/>
        </p:nvSpPr>
        <p:spPr>
          <a:xfrm>
            <a:off x="712525" y="3095510"/>
            <a:ext cx="18910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اَلضِّدُّ: </a:t>
            </a:r>
            <a:r>
              <a:rPr lang="ar-MA" sz="3200" b="1" dirty="0">
                <a:solidFill>
                  <a:srgbClr val="FF0000"/>
                </a:solidFill>
              </a:rPr>
              <a:t>............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767A434-1518-73DF-81EA-39E91EC8FAAB}"/>
              </a:ext>
            </a:extLst>
          </p:cNvPr>
          <p:cNvCxnSpPr>
            <a:cxnSpLocks/>
            <a:stCxn id="5" idx="2"/>
            <a:endCxn id="18" idx="3"/>
          </p:cNvCxnSpPr>
          <p:nvPr/>
        </p:nvCxnSpPr>
        <p:spPr>
          <a:xfrm flipH="1" flipV="1">
            <a:off x="2603613" y="3634119"/>
            <a:ext cx="4754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ADDAA18E-5B61-C29B-39EC-A9A427C1C4B2}"/>
              </a:ext>
            </a:extLst>
          </p:cNvPr>
          <p:cNvSpPr txBox="1"/>
          <p:nvPr/>
        </p:nvSpPr>
        <p:spPr>
          <a:xfrm>
            <a:off x="1621818" y="5041228"/>
            <a:ext cx="608355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اَلْجُمْلَةُ: ..........................................</a:t>
            </a:r>
            <a:endParaRPr lang="fr-FR" sz="3200" b="1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279B3E6-1C77-67AF-68EF-8ECC0A645EB8}"/>
              </a:ext>
            </a:extLst>
          </p:cNvPr>
          <p:cNvCxnSpPr>
            <a:cxnSpLocks/>
            <a:stCxn id="20" idx="0"/>
            <a:endCxn id="5" idx="4"/>
          </p:cNvCxnSpPr>
          <p:nvPr/>
        </p:nvCxnSpPr>
        <p:spPr>
          <a:xfrm flipH="1" flipV="1">
            <a:off x="4641966" y="4218389"/>
            <a:ext cx="21632" cy="822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86441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294F6-1966-0C65-52D1-9934862D9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1FA34-380A-4D20-F9F5-E28B580B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ما نوع الكلمة "أقبلت"؟ ما مرادفها؟ ما ضدها؟ ...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46EFE-0E2E-808A-3592-D226D908C91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EE2B68E-AA99-7B3C-8703-6EB523B7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4EE9F05-0BC0-CA4F-0DFE-B9240A61D4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9765A69-FA68-F799-9413-8501E5B414B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8676DD9-A364-7E36-5FE4-B87959BCA5C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02CD8F-42D3-29DB-4B71-9D411044C6E3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D4025E4-1E3B-0D13-7134-0A0A11CAE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E74BAE8-9DFD-5946-CD63-7C02C265A8F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E39D98D-F19F-AF9C-DB78-4BBBA637E3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B7B9C7C-E5F3-EC65-8BBA-72EDACB201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E92FAA5-219E-7DD4-0B99-AEA90D2106E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995C163-0283-1EE7-E52E-E7CB6F76B45F}"/>
              </a:ext>
            </a:extLst>
          </p:cNvPr>
          <p:cNvSpPr txBox="1"/>
          <p:nvPr/>
        </p:nvSpPr>
        <p:spPr>
          <a:xfrm>
            <a:off x="3079101" y="3049850"/>
            <a:ext cx="3125729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أَقْبَلَتْ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2DBAED-96D4-367C-EA24-F3C0CA4A9F72}"/>
              </a:ext>
            </a:extLst>
          </p:cNvPr>
          <p:cNvSpPr txBox="1"/>
          <p:nvPr/>
        </p:nvSpPr>
        <p:spPr>
          <a:xfrm>
            <a:off x="3566528" y="1841937"/>
            <a:ext cx="219413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اَلنَّوْعُ: </a:t>
            </a:r>
            <a:r>
              <a:rPr lang="ar-MA" sz="3200" b="1" dirty="0">
                <a:solidFill>
                  <a:srgbClr val="FF0000"/>
                </a:solidFill>
              </a:rPr>
              <a:t>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8012712-0A0E-6D57-CBC2-9A746A985D40}"/>
              </a:ext>
            </a:extLst>
          </p:cNvPr>
          <p:cNvCxnSpPr/>
          <p:nvPr/>
        </p:nvCxnSpPr>
        <p:spPr>
          <a:xfrm flipV="1">
            <a:off x="4663598" y="2526296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40841CA-CFDA-6C70-DC56-80D706190419}"/>
              </a:ext>
            </a:extLst>
          </p:cNvPr>
          <p:cNvSpPr txBox="1"/>
          <p:nvPr/>
        </p:nvSpPr>
        <p:spPr>
          <a:xfrm>
            <a:off x="6877868" y="3095510"/>
            <a:ext cx="18910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اَلْمُرادِفُ: </a:t>
            </a:r>
            <a:r>
              <a:rPr lang="ar-MA" sz="3200" b="1" dirty="0">
                <a:solidFill>
                  <a:srgbClr val="FF0000"/>
                </a:solidFill>
              </a:rPr>
              <a:t>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6E01828-F2B4-5A1D-A344-BC3D459740C9}"/>
              </a:ext>
            </a:extLst>
          </p:cNvPr>
          <p:cNvCxnSpPr>
            <a:cxnSpLocks/>
            <a:stCxn id="5" idx="6"/>
            <a:endCxn id="13" idx="1"/>
          </p:cNvCxnSpPr>
          <p:nvPr/>
        </p:nvCxnSpPr>
        <p:spPr>
          <a:xfrm flipV="1">
            <a:off x="6204830" y="3634119"/>
            <a:ext cx="67303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17CF8A2-776F-EC37-5091-CD70FDEDAC9D}"/>
              </a:ext>
            </a:extLst>
          </p:cNvPr>
          <p:cNvSpPr txBox="1"/>
          <p:nvPr/>
        </p:nvSpPr>
        <p:spPr>
          <a:xfrm>
            <a:off x="712525" y="3095510"/>
            <a:ext cx="18910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اَلضِّدُّ: </a:t>
            </a:r>
            <a:r>
              <a:rPr lang="ar-MA" sz="3200" b="1" dirty="0">
                <a:solidFill>
                  <a:srgbClr val="FF0000"/>
                </a:solidFill>
              </a:rPr>
              <a:t>............</a:t>
            </a:r>
            <a:r>
              <a:rPr lang="ar-MA" sz="3200" b="1" dirty="0"/>
              <a:t>.</a:t>
            </a:r>
            <a:endParaRPr lang="fr-FR" sz="32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37089A7-E5A7-E365-A6C7-A89857B8B302}"/>
              </a:ext>
            </a:extLst>
          </p:cNvPr>
          <p:cNvCxnSpPr>
            <a:cxnSpLocks/>
            <a:stCxn id="5" idx="2"/>
            <a:endCxn id="18" idx="3"/>
          </p:cNvCxnSpPr>
          <p:nvPr/>
        </p:nvCxnSpPr>
        <p:spPr>
          <a:xfrm flipH="1" flipV="1">
            <a:off x="2603613" y="3634119"/>
            <a:ext cx="4754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3F03900-6503-38D7-1C3C-4CA2A99580F6}"/>
              </a:ext>
            </a:extLst>
          </p:cNvPr>
          <p:cNvSpPr txBox="1"/>
          <p:nvPr/>
        </p:nvSpPr>
        <p:spPr>
          <a:xfrm>
            <a:off x="1621818" y="5041228"/>
            <a:ext cx="608355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اَلْجُمْلَةُ: ..........................................</a:t>
            </a:r>
            <a:endParaRPr lang="fr-FR" sz="3200" b="1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D02559A-F84C-DC4B-6366-93F628844F8F}"/>
              </a:ext>
            </a:extLst>
          </p:cNvPr>
          <p:cNvCxnSpPr>
            <a:cxnSpLocks/>
            <a:stCxn id="20" idx="0"/>
            <a:endCxn id="5" idx="4"/>
          </p:cNvCxnSpPr>
          <p:nvPr/>
        </p:nvCxnSpPr>
        <p:spPr>
          <a:xfrm flipH="1" flipV="1">
            <a:off x="4641966" y="4218389"/>
            <a:ext cx="21632" cy="822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7591B57-1B3A-27C7-D64D-22F43634F0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1258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D0CB-1740-60E8-DE84-1EF87AA4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E4046E-47AC-28BF-4A98-A9626B21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DDD1DB-FC5E-2C0E-02C9-73E874BEC3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44C3F-E133-AE9A-01FB-82352F6DBF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61573-8FFD-E76F-0E33-7C48C0DF51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F27ECD-2D62-A2F1-328E-69B856C5FFA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575949-658E-B3FC-E01F-88A698896AC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C92C888-42F5-BA6F-FCF5-78E5A9D964A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47695F-D6D5-5F51-3B54-AF16FC8E3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B93E79F-D35B-2871-39B7-F447BE40AFD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B9A8A97-F7E8-5026-61AA-59D789C454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26F35FC-CAE3-7F40-8FC3-AC765828D3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35F9823-8F58-566C-B103-430AA5B06CE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B5FC535-6D3A-4115-89DD-5F80C9E132CC}"/>
              </a:ext>
            </a:extLst>
          </p:cNvPr>
          <p:cNvSpPr txBox="1"/>
          <p:nvPr/>
        </p:nvSpPr>
        <p:spPr>
          <a:xfrm>
            <a:off x="3079101" y="3049850"/>
            <a:ext cx="3125729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أَقْبَلَتْ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96FD2F-2410-6672-5896-69F53AE02F60}"/>
              </a:ext>
            </a:extLst>
          </p:cNvPr>
          <p:cNvSpPr txBox="1"/>
          <p:nvPr/>
        </p:nvSpPr>
        <p:spPr>
          <a:xfrm>
            <a:off x="3511442" y="1841937"/>
            <a:ext cx="219413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اَلنَّوْعُ: </a:t>
            </a:r>
            <a:r>
              <a:rPr lang="ar-MA" sz="3200" b="1" dirty="0">
                <a:solidFill>
                  <a:srgbClr val="FF0000"/>
                </a:solidFill>
              </a:rPr>
              <a:t>فِعْلٌ</a:t>
            </a:r>
            <a:endParaRPr lang="fr-FR" sz="32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FCB30FD-2AF1-80BD-4CDD-65B4B9DB4C84}"/>
              </a:ext>
            </a:extLst>
          </p:cNvPr>
          <p:cNvCxnSpPr>
            <a:cxnSpLocks/>
          </p:cNvCxnSpPr>
          <p:nvPr/>
        </p:nvCxnSpPr>
        <p:spPr>
          <a:xfrm flipV="1">
            <a:off x="4606803" y="2426712"/>
            <a:ext cx="0" cy="6231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B520111-F290-434B-5ACF-43E99E6AF129}"/>
              </a:ext>
            </a:extLst>
          </p:cNvPr>
          <p:cNvSpPr txBox="1"/>
          <p:nvPr/>
        </p:nvSpPr>
        <p:spPr>
          <a:xfrm>
            <a:off x="6877868" y="3095510"/>
            <a:ext cx="18910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اَلْمُرادِفُ: </a:t>
            </a:r>
            <a:r>
              <a:rPr lang="ar-MA" sz="3200" b="1" dirty="0">
                <a:solidFill>
                  <a:srgbClr val="FF0000"/>
                </a:solidFill>
              </a:rPr>
              <a:t>جاءَتْ-قَدِمَتْ</a:t>
            </a:r>
            <a:endParaRPr lang="fr-FR" sz="32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1A7817D-8E7E-27DB-A1E6-1A3692CD82AF}"/>
              </a:ext>
            </a:extLst>
          </p:cNvPr>
          <p:cNvCxnSpPr>
            <a:cxnSpLocks/>
            <a:stCxn id="5" idx="6"/>
            <a:endCxn id="13" idx="1"/>
          </p:cNvCxnSpPr>
          <p:nvPr/>
        </p:nvCxnSpPr>
        <p:spPr>
          <a:xfrm flipV="1">
            <a:off x="6204830" y="3634119"/>
            <a:ext cx="67303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94FA9CCD-2FB0-6E50-5F68-385EC20B1FB0}"/>
              </a:ext>
            </a:extLst>
          </p:cNvPr>
          <p:cNvSpPr txBox="1"/>
          <p:nvPr/>
        </p:nvSpPr>
        <p:spPr>
          <a:xfrm>
            <a:off x="676274" y="3341731"/>
            <a:ext cx="18910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اَلضِّدُّ: </a:t>
            </a:r>
            <a:r>
              <a:rPr lang="ar-MA" sz="3200" b="1" dirty="0">
                <a:solidFill>
                  <a:srgbClr val="FF0000"/>
                </a:solidFill>
              </a:rPr>
              <a:t>ذَهَبَتْ</a:t>
            </a:r>
            <a:endParaRPr lang="fr-FR" sz="32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765C93D-BE3E-370C-D0CC-4535C4ADD6B8}"/>
              </a:ext>
            </a:extLst>
          </p:cNvPr>
          <p:cNvCxnSpPr>
            <a:cxnSpLocks/>
            <a:stCxn id="5" idx="2"/>
            <a:endCxn id="18" idx="3"/>
          </p:cNvCxnSpPr>
          <p:nvPr/>
        </p:nvCxnSpPr>
        <p:spPr>
          <a:xfrm flipH="1" flipV="1">
            <a:off x="2567362" y="3634119"/>
            <a:ext cx="511739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9E1741DE-BC8A-D6F0-D1C9-A59221048AC8}"/>
              </a:ext>
            </a:extLst>
          </p:cNvPr>
          <p:cNvSpPr txBox="1"/>
          <p:nvPr/>
        </p:nvSpPr>
        <p:spPr>
          <a:xfrm>
            <a:off x="1600185" y="5041228"/>
            <a:ext cx="608355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اَلْجُمْلَةُ: </a:t>
            </a:r>
            <a:r>
              <a:rPr lang="ar-MA" sz="3200" b="1" dirty="0">
                <a:solidFill>
                  <a:srgbClr val="FF0000"/>
                </a:solidFill>
              </a:rPr>
              <a:t>أَقْبَلَتْ</a:t>
            </a:r>
            <a:r>
              <a:rPr lang="ar-MA" sz="3200" b="1" dirty="0"/>
              <a:t> </a:t>
            </a:r>
            <a:r>
              <a:rPr lang="ar-MA" sz="3200" b="1" dirty="0" err="1"/>
              <a:t>ٱلْأُمُّ</a:t>
            </a:r>
            <a:r>
              <a:rPr lang="ar-MA" sz="3200" b="1" dirty="0"/>
              <a:t> وَهِيَ تَبْتَسِمُ.</a:t>
            </a:r>
            <a:endParaRPr lang="fr-FR" sz="3200" b="1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8E8503C-ED8D-6C5D-7A00-8306D3A27BC5}"/>
              </a:ext>
            </a:extLst>
          </p:cNvPr>
          <p:cNvCxnSpPr>
            <a:cxnSpLocks/>
            <a:stCxn id="20" idx="0"/>
            <a:endCxn id="5" idx="4"/>
          </p:cNvCxnSpPr>
          <p:nvPr/>
        </p:nvCxnSpPr>
        <p:spPr>
          <a:xfrm flipV="1">
            <a:off x="4641965" y="4218389"/>
            <a:ext cx="1" cy="822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25159B2-28BF-03E9-CD9E-49AD4CC441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123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0200A-4C85-C408-D6B9-5CD43A24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8CE9EE-4F5C-8042-E2F4-E7DC0478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تعلمنا معانيها خلال الأسابيع الماضية. سأعين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يقرأ كل تلميذ خمس كلمات مختارة عشوائيا.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42D059-6690-4828-2AA9-ACA35E6F8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FFA1E8-0764-1BAF-E787-99F3311FDA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02FD68-0DEC-6F48-D1B0-A9838241A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2D6149D-9D35-FDAF-C849-9BD362FCC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ABA6F21-EA86-CED4-A8EE-537A3836357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0715FA-86B6-CB8C-AEA3-0FC3B9AEC6C5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E82CAF4-5405-BDE8-ABE9-079C73BB513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0E4A35F1-3ADB-1131-7117-780696879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89D56D9-24AC-E0A1-73D2-26E8387C0B0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7D51FC5-3C30-78CB-35B6-E57BEDBFDF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6" name="Image 15">
                  <a:extLst>
                    <a:ext uri="{FF2B5EF4-FFF2-40B4-BE49-F238E27FC236}">
                      <a16:creationId xmlns:a16="http://schemas.microsoft.com/office/drawing/2014/main" id="{6EFA527D-9149-CDA9-4DDC-EFD2B6EDAE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2C24C95-667B-4039-2E36-A15E05914C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05EFB098-BDAA-C175-64FA-51D767997836}"/>
              </a:ext>
            </a:extLst>
          </p:cNvPr>
          <p:cNvGrpSpPr/>
          <p:nvPr/>
        </p:nvGrpSpPr>
        <p:grpSpPr>
          <a:xfrm>
            <a:off x="632373" y="1829932"/>
            <a:ext cx="7635074" cy="4231584"/>
            <a:chOff x="596558" y="1617426"/>
            <a:chExt cx="7635074" cy="423158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989D21E-04F2-A6B1-5B2B-DA95C7C00DAF}"/>
                </a:ext>
              </a:extLst>
            </p:cNvPr>
            <p:cNvGrpSpPr/>
            <p:nvPr/>
          </p:nvGrpSpPr>
          <p:grpSpPr>
            <a:xfrm>
              <a:off x="596558" y="1617426"/>
              <a:ext cx="7635074" cy="4231584"/>
              <a:chOff x="-890150" y="1553365"/>
              <a:chExt cx="6728863" cy="4231584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FC76FA8-9E02-9854-D3A1-736D7F106982}"/>
                  </a:ext>
                </a:extLst>
              </p:cNvPr>
              <p:cNvGrpSpPr/>
              <p:nvPr/>
            </p:nvGrpSpPr>
            <p:grpSpPr>
              <a:xfrm>
                <a:off x="-890150" y="1553365"/>
                <a:ext cx="6728863" cy="4197530"/>
                <a:chOff x="1570520" y="2210107"/>
                <a:chExt cx="6728863" cy="4197530"/>
              </a:xfrm>
            </p:grpSpPr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D1BB3EB-2DD0-B23E-FBCC-EAB36CD7D6DC}"/>
                    </a:ext>
                  </a:extLst>
                </p:cNvPr>
                <p:cNvSpPr txBox="1"/>
                <p:nvPr/>
              </p:nvSpPr>
              <p:spPr>
                <a:xfrm>
                  <a:off x="7353258" y="2210107"/>
                  <a:ext cx="94612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أَسىً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D4229D4-CE45-C9B1-7C6F-79AECFC938D6}"/>
                    </a:ext>
                  </a:extLst>
                </p:cNvPr>
                <p:cNvSpPr txBox="1"/>
                <p:nvPr/>
              </p:nvSpPr>
              <p:spPr>
                <a:xfrm>
                  <a:off x="6269020" y="2217939"/>
                  <a:ext cx="1008608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حُبورٌ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7D3FA2A-3FF7-B810-17D9-D134D7CD2515}"/>
                    </a:ext>
                  </a:extLst>
                </p:cNvPr>
                <p:cNvSpPr txBox="1"/>
                <p:nvPr/>
              </p:nvSpPr>
              <p:spPr>
                <a:xfrm>
                  <a:off x="5263120" y="2217939"/>
                  <a:ext cx="93027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شَوْقٌ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EE626F8-51C0-3D16-3F74-9110174E8713}"/>
                    </a:ext>
                  </a:extLst>
                </p:cNvPr>
                <p:cNvSpPr txBox="1"/>
                <p:nvPr/>
              </p:nvSpPr>
              <p:spPr>
                <a:xfrm>
                  <a:off x="4020499" y="2217939"/>
                  <a:ext cx="115176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مَشاعِرُ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44220CC7-552A-AA1D-32D0-D5CF6207C784}"/>
                    </a:ext>
                  </a:extLst>
                </p:cNvPr>
                <p:cNvSpPr txBox="1"/>
                <p:nvPr/>
              </p:nvSpPr>
              <p:spPr>
                <a:xfrm>
                  <a:off x="7277630" y="3350193"/>
                  <a:ext cx="102175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عَبَثاً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5843CDD-3A9D-5B50-8F8D-0BCDEEEC583B}"/>
                    </a:ext>
                  </a:extLst>
                </p:cNvPr>
                <p:cNvSpPr txBox="1"/>
                <p:nvPr/>
              </p:nvSpPr>
              <p:spPr>
                <a:xfrm>
                  <a:off x="5784311" y="4574766"/>
                  <a:ext cx="932206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اِنْتابَ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D67D47A8-9E88-A0AF-CDC6-A2C752E87AC1}"/>
                    </a:ext>
                  </a:extLst>
                </p:cNvPr>
                <p:cNvSpPr txBox="1"/>
                <p:nvPr/>
              </p:nvSpPr>
              <p:spPr>
                <a:xfrm>
                  <a:off x="4829663" y="4557947"/>
                  <a:ext cx="875570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دَأَبَ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5839607E-AF9E-DFBE-3AB6-C63C84A2C0B0}"/>
                    </a:ext>
                  </a:extLst>
                </p:cNvPr>
                <p:cNvSpPr txBox="1"/>
                <p:nvPr/>
              </p:nvSpPr>
              <p:spPr>
                <a:xfrm>
                  <a:off x="1570520" y="5556340"/>
                  <a:ext cx="1784538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اِسْتَعْجَلَ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1A5A18C2-E47E-98B3-EA44-1F99B59949F8}"/>
                    </a:ext>
                  </a:extLst>
                </p:cNvPr>
                <p:cNvSpPr txBox="1"/>
                <p:nvPr/>
              </p:nvSpPr>
              <p:spPr>
                <a:xfrm>
                  <a:off x="5946655" y="3350188"/>
                  <a:ext cx="115176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اَلْوَحْدَةُ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1EC1C1CB-FA62-B125-C6A3-A3A5729D9300}"/>
                    </a:ext>
                  </a:extLst>
                </p:cNvPr>
                <p:cNvSpPr txBox="1"/>
                <p:nvPr/>
              </p:nvSpPr>
              <p:spPr>
                <a:xfrm>
                  <a:off x="1570521" y="4557949"/>
                  <a:ext cx="113891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تَعاطَفَ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945A8B1-56A1-7E1B-3603-8D53F0A9BF6D}"/>
                  </a:ext>
                </a:extLst>
              </p:cNvPr>
              <p:cNvSpPr txBox="1"/>
              <p:nvPr/>
            </p:nvSpPr>
            <p:spPr>
              <a:xfrm>
                <a:off x="996167" y="4933651"/>
                <a:ext cx="1489016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أَصَرَّ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يُصِرُّ</a:t>
                </a:r>
                <a:endPara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FCEC5E5-E183-6135-129D-791A35479362}"/>
                  </a:ext>
                </a:extLst>
              </p:cNvPr>
              <p:cNvSpPr txBox="1"/>
              <p:nvPr/>
            </p:nvSpPr>
            <p:spPr>
              <a:xfrm>
                <a:off x="2581881" y="4933652"/>
                <a:ext cx="1489016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أَسَرَ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يَأْسِرُ</a:t>
                </a:r>
                <a:endPara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F573507-8E98-E126-E8C3-127949201483}"/>
                  </a:ext>
                </a:extLst>
              </p:cNvPr>
              <p:cNvSpPr txBox="1"/>
              <p:nvPr/>
            </p:nvSpPr>
            <p:spPr>
              <a:xfrm>
                <a:off x="4172677" y="4933652"/>
                <a:ext cx="1666035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غَمَرَ </a:t>
                </a: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يَغْمُرُ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endParaRP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1E28DEB-C668-F315-AF7B-C0108C0749C4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أُنْسٌ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AD18C3D-704D-0EA3-C6FC-3B5942F6EDBC}"/>
                </a:ext>
              </a:extLst>
            </p:cNvPr>
            <p:cNvSpPr txBox="1"/>
            <p:nvPr/>
          </p:nvSpPr>
          <p:spPr>
            <a:xfrm>
              <a:off x="3097594" y="3956434"/>
              <a:ext cx="110028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75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اِعْتَلى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CE4EA298-5A02-0B8E-50AD-4EC2550AEC74}"/>
              </a:ext>
            </a:extLst>
          </p:cNvPr>
          <p:cNvSpPr txBox="1"/>
          <p:nvPr/>
        </p:nvSpPr>
        <p:spPr>
          <a:xfrm>
            <a:off x="1978897" y="4177772"/>
            <a:ext cx="110028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غَمَرَ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9182040-B436-5AD9-723A-2D701BBB7AFC}"/>
              </a:ext>
            </a:extLst>
          </p:cNvPr>
          <p:cNvSpPr txBox="1"/>
          <p:nvPr/>
        </p:nvSpPr>
        <p:spPr>
          <a:xfrm>
            <a:off x="2433179" y="2970015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فُنونٌ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A6085E5-A353-6137-876D-6F01DE9992EA}"/>
              </a:ext>
            </a:extLst>
          </p:cNvPr>
          <p:cNvSpPr txBox="1"/>
          <p:nvPr/>
        </p:nvSpPr>
        <p:spPr>
          <a:xfrm>
            <a:off x="787828" y="2970015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بَراعَةٌ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E505499-19D5-ED8C-CBC3-04C85C2E22F7}"/>
              </a:ext>
            </a:extLst>
          </p:cNvPr>
          <p:cNvSpPr txBox="1"/>
          <p:nvPr/>
        </p:nvSpPr>
        <p:spPr>
          <a:xfrm>
            <a:off x="4015522" y="2970014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5177EBF-3D36-A9B7-52E7-1904629A7EDB}"/>
              </a:ext>
            </a:extLst>
          </p:cNvPr>
          <p:cNvSpPr txBox="1"/>
          <p:nvPr/>
        </p:nvSpPr>
        <p:spPr>
          <a:xfrm>
            <a:off x="6599975" y="4177773"/>
            <a:ext cx="1657262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اَلْمُطالَعَةُ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2F8C312-0729-707D-5AB7-E3C4D525D11A}"/>
              </a:ext>
            </a:extLst>
          </p:cNvPr>
          <p:cNvSpPr txBox="1"/>
          <p:nvPr/>
        </p:nvSpPr>
        <p:spPr>
          <a:xfrm>
            <a:off x="2143665" y="1837764"/>
            <a:ext cx="1142624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إِبْداعٌ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8249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يختار كلمة ويركبها في جملة.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C4A34144-C410-5B59-B12C-93520DED8042}"/>
              </a:ext>
            </a:extLst>
          </p:cNvPr>
          <p:cNvGrpSpPr/>
          <p:nvPr/>
        </p:nvGrpSpPr>
        <p:grpSpPr>
          <a:xfrm>
            <a:off x="632373" y="1829932"/>
            <a:ext cx="7635074" cy="4231584"/>
            <a:chOff x="596558" y="1617426"/>
            <a:chExt cx="7635074" cy="4231584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2ACA753-C8B3-764D-094D-2C30D9C02470}"/>
                </a:ext>
              </a:extLst>
            </p:cNvPr>
            <p:cNvGrpSpPr/>
            <p:nvPr/>
          </p:nvGrpSpPr>
          <p:grpSpPr>
            <a:xfrm>
              <a:off x="596558" y="1617426"/>
              <a:ext cx="7635074" cy="4231584"/>
              <a:chOff x="-890150" y="1553365"/>
              <a:chExt cx="6728863" cy="4231584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FFFD596F-C8BD-79AA-9C2D-7B947A2EE91F}"/>
                  </a:ext>
                </a:extLst>
              </p:cNvPr>
              <p:cNvGrpSpPr/>
              <p:nvPr/>
            </p:nvGrpSpPr>
            <p:grpSpPr>
              <a:xfrm>
                <a:off x="-890150" y="1553365"/>
                <a:ext cx="6728863" cy="4197530"/>
                <a:chOff x="1570520" y="2210107"/>
                <a:chExt cx="6728863" cy="4197530"/>
              </a:xfrm>
            </p:grpSpPr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D273EC9D-5B76-8138-7C30-2D90E28364E5}"/>
                    </a:ext>
                  </a:extLst>
                </p:cNvPr>
                <p:cNvSpPr txBox="1"/>
                <p:nvPr/>
              </p:nvSpPr>
              <p:spPr>
                <a:xfrm>
                  <a:off x="7353258" y="2210107"/>
                  <a:ext cx="94612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أَسىً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E90FEAC-3B6A-3769-6E2A-8F6BD92308EA}"/>
                    </a:ext>
                  </a:extLst>
                </p:cNvPr>
                <p:cNvSpPr txBox="1"/>
                <p:nvPr/>
              </p:nvSpPr>
              <p:spPr>
                <a:xfrm>
                  <a:off x="6269020" y="2217939"/>
                  <a:ext cx="1008608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حُبورٌ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4E0DCCCA-D608-2CA8-50FE-08865EA2D376}"/>
                    </a:ext>
                  </a:extLst>
                </p:cNvPr>
                <p:cNvSpPr txBox="1"/>
                <p:nvPr/>
              </p:nvSpPr>
              <p:spPr>
                <a:xfrm>
                  <a:off x="5263120" y="2217939"/>
                  <a:ext cx="93027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شَوْقٌ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107CA559-0652-7BD6-5B7A-1CA2F616EBF5}"/>
                    </a:ext>
                  </a:extLst>
                </p:cNvPr>
                <p:cNvSpPr txBox="1"/>
                <p:nvPr/>
              </p:nvSpPr>
              <p:spPr>
                <a:xfrm>
                  <a:off x="4020499" y="2217939"/>
                  <a:ext cx="115176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مَشاعِرُ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BDE652C7-8859-DD16-5126-DF7C2B4D7D2B}"/>
                    </a:ext>
                  </a:extLst>
                </p:cNvPr>
                <p:cNvSpPr txBox="1"/>
                <p:nvPr/>
              </p:nvSpPr>
              <p:spPr>
                <a:xfrm>
                  <a:off x="7277630" y="3350193"/>
                  <a:ext cx="102175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عَبَثاً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83753EA5-E99B-E42D-A640-BF5844DD708F}"/>
                    </a:ext>
                  </a:extLst>
                </p:cNvPr>
                <p:cNvSpPr txBox="1"/>
                <p:nvPr/>
              </p:nvSpPr>
              <p:spPr>
                <a:xfrm>
                  <a:off x="5784311" y="4574766"/>
                  <a:ext cx="932206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اِنْتابَ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BB8ED2C5-23FB-85E5-A321-09F994FE2001}"/>
                    </a:ext>
                  </a:extLst>
                </p:cNvPr>
                <p:cNvSpPr txBox="1"/>
                <p:nvPr/>
              </p:nvSpPr>
              <p:spPr>
                <a:xfrm>
                  <a:off x="4829663" y="4557947"/>
                  <a:ext cx="875570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دَأَبَ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A96997E8-D814-F80A-6A84-3AD1E357CEC3}"/>
                    </a:ext>
                  </a:extLst>
                </p:cNvPr>
                <p:cNvSpPr txBox="1"/>
                <p:nvPr/>
              </p:nvSpPr>
              <p:spPr>
                <a:xfrm>
                  <a:off x="1570520" y="5556340"/>
                  <a:ext cx="1784538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اِسْتَعْجَلَ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24D7DF17-9F35-EB5A-6ED2-A2F5237C3B85}"/>
                    </a:ext>
                  </a:extLst>
                </p:cNvPr>
                <p:cNvSpPr txBox="1"/>
                <p:nvPr/>
              </p:nvSpPr>
              <p:spPr>
                <a:xfrm>
                  <a:off x="5946655" y="3350188"/>
                  <a:ext cx="115176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اَلْوَحْدَةُ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384839CC-22AB-0F53-B2A0-B0C346A48A2F}"/>
                    </a:ext>
                  </a:extLst>
                </p:cNvPr>
                <p:cNvSpPr txBox="1"/>
                <p:nvPr/>
              </p:nvSpPr>
              <p:spPr>
                <a:xfrm>
                  <a:off x="1570521" y="4557949"/>
                  <a:ext cx="113891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تَعاطَفَ</a:t>
                  </a:r>
                  <a:endPara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0E6E160E-C106-DD28-BA62-1596840C3577}"/>
                  </a:ext>
                </a:extLst>
              </p:cNvPr>
              <p:cNvSpPr txBox="1"/>
              <p:nvPr/>
            </p:nvSpPr>
            <p:spPr>
              <a:xfrm>
                <a:off x="996167" y="4933651"/>
                <a:ext cx="1489016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أَصَرَّ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يُصِرُّ</a:t>
                </a:r>
                <a:endPara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F4FF7313-0579-AA8F-5547-EFD71A1940CD}"/>
                  </a:ext>
                </a:extLst>
              </p:cNvPr>
              <p:cNvSpPr txBox="1"/>
              <p:nvPr/>
            </p:nvSpPr>
            <p:spPr>
              <a:xfrm>
                <a:off x="2581881" y="4933652"/>
                <a:ext cx="1489016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أَسَرَ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0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يَأْسِرُ</a:t>
                </a:r>
                <a:endPara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C50EF2C2-BE2B-E5D9-FF18-F40C21D25A06}"/>
                  </a:ext>
                </a:extLst>
              </p:cNvPr>
              <p:cNvSpPr txBox="1"/>
              <p:nvPr/>
            </p:nvSpPr>
            <p:spPr>
              <a:xfrm>
                <a:off x="4172677" y="4933652"/>
                <a:ext cx="1666035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غَمَرَ </a:t>
                </a: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/ </a:t>
                </a:r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يَغْمُرُ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endParaRPr>
              </a:p>
            </p:txBody>
          </p:sp>
        </p:grp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7E58850-28DB-4EF4-9319-15D0F24C8C4A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أُنْسٌ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4407D00-AABF-5EFE-740D-415B0064A432}"/>
                </a:ext>
              </a:extLst>
            </p:cNvPr>
            <p:cNvSpPr txBox="1"/>
            <p:nvPr/>
          </p:nvSpPr>
          <p:spPr>
            <a:xfrm>
              <a:off x="3097594" y="3956434"/>
              <a:ext cx="110028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75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اِعْتَلى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24BA8C-852F-9422-FDD4-BEA28AF6C33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29FFDC8-37A5-9A2E-DC08-764F10D50AB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7E044A8-EE27-B8D8-2808-B2FE93C43A8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6143F9A0-6B59-DDCE-4C65-22BB5CE2D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8F86E2D6-F5D5-423F-D6D0-A4DE56E74A5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AD1D6C5-8DC1-E25D-E4FC-5DC27651F4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6" name="Image 15">
                  <a:extLst>
                    <a:ext uri="{FF2B5EF4-FFF2-40B4-BE49-F238E27FC236}">
                      <a16:creationId xmlns:a16="http://schemas.microsoft.com/office/drawing/2014/main" id="{7A345C98-104B-5C37-978D-F327FB299B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E15ABEA-E186-BC96-1015-DCF13BCA21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806DE1C0-ADC9-9C3B-4B3B-E08E6C71B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C0B9943-E2B2-9C2A-CC39-05E249780BE7}"/>
              </a:ext>
            </a:extLst>
          </p:cNvPr>
          <p:cNvSpPr txBox="1"/>
          <p:nvPr/>
        </p:nvSpPr>
        <p:spPr>
          <a:xfrm>
            <a:off x="2433179" y="2970015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فُنونٌ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7DD2192-F2A7-9B05-A564-0709EDB5E775}"/>
              </a:ext>
            </a:extLst>
          </p:cNvPr>
          <p:cNvSpPr txBox="1"/>
          <p:nvPr/>
        </p:nvSpPr>
        <p:spPr>
          <a:xfrm>
            <a:off x="787828" y="2970015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بَراعَةٌ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3BD801F-3E85-1E65-2E0F-C22FC8C3CD03}"/>
              </a:ext>
            </a:extLst>
          </p:cNvPr>
          <p:cNvSpPr txBox="1"/>
          <p:nvPr/>
        </p:nvSpPr>
        <p:spPr>
          <a:xfrm>
            <a:off x="4015522" y="2970014"/>
            <a:ext cx="139813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</a:t>
            </a:r>
            <a:endParaRPr lang="fr-FR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5F382F7-722A-FB49-9413-963F5A830767}"/>
              </a:ext>
            </a:extLst>
          </p:cNvPr>
          <p:cNvSpPr txBox="1"/>
          <p:nvPr/>
        </p:nvSpPr>
        <p:spPr>
          <a:xfrm>
            <a:off x="2143665" y="1837764"/>
            <a:ext cx="1142624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إِبْداعٌ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149210C-15BE-2827-FF80-2AF823D1AF36}"/>
              </a:ext>
            </a:extLst>
          </p:cNvPr>
          <p:cNvSpPr txBox="1"/>
          <p:nvPr/>
        </p:nvSpPr>
        <p:spPr>
          <a:xfrm>
            <a:off x="6599975" y="4177773"/>
            <a:ext cx="1657262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اَلْمُطالَعَةُ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EB12582-280E-8370-F391-8AC5184CAB6C}"/>
              </a:ext>
            </a:extLst>
          </p:cNvPr>
          <p:cNvSpPr txBox="1"/>
          <p:nvPr/>
        </p:nvSpPr>
        <p:spPr>
          <a:xfrm>
            <a:off x="1978897" y="4177772"/>
            <a:ext cx="110028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غَمَرَ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28759</TotalTime>
  <Words>1711</Words>
  <Application>Microsoft Office PowerPoint</Application>
  <PresentationFormat>Affichage à l'écran (4:3)</PresentationFormat>
  <Paragraphs>346</Paragraphs>
  <Slides>38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38</vt:i4>
      </vt:variant>
    </vt:vector>
  </HeadingPairs>
  <TitlesOfParts>
    <vt:vector size="72" baseType="lpstr">
      <vt:lpstr>Sakkal Majalla</vt:lpstr>
      <vt:lpstr>Air Strip Arabic</vt:lpstr>
      <vt:lpstr>Dosis Medium</vt:lpstr>
      <vt:lpstr>Dosis ExtraBold</vt:lpstr>
      <vt:lpstr>Aptos</vt:lpstr>
      <vt:lpstr>Calibri Light</vt:lpstr>
      <vt:lpstr>Arial</vt:lpstr>
      <vt:lpstr>Wingdings</vt:lpstr>
      <vt:lpstr>Microsoft Uighur</vt:lpstr>
      <vt:lpstr>Calibri</vt:lpstr>
      <vt:lpstr>Dosis</vt:lpstr>
      <vt:lpstr>Modern Love</vt:lpstr>
      <vt:lpstr>Dosis SemiBold</vt:lpstr>
      <vt:lpstr>DengXian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1</vt:lpstr>
      <vt:lpstr>خذوا الصفحة 60، اقرؤوا النص قراءة هامسة ثم أنجزوا المطلوب حسب البطاقة التوجيهية أمامكم. (تنقل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إلى تصحيح الوضعية. يتم التركيز على المتعثرين خلال التصحيح والتوليف والمراجعة.</vt:lpstr>
      <vt:lpstr>نبدأ بقراءة النص أولا. من يقرأ؟ ارفعوا أصابعكم عندما تسمعون كلمة لا تفهمونها.  التركيز على الفئة المتعثرة. </vt:lpstr>
      <vt:lpstr>الآن من يقرأ الفقرة الأولى؟ هذه المرة ترفعون أصابعكم عند قراءة فعل ماض وارد فيها. في كل مرة ستناقشون الإجابة.</vt:lpstr>
      <vt:lpstr>صححوا.</vt:lpstr>
      <vt:lpstr>الآن قبل تصحيح تمريني المعجم. من يذكرنا بإستراتيجية مفاتيح السياق وبخطواتها؟</vt:lpstr>
      <vt:lpstr>من يَقرأ؟</vt:lpstr>
      <vt:lpstr>الآن نريد تحديد كلمة "تُجيدينَ" باستعمال مفاتيح السياق؟ ما الكلمات المفاتيح؟  </vt:lpstr>
      <vt:lpstr>استنتجوا الآن معنى (تجيدين)؟</vt:lpstr>
      <vt:lpstr>خذوا التمرين الأول، راجعوا إجاباتكم. (دقيقة واحدة)</vt:lpstr>
      <vt:lpstr>نصحح. ما الكلمات المساعدة في فهم "تحمست"؟ ثم "الأسف"؟ هل تتفقون؟ ... </vt:lpstr>
      <vt:lpstr>من يستنتج معنى الكلمتين؟ هل تتفقون؟</vt:lpstr>
      <vt:lpstr>انتبهوا للتصحيح.</vt:lpstr>
      <vt:lpstr>والآن من يذكرنا بإستراتيجية خريطة الكلمة؟ مم تتكون؟</vt:lpstr>
      <vt:lpstr>من يقرأ؟ ماذا نقصد بالنوع؟ المرادف؟ الضد؟</vt:lpstr>
      <vt:lpstr>الآن راجعوا إجاباتكم. (دقيقة واحدة)</vt:lpstr>
      <vt:lpstr>نصحح. ما نوع الكلمة "أقبلت"؟ ما مرادفها؟ ما ضدها؟ ... </vt:lpstr>
      <vt:lpstr>انتبهوا للتصحيح.</vt:lpstr>
      <vt:lpstr>هذه مفردات تعلمنا معانيها خلال الأسابيع الماضية. سأعين من يقرأ؟  يقرأ كل تلميذ خمس كلمات مختارة عشوائيا.</vt:lpstr>
      <vt:lpstr>من يختار كلمة ويركبها في جملة.  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258</cp:revision>
  <dcterms:created xsi:type="dcterms:W3CDTF">2023-09-20T21:35:22Z</dcterms:created>
  <dcterms:modified xsi:type="dcterms:W3CDTF">2026-03-02T20:51:59Z</dcterms:modified>
</cp:coreProperties>
</file>