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9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739" r:id="rId38"/>
    <p:sldId id="2147482616" r:id="rId39"/>
    <p:sldId id="2147482744" r:id="rId40"/>
    <p:sldId id="2147482790" r:id="rId41"/>
    <p:sldId id="2147482791" r:id="rId42"/>
    <p:sldId id="2147482789" r:id="rId43"/>
    <p:sldId id="2147482792" r:id="rId44"/>
    <p:sldId id="2147482796" r:id="rId45"/>
    <p:sldId id="2147482793" r:id="rId46"/>
    <p:sldId id="2147482797" r:id="rId47"/>
    <p:sldId id="2147482799" r:id="rId48"/>
    <p:sldId id="2147482798" r:id="rId49"/>
    <p:sldId id="2147482794" r:id="rId50"/>
    <p:sldId id="2147482801" r:id="rId51"/>
    <p:sldId id="2147482800" r:id="rId52"/>
    <p:sldId id="2147482795" r:id="rId53"/>
    <p:sldId id="2147482802" r:id="rId54"/>
    <p:sldId id="2147482803" r:id="rId55"/>
    <p:sldId id="2147482804" r:id="rId56"/>
    <p:sldId id="2147482805" r:id="rId57"/>
    <p:sldId id="2147482788" r:id="rId58"/>
  </p:sldIdLst>
  <p:sldSz cx="9144000" cy="6858000" type="screen4x3"/>
  <p:notesSz cx="6858000" cy="9144000"/>
  <p:embeddedFontLst>
    <p:embeddedFont>
      <p:font typeface="DengXian" panose="02010600030101010101" pitchFamily="2" charset="-122"/>
      <p:regular r:id="rId60"/>
      <p:bold r:id="rId61"/>
    </p:embeddedFont>
    <p:embeddedFont>
      <p:font typeface="Air Strip Arabic" panose="020B0604020202020204" charset="0"/>
      <p:regular r:id="rId62"/>
    </p:embeddedFon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dern Love" panose="04090805081005020601" pitchFamily="82" charset="0"/>
      <p:regular r:id="rId71"/>
    </p:embeddedFont>
    <p:embeddedFont>
      <p:font typeface="Sakkal Majalla" panose="02000000000000000000" pitchFamily="2" charset="-78"/>
      <p:regular r:id="rId72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E7E6E6"/>
    <a:srgbClr val="9EE0F4"/>
    <a:srgbClr val="D6E9EA"/>
    <a:srgbClr val="44546A"/>
    <a:srgbClr val="414B79"/>
    <a:srgbClr val="424D7B"/>
    <a:srgbClr val="106585"/>
    <a:srgbClr val="0070C0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1398" y="2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font" Target="fonts/font7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8T22:56:49.3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2410 24435,'726'-2409'0,"-919"2614"0,386-410 0,-145 483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53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B02A9D-27A9-72D4-937E-BCD4A1F91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المسموع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المقروء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(إملاء وظواهر لغوية)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259633" y="2255061"/>
            <a:ext cx="6811346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1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7380" y="4266720"/>
            <a:ext cx="46560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2208391" y="2681139"/>
            <a:ext cx="4500000" cy="12793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</a:t>
            </a:r>
          </a:p>
          <a:p>
            <a:pPr marL="0" indent="0">
              <a:buClrTx/>
              <a:buNone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2771192" y="1618047"/>
            <a:ext cx="388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السلوك/توجيه المتعلمين للعمل على الوضعية التدريبية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838883A-5707-DE82-F84C-15190379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3743698"/>
            <a:ext cx="540000" cy="6212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59، اقرؤوا النص قراءة هامسة ثم أنجزوا المطلوب حسب البطاقة التوجيهية أمامكم. (تنقل البطاقة إلى السبورة)</a:t>
            </a: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E47C24-1ECB-6A00-2F67-B8ECFDCCC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59" y="1950098"/>
            <a:ext cx="2633976" cy="404015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466531" y="2696547"/>
            <a:ext cx="3676261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-قراءة هامِسَةٌ.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-أَضَعُ خَطّاً تَحْتَ الأفعالِ في الفِقْرَةِ الْأولى؛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التَّمْرينَيْنِ 1 و2؛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B187B8-C96C-C5BF-E49A-6933DF8500F9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3150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ذكر لماذا ينتابه الشعور المعبر عنه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35178" y="2120883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قَرَّرَتْ أُسْرَتُكَ أنْ تُرافِقَك للتجَوُّلِ في حَديقَةٍ لِلْأَلْعابِ</a:t>
            </a: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فَأَخَذَ يَسْأَلُك زميلك وَأَنْت تُجيبُ/ين.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عَلِمْت أَنَّك سَتَزورُ(ينَ) الْحَديقَةَ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4969042"/>
            <a:ext cx="7087840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هِيَ شَخْصِيّات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أُعْجِبَ عِمادٌ بِصَديقِهِ إِبْراهيمَ؟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276051" y="803531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2" name="Image 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EF15F432-A8A8-63B7-08F8-2BE3650F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872" y="1530872"/>
            <a:ext cx="2437599" cy="1631856"/>
          </a:xfrm>
          <a:prstGeom prst="rect">
            <a:avLst/>
          </a:prstGeom>
        </p:spPr>
      </p:pic>
      <p:pic>
        <p:nvPicPr>
          <p:cNvPr id="14" name="Image 13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CF0FF9BE-8E8A-E83D-DA74-75FFCC819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5" y="1530872"/>
            <a:ext cx="2581278" cy="1631856"/>
          </a:xfrm>
          <a:prstGeom prst="rect">
            <a:avLst/>
          </a:prstGeom>
        </p:spPr>
      </p:pic>
      <p:pic>
        <p:nvPicPr>
          <p:cNvPr id="15" name="Image 14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1E79C538-81AA-A305-24F3-FC32CD756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957" y="3249958"/>
            <a:ext cx="2522798" cy="1631856"/>
          </a:xfrm>
          <a:prstGeom prst="rect">
            <a:avLst/>
          </a:prstGeom>
        </p:spPr>
      </p:pic>
      <p:pic>
        <p:nvPicPr>
          <p:cNvPr id="16" name="Image 15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87E44AF9-55DF-826F-D605-ECE53529B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55" y="3282999"/>
            <a:ext cx="2522798" cy="1565772"/>
          </a:xfrm>
          <a:prstGeom prst="rect">
            <a:avLst/>
          </a:prstGeom>
        </p:spPr>
      </p:pic>
      <p:pic>
        <p:nvPicPr>
          <p:cNvPr id="18" name="Image 17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9177BE21-1ACB-17A3-CBAB-E3779F5F9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910" y="1530872"/>
            <a:ext cx="2581278" cy="1631856"/>
          </a:xfrm>
          <a:prstGeom prst="rect">
            <a:avLst/>
          </a:prstGeom>
        </p:spPr>
      </p:pic>
      <p:pic>
        <p:nvPicPr>
          <p:cNvPr id="19" name="Image 18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3EC15DEF-F62B-8191-AE54-E91197B52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6434" y="3282999"/>
            <a:ext cx="2566870" cy="15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3831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أن يحاول قراءة فقرة بدقة واسترسال؛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CC5045-C1BD-80C0-7834-0463A5EE6BF9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اِجْتَمَعَ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يَتَبادَلونَ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ٱلْحَديثَ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عَنْ هِواياتِهِم، قالَ أَحْمَدُ وَعَيْناهُ تَلْمَعانِ: «عِنْدَما أَرْسُمُ، أَشْعُرُ كَأَنَّ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تَتَكَلَّمُ مَعي، وَيَمْلَأُ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قَلْبي.» وَقالَتْ لَيْلى بِصَوْتٍ هادِئٍ: «أَمّا أَنا فَعِنْدَما أَقْرَأُ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ٱلْقِصَصَ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أَنّي أُسافِرُ إِلى عَوالِمَ جَميلَةٍ، فَتَسْكُنُ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ٱلسَّعادَةُ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نَفْسي.» وَقالَ يوسُفُ بِحَماسَةٍ: «عِنْدَما أَلْعَبُ كُرَةَ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بِٱلقُوَّةِ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وَٱلنَّشاطِ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 أَحْمَدُ: اِخْتَلَفَتْ هِواياتُنا، لَكِنَّ مَشاعِرَنا جَميلَةٌ.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للأنشطة التالية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النص أولا؟ (التركيز على فئة المتعثرين)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838A61B-2BA8-5535-9E38-AFD250D9F6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59" y="1950098"/>
            <a:ext cx="2633976" cy="40401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5DA8B3-59EC-48F4-5579-BFE19B90E0FB}"/>
              </a:ext>
            </a:extLst>
          </p:cNvPr>
          <p:cNvSpPr txBox="1"/>
          <p:nvPr/>
        </p:nvSpPr>
        <p:spPr>
          <a:xfrm>
            <a:off x="466531" y="2696547"/>
            <a:ext cx="36762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-قراءة هامِسَةٌ: 10 دقائقَ.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-أَضَعُ خَطّاً تَحْتَ الأفعالِ في الفقرة الأولى؛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التَّمْرينَيْنِ؛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من يقرأ الفقرة الأولى؟ هذه المرة ترفعون أصابعكم عند قراءة فعل وارد فيها. في كل مرة ستناقشون الإجابة.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00E899E-9157-A854-8D3B-83DB185CC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704" y="2243315"/>
            <a:ext cx="7742591" cy="35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5319-FA60-A522-7313-4CD954EE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8C7CC-CC4F-A590-8A41-457B8D15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7E89C-AFBF-19CD-AEB6-C726D80B0D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1BFA70-C98E-0944-390F-9ADBC5230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0CFADF-7673-DAA3-58D8-73DF389C4E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0D6752-527D-4CAC-B943-52A9EBCDE21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237A0-81A0-AAF6-F5B9-1337DEA2402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A013E43-C4CA-6062-1032-9C9205973CC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01B62FD-FAF3-E80F-0C06-7D89969DF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B0A101C-B4CC-57B6-7701-A48ECD7041D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5702B6-22F8-0405-FF3C-4DB3E00CC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B5AFCD3-28C1-5D44-86BE-5EBD19E99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BD8F06-E883-D5DD-12F2-6C3D9C255D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156F60C-BCC0-456D-762C-F9E560E09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BBD74607-C3A1-EE2D-1D60-92A2157993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704" y="2243315"/>
            <a:ext cx="7742591" cy="3528366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0EAD539-7FD6-83E6-635A-0ED12BECE97B}"/>
              </a:ext>
            </a:extLst>
          </p:cNvPr>
          <p:cNvCxnSpPr/>
          <p:nvPr/>
        </p:nvCxnSpPr>
        <p:spPr>
          <a:xfrm>
            <a:off x="6242180" y="2677886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C15C937-F130-A13A-74AD-247E2231B835}"/>
              </a:ext>
            </a:extLst>
          </p:cNvPr>
          <p:cNvCxnSpPr/>
          <p:nvPr/>
        </p:nvCxnSpPr>
        <p:spPr>
          <a:xfrm>
            <a:off x="6833118" y="2677886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65FC72-3603-8AA5-8F3F-F532EC07D4B7}"/>
              </a:ext>
            </a:extLst>
          </p:cNvPr>
          <p:cNvCxnSpPr/>
          <p:nvPr/>
        </p:nvCxnSpPr>
        <p:spPr>
          <a:xfrm>
            <a:off x="3947788" y="2677886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6DE5AF6-9350-5D1B-2E70-C4F2062AE93A}"/>
              </a:ext>
            </a:extLst>
          </p:cNvPr>
          <p:cNvCxnSpPr>
            <a:cxnSpLocks/>
          </p:cNvCxnSpPr>
          <p:nvPr/>
        </p:nvCxnSpPr>
        <p:spPr>
          <a:xfrm>
            <a:off x="1426074" y="2677886"/>
            <a:ext cx="5066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6204664-8CBE-1408-7A83-8B457FB31181}"/>
              </a:ext>
            </a:extLst>
          </p:cNvPr>
          <p:cNvCxnSpPr/>
          <p:nvPr/>
        </p:nvCxnSpPr>
        <p:spPr>
          <a:xfrm>
            <a:off x="6497217" y="3138196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0F385F4-4C90-562F-1061-4C5F0FFB89C8}"/>
              </a:ext>
            </a:extLst>
          </p:cNvPr>
          <p:cNvCxnSpPr>
            <a:cxnSpLocks/>
          </p:cNvCxnSpPr>
          <p:nvPr/>
        </p:nvCxnSpPr>
        <p:spPr>
          <a:xfrm>
            <a:off x="3947788" y="3138196"/>
            <a:ext cx="62421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35EB4A0-DFCB-0F06-CF43-21B27EA7E261}"/>
              </a:ext>
            </a:extLst>
          </p:cNvPr>
          <p:cNvCxnSpPr>
            <a:cxnSpLocks/>
          </p:cNvCxnSpPr>
          <p:nvPr/>
        </p:nvCxnSpPr>
        <p:spPr>
          <a:xfrm>
            <a:off x="1426074" y="3138196"/>
            <a:ext cx="6733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3828340-FED8-A6E3-8399-6B88A7BCDDDC}"/>
              </a:ext>
            </a:extLst>
          </p:cNvPr>
          <p:cNvCxnSpPr/>
          <p:nvPr/>
        </p:nvCxnSpPr>
        <p:spPr>
          <a:xfrm>
            <a:off x="7472373" y="3548743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4F25122-4F29-9643-F49E-8B5CDA401A55}"/>
              </a:ext>
            </a:extLst>
          </p:cNvPr>
          <p:cNvCxnSpPr/>
          <p:nvPr/>
        </p:nvCxnSpPr>
        <p:spPr>
          <a:xfrm>
            <a:off x="5694784" y="3551853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75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BF7D-3C65-912F-1889-37708586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81263-F0B7-DA10-745C-C1CD25C0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والآن قبل تصحيح تمريني الظواهر اللغوية. نصرف جماعة الفعل عَشِقَ في الماضي عَلى السبورة.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EF1CC-927F-7D44-55CF-0ACABB377C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C8DD2C-0705-091D-A307-48D39859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6D4BDB-FCF7-A5B3-A321-AD0856833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AEC595-93D9-CDED-20F1-BB96C0369E1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9BFB46-20AF-F64C-CF72-FE33541C7AC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86016-5E4E-C1B5-EDA5-89A8BECB82F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4587032-F79A-8763-88AF-D937274D5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CFF8372-ABC0-3106-273D-EBA42BFA112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9C80480-A5F3-5428-4846-98FA3430C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A158BAD-E932-250F-5C60-526343B21A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0FCAD1-9693-C5C4-1548-E15749DCA5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7903670-23F3-1FFD-A2DE-C15DC5B3B6A7}"/>
              </a:ext>
            </a:extLst>
          </p:cNvPr>
          <p:cNvSpPr txBox="1"/>
          <p:nvPr/>
        </p:nvSpPr>
        <p:spPr>
          <a:xfrm>
            <a:off x="3278367" y="1403851"/>
            <a:ext cx="2146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عَشِقْتُ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EED836B-62E5-6B4F-E80F-C791B9E840BF}"/>
              </a:ext>
            </a:extLst>
          </p:cNvPr>
          <p:cNvSpPr txBox="1"/>
          <p:nvPr/>
        </p:nvSpPr>
        <p:spPr>
          <a:xfrm>
            <a:off x="538566" y="1986682"/>
            <a:ext cx="3592209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B59334-4CE5-78DA-A685-EB2F3C89F538}"/>
              </a:ext>
            </a:extLst>
          </p:cNvPr>
          <p:cNvSpPr txBox="1"/>
          <p:nvPr/>
        </p:nvSpPr>
        <p:spPr>
          <a:xfrm>
            <a:off x="2079019" y="5783508"/>
            <a:ext cx="407918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576D68C-90DD-C119-653E-24093456E533}"/>
              </a:ext>
            </a:extLst>
          </p:cNvPr>
          <p:cNvSpPr txBox="1"/>
          <p:nvPr/>
        </p:nvSpPr>
        <p:spPr>
          <a:xfrm>
            <a:off x="5137937" y="2012519"/>
            <a:ext cx="3592209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عَشِقْ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EBBFBB3-99A8-E9CC-868E-45AB9B1CD99A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D0EBB5-2FA6-82B7-7F06-759B51C98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9754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F09D-3C62-66D4-67E4-E595E42E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15290-D812-03BD-6807-1C5C6E27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التمرين الأول، راجعوا إجاباتكم. (دقيقة واحدة)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8852C-E62B-F930-208D-89D6A8B70E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7E69CA-2175-B165-42A6-E0291670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1F83BE-91FA-44E8-9492-FCCB69F04F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437C80-0B8D-D66F-695B-00EA2D3BB90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DA35FB-4D67-A2D6-4C61-2238D666CAB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AAE56A-5DED-ADFB-78F8-3488FA65433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6CAA52D-5CE5-99DB-4D22-2908F7EC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2140D-17B3-B21A-24F6-D2C9CF03C2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698EEAF-928A-EB01-4840-2EE357ABC7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A2360F-9986-5FE5-D2E8-0336EF811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00EFAE-E3BB-6B54-DC59-1C38BD7BD3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283E7CC-0073-0FF9-16A5-E6EAF1E333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01" y="2087763"/>
            <a:ext cx="8114613" cy="2950768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DF26023F-5CC2-2E62-ABBB-7C19AFD0DA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0668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891-185C-D165-5437-BB3AA0116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A9C3-8F0F-23F2-46F2-51CFCB00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إجابته؟ هل تتفقون؟ ...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E11F2-9ADD-85B4-8263-E4A3D89440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90E94A-4668-3E3C-8E4D-8A9A1E30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1BF947-DF06-A20F-CB59-62E9A7C6F7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205B6B-94AC-54E6-905E-B6E90F7E2BD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7C5239-D4D0-CF1D-5079-2244BDC1D9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90A6AF-69EB-2E3F-99FC-DC947C514D1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0177939-BBD8-209F-C57E-2D1A1EE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6687909-A3BD-9E96-BE98-46569525C30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8E9BC41-0B07-5F36-072F-F36103A3AB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D58B3F-9BF2-CB9A-D27E-4F9D81BAB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5C427A-68FA-1153-C31A-81901C4125A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988D800-1F4C-9E58-1E55-7253B75FC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01" y="2087763"/>
            <a:ext cx="8114613" cy="2950768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451FAC9-D37C-19AC-1EB4-091EFFCA7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38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04CE7-18D0-8FD9-2375-6B85244E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914CA-B39A-45C6-38AA-6DFD92383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EBA129-0B9B-608D-B72D-707E71BB89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E34A009-7324-99F0-2A84-C726FDE7D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A6CDC97-C98B-5261-7DF3-7B3E5FB9E2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287F80-782B-6BAF-EEB9-FB848912E0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3E7D1E-73C2-612F-9E28-AA6972D7B2D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72DC82B-DBDD-FFE9-E895-C16247D7912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AA72102-743B-0C89-FC88-CCBE1D0AEC7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1A7AF29-DC00-DF63-DD61-59537A9C8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D8E739C-AC64-1F92-8A05-82B537C68AD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60A7E41-F36E-7E91-FA8F-1E9F24F3C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9AB05A-3686-32B3-CBF0-13C45B6D1D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228AEF7-2168-A232-2DBB-53BCAD2862C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09E274C-A981-BF91-5F7F-878093F921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86838"/>
            <a:ext cx="8114613" cy="29507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A1DF09-5866-C08D-FB7E-0E87C2BCC78A}"/>
              </a:ext>
            </a:extLst>
          </p:cNvPr>
          <p:cNvSpPr txBox="1"/>
          <p:nvPr/>
        </p:nvSpPr>
        <p:spPr>
          <a:xfrm>
            <a:off x="5326332" y="3137920"/>
            <a:ext cx="2146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بِٱلْفَخْرِ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A88E97-5908-C6E6-DBAC-91A680869535}"/>
              </a:ext>
            </a:extLst>
          </p:cNvPr>
          <p:cNvSpPr txBox="1"/>
          <p:nvPr/>
        </p:nvSpPr>
        <p:spPr>
          <a:xfrm>
            <a:off x="5387919" y="3677085"/>
            <a:ext cx="2146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بِٱلْفَخْرِ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5D50DF6-4100-954E-124F-01F411744574}"/>
              </a:ext>
            </a:extLst>
          </p:cNvPr>
          <p:cNvSpPr txBox="1"/>
          <p:nvPr/>
        </p:nvSpPr>
        <p:spPr>
          <a:xfrm>
            <a:off x="5387919" y="4282909"/>
            <a:ext cx="2146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تُمْ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بِٱلْفَخْرِ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0611E1-BE95-A481-CA8E-A86C315804CF}"/>
              </a:ext>
            </a:extLst>
          </p:cNvPr>
          <p:cNvSpPr txBox="1"/>
          <p:nvPr/>
        </p:nvSpPr>
        <p:spPr>
          <a:xfrm>
            <a:off x="821095" y="3239981"/>
            <a:ext cx="2624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أَنْجَزْ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تُما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واجِبَ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كُما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A8531F6-25CF-F0F8-F1D2-2FCE1984FD3D}"/>
              </a:ext>
            </a:extLst>
          </p:cNvPr>
          <p:cNvSpPr txBox="1"/>
          <p:nvPr/>
        </p:nvSpPr>
        <p:spPr>
          <a:xfrm>
            <a:off x="1296817" y="3786836"/>
            <a:ext cx="2146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أَنْجَزْ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واجِبَ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3BF94C7-CAFD-CB45-6873-A86B85D79918}"/>
              </a:ext>
            </a:extLst>
          </p:cNvPr>
          <p:cNvSpPr txBox="1"/>
          <p:nvPr/>
        </p:nvSpPr>
        <p:spPr>
          <a:xfrm>
            <a:off x="1082352" y="4333690"/>
            <a:ext cx="242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أَنْجَزْ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واجِبَ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1073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9CED3-375D-DF2B-ABC5-5E68B64B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A6F06-05BA-2787-254D-9CD7FE794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يذكرنا بالنواسخ الفعلية؟ على ماذا تدخل؟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0F57A7-9F1E-57E1-F6DF-87906540C2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74CA726-BBC6-D3BD-2CE8-EA78545578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5CF8C60-493B-D1DB-F7A8-7FF1F9E74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4ED737-F9DC-CB5B-3CD3-FABB40F2F09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F3E615-B4A5-9626-CE83-C5D31C212A1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B1AE80-09F4-A5F1-BEC0-4B4F23338590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16BF92E-C481-D12F-042A-CECEC9EF3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FB956EA-99ED-5968-68F4-E705BC55433C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C8128C9-A2A4-F345-777B-F538ADAEBC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F9E7BD8-BD2C-DBF0-8DF0-1DEB46828E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6692AC8-0DF6-DBBC-EC57-0244DA416B0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6A0D7F0F-84B3-DB87-3503-1E3FCB545223}"/>
              </a:ext>
            </a:extLst>
          </p:cNvPr>
          <p:cNvSpPr txBox="1"/>
          <p:nvPr/>
        </p:nvSpPr>
        <p:spPr>
          <a:xfrm>
            <a:off x="1028069" y="2967335"/>
            <a:ext cx="72785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ما هِيَ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ٱلنّواسِخُ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ٱلْفِعْلِيَّةُ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؟ عَلى ماذا تَدْخُلُ؟ 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8AF97DF-7E6C-1ED2-9DEE-A733EAFAE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1039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D536-042D-8F6A-0519-64ED20607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8451B-55E8-DDA1-115D-E4BBE6C1D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انتبهوا للتغيير التي يلحق أواخر الكلمات. سأوضح لكم أكثر على السبورة.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8E4C73-20A1-14C5-0A1C-D28AC76CBE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2D5A18C-C670-CB62-0B98-084CA249A2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A087D1-5521-46CD-1A1C-D32B5C9C89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FE55D82-6ADA-3FDE-6FB6-D028483664E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AF8D3E4-AA97-C567-29ED-5879CEEFFA0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A3DE5A-C0DF-7054-250A-0A6600625CA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9AA05D1-CEFA-34C1-2FEF-8FE9C4D7C3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415AA57-BDCB-3A73-8AE6-4CA14163C8F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0785A2D-C9CC-D7AD-9FE0-EA36AEEA42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B344650-5177-5451-3BFC-6ED7A364EC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526E6B5-189D-C693-ED97-8B84656EE42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C11D2AE-C4A4-2384-A397-E082E04DC7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869F58A-7E48-D5EF-BA9C-3E874559EB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06141"/>
            <a:ext cx="8062659" cy="3696020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970553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50719-9F19-32AF-3A3D-41DE6A8F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B1FF29-269C-B770-08E3-EAB311792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راجعوا إجاباتكم عن التمرين الثاني. (دقيقة واحدة)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BD1860-1A65-ECBB-690D-67DD2016B0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C8EE12-A2E8-D37D-BB27-77AE291FFD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A8E5DC-83FE-B184-2E29-9410867EC5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7F40C7-2443-7A21-B7AC-D3439911507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0C91E9C-8628-A922-31E2-8E7B9CF46D4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DA52A3D-7009-D229-F0EF-FEDC39BB529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9044099-E5B0-1646-CC2E-886D958310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BACCA36-91F8-C8CD-3DFC-5705CA6B154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BF6309E-4ACF-16BD-8288-B34E900B4D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18B03D-9E85-B413-4ADD-F4EBE46B43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0EB930F-B27D-2ED7-0507-8326716A648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0E47F96D-AA5F-0A61-3545-D855F21E3F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329C705-57EB-365C-0209-637D48DDCF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65" y="2049660"/>
            <a:ext cx="7960869" cy="3320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4486441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6F94-E52C-2FAD-D513-4E33EC79D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F5D63-F218-D78D-1715-30384B60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التمرين 2. من يقرأ كلمات السلسلة الأولى؟ ما الكلمة التي تبدو لكم مناسبة لنبدأ بها الجملة؟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C10E41-0A55-ED78-98F3-74A2DF7108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379A6F5-0D37-F31C-0D21-568059C13A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59518D7-3F66-AA07-841B-A850BB3129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2C19400-8A22-BC1D-24F2-11DD72BDEF9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41CB0D-A66C-81C3-8407-F3000CEF63B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01A59FB-AD9A-76C1-3357-764A7D1DB695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6B2ABF3-E3F9-7AC7-C05B-52DED8F44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2E02822-9126-97A1-F09B-327636A2F11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952A59B1-B30D-2B13-9874-DF31567663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0B12B89-EA53-DE3A-3EF5-4C80232D7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61221B4-FE0B-2008-EF9E-26CE377DE83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57D5455-B8A7-6042-2799-F9DC30E5AE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D34A4A8-3662-E66A-4FF2-472776C6A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65" y="2049660"/>
            <a:ext cx="7960869" cy="3320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0930592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99470-4FE6-3BEA-A084-F37B51CCB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9E10F-061A-FBAF-FCBE-6B71720DB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انتبهوا، لدينا جوابان. لكن، ما الذي يجعل الجملة الثانية غير مقبولة؟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5502F2-64D4-76A0-29F9-DFAAC1448D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0B5F949-4DC4-1F32-31ED-203885D259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EFC402-DDC7-5676-0BC4-D7EA64C5D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33EE1F-F59D-6C90-F928-0A98E692B2E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F14EEF-8FC5-3F7E-3A2E-1AC8C1C11C4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88FA789-C5E6-AD72-E3DF-6CB1DD50F52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68130FC-0282-E34F-FC40-A9E6B62EE9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636E7DB-CADB-6C4F-CD30-44B8281AA8C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8E397CD-C255-0BE2-1870-3CE56AF883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2E094771-19A6-08F4-448C-644AB121A8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2A722CD-640A-C57B-08D7-1DF99C21E16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7D9F270-494A-5011-71C2-72B8CDD4E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565" y="2049660"/>
            <a:ext cx="7960869" cy="3320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6445123-58C9-2FBD-0AD0-EC16F16EA3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27">
            <a:extLst>
              <a:ext uri="{FF2B5EF4-FFF2-40B4-BE49-F238E27FC236}">
                <a16:creationId xmlns:a16="http://schemas.microsoft.com/office/drawing/2014/main" id="{EE0CF7C5-3FBA-517B-61AC-A8AD848513F0}"/>
              </a:ext>
            </a:extLst>
          </p:cNvPr>
          <p:cNvSpPr txBox="1"/>
          <p:nvPr/>
        </p:nvSpPr>
        <p:spPr>
          <a:xfrm>
            <a:off x="591565" y="3338421"/>
            <a:ext cx="7960869" cy="203132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أَصْبَحَ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ٱلْجَوُّ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صَحْو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اً بَعْدَ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هُطولِ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ٱلْمَطَرِ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ٱلْجَوُّ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أَصْبَحَ صَحْواً بَعْدَ هُطولِ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ٱلْمَطَرِ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r" rtl="1"/>
            <a:endParaRPr lang="fr-F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E952BB9-F604-AAB0-E137-50ACC5EAC84F}"/>
                  </a:ext>
                </a:extLst>
              </p14:cNvPr>
              <p14:cNvContentPartPr/>
              <p14:nvPr/>
            </p14:nvContentPartPr>
            <p14:xfrm>
              <a:off x="7902558" y="4833110"/>
              <a:ext cx="279000" cy="8679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E952BB9-F604-AAB0-E137-50ACC5EAC84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84918" y="4815470"/>
                <a:ext cx="314640" cy="903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F993D040-0082-AC87-50B9-FF00AF8F6FDC}"/>
              </a:ext>
            </a:extLst>
          </p:cNvPr>
          <p:cNvSpPr txBox="1"/>
          <p:nvPr/>
        </p:nvSpPr>
        <p:spPr>
          <a:xfrm>
            <a:off x="2724540" y="5482019"/>
            <a:ext cx="528467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هَمْزَةُ الْوَصْلِ هكَذا (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 تَكونُ وَسَطَ الْكَلامِ وَلَيْسَ في بِدايَتِهِ. </a:t>
            </a:r>
            <a:endParaRPr lang="fr-FR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05581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E1220-B7F3-F88C-FE7F-E63DACC78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CCFCE-5BEF-677E-CB1F-E19BEFDC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إجابته عن الجملة الثانية؟ هل تتفقون؟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8A63CD-28E6-99E3-646C-21EEA2AED9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4199505-F36B-C248-CF75-7D64578EE0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143B3B-2A82-32BD-2C1F-7EE5CFE997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E469D05-E809-DE84-9848-3B15A29E0A9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E7ECAC-6181-7A24-9EE6-AC9107287D4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3F55DFD-F629-FE82-7F23-45CC3EB7EA6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EBE3DB2-4AC8-B686-1F0A-75074F6A0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26DD744-5E41-4846-0220-2A17E4C2E18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0F62C3C-C55B-F1AA-BE36-1C768B4A51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9B213B72-629C-2F40-FA2D-65D9EE4662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D464476-11CD-AD8F-3285-4DDC4544C50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A219987-AA81-3641-CE32-2FBA2B1075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21925F2-9D04-08F5-9075-BE1AC3D5F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65" y="2049660"/>
            <a:ext cx="7960869" cy="3320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ZoneTexte 27">
            <a:extLst>
              <a:ext uri="{FF2B5EF4-FFF2-40B4-BE49-F238E27FC236}">
                <a16:creationId xmlns:a16="http://schemas.microsoft.com/office/drawing/2014/main" id="{EA843EDC-5F40-AE11-2B87-76D6CF45EAB0}"/>
              </a:ext>
            </a:extLst>
          </p:cNvPr>
          <p:cNvSpPr txBox="1"/>
          <p:nvPr/>
        </p:nvSpPr>
        <p:spPr>
          <a:xfrm>
            <a:off x="263916" y="3213887"/>
            <a:ext cx="86161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أَصْبَحَ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ٱلْجَوُّ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صَحْو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اً بَعْدَ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هُطولِ ٱلْمَطَرِ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0" name="ZoneTexte 27">
            <a:extLst>
              <a:ext uri="{FF2B5EF4-FFF2-40B4-BE49-F238E27FC236}">
                <a16:creationId xmlns:a16="http://schemas.microsoft.com/office/drawing/2014/main" id="{332D3B20-3833-0524-E1AD-F22E64A2D56C}"/>
              </a:ext>
            </a:extLst>
          </p:cNvPr>
          <p:cNvSpPr txBox="1"/>
          <p:nvPr/>
        </p:nvSpPr>
        <p:spPr>
          <a:xfrm>
            <a:off x="386199" y="4635077"/>
            <a:ext cx="86161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أَمْسى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مُتْعَباً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بَعْدَ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يَوْمٍ  طَويلٍ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14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84D3-C842-45B9-96CE-EEFF7840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BC52D6-EC47-D289-6F2F-9758AC733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الصفحة 58. من يقرأ تعليمة نشاط التحدث؟ ما المطلوب؟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88016C-761D-DA83-AF1C-C8B12B5954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8C5335C-21F9-A0A1-8EDA-BA1F1208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92BBFFC-B8BD-0C16-18CB-6D34794B5A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75E6896-1372-3B46-C82C-E17EBD53510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9D1E44-EF87-FB14-6011-CC777272ADC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50774B-6B39-7DC8-A902-FBF2E2D6A68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13F9A24-256E-085D-4509-E83DF80E0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48F1FDD-5DCE-1DB3-A428-1348E65ED13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046A9D0-1335-BDD0-52CA-C21F7D7E7B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B337B2E-36FE-9BBD-37F9-409B84ED1F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70CC725-2547-0734-E0A2-EFF1A5AA4BD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76C67303-F84A-329C-CEF4-FA83C65BF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281C2AF-3320-8A0D-75B6-532B6576E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06" y="2052734"/>
            <a:ext cx="2447500" cy="3754127"/>
          </a:xfrm>
          <a:prstGeom prst="rect">
            <a:avLst/>
          </a:prstGeom>
        </p:spPr>
      </p:pic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3E32D9E-2E00-15A3-F946-E225EB6DA547}"/>
              </a:ext>
            </a:extLst>
          </p:cNvPr>
          <p:cNvSpPr/>
          <p:nvPr/>
        </p:nvSpPr>
        <p:spPr>
          <a:xfrm>
            <a:off x="3442996" y="3956180"/>
            <a:ext cx="2379306" cy="14649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7422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3ABF9-7471-4701-1522-71E3F0BED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3B889-B1C3-49A5-11AB-ACD79CA9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قبل الإنجاز من يذكرنا بأساليب التعبير عن المشاعر؟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CD2E53-A276-3B6D-28C6-D088C01519D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6089006-6303-EE04-1098-62D6FAEEBC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C819778-4C8A-E51B-E230-2963D78679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B385D03-BAA4-B107-6AD2-6E267DA3844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B648FEA-A459-F2B9-AC47-61F364F5B8D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54969BA-8DD1-B239-C6FF-78C6E5CE279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FC989DF-5A78-8E6E-C0DB-9E30AFF0A4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938A686-C287-C134-EDDC-D0F68A4B177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F527A5D-7A2A-96A2-2DB5-3B89880666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D4246A1-7B2E-6155-0D72-CBF4E0AB05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FFE54C6-EFA9-5198-D6CD-7E696499E92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3DC9461D-D95B-EA3D-4B12-460BB22B66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C76762-1CF5-BA2B-B860-BDDB8B5329A2}"/>
              </a:ext>
            </a:extLst>
          </p:cNvPr>
          <p:cNvSpPr txBox="1"/>
          <p:nvPr/>
        </p:nvSpPr>
        <p:spPr>
          <a:xfrm>
            <a:off x="2286000" y="2768472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cs typeface="Microsoft Uighur" panose="02000000000000000000" pitchFamily="2" charset="-78"/>
              </a:rPr>
              <a:t>أَساليبُ </a:t>
            </a:r>
            <a:r>
              <a:rPr lang="ar-MA" sz="4800" b="1" dirty="0" err="1">
                <a:cs typeface="Microsoft Uighur" panose="02000000000000000000" pitchFamily="2" charset="-78"/>
              </a:rPr>
              <a:t>ٱلتَّعْبيرِ</a:t>
            </a:r>
            <a:r>
              <a:rPr lang="ar-MA" sz="4800" b="1" dirty="0">
                <a:cs typeface="Microsoft Uighur" panose="02000000000000000000" pitchFamily="2" charset="-78"/>
              </a:rPr>
              <a:t> عَنِ </a:t>
            </a:r>
            <a:r>
              <a:rPr lang="ar-MA" sz="4800" b="1" dirty="0" err="1">
                <a:cs typeface="Microsoft Uighur" panose="02000000000000000000" pitchFamily="2" charset="-78"/>
              </a:rPr>
              <a:t>ٱلْمَشاعِرِ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29554706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E3A89-AC7E-C275-EC3E-28B6EA88B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A2196D-FF79-1ADB-F618-1C71215A4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بعض الأساليب التي نستعملها للتعبير عن المشاعر. من يقرأ؟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27444A-E7EB-AA33-9234-9302F6E706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B8EC60A-0F8D-A80C-8469-FFA31DBAFD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C84E35-C6C4-4ED1-A8DE-1B6A61D53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8371E6-DB29-D910-4955-62773E6FF3E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3DEC6C-E4B1-1506-3EC2-DE52F99CA42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D52011C-DECA-3386-8B2B-49FBBD244B0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9BC5D4E-0349-8EA8-869A-391DD35CF8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0276BAF-5308-6D58-8AE7-B11034D0C24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8A00886-D89B-D44A-1D1E-286957FA2B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C5EA4D1-BD23-CC5E-BAFA-804F13E55B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7BA82AC-96F1-F24F-065F-443C624855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1A881665-A7C5-B00A-AE62-796F70C515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9A6AE71-67EA-0C90-EA0D-A1093BF010FF}"/>
              </a:ext>
            </a:extLst>
          </p:cNvPr>
          <p:cNvSpPr txBox="1"/>
          <p:nvPr/>
        </p:nvSpPr>
        <p:spPr>
          <a:xfrm>
            <a:off x="610859" y="2579430"/>
            <a:ext cx="7945312" cy="304698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وَكَمْ كانَتْ فَرْحَتي كَبيرَةً، عِنْدَما 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اِنْتابَني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ٱلْحُزْنُ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لِأَنَّني ..............................................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نْتابُني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ٱلْغَضَبُ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................لِأَنَّ 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شَعَرْتُ </a:t>
            </a:r>
            <a:r>
              <a:rPr lang="ar-MA" sz="48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بِٱلْخَوْفِ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لَمّا 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102462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136F6-9897-AF31-15F2-F7FDB834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213B3-B4E4-C48E-13A6-80E8247A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أنجزوا الآن التمرين. اكتبوا بخط واضح.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08F7D2-A58E-E341-2F57-309BBBB567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30FA766-3BE8-9E09-7684-CBF7ECF724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1F95162-5A6C-D009-2B48-D1D131A271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B5F690A-2931-A38E-DEE8-482A043A0F4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FC51A24-1770-4704-005C-B90A2161AB3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94BB59-250F-EFB4-F903-33C796EE27F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65CEAEB-4546-57E7-8D48-CFDF29FBA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B40CEBC-22E3-24BC-6267-9FDFE0FA9F5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1AC6FE2-F9C0-A2D6-F5CF-319F504723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4A081C8-18F0-5922-02AD-6B93748672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EF0774D-6EAC-77C5-30A5-AABB1899267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F3EDDA6F-0FAF-5A09-37AE-DA989553A3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06" y="2052734"/>
            <a:ext cx="2447500" cy="3754127"/>
          </a:xfrm>
          <a:prstGeom prst="rect">
            <a:avLst/>
          </a:prstGeom>
        </p:spPr>
      </p:pic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16111D00-5BBE-9ADF-EE56-03B6025FD479}"/>
              </a:ext>
            </a:extLst>
          </p:cNvPr>
          <p:cNvSpPr/>
          <p:nvPr/>
        </p:nvSpPr>
        <p:spPr>
          <a:xfrm>
            <a:off x="3442996" y="3956180"/>
            <a:ext cx="2379306" cy="14649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37795E8-07CE-251F-B9CD-5867ACE703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160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2B320-CC1A-F602-38E1-65E589B7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D13A55-DC27-4BA5-0AC8-B9CC4252D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ما كتبه في الموقف الأول؟ الموقف الثاني؟ هل تتفقون؟ ...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0E15E-9FA2-049F-0F69-774FC5216D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CDDB-76DD-C5D1-94D1-BAC05A623A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7016B9-E82C-5EDD-D8F0-2675C16912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CDDE2CB-F16B-1D6B-68C0-4084CC7CB8A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91BE75-207E-18B6-93B2-05D59D7F777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9F81DEB-8FCB-1A10-2859-C0D23090BAA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ED6EF1F-FF14-83F8-1ED7-FC618E57BF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113FD50-E0B2-F004-B511-BB377B8D796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D633B17-5566-592A-6169-FD0EF114DF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F350F94-BFF0-D936-1C3C-B8BAA8338C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C86B000-BA90-CEE9-FBD4-F8E65D749E7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301F04D4-29B4-035A-00C9-6DD834BBF0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06" y="2052734"/>
            <a:ext cx="2447500" cy="3754127"/>
          </a:xfrm>
          <a:prstGeom prst="rect">
            <a:avLst/>
          </a:prstGeom>
        </p:spPr>
      </p:pic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75EA54F9-4C2C-CEEB-79EA-AF4A772B249C}"/>
              </a:ext>
            </a:extLst>
          </p:cNvPr>
          <p:cNvSpPr/>
          <p:nvPr/>
        </p:nvSpPr>
        <p:spPr>
          <a:xfrm>
            <a:off x="3442996" y="3956180"/>
            <a:ext cx="2379306" cy="14649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CBBC0D1-9E7A-B31C-5ABA-369948421B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8171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28090</TotalTime>
  <Words>1712</Words>
  <Application>Microsoft Office PowerPoint</Application>
  <PresentationFormat>Affichage à l'écran (4:3)</PresentationFormat>
  <Paragraphs>313</Paragraphs>
  <Slides>38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38</vt:i4>
      </vt:variant>
    </vt:vector>
  </HeadingPairs>
  <TitlesOfParts>
    <vt:vector size="72" baseType="lpstr">
      <vt:lpstr>Dosis</vt:lpstr>
      <vt:lpstr>Modern Love</vt:lpstr>
      <vt:lpstr>Dosis Medium</vt:lpstr>
      <vt:lpstr>Sakkal Majalla</vt:lpstr>
      <vt:lpstr>Dosis SemiBold</vt:lpstr>
      <vt:lpstr>Aptos</vt:lpstr>
      <vt:lpstr>Calibri Light</vt:lpstr>
      <vt:lpstr>DengXian</vt:lpstr>
      <vt:lpstr>Arial</vt:lpstr>
      <vt:lpstr>Wingdings</vt:lpstr>
      <vt:lpstr>Dosis ExtraBold</vt:lpstr>
      <vt:lpstr>Microsoft Uighur</vt:lpstr>
      <vt:lpstr>Air Strip Arabic</vt:lpstr>
      <vt:lpstr>Calibri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1</vt:lpstr>
      <vt:lpstr>خذوا الصفحة 59، اقرؤوا النص قراءة هامسة ثم أنجزوا المطلوب حسب البطاقة التوجيهية أمامكم. (تنقل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للأنشطة التالية</vt:lpstr>
      <vt:lpstr>نصحح. من يقرأ النص أولا؟ (التركيز على فئة المتعثرين)</vt:lpstr>
      <vt:lpstr>الآن من يقرأ الفقرة الأولى؟ هذه المرة ترفعون أصابعكم عند قراءة فعل وارد فيها. في كل مرة ستناقشون الإجابة.</vt:lpstr>
      <vt:lpstr>صححوا.</vt:lpstr>
      <vt:lpstr>والآن قبل تصحيح تمريني الظواهر اللغوية. نصرف جماعة الفعل عَشِقَ في الماضي عَلى السبورة.</vt:lpstr>
      <vt:lpstr>خذوا التمرين الأول، راجعوا إجاباتكم. (دقيقة واحدة)</vt:lpstr>
      <vt:lpstr>نصحح. من يقرأ إجابته؟ هل تتفقون؟ ... </vt:lpstr>
      <vt:lpstr>انتبهوا للتصحيح.</vt:lpstr>
      <vt:lpstr>من يذكرنا بالنواسخ الفعلية؟ على ماذا تدخل؟ </vt:lpstr>
      <vt:lpstr>من يقرأ؟ انتبهوا للتغيير التي يلحق أواخر الكلمات. سأوضح لكم أكثر على السبورة.</vt:lpstr>
      <vt:lpstr>الآن راجعوا إجاباتكم عن التمرين الثاني. (دقيقة واحدة)</vt:lpstr>
      <vt:lpstr>نصحح التمرين 2. من يقرأ كلمات السلسلة الأولى؟ ما الكلمة التي تبدو لكم مناسبة لنبدأ بها الجملة؟</vt:lpstr>
      <vt:lpstr>انتبهوا، لدينا جوابان. لكن، ما الذي يجعل الجملة الثانية غير مقبولة؟</vt:lpstr>
      <vt:lpstr>من يقرأ إجابته عن الجملة الثانية؟ هل تتفقون؟ </vt:lpstr>
      <vt:lpstr>خذوا الصفحة 58. من يقرأ تعليمة نشاط التحدث؟ ما المطلوب؟ </vt:lpstr>
      <vt:lpstr>قبل الإنجاز من يذكرنا بأساليب التعبير عن المشاعر؟</vt:lpstr>
      <vt:lpstr>هذه بعض الأساليب التي نستعملها للتعبير عن المشاعر. من يقرأ؟</vt:lpstr>
      <vt:lpstr>أنجزوا الآن التمرين. اكتبوا بخط واضح.</vt:lpstr>
      <vt:lpstr>نصحح. من يقرأ ما كتبه في الموقف الأول؟ الموقف الثاني؟ هل تتفقون؟ ...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247</cp:revision>
  <dcterms:created xsi:type="dcterms:W3CDTF">2023-09-20T21:35:22Z</dcterms:created>
  <dcterms:modified xsi:type="dcterms:W3CDTF">2026-03-01T21:14:00Z</dcterms:modified>
</cp:coreProperties>
</file>