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6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7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8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9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0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1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2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3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36" r:id="rId2"/>
    <p:sldMasterId id="2147483713" r:id="rId3"/>
    <p:sldMasterId id="2147483695" r:id="rId4"/>
    <p:sldMasterId id="2147483672" r:id="rId5"/>
    <p:sldMasterId id="2147483761" r:id="rId6"/>
    <p:sldMasterId id="2147483776" r:id="rId7"/>
    <p:sldMasterId id="2147483792" r:id="rId8"/>
    <p:sldMasterId id="2147483804" r:id="rId9"/>
    <p:sldMasterId id="2147483828" r:id="rId10"/>
    <p:sldMasterId id="2147483853" r:id="rId11"/>
    <p:sldMasterId id="2147483878" r:id="rId12"/>
    <p:sldMasterId id="2147483894" r:id="rId13"/>
    <p:sldMasterId id="2147483913" r:id="rId14"/>
  </p:sldMasterIdLst>
  <p:notesMasterIdLst>
    <p:notesMasterId r:id="rId85"/>
  </p:notesMasterIdLst>
  <p:sldIdLst>
    <p:sldId id="2147482803" r:id="rId15"/>
    <p:sldId id="2147482723" r:id="rId16"/>
    <p:sldId id="2147482630" r:id="rId17"/>
    <p:sldId id="2147482725" r:id="rId18"/>
    <p:sldId id="2147482501" r:id="rId19"/>
    <p:sldId id="2147482793" r:id="rId20"/>
    <p:sldId id="2147482341" r:id="rId21"/>
    <p:sldId id="2147482489" r:id="rId22"/>
    <p:sldId id="2147482343" r:id="rId23"/>
    <p:sldId id="2134806900" r:id="rId24"/>
    <p:sldId id="2134806539" r:id="rId25"/>
    <p:sldId id="2147482762" r:id="rId26"/>
    <p:sldId id="2134806904" r:id="rId27"/>
    <p:sldId id="2134806541" r:id="rId28"/>
    <p:sldId id="2134806522" r:id="rId29"/>
    <p:sldId id="2134806543" r:id="rId30"/>
    <p:sldId id="2134806544" r:id="rId31"/>
    <p:sldId id="2134806542" r:id="rId32"/>
    <p:sldId id="2134806547" r:id="rId33"/>
    <p:sldId id="2134806548" r:id="rId34"/>
    <p:sldId id="2134806550" r:id="rId35"/>
    <p:sldId id="2147482726" r:id="rId36"/>
    <p:sldId id="2134806402" r:id="rId37"/>
    <p:sldId id="2147482693" r:id="rId38"/>
    <p:sldId id="2134806894" r:id="rId39"/>
    <p:sldId id="2134806931" r:id="rId40"/>
    <p:sldId id="2147482781" r:id="rId41"/>
    <p:sldId id="2147482782" r:id="rId42"/>
    <p:sldId id="2147482783" r:id="rId43"/>
    <p:sldId id="2147482784" r:id="rId44"/>
    <p:sldId id="2147482785" r:id="rId45"/>
    <p:sldId id="2147482797" r:id="rId46"/>
    <p:sldId id="2147482765" r:id="rId47"/>
    <p:sldId id="2134806147" r:id="rId48"/>
    <p:sldId id="2134806403" r:id="rId49"/>
    <p:sldId id="2147482740" r:id="rId50"/>
    <p:sldId id="2147482804" r:id="rId51"/>
    <p:sldId id="2147482766" r:id="rId52"/>
    <p:sldId id="2147482805" r:id="rId53"/>
    <p:sldId id="2147482806" r:id="rId54"/>
    <p:sldId id="2147482727" r:id="rId55"/>
    <p:sldId id="2134806934" r:id="rId56"/>
    <p:sldId id="2134806324" r:id="rId57"/>
    <p:sldId id="2147482516" r:id="rId58"/>
    <p:sldId id="2147482769" r:id="rId59"/>
    <p:sldId id="2147482770" r:id="rId60"/>
    <p:sldId id="2147482737" r:id="rId61"/>
    <p:sldId id="2147482718" r:id="rId62"/>
    <p:sldId id="2147482774" r:id="rId63"/>
    <p:sldId id="2147482800" r:id="rId64"/>
    <p:sldId id="2147482799" r:id="rId65"/>
    <p:sldId id="2147482775" r:id="rId66"/>
    <p:sldId id="2147482728" r:id="rId67"/>
    <p:sldId id="2147482777" r:id="rId68"/>
    <p:sldId id="2147482794" r:id="rId69"/>
    <p:sldId id="2147482795" r:id="rId70"/>
    <p:sldId id="2147482796" r:id="rId71"/>
    <p:sldId id="2147482801" r:id="rId72"/>
    <p:sldId id="2147482802" r:id="rId73"/>
    <p:sldId id="2147482697" r:id="rId74"/>
    <p:sldId id="2147482352" r:id="rId75"/>
    <p:sldId id="2147482754" r:id="rId76"/>
    <p:sldId id="2147482755" r:id="rId77"/>
    <p:sldId id="2147482757" r:id="rId78"/>
    <p:sldId id="2147482758" r:id="rId79"/>
    <p:sldId id="2147482790" r:id="rId80"/>
    <p:sldId id="2147482791" r:id="rId81"/>
    <p:sldId id="2147482729" r:id="rId82"/>
    <p:sldId id="2147482531" r:id="rId83"/>
    <p:sldId id="2147482534" r:id="rId84"/>
  </p:sldIdLst>
  <p:sldSz cx="9144000" cy="6858000" type="screen4x3"/>
  <p:notesSz cx="6858000" cy="9144000"/>
  <p:embeddedFontLst>
    <p:embeddedFont>
      <p:font typeface="Abadi" panose="020B0604020104020204" pitchFamily="34" charset="0"/>
      <p:regular r:id="rId86"/>
      <p:bold r:id="rId87"/>
      <p:italic r:id="rId88"/>
      <p:boldItalic r:id="rId89"/>
    </p:embeddedFont>
    <p:embeddedFont>
      <p:font typeface="Dosis" pitchFamily="2" charset="0"/>
      <p:regular r:id="rId90"/>
      <p:bold r:id="rId91"/>
    </p:embeddedFont>
    <p:embeddedFont>
      <p:font typeface="Dosis Medium" pitchFamily="2" charset="0"/>
      <p:regular r:id="rId92"/>
    </p:embeddedFont>
    <p:embeddedFont>
      <p:font typeface="Dosis SemiBold" pitchFamily="2" charset="0"/>
      <p:regular r:id="rId93"/>
      <p:bold r:id="rId94"/>
    </p:embeddedFont>
    <p:embeddedFont>
      <p:font typeface="Microsoft Himalaya" panose="01010100010101010101" pitchFamily="2" charset="0"/>
      <p:regular r:id="rId95"/>
    </p:embeddedFont>
    <p:embeddedFont>
      <p:font typeface="Microsoft Uighur" panose="02000000000000000000" pitchFamily="2" charset="-78"/>
      <p:regular r:id="rId96"/>
      <p:bold r:id="rId97"/>
    </p:embeddedFont>
    <p:embeddedFont>
      <p:font typeface="Modern Love" panose="04090805081005020601" pitchFamily="82" charset="0"/>
      <p:regular r:id="rId98"/>
    </p:embeddedFont>
    <p:embeddedFont>
      <p:font typeface="Noto Sans Symbols" panose="020B0604020202020204" charset="0"/>
      <p:regular r:id="rId99"/>
      <p:bold r:id="rId10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96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492" userDrawn="1">
          <p15:clr>
            <a:srgbClr val="A4A3A4"/>
          </p15:clr>
        </p15:guide>
        <p15:guide id="4" orient="horz" pos="1366" userDrawn="1">
          <p15:clr>
            <a:srgbClr val="A4A3A4"/>
          </p15:clr>
        </p15:guide>
        <p15:guide id="5" orient="horz" pos="3566" userDrawn="1">
          <p15:clr>
            <a:srgbClr val="A4A3A4"/>
          </p15:clr>
        </p15:guide>
        <p15:guide id="6" pos="1814" userDrawn="1">
          <p15:clr>
            <a:srgbClr val="A4A3A4"/>
          </p15:clr>
        </p15:guide>
        <p15:guide id="7" pos="46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A1"/>
    <a:srgbClr val="424D7C"/>
    <a:srgbClr val="63C1DE"/>
    <a:srgbClr val="00ACA4"/>
    <a:srgbClr val="7EA43E"/>
    <a:srgbClr val="1F4E79"/>
    <a:srgbClr val="75161C"/>
    <a:srgbClr val="E3001B"/>
    <a:srgbClr val="FF7C80"/>
    <a:srgbClr val="4C7B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33" autoAdjust="0"/>
    <p:restoredTop sz="95033" autoAdjust="0"/>
  </p:normalViewPr>
  <p:slideViewPr>
    <p:cSldViewPr snapToGrid="0">
      <p:cViewPr varScale="1">
        <p:scale>
          <a:sx n="71" d="100"/>
          <a:sy n="71" d="100"/>
        </p:scale>
        <p:origin x="876" y="28"/>
      </p:cViewPr>
      <p:guideLst>
        <p:guide pos="3969"/>
        <p:guide orient="horz" pos="709"/>
        <p:guide pos="3492"/>
        <p:guide orient="horz" pos="1366"/>
        <p:guide orient="horz" pos="3566"/>
        <p:guide pos="1814"/>
        <p:guide pos="46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slide" Target="slides/slide70.xml"/><Relationship Id="rId89" Type="http://schemas.openxmlformats.org/officeDocument/2006/relationships/font" Target="fonts/font4.fntdata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10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5.fntdata"/><Relationship Id="rId95" Type="http://schemas.openxmlformats.org/officeDocument/2006/relationships/font" Target="fonts/font10.fntdata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80" Type="http://schemas.openxmlformats.org/officeDocument/2006/relationships/slide" Target="slides/slide66.xml"/><Relationship Id="rId85" Type="http://schemas.openxmlformats.org/officeDocument/2006/relationships/notesMaster" Target="notesMasters/notesMaster1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103" Type="http://schemas.openxmlformats.org/officeDocument/2006/relationships/theme" Target="theme/theme1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slide" Target="slides/slide69.xml"/><Relationship Id="rId88" Type="http://schemas.openxmlformats.org/officeDocument/2006/relationships/font" Target="fonts/font3.fntdata"/><Relationship Id="rId91" Type="http://schemas.openxmlformats.org/officeDocument/2006/relationships/font" Target="fonts/font6.fntdata"/><Relationship Id="rId96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slide" Target="slides/slide67.xml"/><Relationship Id="rId86" Type="http://schemas.openxmlformats.org/officeDocument/2006/relationships/font" Target="fonts/font1.fntdata"/><Relationship Id="rId94" Type="http://schemas.openxmlformats.org/officeDocument/2006/relationships/font" Target="fonts/font9.fntdata"/><Relationship Id="rId99" Type="http://schemas.openxmlformats.org/officeDocument/2006/relationships/font" Target="fonts/font14.fntdata"/><Relationship Id="rId10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97" Type="http://schemas.openxmlformats.org/officeDocument/2006/relationships/font" Target="fonts/font12.fntdata"/><Relationship Id="rId10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92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font" Target="fonts/font2.fntdata"/><Relationship Id="rId61" Type="http://schemas.openxmlformats.org/officeDocument/2006/relationships/slide" Target="slides/slide47.xml"/><Relationship Id="rId82" Type="http://schemas.openxmlformats.org/officeDocument/2006/relationships/slide" Target="slides/slide68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56" Type="http://schemas.openxmlformats.org/officeDocument/2006/relationships/slide" Target="slides/slide42.xml"/><Relationship Id="rId77" Type="http://schemas.openxmlformats.org/officeDocument/2006/relationships/slide" Target="slides/slide63.xml"/><Relationship Id="rId100" Type="http://schemas.openxmlformats.org/officeDocument/2006/relationships/font" Target="fonts/font1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93" Type="http://schemas.openxmlformats.org/officeDocument/2006/relationships/font" Target="fonts/font8.fntdata"/><Relationship Id="rId98" Type="http://schemas.openxmlformats.org/officeDocument/2006/relationships/font" Target="fonts/font13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29/03/2026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7149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5.png"/><Relationship Id="rId5" Type="http://schemas.microsoft.com/office/2007/relationships/hdphoto" Target="../media/hdphoto6.wdp"/><Relationship Id="rId4" Type="http://schemas.openxmlformats.org/officeDocument/2006/relationships/image" Target="../media/image14.png"/><Relationship Id="rId9" Type="http://schemas.microsoft.com/office/2007/relationships/hdphoto" Target="../media/hdphoto5.wdp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7.wdp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7.wdp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_rels/slideLayout2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564279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849989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529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53341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15524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13958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81572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994008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9570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19892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418672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6722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2895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360889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67440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2008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261286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45506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03927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654380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41727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859183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152043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20043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8886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785923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47460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7396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265694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953395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35193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989217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90070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5864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33601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38398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4521686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44924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08884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5696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7725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8362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12870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82386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2391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414300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8380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73693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2528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66977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89688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50369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275565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519586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719991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569147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377721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03590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33861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53797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81350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454101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5802513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485191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018813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690806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57884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15256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55398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377582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769258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29713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180502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8046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5709" y="2879997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83206" y="2879999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630703" y="2879996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78200" y="2879998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54650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0515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88690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14652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54446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6073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94862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06829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28996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447786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93224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94115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85851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1653157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58544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186569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2191606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00133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823756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172959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682906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627018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96354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674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495514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5123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11003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616749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38041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3527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22939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05388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53051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87491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775605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99353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316938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410550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145370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36890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755663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963765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681095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613683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863523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486757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567308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52166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8701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897926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8652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57022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795133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54911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61300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1560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533224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86431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347646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00533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25587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96268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7103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16823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894676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60345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474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884126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17696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32165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1495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03581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79979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53058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42158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53812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062113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96964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42570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628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08186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698795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49886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643974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776337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35396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579132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32269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540085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99197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71860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33953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89254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25270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09894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85848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84952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572000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153365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394904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37266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98346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24125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63985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548914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20561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416166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464277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846744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42212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8679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69795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758490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04376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74459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33376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32186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88347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1844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66012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74690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576723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7474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17479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4393985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291839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64521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23232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000576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686723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93072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334794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682767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2826818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04128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283933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34790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18758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07133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928179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864683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08052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3678639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533439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608772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123665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420934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25263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040803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590964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837396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87738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6988583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7044194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391597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7676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6467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93649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58801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7547183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53441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329950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493943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3799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23648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364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409884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630327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820737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2095194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495796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974244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559384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336030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67156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075562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slideLayout" Target="../slideLayouts/slideLayout158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slideLayout" Target="../slideLayouts/slideLayout200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85.xml"/><Relationship Id="rId21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slideLayout" Target="../slideLayouts/slideLayout199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24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23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192.xml"/><Relationship Id="rId19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Relationship Id="rId22" Type="http://schemas.openxmlformats.org/officeDocument/2006/relationships/slideLayout" Target="../slideLayouts/slideLayout20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2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image" Target="../media/image2.bin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30.xml"/><Relationship Id="rId19" Type="http://schemas.openxmlformats.org/officeDocument/2006/relationships/theme" Target="../theme/theme13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1.xml"/><Relationship Id="rId21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20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23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48.xml"/><Relationship Id="rId19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Relationship Id="rId22" Type="http://schemas.openxmlformats.org/officeDocument/2006/relationships/slideLayout" Target="../slideLayouts/slideLayout2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29/03/2026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210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250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934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0820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937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893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788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29/03/2026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649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9" r:id="rId12"/>
    <p:sldLayoutId id="214748379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63641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918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138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  <p:sldLayoutId id="2147483851" r:id="rId23"/>
    <p:sldLayoutId id="2147483852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4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  <p:sldLayoutId id="2147483871" r:id="rId18"/>
    <p:sldLayoutId id="2147483872" r:id="rId19"/>
    <p:sldLayoutId id="2147483873" r:id="rId20"/>
    <p:sldLayoutId id="2147483874" r:id="rId21"/>
    <p:sldLayoutId id="2147483875" r:id="rId22"/>
    <p:sldLayoutId id="2147483876" r:id="rId23"/>
    <p:sldLayoutId id="21474838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29/03/2026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950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862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715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  <p:sldLayoutId id="2147483925" r:id="rId12"/>
    <p:sldLayoutId id="2147483926" r:id="rId13"/>
    <p:sldLayoutId id="2147483927" r:id="rId14"/>
    <p:sldLayoutId id="2147483928" r:id="rId15"/>
    <p:sldLayoutId id="2147483929" r:id="rId16"/>
    <p:sldLayoutId id="2147483930" r:id="rId17"/>
    <p:sldLayoutId id="2147483931" r:id="rId18"/>
    <p:sldLayoutId id="2147483932" r:id="rId19"/>
    <p:sldLayoutId id="2147483933" r:id="rId20"/>
    <p:sldLayoutId id="2147483934" r:id="rId21"/>
    <p:sldLayoutId id="2147483935" r:id="rId22"/>
    <p:sldLayoutId id="214748393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3.gif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gif"/><Relationship Id="rId7" Type="http://schemas.microsoft.com/office/2007/relationships/hdphoto" Target="../media/hdphoto3.wdp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image" Target="../media/image9.png"/><Relationship Id="rId10" Type="http://schemas.openxmlformats.org/officeDocument/2006/relationships/image" Target="../media/image31.png"/><Relationship Id="rId4" Type="http://schemas.openxmlformats.org/officeDocument/2006/relationships/image" Target="../media/image27.png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5.xml"/><Relationship Id="rId5" Type="http://schemas.openxmlformats.org/officeDocument/2006/relationships/image" Target="../media/image37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19.png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gif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95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5.png"/><Relationship Id="rId7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19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gif"/><Relationship Id="rId11" Type="http://schemas.openxmlformats.org/officeDocument/2006/relationships/image" Target="../media/image43.png"/><Relationship Id="rId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46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9.png"/><Relationship Id="rId7" Type="http://schemas.openxmlformats.org/officeDocument/2006/relationships/image" Target="../media/image4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9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97.xml"/><Relationship Id="rId5" Type="http://schemas.openxmlformats.org/officeDocument/2006/relationships/image" Target="../media/image40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5.xml"/><Relationship Id="rId7" Type="http://schemas.openxmlformats.org/officeDocument/2006/relationships/image" Target="../media/image4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11" Type="http://schemas.openxmlformats.org/officeDocument/2006/relationships/image" Target="../media/image57.png"/><Relationship Id="rId5" Type="http://schemas.openxmlformats.org/officeDocument/2006/relationships/image" Target="../media/image35.png"/><Relationship Id="rId10" Type="http://schemas.openxmlformats.org/officeDocument/2006/relationships/image" Target="../media/image23.gif"/><Relationship Id="rId4" Type="http://schemas.openxmlformats.org/officeDocument/2006/relationships/image" Target="../media/image56.png"/><Relationship Id="rId9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55.png"/><Relationship Id="rId3" Type="http://schemas.openxmlformats.org/officeDocument/2006/relationships/image" Target="../media/image2.bin"/><Relationship Id="rId7" Type="http://schemas.openxmlformats.org/officeDocument/2006/relationships/image" Target="../media/image41.png"/><Relationship Id="rId12" Type="http://schemas.openxmlformats.org/officeDocument/2006/relationships/image" Target="../media/image54.png"/><Relationship Id="rId2" Type="http://schemas.openxmlformats.org/officeDocument/2006/relationships/slideLayout" Target="../slideLayouts/slideLayout7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0.png"/><Relationship Id="rId11" Type="http://schemas.openxmlformats.org/officeDocument/2006/relationships/image" Target="../media/image53.png"/><Relationship Id="rId5" Type="http://schemas.openxmlformats.org/officeDocument/2006/relationships/image" Target="../media/image35.png"/><Relationship Id="rId10" Type="http://schemas.openxmlformats.org/officeDocument/2006/relationships/image" Target="../media/image52.png"/><Relationship Id="rId4" Type="http://schemas.openxmlformats.org/officeDocument/2006/relationships/image" Target="../media/image49.png"/><Relationship Id="rId9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2.png"/><Relationship Id="rId11" Type="http://schemas.openxmlformats.org/officeDocument/2006/relationships/image" Target="../media/image52.png"/><Relationship Id="rId5" Type="http://schemas.openxmlformats.org/officeDocument/2006/relationships/image" Target="../media/image41.png"/><Relationship Id="rId10" Type="http://schemas.openxmlformats.org/officeDocument/2006/relationships/image" Target="../media/image55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38.xml"/><Relationship Id="rId5" Type="http://schemas.openxmlformats.org/officeDocument/2006/relationships/image" Target="../media/image41.png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9.png"/><Relationship Id="rId7" Type="http://schemas.openxmlformats.org/officeDocument/2006/relationships/image" Target="../media/image4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61.xml"/><Relationship Id="rId6" Type="http://schemas.openxmlformats.org/officeDocument/2006/relationships/image" Target="../media/image68.png"/><Relationship Id="rId5" Type="http://schemas.microsoft.com/office/2007/relationships/hdphoto" Target="../media/hdphoto7.wdp"/><Relationship Id="rId4" Type="http://schemas.openxmlformats.org/officeDocument/2006/relationships/image" Target="../media/image6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58.xml"/><Relationship Id="rId5" Type="http://schemas.openxmlformats.org/officeDocument/2006/relationships/image" Target="../media/image43.png"/><Relationship Id="rId4" Type="http://schemas.microsoft.com/office/2007/relationships/hdphoto" Target="../media/hdphoto3.wdp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3.gif"/><Relationship Id="rId4" Type="http://schemas.openxmlformats.org/officeDocument/2006/relationships/image" Target="../media/image69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6319D89-3D92-862F-D42D-3B37E0F92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1" b="3457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277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0870F399-1D1E-0905-7657-EEA2820C0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5A977AA-A6B3-8371-B44C-4100E51095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95465" y="1543580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</p:pic>
    </p:spTree>
    <p:extLst>
      <p:ext uri="{BB962C8B-B14F-4D97-AF65-F5344CB8AC3E}">
        <p14:creationId xmlns:p14="http://schemas.microsoft.com/office/powerpoint/2010/main" val="1970651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ar-MA" dirty="0">
                <a:solidFill>
                  <a:srgbClr val="424D7C"/>
                </a:solidFill>
                <a:latin typeface="Microsoft Himalaya" panose="01010100010101010101" pitchFamily="2" charset="0"/>
                <a:ea typeface="Microsoft Himalaya" panose="01010100010101010101" pitchFamily="2" charset="0"/>
              </a:rPr>
              <a:t>تنظيم حصص الأسبوع</a:t>
            </a:r>
            <a:endParaRPr lang="fr-MA" dirty="0">
              <a:solidFill>
                <a:srgbClr val="424D7C"/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2/2.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الطلاقة: توليف ودعم.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توليف ودعم.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868414" y="5049198"/>
            <a:ext cx="3831420" cy="1362012"/>
          </a:xfrm>
          <a:prstGeom prst="rect">
            <a:avLst/>
          </a:prstGeom>
        </p:spPr>
      </p:pic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D58EC7-C4F7-A6D3-F7DD-13F812919F44}"/>
              </a:ext>
            </a:extLst>
          </p:cNvPr>
          <p:cNvSpPr txBox="1"/>
          <p:nvPr/>
        </p:nvSpPr>
        <p:spPr>
          <a:xfrm>
            <a:off x="7389549" y="5030318"/>
            <a:ext cx="11343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3 - </a:t>
            </a: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endParaRPr kumimoji="0" lang="ar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3AAB95B-8A8E-017F-27B7-9C1FC1B48E88}"/>
              </a:ext>
            </a:extLst>
          </p:cNvPr>
          <p:cNvSpPr txBox="1"/>
          <p:nvPr/>
        </p:nvSpPr>
        <p:spPr>
          <a:xfrm>
            <a:off x="4904414" y="5457103"/>
            <a:ext cx="361948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 /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الوضعية التواصلية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إملاء. ½</a:t>
            </a: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1668" y="153820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ورشة الاستماع (شجرة الهوايات): البنية السردية+ الوضعية التواصلية.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1627" y="2790288"/>
            <a:ext cx="144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2000" b="0" kern="1200" dirty="0"/>
              <a:t> </a:t>
            </a:r>
            <a:r>
              <a:rPr lang="fr-MA" sz="2000" kern="1200" dirty="0"/>
              <a:t>- 02</a:t>
            </a:r>
            <a:r>
              <a:rPr lang="ar-MA" sz="2000" kern="1200" dirty="0"/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 ــــ استراتيجية الفهم</a:t>
            </a:r>
            <a:r>
              <a:rPr lang="ar-MA" dirty="0">
                <a:cs typeface="Microsoft Uighur" panose="02000000000000000000" pitchFamily="2" charset="-78"/>
              </a:rPr>
              <a:t>.</a:t>
            </a:r>
            <a:endParaRPr lang="a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6040562" y="4091942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2000" kern="1200" dirty="0"/>
              <a:t> - 03</a:t>
            </a:r>
            <a:r>
              <a:rPr lang="ar-MA" sz="2000" kern="1200" dirty="0"/>
              <a:t>قراءة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التدرب على الرسم الإملائي لكلمات تتضمن همزة الوصل.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780228" y="5398600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-04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1">
            <a:extLst>
              <a:ext uri="{FF2B5EF4-FFF2-40B4-BE49-F238E27FC236}">
                <a16:creationId xmlns:a16="http://schemas.microsoft.com/office/drawing/2014/main" id="{CB3971A5-84D8-49FB-6657-8712E766ACF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7088" y="2653644"/>
            <a:ext cx="406533" cy="468000"/>
          </a:xfrm>
          <a:prstGeom prst="rect">
            <a:avLst/>
          </a:prstGeom>
        </p:spPr>
      </p:pic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BCAF8A75-B541-366C-85C2-E7C283C03FF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35865" y="5230559"/>
            <a:ext cx="406770" cy="468000"/>
          </a:xfrm>
          <a:prstGeom prst="rect">
            <a:avLst/>
          </a:prstGeom>
        </p:spPr>
      </p:pic>
      <p:pic>
        <p:nvPicPr>
          <p:cNvPr id="27" name="Espace réservé pour une image  23">
            <a:extLst>
              <a:ext uri="{FF2B5EF4-FFF2-40B4-BE49-F238E27FC236}">
                <a16:creationId xmlns:a16="http://schemas.microsoft.com/office/drawing/2014/main" id="{7D1551FD-B71F-7697-46B5-EB3A5E67ABE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72091" y="3947336"/>
            <a:ext cx="40677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e 2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1188699"/>
            <a:chOff x="1331545" y="2851205"/>
            <a:chExt cx="6696000" cy="1188699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690701" y="3208907"/>
              <a:ext cx="478715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</a:t>
              </a:r>
              <a:r>
                <a:rPr lang="f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45</a:t>
              </a: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كلمة.</a:t>
              </a: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endPara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3601734"/>
            <a:ext cx="7054194" cy="89078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990468" y="3973055"/>
            <a:ext cx="54889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بنية الحكاية ولعب الأدوار.</a:t>
            </a:r>
          </a:p>
          <a:p>
            <a:pPr marL="342900" lvl="0" indent="-342900" algn="r" rtl="1">
              <a:buFont typeface="Arial" panose="020B0604020202020204" pitchFamily="34" charset="0"/>
              <a:buChar char="•"/>
              <a:defRPr/>
            </a:pP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4439910"/>
            <a:ext cx="7054194" cy="890781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1444380" y="4775658"/>
            <a:ext cx="5041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واستعمال إستراتيجية  استخراج معلومات صريحة في النص.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342" y="5278087"/>
            <a:ext cx="7054194" cy="890781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1140542" y="5602238"/>
            <a:ext cx="5325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كتابة كلمات تتضمن همزة الوصل.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E7516B8-7266-045A-AE85-1FBCA657759E}"/>
              </a:ext>
            </a:extLst>
          </p:cNvPr>
          <p:cNvSpPr txBox="1"/>
          <p:nvPr/>
        </p:nvSpPr>
        <p:spPr>
          <a:xfrm>
            <a:off x="1549400" y="2031606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  <p:sp>
        <p:nvSpPr>
          <p:cNvPr id="37" name="Titre 3">
            <a:extLst>
              <a:ext uri="{FF2B5EF4-FFF2-40B4-BE49-F238E27FC236}">
                <a16:creationId xmlns:a16="http://schemas.microsoft.com/office/drawing/2014/main" id="{63FA52BA-6273-CD42-FBF4-FA07AD351DB2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297204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847014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720645" y="2690693"/>
            <a:ext cx="5101355" cy="9865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297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DB85027A-0E5D-A2CD-916C-DBC6C40D33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1507"/>
          <a:stretch>
            <a:fillRect/>
          </a:stretch>
        </p:blipFill>
        <p:spPr>
          <a:xfrm>
            <a:off x="4572000" y="2088681"/>
            <a:ext cx="2288686" cy="3600000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CB3ACCA-4F5C-28F7-0352-764D77BBB4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179"/>
          <a:stretch>
            <a:fillRect/>
          </a:stretch>
        </p:blipFill>
        <p:spPr>
          <a:xfrm>
            <a:off x="2351137" y="2051155"/>
            <a:ext cx="2049159" cy="360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F2911FE-D499-772F-6611-E8322F4DDA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0F2883-49BB-7EB6-ED9B-D00A4D99AA70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860F2D-054E-3C8F-9D14-84D38A2502DF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783C46-B596-5A09-C94C-C56DBA964B8B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66FD52-7B72-92BC-5BF5-AAE5A151A09E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583FB24-74BA-3A1F-BBE6-E008A838A6C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F1B4CE-F26A-5E0A-C084-445A8F9A9D9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37CCF1-E708-5DD3-A1EB-FD92DFBBDD0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1A6945-9AC3-86FD-B3A2-CAB894EF965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D945B2-29FC-4E0D-7C88-1BA2A3B5867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6A998-D260-AC0B-628A-6B75A80A2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0259B3-2B8F-F274-AAD2-A10D2443A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قبل أن نبدأ حصة اليوم نتذكر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9D6E0155-4497-9731-E749-31082B2FF9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37698" y="394117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66887CC-0458-428B-EFE7-58A7F122E7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24803" y="169847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295FFBAA-8F1A-BA60-E01C-35E690651F32}"/>
              </a:ext>
            </a:extLst>
          </p:cNvPr>
          <p:cNvSpPr txBox="1"/>
          <p:nvPr/>
        </p:nvSpPr>
        <p:spPr>
          <a:xfrm>
            <a:off x="997555" y="4841174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8A6B8C02-E6E1-64EF-4CC4-8A115A9777AC}"/>
              </a:ext>
            </a:extLst>
          </p:cNvPr>
          <p:cNvSpPr txBox="1">
            <a:spLocks/>
          </p:cNvSpPr>
          <p:nvPr/>
        </p:nvSpPr>
        <p:spPr>
          <a:xfrm>
            <a:off x="3081414" y="2672270"/>
            <a:ext cx="2616547" cy="52318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1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0A8DD1-978D-9FDA-F035-6BDB3B8335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C2D615-C1C3-5EDC-1BAE-BFD6BA260C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77F5D6-70B8-EDC6-C4B3-046C66DAAE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6EF0B3F-4121-763B-F9F9-72F42352B3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366122F-08C5-7BF2-E8A1-87DA295F52F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0E0DDE-C2BE-F5F9-2258-17C8ADC9675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B299CBD-ADF5-D31E-DA81-F5B193AC798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916BDF-8F0C-1F61-7629-437052063AA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CEC263-0ADC-990B-0714-49C1B693F6C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79A9F72-29C8-0EBA-CEDE-5F8110A0126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2DE413-BF96-ACFA-7103-ACE3FD57A1B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98406798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58352787-5C80-3841-8B6F-AE1D677F4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E9A946CA-2F6D-1E21-18DD-3A01972B18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4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E721CD71-D692-CC53-9143-75F321CC96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FAE6363-D138-4668-9D7D-1856B4EE3C9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45C94B-EAA5-12C9-8163-8509344749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C1B166-D8DF-4E1D-5573-4CB2F6A0755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172D5A-7FC1-63F6-7BAE-23E95291F18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3D57168-332D-A0AD-4320-CEDF7D6ADD3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20EF789-9451-C4B7-EC98-A5FF87155FF5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2E96EC5-E17D-94EE-65B1-239C14E00A6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4F813E-1F46-0CC8-4796-11ACD4BB21F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4C5E957-C4B4-596D-D0DB-05FB2A05904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55B569-3B11-FB94-38D3-9A14122B0BC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DE0C3A5-A0D2-1E56-3E6B-18D02D55C79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3361581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6420E-4D79-044C-81B2-F167D890B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سأسحب أسماء 5 تلاميذ  من العلبة لقراءة فقرة بدقة واسترسال.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B92289A-AC29-F547-95A0-730055C191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0" r="-3630"/>
          <a:stretch>
            <a:fillRect/>
          </a:stretch>
        </p:blipFill>
        <p:spPr>
          <a:xfrm>
            <a:off x="1112768" y="1917776"/>
            <a:ext cx="6918464" cy="4413285"/>
          </a:xfrm>
          <a:prstGeom prst="rect">
            <a:avLst/>
          </a:prstGeom>
        </p:spPr>
      </p:pic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75C4E46-BDEE-EE0C-5CE5-B0BFE912F1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C81D3E-DB1F-1968-3D8A-F8C99DAB0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31AA31C-7484-8939-E420-B756125B53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065CA9-DB0C-4CB0-A658-67343BEB45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12DE395-7103-C5C3-5987-26F14FF7D4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4DBAD34-D9D3-8AFF-9E04-1827DADD8F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589F769-9C15-E3C1-36FF-5467338E131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E0D047-7A60-0B9C-D607-DEFFCDDDACF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96E71E-1A15-0DD4-D9FE-E0C5BCD3B938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7AF4057-4DED-1E31-2794-B045509315C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1A3C47-1D93-3980-0E85-E07C703AD2D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9C76E6-AEAD-874E-8C1F-3054A1631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النصَّ.  لاحظوا كيف سأقرأ الحروف الملونة في آخر كل جملة.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F4873B7-20E2-0B8B-EF15-142D5D2B3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ADE1DE-0B3D-1E8C-842F-CB92CB88E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5D1420-71A0-C52C-FE57-DCFD1C4AA6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E6629D8-CC06-4DE4-0529-71625A603B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5EF2BF-0192-4B9A-7332-7521EB5075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D73DA7B-FB63-ADCB-0640-57EDFE7013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DE0AD7F-41F3-2767-1D69-5568A19BE5B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B0C741-DA53-1CEF-F2A7-00212DE5E25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B95608-7891-70DC-3A11-88B18CD28A2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9178075-9D67-62A9-CA8E-CB05A130C8B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6189DB-CE0C-3244-8F8E-C181940E7E6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DB97FA8-E9C6-3EC8-4BC9-C535397DEE4F}"/>
              </a:ext>
            </a:extLst>
          </p:cNvPr>
          <p:cNvSpPr txBox="1">
            <a:spLocks/>
          </p:cNvSpPr>
          <p:nvPr/>
        </p:nvSpPr>
        <p:spPr>
          <a:xfrm>
            <a:off x="584975" y="1894969"/>
            <a:ext cx="8157636" cy="46008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ُحِبُّ رُكوبَ ٱلدَّرّاجَةِ كَثيراً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وَأَشْعُرُ بِٱلْمُتْعَةِ عِنْدَما أَقودُها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أَرْتَدي خوذَةَ ٱلسَّلامَةِ وَأَحْتَرِمُ قَواعِدَ ٱلسَّيْرِ حَتّى أَبْقى بَعيداً عَنِ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ٱلْخَطَ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أَتَدَرَّبُ كُلَّ يَوْمٍ لِتَحْسينِ مَهارَتي وَتَقْوِيَةِ جِسْمي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وَأَحْلُمُ أَنْ أُشارِكَ في سِباقِ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ٱلدَّرّاجاتِ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وَأَنْ أُحَقِّقَ حُلْمي وَأَكونَ بَطَلاً يَوْماً م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A9A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55D82-4D9C-717B-6892-B92952D7A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4D9848-3E70-7797-0EAA-6E4394FD3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؛ اقرؤوا الفقرة قراءة صامتة.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6A413B4-782B-ADF4-55EC-38AD1D02A1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CB1732B-AC11-5D48-C619-291CC4D0B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796E04-A8F4-2C3F-388D-20C9367BDA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DA6F589-D53D-775A-6135-9E69CB1840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806DFD1-453A-6745-EFB1-53F0A7FAC7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6A4C967-F866-9CBA-E78D-CE325D642C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259D296-D325-ABC3-7AB4-67DD90E1717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C39F1C-C450-DA71-DDFA-8C67F3E5795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0CFD8D-35D9-44DD-5BAA-83D9CA26862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D4BB92B-D93E-642D-ACBA-9A210028B82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60E1D1D-CFC1-F25A-E69C-2A947976752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D9C1B28E-472A-4D8A-97B4-D2AC72C455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52" y="1476000"/>
            <a:ext cx="782030" cy="900000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CD3BD14A-29BF-71DD-3101-A99FFC31DD60}"/>
              </a:ext>
            </a:extLst>
          </p:cNvPr>
          <p:cNvSpPr txBox="1">
            <a:spLocks/>
          </p:cNvSpPr>
          <p:nvPr/>
        </p:nvSpPr>
        <p:spPr>
          <a:xfrm>
            <a:off x="584975" y="1894969"/>
            <a:ext cx="8157636" cy="46008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ُحِبُّ رُكوبَ ٱلدَّرّاجَةِ كَثيراً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وَأَشْعُرُ بِٱلْمُتْعَةِ عِنْدَما أَقودُها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أَرْتَدي خوذَةَ ٱلسَّلامَةِ وَأَحْتَرِمُ قَواعِدَ ٱلسَّيْرِ حَتّى أَبْقى بَعيداً عَنِ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ٱلْخَطَ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أَتَدَرَّبُ كُلَّ يَوْمٍ لِتَحْسينِ مَهارَتي وَتَقْوِيَةِ جِسْمي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وَأَحْلُمُ أَنْ أُشارِكَ في سِباقِ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ٱلدَّرّاجاتِ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وَأَنْ أُحَقِّقَ حُلْمي وَأَكونَ بَطَلاً يَوْماً م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A9A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5486499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672097-E3F2-9040-B99D-DFD00674D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78" y="774213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التلميذ الأول. ويسجل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D0B65AB-4B98-4C91-B8FE-908CE54E79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D5EB92B-A220-4FAC-C3F0-2D3000148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40E8746-D804-E1BD-D784-AA43A63A9D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9825E25-C446-36A9-B957-DE224A1E91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4D107BF-4D4C-4B6C-AF91-36D3C2BC44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EF67067-0DFB-7D10-4D75-7568228875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F3605BE-118A-7B60-88EA-E9F89ADE9BC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D4455C-7205-FAB3-019B-A61E78510D6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59DA0B-4EBD-6BBC-1506-128A7BDC198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6609F99-F7C2-AE73-7A4E-93F8445AF1E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46BAC1-EE4A-0BFC-026F-95A5F59B435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1B14B55-4650-826A-B804-5DEB1CA90F43}"/>
              </a:ext>
            </a:extLst>
          </p:cNvPr>
          <p:cNvSpPr txBox="1">
            <a:spLocks/>
          </p:cNvSpPr>
          <p:nvPr/>
        </p:nvSpPr>
        <p:spPr>
          <a:xfrm>
            <a:off x="584975" y="1894969"/>
            <a:ext cx="8157636" cy="46008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ُحِبُّ رُكوبَ ٱلدَّرّاجَةِ كَثيراً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وَأَشْعُرُ بِٱلْمُتْعَةِ عِنْدَما أَقودُها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أَرْتَدي خوذَةَ ٱلسَّلامَةِ وَأَحْتَرِمُ قَواعِدَ ٱلسَّيْرِ حَتّى أَبْقى بَعيداً عَنِ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ٱلْخَطَ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أَتَدَرَّبُ كُلَّ يَوْمٍ لِتَحْسينِ مَهارَتي وَتَقْوِيَةِ جِسْمي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وَأَحْلُمُ أَنْ أُشارِكَ في سِباقِ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ٱلدَّرّاجاتِ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وَأَنْ أُحَقِّقَ حُلْمي وَأَكونَ بَطَلاً يَوْماً م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A9A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02E0B9-1490-0E46-93CA-6C8DA4AD0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A48DD20-0D2D-76BD-A897-2B8C3FF2F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479FD0-7E5C-E49A-2807-5FFF1CD78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F50B91F-B775-D4D6-0BE3-14314A5763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EC064E8-3A55-A0AC-E56A-D5494C59FC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C16871-0F37-779A-4D51-91E7548413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E628857-6971-AB7F-1A8D-8BA091D7E7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0B3A185-D413-79A8-F073-B3A87A6E8C2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56824A5-5366-F596-753B-C01BEC05E49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ECB9AE7-4051-1C28-4067-9DAE99CF163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585288F-CAB6-F303-6B95-DC01F727D9F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4346A6-9BE4-A226-682A-566BD5D9080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BB3E734C-255A-5008-FD8B-41A4A77AA2F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16404F-A34F-3F42-84A1-C5822226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الكلمات.  من يقرأ 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92352A1-81D5-1BB9-8A7B-9322C5C375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58091"/>
            <a:ext cx="792001" cy="792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39B753-C5DB-CA7A-5B83-8712BCC7E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C9484EB-3AAB-498E-ECA7-13F1E1AD17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DAA6A1D-F7EC-BDCA-D4C2-57242AC057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6E0D7FF-6620-9327-636A-721A6E1CF2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8F3A74E-195E-2AB0-C145-30EF3651EAA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B508A3A-03C7-AE0C-18F9-62358529F64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95279E4-2129-7B00-CE75-7F404A62BC4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254EC6-6AE8-1EB9-1BBB-90B4094C3F3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19B0C07-6FDE-E435-38AD-E066FD0E89C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AA3B23C-86AE-8831-EE76-55F29DD6FE7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FA1BFCA4-4F83-DBC5-9682-54C733F7D777}"/>
              </a:ext>
            </a:extLst>
          </p:cNvPr>
          <p:cNvSpPr/>
          <p:nvPr/>
        </p:nvSpPr>
        <p:spPr>
          <a:xfrm>
            <a:off x="5039139" y="3447401"/>
            <a:ext cx="3472487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رُكوبُ</a:t>
            </a:r>
            <a:r>
              <a:rPr lang="ar-S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6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دَّرّاجَةِ</a:t>
            </a:r>
            <a:endParaRPr lang="ar-MA" sz="6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80549F08-19F9-1D24-43B3-91B3F76C70E9}"/>
              </a:ext>
            </a:extLst>
          </p:cNvPr>
          <p:cNvSpPr/>
          <p:nvPr/>
        </p:nvSpPr>
        <p:spPr>
          <a:xfrm>
            <a:off x="632373" y="3447401"/>
            <a:ext cx="401913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خوذَةُ</a:t>
            </a:r>
            <a:r>
              <a:rPr lang="ar-S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6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سَّلامَةِ</a:t>
            </a:r>
            <a:endParaRPr lang="ar-MA" sz="6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362E4B1-8DC0-F549-B26C-C3DC4804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DB3062D-4A77-5CC6-2E77-3D10D07EAE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C63011-F2B8-C53F-0040-B79D685A2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AC900E-31C6-9FB5-6AA0-ED9791ECC7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32F5CD6-B337-4FF3-A070-141F8A93D8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88D2DA-DB47-D5C5-FAFD-E423C2E4FA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BBD5C8-ED8D-25B2-D8A2-8685372926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5C0B7BB-333E-3505-75C6-942F749675F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204A0B-CAEB-6686-F70D-60F30FEF500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14BB2E-DD16-BF00-99AC-A6D0FAFB1062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ACF435-C9BA-96BA-DECA-3261137DE3C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DDB1FFE-2693-86C4-C9B9-E12ED491E64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2F17BA04-89AF-23A6-A033-484F188EAA03}"/>
              </a:ext>
            </a:extLst>
          </p:cNvPr>
          <p:cNvSpPr/>
          <p:nvPr/>
        </p:nvSpPr>
        <p:spPr>
          <a:xfrm>
            <a:off x="465667" y="2774347"/>
            <a:ext cx="8397146" cy="85127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رُكوبَ</a:t>
            </a:r>
            <a:r>
              <a:rPr lang="ar-S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8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8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دَّرّاجَةِ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0A06987-F02E-674B-8F94-BF6970725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اكتبوا؛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EBCFBB3-99F8-8247-371D-AAABAB5446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14DC3B8-6B11-1AD7-05E3-BDCC96E28B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CED7DA6-C504-5A43-4193-66DE7FEF00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744640A-0974-75FB-3A80-E495AFEA1C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14E935-BE12-607E-482D-F4746CA508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4557E32-768A-577B-BB51-7D5B620C02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684D198-53C1-7C8E-B80F-A7C630ACAB9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CC2B06-1A2B-3214-A601-0D7CEDAB3F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C0008B-F9D5-E943-1037-DD1DC41CCE0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2CD578-781C-E020-CB6E-42D81040508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41A67D-8257-FD3F-7DE9-FCA46C93DE6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F69314DA-C2A8-68F3-0BAA-0C6A69C531F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B8605542-9A0E-7344-BA65-69A2E96B469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517059" y="2732631"/>
            <a:ext cx="4129548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رُكوبَ</a:t>
            </a:r>
            <a:r>
              <a:rPr lang="ar-S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000" b="1" kern="0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دَّرّاجَةِ</a:t>
            </a:r>
            <a:endParaRPr lang="ar-MA" sz="60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538B9278-BC41-215F-0EC0-0B0994C8E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صححوا.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87A2761-0421-8C93-8EC4-B8338C1688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3511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456B15D-F97F-BBDE-897E-B87050A959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AAA5978-B524-C24A-C007-D77806FDA6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3A03583-BECA-6C8F-6CF6-1CD9568B51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F84D95-388F-D19C-335D-860EAD7B8C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F1DD694-4B3F-AC94-CD72-58CC623D8C4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092F015-0F32-1811-B4FC-7E3A9D3F0AF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A71B4A-F213-5367-7E8F-58D4156572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CA13E0-1F20-F46F-029B-961A0B11BC9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2FD12D-399C-25B5-6D93-8F992142E07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A189E1-604B-0D94-DF36-A26E69D07E1E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8BA6D137-E295-7167-BAA9-EA66CA497055}"/>
              </a:ext>
            </a:extLst>
          </p:cNvPr>
          <p:cNvSpPr/>
          <p:nvPr/>
        </p:nvSpPr>
        <p:spPr>
          <a:xfrm>
            <a:off x="491068" y="3100358"/>
            <a:ext cx="8260534" cy="1276909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</a:pPr>
            <a:r>
              <a:rPr lang="ar-MA" altLang="fr-FR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9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خوذَةُ</a:t>
            </a:r>
            <a:r>
              <a:rPr lang="ar-SA" sz="9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9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9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9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سَّلامَةِ</a:t>
            </a:r>
            <a:endParaRPr lang="ar-MA" sz="9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1B790ED3-194E-DC47-BFA9-7B00FD3F3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91891FE-4563-9D0C-7D8C-1E279BCE40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152C845-9A6D-01E0-14C3-AF9C00AB41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60C0DF9-3A96-49EC-DED7-9016CDE43C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EAF870-E556-D81A-8948-39DB8874A2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67C7CE7-E323-8EC6-167D-0CEE55E497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484EF54-9795-8868-C1A4-E0B626D1656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D755FB9-EBA0-7BE1-FDB0-CA401CD7853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833CD6-59CF-E340-F471-F3EABC61190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BECABEC-B784-96C5-9684-86E0735CB9D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CEAE1FC-A0BA-EC7F-5AC9-FFDD163D57F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9587BAF-BDEF-8A03-1A0D-3777EDCDD89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DE568C6-4AD0-8348-B714-7512A9D05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اكتبوا؛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5D2A56-A138-4D23-51CD-F3C1F7F2D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07461" y="611944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A1064B-ABF0-C852-A91F-9B231C1C7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818D9A6-9593-5E15-10E4-B24C66D7C2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3448E6E-90BD-737C-9A81-122D83DA8E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5D4A7B5-3F03-B7B0-DF5F-EB76FCB57D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6D7CCC4-A699-9B70-A954-6906301F0FB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D77240F-2E20-1636-A53E-E787C3B2B42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F32A40-5221-BF50-4035-BB79B165C6D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FD6B3B-6084-18D2-ADCF-29C8F9E0392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CC383D-0E4C-6DA0-0F1E-A1DFE914708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F699014-B224-A1E9-5077-9112BF289A1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AEE2976B-4135-26FC-34C7-BB98DEB3F46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727F55CC-90D1-9F44-A15C-1AE3640D2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286" y="756000"/>
            <a:ext cx="6840000" cy="612000"/>
          </a:xfrm>
        </p:spPr>
        <p:txBody>
          <a:bodyPr/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ارفعوا الألواح ــــ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7FAC850-6CC2-40B4-9EA7-3125C74EF6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BE6712-AC86-7F1C-5FC1-224083A294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6102F5F-DC3B-81B8-483F-9E1A564EA3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DAE12D7-2938-E4F2-1D0C-A78ADE3186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C32C61-43E2-3366-7ABF-4C45FE7BD4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53365C1-5049-E813-BB18-7303F6AB96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5447A01-E1E3-40D5-3E25-B2035385B19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EE599F-6EDC-458E-6033-829EFB2B02D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19691FB-BA4A-827F-E75C-BE06B22DD3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569A53D-5312-E680-8802-738573FC10D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ECCFBF2-D46F-D48D-513C-A97EDEF914D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0206D620-5445-1B46-A09B-9D624558C57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272220" y="2624476"/>
            <a:ext cx="4513006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C33E2FC1-D875-BCCF-8C07-B9EA4B8EF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9408" y="3320845"/>
            <a:ext cx="368353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خوذَةُ</a:t>
            </a:r>
            <a:r>
              <a:rPr lang="ar-S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000" b="1" kern="0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سَّلامَةِ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استماع وتحدث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1449705" y="2690694"/>
            <a:ext cx="5372295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الاستماع (شجرة الهوايات) البنية السردية+ الوضعية التواصلية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37489B-0662-D850-73B3-2839E11E3E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1216" y="2040284"/>
            <a:ext cx="762644" cy="767848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67705" y="1744658"/>
            <a:ext cx="582000" cy="58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3479D6-07BA-38C4-F0E2-B922EB568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816" y="10215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B9A6E74-9BD8-E547-B88F-019A50925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16" y="756000"/>
            <a:ext cx="7315057" cy="612000"/>
          </a:xfrm>
        </p:spPr>
        <p:txBody>
          <a:bodyPr>
            <a:normAutofit/>
          </a:bodyPr>
          <a:lstStyle/>
          <a:p>
            <a:pPr rtl="0"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سنعيد الاستماع لحكاية "شجرة الهوايات" وسأطرح عليكم أسئلة حول الأحداث. انتبهوا.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AD67A0B-650D-EF79-932E-7B21409BF2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C4F1AD-A57D-676F-3644-7E1FB5982D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D3C4F62-E2BA-B528-FE09-0DA06E0EF5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D5074DE-2583-25D2-571D-580928C2CB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15CE70-25C5-C754-F9E6-CE7511D426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8838B20-AD2D-D667-51E3-365E21788BC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D23439D-4B29-FD00-C2AB-380B2E00038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1E76BD-5F99-A509-3C75-BB4EAC70A5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65AB9C-B874-6A08-2B9A-48DD3964C8F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087F93-3EE9-B12F-688F-854B1930F73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815401-3612-0EFC-5EC4-E436ED82CEF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6D0DFE1-DFD8-5411-6744-119977FB6204}"/>
              </a:ext>
            </a:extLst>
          </p:cNvPr>
          <p:cNvGrpSpPr/>
          <p:nvPr/>
        </p:nvGrpSpPr>
        <p:grpSpPr>
          <a:xfrm>
            <a:off x="610859" y="2005889"/>
            <a:ext cx="7613976" cy="4437996"/>
            <a:chOff x="610859" y="2005889"/>
            <a:chExt cx="7613976" cy="4437996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A8631E5-F713-0B46-9D1C-7CD2FF7675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0859" y="4687759"/>
              <a:ext cx="2236968" cy="1756126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9334CFA-DB6A-C505-F6F4-2F7A05CAA20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92872" y="2867158"/>
              <a:ext cx="2236968" cy="1722539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66581F7-F4AA-7EBA-228B-BCFD509DEE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029992" y="2005889"/>
              <a:ext cx="2194843" cy="1722539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5252A599-E203-4768-2699-AA5954C070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15540" y="3826489"/>
              <a:ext cx="2194844" cy="1722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D2C99-EE35-1FDC-4E83-6952D32D3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EC2DAD6-5D8B-42E8-104A-4DFC06BD9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شريط الحكاية.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84DE9EB-3483-E16A-9DE5-A63DD447A9B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27DC995-6BB3-079F-0CE6-C8C413678B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22A8741-9A73-E3EA-203B-FA206EAADF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C0A8E3-2DC8-32DC-F12D-F733A48B8D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A554C17-A7DF-14A6-0676-F2FAA917DA4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AA55CD-2E96-6185-27FB-547C751A56A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37E810E-967C-863A-E616-981519E05F8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6C77EC-6909-903F-45C3-833F1EF7309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5BC2D3-A9C2-451A-C7AB-41C3DCF63CE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152559B-B8B4-62C8-073A-5A493982DE2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8A88E0-2C58-7C13-5576-F542540310B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70A010C-D296-702E-7AA3-A8E109ABC63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949380" y="6180479"/>
            <a:ext cx="540000" cy="540000"/>
          </a:xfrm>
          <a:prstGeom prst="rect">
            <a:avLst/>
          </a:prstGeom>
        </p:spPr>
      </p:pic>
      <p:pic>
        <p:nvPicPr>
          <p:cNvPr id="3" name="FINALE - شَجَرَةُ ٱلْهِواياتِ DONE 260309">
            <a:hlinkClick r:id="" action="ppaction://media"/>
            <a:extLst>
              <a:ext uri="{FF2B5EF4-FFF2-40B4-BE49-F238E27FC236}">
                <a16:creationId xmlns:a16="http://schemas.microsoft.com/office/drawing/2014/main" id="{5072315C-DFED-366C-0AD6-AA975B40E46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1333" y="1943832"/>
            <a:ext cx="7401157" cy="4158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1584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29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F296E5-1A7D-3743-9CD1-D8434CAD6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12" y="756000"/>
            <a:ext cx="7224717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وقع في البداية؟ في البداية، مَرَّ سامي بِشُجَيْرَةٍ وَكَتَبَ هِوايَتَهُ عَلى وَرَقَةٍ وَدَعا لِلانْضِمامِ إِلَيْهِ.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رددوا</a:t>
            </a:r>
            <a:endParaRPr lang="fr-US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CF7BCAA-962A-4902-3F00-767F0E5A0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D943DB-770F-7055-F29F-BBDFBB9C5C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69A83A-9EE0-1B50-93A2-46A3EAA259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1BCDD5-17BC-7050-D191-1F2C652555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8ADF145-D067-89EC-E42C-61607227A7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A0D8E40-634B-942F-D4C8-63C29F49FDF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7C081-6408-ADF1-3416-616B4132ED4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45DCC4-59CB-E7C5-123E-92663BE69DD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52E30B-90C9-6F4E-F8F5-A14F65A2244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6D78A3-CC5C-3F27-D961-4DD074201BE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1DBFA9-ECEB-7BAC-41B2-73E9C338D1F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3" name="Flèche : bas 22">
            <a:extLst>
              <a:ext uri="{FF2B5EF4-FFF2-40B4-BE49-F238E27FC236}">
                <a16:creationId xmlns:a16="http://schemas.microsoft.com/office/drawing/2014/main" id="{0CD0E6C0-378F-9BC9-7827-F9063757A7D3}"/>
              </a:ext>
            </a:extLst>
          </p:cNvPr>
          <p:cNvSpPr/>
          <p:nvPr/>
        </p:nvSpPr>
        <p:spPr>
          <a:xfrm>
            <a:off x="7066702" y="1550071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996A7EFE-87FF-D097-C377-994E3276729C}"/>
              </a:ext>
            </a:extLst>
          </p:cNvPr>
          <p:cNvGrpSpPr/>
          <p:nvPr/>
        </p:nvGrpSpPr>
        <p:grpSpPr>
          <a:xfrm>
            <a:off x="610859" y="2005889"/>
            <a:ext cx="7613976" cy="4437996"/>
            <a:chOff x="610859" y="2005889"/>
            <a:chExt cx="7613976" cy="4437996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0B7323C-8B44-2398-C419-2B9AC7C0DEB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0859" y="4687759"/>
              <a:ext cx="2236968" cy="1756126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D318CCA-8CBA-9E0D-FDAB-1BA92BE8B86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92872" y="2867158"/>
              <a:ext cx="2236968" cy="1722539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87210D4-1CF0-35E0-F0A4-C9268F850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029992" y="2005889"/>
              <a:ext cx="2194843" cy="1722539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EB55FA1-A20B-D9A0-B41F-8AB97AF55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15540" y="3826489"/>
              <a:ext cx="2194844" cy="1722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34F63D-C52A-1831-BBA9-1E629ADE3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00AB463-A263-F042-9167-07CAB2859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121" y="76824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انضم إلى سامي؟ ماذا فعلت ندى؟</a:t>
            </a:r>
            <a:r>
              <a:rPr lang="ar-SA" sz="2400" b="1" dirty="0"/>
              <a:t>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4D1AAF3-AC16-0C89-C802-E28B5C1B04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AE9FAB4-92D6-0802-7DA8-D1A5A60A91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EC6570E-8423-31E2-BED1-17449E77B3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A7EE14D-ABD3-63D9-E1DE-2E399D51D52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B3E4F47-E706-AD54-8771-6D439BEFA44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665A481-4BB7-646A-FDFA-D91B7803F07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47D5314-C13D-A2CF-0CE0-6195E83FDC3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6FF9272-69BE-8AFD-B984-CE55736A267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C9F125-64BE-2997-16DA-73134D2592F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07DD36-5AEB-29E7-76BF-4E3E84567FF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727967-E34C-C4B8-8D6B-E9261CFE110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50027BAA-D17F-6E15-E04B-F55B5D09B9FC}"/>
              </a:ext>
            </a:extLst>
          </p:cNvPr>
          <p:cNvSpPr/>
          <p:nvPr/>
        </p:nvSpPr>
        <p:spPr>
          <a:xfrm>
            <a:off x="5184417" y="2394205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30AE688-69A7-2878-C8EE-5762DF765AAE}"/>
              </a:ext>
            </a:extLst>
          </p:cNvPr>
          <p:cNvGrpSpPr/>
          <p:nvPr/>
        </p:nvGrpSpPr>
        <p:grpSpPr>
          <a:xfrm>
            <a:off x="610859" y="2005889"/>
            <a:ext cx="7613976" cy="4437996"/>
            <a:chOff x="610859" y="2005889"/>
            <a:chExt cx="7613976" cy="443799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47970931-4BCA-223B-D198-9B06BFF710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10859" y="4687759"/>
              <a:ext cx="2236968" cy="1756126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FA9F395-3414-0204-AB33-D3171685D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192872" y="2867158"/>
              <a:ext cx="2236968" cy="1722539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BA42C0-9993-A4BC-CD5F-15CDFEB3C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029992" y="2005889"/>
              <a:ext cx="2194843" cy="172253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6022AB7-A590-C495-86D8-BE2E0CFB2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315540" y="3826489"/>
              <a:ext cx="2194844" cy="1722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23132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EEB77-2CEF-3445-0CE6-FF9A6DD62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38CA24B-C92F-F42C-6BAD-3C412B685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انضمت ندى وكتبت أنها طفلة حالمة تهوى العزف على </a:t>
            </a:r>
            <a:r>
              <a:rPr lang="ar-MA" sz="27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القيتارة</a:t>
            </a:r>
            <a: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 رددوا.</a:t>
            </a:r>
            <a:b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3F09-0C0B-4242-2E55-51F7A421E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534992-656F-A6DE-2EBD-33B4B28EF6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856405-63DD-21CA-E9B4-10C150365B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975AE48-9651-48CA-A43F-13554021E9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E2DF213-612F-E176-100C-775F5B85FF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6682B4B-112D-ABAC-5775-FBBF0384DE8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11D5AB0-D1A6-4079-805B-2F70D1E60DE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EA0EA0-1FC0-A83D-F059-D1691E0C1B4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547BA75-246C-AEF2-BBC3-E915204670D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2199D9F-36EF-E05B-5357-AA32054CEA6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300DB23-606F-F6D7-FEDC-8492E2CAB11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D487A371-2FC7-D9B6-AAEE-9136A0B6343B}"/>
              </a:ext>
            </a:extLst>
          </p:cNvPr>
          <p:cNvSpPr/>
          <p:nvPr/>
        </p:nvSpPr>
        <p:spPr>
          <a:xfrm>
            <a:off x="5184417" y="2394205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40608DA-A917-859F-55EA-3FEC8CB92785}"/>
              </a:ext>
            </a:extLst>
          </p:cNvPr>
          <p:cNvGrpSpPr/>
          <p:nvPr/>
        </p:nvGrpSpPr>
        <p:grpSpPr>
          <a:xfrm>
            <a:off x="610859" y="2005889"/>
            <a:ext cx="7613976" cy="4437996"/>
            <a:chOff x="610859" y="2005889"/>
            <a:chExt cx="7613976" cy="443799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A52C4E4-B47F-52ED-01C1-F15FC1DB5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0859" y="4687759"/>
              <a:ext cx="2236968" cy="1756126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47908B4-923D-1F80-14BB-BA18B3D081F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92872" y="2867158"/>
              <a:ext cx="2236968" cy="1722539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87D42AB-6FF5-C993-C144-676E05EA9D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029992" y="2005889"/>
              <a:ext cx="2194843" cy="1722539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7460762-6984-96A4-437D-4F281C1A0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15540" y="3826489"/>
              <a:ext cx="2194844" cy="1722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508013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B750-6C21-3955-30C7-FA2E9AEB7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4925CAE-BFEB-7173-12C2-FD6409C8E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حَدَثَ بَعْدَ ذَلِكَ؟ ماذا فعل الأطفال الآخرون؟ </a:t>
            </a: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2A33182-7058-3918-C273-E23A04A87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6F9D9B3-8B9F-C098-B79B-53F0395121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A69A722-A9CB-7046-FCB0-77A802D3AD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20DEEA9-46CB-F7F4-CEE3-9AAED559A6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BF26A7-163A-36D2-57A1-9BAD1FB36D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BBA7579-7B19-2B71-4461-1124B9C4B1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0162A69-C4D1-17F3-D601-3CF26698F44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6DD2DD3-C1D6-624F-741E-CD49EC18BF5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45E485-B02F-6AC7-921A-066A9393C20F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B9C74E1-8A48-671F-0DDA-72AD2BE3F89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30D8E4-B5D5-40B7-E20F-3E9246A4E31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B243B5F7-DA6F-CEDE-390A-17123FF2F19E}"/>
              </a:ext>
            </a:extLst>
          </p:cNvPr>
          <p:cNvSpPr/>
          <p:nvPr/>
        </p:nvSpPr>
        <p:spPr>
          <a:xfrm>
            <a:off x="5184417" y="2394205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C17E7A2-5551-9C18-8F6F-6D1737A99D95}"/>
              </a:ext>
            </a:extLst>
          </p:cNvPr>
          <p:cNvGrpSpPr/>
          <p:nvPr/>
        </p:nvGrpSpPr>
        <p:grpSpPr>
          <a:xfrm>
            <a:off x="610859" y="2005889"/>
            <a:ext cx="7613976" cy="4437996"/>
            <a:chOff x="610859" y="2005889"/>
            <a:chExt cx="7613976" cy="443799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A7E9B9B-89F3-5B55-E137-DAEC9B1775B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0859" y="4687759"/>
              <a:ext cx="2236968" cy="1756126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A80CCDB-1E5D-2E4B-C465-2A8A72B908D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92872" y="2867158"/>
              <a:ext cx="2236968" cy="1722539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352FA20F-6CED-010D-3C2F-517FD5E2A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029992" y="2005889"/>
              <a:ext cx="2194843" cy="1722539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4037121-DB59-D97F-5820-9383BA1E0B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15540" y="3826489"/>
              <a:ext cx="2194844" cy="1722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9142059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CF906-DFBF-DEEF-2852-1D1DBC883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7CD1BC7-6DA1-0684-F7FC-8D57EA67F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كتب الأطفال أسماءهم وهواياتهم وعلقوها على الشجيرة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– رددوا.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DF46D29-B51C-ACF9-CA77-F6D2998C4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25C5AE-6C1D-BD16-81C8-5F78332806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FD48FD3-0827-E337-C5E8-B9CD4F3181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88DF136-797E-0A63-3137-0F289BEE68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E25A222-23B1-102D-4FCD-196B078BA6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A62741C-361E-3CA9-67FF-5E229EAC908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E8757F0-F8DB-B9D8-5EEF-DB34D0B9170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E75CFE-278C-6331-DC29-0AA7F9E2FAB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A5787E-BC22-1D1A-9094-F901C2A8D63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399BCA-EF92-03A8-E32A-9A8B7D2168B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02BA39A-7DBE-D807-118A-A1A88A37913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9A33672F-61B4-9125-602E-55C9D561C0BA}"/>
              </a:ext>
            </a:extLst>
          </p:cNvPr>
          <p:cNvSpPr/>
          <p:nvPr/>
        </p:nvSpPr>
        <p:spPr>
          <a:xfrm>
            <a:off x="3116951" y="3440427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446E558-9F3E-B254-E5EA-0A521F6B3894}"/>
              </a:ext>
            </a:extLst>
          </p:cNvPr>
          <p:cNvGrpSpPr/>
          <p:nvPr/>
        </p:nvGrpSpPr>
        <p:grpSpPr>
          <a:xfrm>
            <a:off x="610859" y="2005889"/>
            <a:ext cx="7613976" cy="4437996"/>
            <a:chOff x="610859" y="2005889"/>
            <a:chExt cx="7613976" cy="443799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342DF16-3E56-29A0-F6BB-365B78F03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0859" y="4687759"/>
              <a:ext cx="2236968" cy="1756126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878453-CB33-4BF1-1D6E-404336C0C8D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92872" y="2867158"/>
              <a:ext cx="2236968" cy="1722539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06E3D745-D34A-7666-940E-A55DD9FB77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029992" y="2005889"/>
              <a:ext cx="2194843" cy="1722539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8AB9E19-FBCD-36A2-FC10-80996044A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15540" y="3826489"/>
              <a:ext cx="2194844" cy="1722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401257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1AFDB-448A-DC46-9861-9AE4CF975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DAB8885-40F8-2F63-48A1-9C3537B5E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عند غروب الشمس؟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1CEAAF5-5DC3-63C9-4940-1B11A73337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09BF7C6-E305-DE4A-E024-AB449630C9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55BB90A-2490-85A8-F3F2-1E7C5633DC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FBF61D2-4720-ED30-698F-285C6221DB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2F4A74C-8F25-BA1E-673A-4FE74B2BB7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36160C4-5CE0-37EA-1ABF-5A195B79948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0E79CAE-7E69-5B34-CEEA-9DB89930B99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879061F-9B0E-ADC9-12D9-71723AB4413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418702-2CD9-1C34-24D6-E6D1F6E634D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77D486-A37F-9DDC-0721-B3DFA2752A1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960E451-C225-6A21-1A0F-A8F903B36D6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C10D1DE6-0A5D-5AA6-CB27-FE66F548C67C}"/>
              </a:ext>
            </a:extLst>
          </p:cNvPr>
          <p:cNvSpPr/>
          <p:nvPr/>
        </p:nvSpPr>
        <p:spPr>
          <a:xfrm>
            <a:off x="3339844" y="2974976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6301835-2AD7-9EF7-D514-154596EAE294}"/>
              </a:ext>
            </a:extLst>
          </p:cNvPr>
          <p:cNvGrpSpPr/>
          <p:nvPr/>
        </p:nvGrpSpPr>
        <p:grpSpPr>
          <a:xfrm>
            <a:off x="610859" y="2005889"/>
            <a:ext cx="7613976" cy="4437996"/>
            <a:chOff x="610859" y="2005889"/>
            <a:chExt cx="7613976" cy="443799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53C27B0-9801-B3B1-FB0C-F7E6416D6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0859" y="4687759"/>
              <a:ext cx="2236968" cy="1756126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72A12CD-4E8D-73B9-95C9-F149DCC79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92872" y="2867158"/>
              <a:ext cx="2236968" cy="1722539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9CFA91D-F6B6-3F8A-6659-68F3F49274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029992" y="2005889"/>
              <a:ext cx="2194843" cy="1722539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B012F43-F097-3A5A-AAE9-1D6DB66034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15540" y="3826489"/>
              <a:ext cx="2194844" cy="1722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070144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8B41C-0E13-FB5E-E4CE-B214B1DFB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30C4FEB-412D-496F-BDC8-4E65561E2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8240"/>
            <a:ext cx="7537121" cy="612000"/>
          </a:xfrm>
        </p:spPr>
        <p:txBody>
          <a:bodyPr>
            <a:normAutofit fontScale="90000"/>
          </a:bodyPr>
          <a:lstStyle/>
          <a:p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عند غروب الشمس، ظهر حطاب يريد قطع الشجيرة التي تحمل هوايات الأطفال</a:t>
            </a:r>
            <a: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 رددوا.</a:t>
            </a:r>
            <a:b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3303762-9C93-913F-C0E9-0975509EF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5345528-C750-8DDD-A5D5-3D381D0BDC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8361702-6E70-9F33-5C11-E1678394E5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8DDE44-6CAD-CDB8-03C3-3DE5A09E50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D633A26-AD2F-65D3-0F3D-3734A2B9FE3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2B90102-1C98-249A-FB01-6682FAEBAF2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022C84A-7D1D-9F0F-D9E3-76673558281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82B5074-567C-2B26-D2ED-A75F77F119C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3873894-2232-3371-1AC2-8D2458631FE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1BD7CB6-045C-33C9-40EA-9873071373F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E17D770-842C-2AD3-A4A0-0A9A4E3D81D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227868F2-8DE9-A5A5-CD66-78B597B76596}"/>
              </a:ext>
            </a:extLst>
          </p:cNvPr>
          <p:cNvSpPr/>
          <p:nvPr/>
        </p:nvSpPr>
        <p:spPr>
          <a:xfrm>
            <a:off x="3339844" y="2974976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DE4A53A-981A-4DB3-A01C-321A1FD3B806}"/>
              </a:ext>
            </a:extLst>
          </p:cNvPr>
          <p:cNvGrpSpPr/>
          <p:nvPr/>
        </p:nvGrpSpPr>
        <p:grpSpPr>
          <a:xfrm>
            <a:off x="610859" y="2005889"/>
            <a:ext cx="7613976" cy="4437996"/>
            <a:chOff x="610859" y="2005889"/>
            <a:chExt cx="7613976" cy="443799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9F809B2-E819-0785-E3D0-0CA4A2721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0859" y="4687759"/>
              <a:ext cx="2236968" cy="1756126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BD66812-BF3F-456E-21E4-CFB25EF266E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92872" y="2867158"/>
              <a:ext cx="2236968" cy="1722539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44F50B-62E5-2775-082E-C5A69A133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029992" y="2005889"/>
              <a:ext cx="2194843" cy="1722539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2238391-4E0D-F10D-09D7-69F547A17A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15540" y="3826489"/>
              <a:ext cx="2194844" cy="1722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945088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BE936-19A3-B860-0431-75516D72A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1151885-57D4-948F-C8C6-F6943AAAF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271" y="773056"/>
            <a:ext cx="743181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بعد ذلك؟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حب الحطاب شجرة الهوايات وقرر عدم قطعها وتعهد بسقيها. رددوا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8859427-4D2F-6B9D-B088-03F1D11D31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7298AF2-DFA3-86CE-8DE6-764585CBD8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AE55087-54FE-F62C-6571-80CBF6C2F2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B24436C-497A-4F47-6F36-B080A09CA4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945D771-9321-C60D-853E-8EAEFA0E59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42A1FB4-FEE7-7F50-CDD9-EC25CD59632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A3FD6E2-A16E-393B-F18B-44476AA27DC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FB436F-DB6C-BAAC-748E-59B20B68028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3383C7A-DE47-EDA8-C8AC-B52CFA15574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84B379-FFD0-95B5-0B23-DD79E9A78C9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0EC398C-F184-D0BE-8B90-52A4B151533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CEAD1815-6419-8ADC-CE02-3D4A6A6667F4}"/>
              </a:ext>
            </a:extLst>
          </p:cNvPr>
          <p:cNvSpPr/>
          <p:nvPr/>
        </p:nvSpPr>
        <p:spPr>
          <a:xfrm>
            <a:off x="1491845" y="3933876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2E17B99-A3B5-F101-73B4-0FA01F55D4C7}"/>
              </a:ext>
            </a:extLst>
          </p:cNvPr>
          <p:cNvGrpSpPr/>
          <p:nvPr/>
        </p:nvGrpSpPr>
        <p:grpSpPr>
          <a:xfrm>
            <a:off x="610859" y="2005889"/>
            <a:ext cx="7613976" cy="4437996"/>
            <a:chOff x="610859" y="2005889"/>
            <a:chExt cx="7613976" cy="443799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2B11E50-91D2-0775-3D95-B30E7A75669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0859" y="4687759"/>
              <a:ext cx="2236968" cy="1756126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77FC4A-4F69-BB59-6A65-05F879119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92872" y="2867158"/>
              <a:ext cx="2236968" cy="1722539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A5A46B5-DD48-27F8-A9DF-703E13D72C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029992" y="2005889"/>
              <a:ext cx="2194843" cy="1722539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6D70F2C-C304-A0B6-D5DE-A4C912627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15540" y="3826489"/>
              <a:ext cx="2194844" cy="1722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380301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70B30-E263-CDD8-F8B2-AE9BC875B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7A7410F-FC06-E39F-6A73-D6F390DEF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271" y="773056"/>
            <a:ext cx="743181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في النهاية؟ نمت شجرة الهوايات وتحققت أحلام الأطفال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رددوا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488A2E-3375-E14D-9197-82730D2463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E46770-804C-CEC6-AE62-4890BCC5AC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04B117-FA4A-212A-90C8-83F9A5632A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41CA7C3-C16B-3CCF-4CAD-EC0DFEF7D1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AC10EB9-AD54-7F65-A2EA-48C3822F49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0024F02-F3D8-0A3A-FA15-08A5B281F5A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01FE291-3B96-71F3-94A4-E0A6CE0E5F1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C7541A-92E5-DC03-A81A-602B10621D51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ACC80DF-8F54-3639-C58D-C757ECEC191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673A1E-8EED-AAF7-DF20-43BCFCC600E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18F6DE6-95A8-724D-CF38-CF54817DF50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9D9E16EB-5047-DB93-7CC9-0287FFF87630}"/>
              </a:ext>
            </a:extLst>
          </p:cNvPr>
          <p:cNvSpPr/>
          <p:nvPr/>
        </p:nvSpPr>
        <p:spPr>
          <a:xfrm>
            <a:off x="1491845" y="3933876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AC4B46A-C858-0075-7EB4-76D81956015E}"/>
              </a:ext>
            </a:extLst>
          </p:cNvPr>
          <p:cNvGrpSpPr/>
          <p:nvPr/>
        </p:nvGrpSpPr>
        <p:grpSpPr>
          <a:xfrm>
            <a:off x="610859" y="2005889"/>
            <a:ext cx="7613976" cy="4437996"/>
            <a:chOff x="610859" y="2005889"/>
            <a:chExt cx="7613976" cy="443799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78D5C73-9C67-69E9-C5D1-38516EDABBF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0859" y="4687759"/>
              <a:ext cx="2236968" cy="1756126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F728A06-A03E-3896-2723-7DC6F87490F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92872" y="2867158"/>
              <a:ext cx="2236968" cy="1722539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5A0DB73-353B-1EC7-B0A3-547BC1284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029992" y="2005889"/>
              <a:ext cx="2194843" cy="1722539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6474E1-D8AB-4143-A7CD-34ABB8A83F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15540" y="3826489"/>
              <a:ext cx="2194844" cy="1722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784338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7269AF2-F772-744A-BCE1-139BF36CF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062" y="761271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من يسرد أحداث الحكاية من البداية إلى النهاية؟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4DE805B-DF34-A578-398E-636B3F680A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12945"/>
            <a:ext cx="792001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6CD21EA-9B6D-9A1D-7268-A06037518B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54FC33A-D84C-6365-870E-A30D954578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E760CDB-93B9-ADEC-FAB1-48E0BEF687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74D5B72-8049-AAB2-9708-FE13C751B3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96F144E-DF6A-ABC5-5BED-860339065A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073265B-619F-EFE3-79E9-CB4996AF6CA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D46361-22D1-C56A-22C7-24C9D5232F4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2586C9-0846-D1E8-07F7-A54F5717C51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D71AAB1-653E-9F0A-01B7-D743F161F2F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B4512DE-DD80-8092-DAB4-8AB86413649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F867793-896C-C106-9525-639895E7C6A7}"/>
              </a:ext>
            </a:extLst>
          </p:cNvPr>
          <p:cNvGrpSpPr/>
          <p:nvPr/>
        </p:nvGrpSpPr>
        <p:grpSpPr>
          <a:xfrm>
            <a:off x="422071" y="3587206"/>
            <a:ext cx="7838511" cy="1493347"/>
            <a:chOff x="706577" y="3119889"/>
            <a:chExt cx="7838511" cy="149334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9BBE4D4-C0B1-94A0-A8F8-A7305DAC8365}"/>
                </a:ext>
              </a:extLst>
            </p:cNvPr>
            <p:cNvSpPr/>
            <p:nvPr/>
          </p:nvSpPr>
          <p:spPr>
            <a:xfrm>
              <a:off x="1091381" y="3637312"/>
              <a:ext cx="7453707" cy="426649"/>
            </a:xfrm>
            <a:prstGeom prst="roundRect">
              <a:avLst>
                <a:gd name="adj" fmla="val 37408"/>
              </a:avLst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4" name="Triangle isocèle 3">
              <a:extLst>
                <a:ext uri="{FF2B5EF4-FFF2-40B4-BE49-F238E27FC236}">
                  <a16:creationId xmlns:a16="http://schemas.microsoft.com/office/drawing/2014/main" id="{A7AA0680-CB50-6C0B-BB35-16EE389A9098}"/>
                </a:ext>
              </a:extLst>
            </p:cNvPr>
            <p:cNvSpPr/>
            <p:nvPr/>
          </p:nvSpPr>
          <p:spPr>
            <a:xfrm rot="16200000">
              <a:off x="633013" y="3569697"/>
              <a:ext cx="702541" cy="555414"/>
            </a:xfrm>
            <a:prstGeom prst="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7669FE4-0E87-B51D-B47B-129C756F5342}"/>
                </a:ext>
              </a:extLst>
            </p:cNvPr>
            <p:cNvGrpSpPr/>
            <p:nvPr/>
          </p:nvGrpSpPr>
          <p:grpSpPr>
            <a:xfrm>
              <a:off x="7719854" y="3119889"/>
              <a:ext cx="265471" cy="761799"/>
              <a:chOff x="1767565" y="1569991"/>
              <a:chExt cx="265471" cy="761799"/>
            </a:xfrm>
          </p:grpSpPr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2A0E3582-6119-09A8-FDCE-D4E26901BED3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EDAA8006-76BD-A5C1-90B7-21FEF06C4DAC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24E7B3D-6CE3-222A-7DD3-16C5533BE6EF}"/>
                </a:ext>
              </a:extLst>
            </p:cNvPr>
            <p:cNvGrpSpPr/>
            <p:nvPr/>
          </p:nvGrpSpPr>
          <p:grpSpPr>
            <a:xfrm flipV="1">
              <a:off x="5953869" y="3821938"/>
              <a:ext cx="265471" cy="791298"/>
              <a:chOff x="1767565" y="1540492"/>
              <a:chExt cx="265471" cy="791298"/>
            </a:xfrm>
          </p:grpSpPr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4717EAB-9E9F-47ED-31C9-4D292A45FB4D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BDB37480-20E6-FA8F-0202-833671AECBBA}"/>
                  </a:ext>
                </a:extLst>
              </p:cNvPr>
              <p:cNvSpPr/>
              <p:nvPr/>
            </p:nvSpPr>
            <p:spPr>
              <a:xfrm rot="16200000">
                <a:off x="1600221" y="1794317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8BCD79DA-E780-EE86-C41C-830A46DD5508}"/>
                </a:ext>
              </a:extLst>
            </p:cNvPr>
            <p:cNvGrpSpPr/>
            <p:nvPr/>
          </p:nvGrpSpPr>
          <p:grpSpPr>
            <a:xfrm>
              <a:off x="4020540" y="3127154"/>
              <a:ext cx="265471" cy="761799"/>
              <a:chOff x="1767565" y="1569991"/>
              <a:chExt cx="265471" cy="761799"/>
            </a:xfrm>
          </p:grpSpPr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36DF5D5C-20BF-53AF-1D76-D58D6F93359E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DBAFF97-6EE0-160A-8D23-55F82CE844D2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14E07A1-F978-0FBC-098B-707D09FD0E41}"/>
                </a:ext>
              </a:extLst>
            </p:cNvPr>
            <p:cNvGrpSpPr/>
            <p:nvPr/>
          </p:nvGrpSpPr>
          <p:grpSpPr>
            <a:xfrm flipV="1">
              <a:off x="2259243" y="3822426"/>
              <a:ext cx="265471" cy="761799"/>
              <a:chOff x="1767565" y="1569991"/>
              <a:chExt cx="265471" cy="761799"/>
            </a:xfrm>
          </p:grpSpPr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C2A82F9-8C03-B085-462C-FE9C7F4C887C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1A7320B-29EA-38BE-EBCF-AE6DEF8226CD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</p:grpSp>
      <p:pic>
        <p:nvPicPr>
          <p:cNvPr id="38" name="Image 37">
            <a:extLst>
              <a:ext uri="{FF2B5EF4-FFF2-40B4-BE49-F238E27FC236}">
                <a16:creationId xmlns:a16="http://schemas.microsoft.com/office/drawing/2014/main" id="{1ED6DFC5-D59A-0130-2BFC-75472C72D2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3904" y="2136268"/>
            <a:ext cx="1676678" cy="14324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CDDBCB08-FFEF-8600-DC27-53CC3C089E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3926" y="5095153"/>
            <a:ext cx="1708858" cy="14324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F32A92CB-C70C-385B-649B-7FFE5DB0615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87115" y="2162055"/>
            <a:ext cx="1676678" cy="14324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7F9FC9A4-8097-4F23-116E-B4D7F3AEEDF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78257" y="5067223"/>
            <a:ext cx="1708858" cy="14603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476E829-00F2-FE4A-87FD-989720296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031" y="774213"/>
            <a:ext cx="717059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والآن استمعوا  للحوار الذي دار بين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سامي وندى وهما  يعبران عن هوايتهما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BFCA960-6E71-27BC-5506-C5E9C5E91B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854102-B168-F954-0F47-574331EB1A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27CE5F-0B96-24A1-9B0F-2208C2CBC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C8D03E-AC56-2BBA-CDC2-07FB6F7CCC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D917E88-ACA5-E685-162C-EA27289623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E58F5F-DC1A-9F22-0FB6-59355DD089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83D21AA-8277-AB58-1FCD-8C6B97A82D5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5078FC-8CCC-EF17-B896-134278E52AB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004BEE-269A-7F84-A84B-EE448E0F685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81AA99-96E6-5946-4CFB-67EFAB9D20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F85399-9AE8-4D21-8729-3797EA624A4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CEEA297-A70B-B83C-27ED-041EB8E0A0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8008" y="2304371"/>
            <a:ext cx="5401429" cy="313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01733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32709-B48C-33E2-E6D2-B8764C675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F5BF6FD-8A72-8170-F417-25BE945E4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859" y="735616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ليعبر سامي عن هوايته قال : أنا سامي، طفل صغير يهوى الرسم. – رددوا.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8B54937-A986-4DED-A101-ECFF4CB9E7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BE9C103-956F-8DCE-7B26-8FA3B0304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B97BF49-E439-64C9-EB55-E6179A7DD0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491FCB0-08C0-2914-2C50-8A6F6BF561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6BFFE88-6F61-6EA3-5A09-5E204EBFC6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52E4E94-77CF-CD5A-7182-A25AD051AD6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0531911-B081-BD4B-5192-012FAF70D8F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4F25350-D9DD-6C0C-75EB-65430406BC8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A658D8C-F03D-3B58-03B5-92D2CE7909F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75CB834-0435-7ED1-BFF7-65646784932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A0469-88DC-EEC9-769C-4163B71321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F8CC5331-D73C-0350-D0AC-0FD285090144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152444C-6DA6-552A-8D55-FFD08F1FE5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7417" y="2296531"/>
            <a:ext cx="5849166" cy="348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19297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40652-F2EC-7F51-E010-005EE68E0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CEF287D-569C-D79A-F61A-480AE109D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859" y="735616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يريد سامي معرفة هواية ندى فسأل. وأنت؟-  رددوا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19AEC526-75C7-3738-D063-F482060973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813AEC7-D2B8-B199-1D96-F8C4AA82D1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D811AB4-3A7F-3C72-C943-F03FB4626C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17B6141-F8FB-6CC6-E354-870E09DFAF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4497725-03A3-5717-E8AF-986E632CA2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8888289-7093-02C3-BD4E-6617F804657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135D9D7-34A8-F87C-829C-DE8C5F91F8C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FAED38-F009-191C-B176-B4625FFA4FB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79011D0-53CC-2722-C331-2CDBE55CEC7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9FD700F-31E1-541F-2207-2A0476B7A57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AD5AA8E-A1D1-29E4-8B21-163957F8BE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8D8EA437-A130-32F6-7669-3E5D64DC9A72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41152B6-6D55-9829-59E6-104D932354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66469" y="2267952"/>
            <a:ext cx="5811061" cy="354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4470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87A7E-BD86-CFF8-7F79-72E66A8B4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E3C70F6-C7A9-E4CE-A053-7632E66F7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أجابته ندى: أنا ندى، طفلة حالمة وهوايتي العزف على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القيتارة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 رددوا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EB79752-FCFA-827F-0193-11032D9F8D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2D1F2BD-6DF4-1A2A-8C31-D4211A577A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DA34D0B-533D-7594-FC14-39DE8F6993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26BEF88-29DD-4983-8FE6-C6397C9F86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7D3EAAB-59FE-396C-6E51-92CBB84BE23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1DFFEF1-2F45-28A3-BF12-0CE8F5B1F45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32AB61E-799E-25A0-4283-2BFA32B8E80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AB73577-0F1E-E281-D42D-4D1087E4379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7785790-670A-DC62-442A-03303980F64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7DC19B4-6E8C-401C-878C-B5DB824BE3E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CDBB07C-59B6-00C6-70C0-E0C0DE1C13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80163ED4-7634-631F-0FB5-AC7437EBE283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BAEAE4F-1CCA-3C9F-F943-402EADEFAA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6956" y="2318829"/>
            <a:ext cx="5753903" cy="345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14158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DA4E3-25EE-4BA8-329B-341553431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98D3D8C-44AE-2798-A768-190FE9B00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نعيد الاستماع  ــــ تابعوا.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881DE16-BDED-D77A-0EB7-CD9A46F01D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5C7033D-0531-675F-2532-68B3357218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1871D3A-2A51-E626-5442-0BCFF154B3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859D125-357A-54A9-35A1-2AF3F9116F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3F0E8FC-20FF-5FA2-42C6-1167BAF125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2CD99FA-E726-4CE7-396A-19D45EF0815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9D5D615-2B05-8FE3-697F-93B1D590B9D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91A9BBB-A1C7-3EA1-AB0A-6E604A7E1BD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F798C27-571A-0D8B-9F43-78A2463E04A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9743736-0336-9759-5821-27CD9014BB56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B79BD22-FD9E-BEC6-2175-9128A795AE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7E00B5BA-DA41-4958-6A4B-49B884603424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F3E9121-BDAD-1B00-7944-848881782A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7953" y="2485727"/>
            <a:ext cx="5515745" cy="306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45439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66CA6-6B36-BDAA-2D0A-68366C52A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4AEB40A-5751-C2B8-B4F4-7A71E411B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لنتذكر الحوار. كيف عبر سامي عن هوايته؟ كيف عبرت ندى عن هوايتها؟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546616C-B2F4-F173-0A98-9FE0F5DFE90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0464502-ED8E-E1C8-B346-074A2D60A5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B3AE4FF-FDC9-5A93-859A-4E9CBC0342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AEB3E80-3888-8710-9A3E-34C89F8921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0536931-7F58-F525-CA74-EDB289E716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E278F87-9742-39F2-796F-D7DD8E9F356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B346F23-8BB6-DDBE-1BB5-1BB8E6A7D11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F84FE77-C272-DC02-49C1-BD7421FE323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988F8FF-0CA6-9054-49FE-7BE44D4A31B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DA7BFAF-4CF1-96F9-4C1F-293F4C34D07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D852D7-E468-5619-D0DC-6A35774F8C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BFE09250-D730-5EBF-6618-352EC126831A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267CFAC-B458-A338-5459-2E8E6DE525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7953" y="2485727"/>
            <a:ext cx="5515745" cy="306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58003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قراءة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ـــــ إستراتيجية الفهم.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3F948C76-87AA-3765-CD70-48E650E1B9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867705" y="1750373"/>
            <a:ext cx="582000" cy="58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981F65-A729-D4C5-2701-20EBE568712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5402" y="2160724"/>
            <a:ext cx="659226" cy="83810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93550F-E905-9C49-0D55-4A26342091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8816" y="1015520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890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5CD888-3D67-B143-ABDC-79B0F2C53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للتدرب على قراءة نص «شجرة الهوايات».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A31711-33EB-DC42-86CD-1CF0DA3A3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0" r="-3630"/>
          <a:stretch>
            <a:fillRect/>
          </a:stretch>
        </p:blipFill>
        <p:spPr>
          <a:xfrm>
            <a:off x="1185889" y="1923939"/>
            <a:ext cx="6772223" cy="43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3774EBE-C149-B8D0-EFC4-99E15FEA10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1B04CB-92B2-E80F-1A6A-1AC1BC9479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FE530DF-B676-D6D1-CF7B-E91576D02B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E8F3F8-6960-E73D-F074-DE248C520A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BB235E9-C715-F0C5-872B-BF67FE17F7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86BECAA-45A9-1696-F479-BF9A5451DC7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549049B-5365-9C29-7062-A1A89105616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05AEAC-8A2C-F7DC-2559-A2FA7F8B88C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729EDD8-20A3-674B-8A46-B85D72C362D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5810B0-ED49-FA0F-08DE-87BED088877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A35964-9C10-B431-E458-D1CCDF6B14A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37F1AB50-AC8D-7A41-A730-7782735F6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 المقطع الأول.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2503085-5162-C7CC-5203-F47E69F9CE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3339C81-1179-FD01-A95D-5BDB55E4D3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6500DC5-7AAA-A060-BA10-0179936F19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914E01-AAD5-D0C4-6668-3F114A7842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BB04863-B1A8-CBF5-BA79-171DD9B179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1D55C7-2531-CC96-DDF7-F6C40D8E12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5512189-837A-1681-B2EB-C4679E1DD8B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D4621FD-57CD-FC5A-9929-09D5CFC34B5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5C0FE3-EB7B-22A0-8990-4B3180D2047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A644E2-6B1F-4A01-B419-4DDDC52869E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4C4500D-02BC-F075-7CD4-52A502A0767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19C9B69-4AE3-CD34-5F7F-EF3AE458F2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4156" y="1806692"/>
            <a:ext cx="7405444" cy="477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456F8-202C-7548-50A1-BBF619823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49245989-2980-F03F-6A59-7C65ACAD5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خذوا كراساتكم، تابعوا مع زميلكم.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E8E8EA8-9DE4-1637-2E0B-346522DAEF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440A55-6A91-33EC-A828-23A068EB7C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5E6C9F3-BADA-B873-6BE7-6AD74D3F24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D0F54E-ED82-45E2-4680-48F77CA22C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60DB9C-8ED8-56E8-A190-69FC4B7CB2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0690B2-6DA0-724A-C8B0-AEA813A6D2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26B965C-E8FD-11C9-3D7F-E0588AADE96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1B066B-0794-6845-1545-19EB2646A82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92D866A-346C-05F4-A39D-D8DD7B6D195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C50272D-5282-7499-4A0A-3D06723080B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86A6E6-B746-11CF-6A98-A542C2CF1C2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EF9983-5294-6A5E-192E-E8165AF310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277" y="1698479"/>
            <a:ext cx="7366115" cy="477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30443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7B566-B520-3057-5B30-4FFD11271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E6669533-B657-5FE0-251E-A1292D6E4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 المقطع الثاني.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27986D2-3162-E06F-F9DD-E567D50F70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448F37F-DC16-29BE-819F-7B6C4CBF1F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024EACD-E288-9156-71A6-347F00007C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8B898B-FF9D-C98B-39C2-ABE99E2A99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631CB7B-428C-9592-4A2E-6C79953107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7B147CC-CC8E-934B-A308-2C556D8FD7E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5C91A56-95D9-62F3-9B6A-1D7218CFCF1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666277-0B51-C780-6C9E-C095A0FC3A0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22EF49-4351-4B52-50E2-F9D5219FF7E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F05254D-6AAF-1A8E-CC7C-55ECA13BB55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6D785C9-EDF4-1895-5A96-D8C508781FB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CE1CEA-0A95-D5C5-0E06-4E2F069D79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3649" y="2015325"/>
            <a:ext cx="8367952" cy="456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08542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B4475-D21A-4CA4-4E34-A51197FA4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482D3924-DF66-8738-CB07-E46E43DD6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على كراساتكم، تابعوا مع زميلكم.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EBEF904-4EB0-DC5C-611E-87F24447AC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B632689-63C0-E7C5-F8C2-826BD3D2A2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CA94EC7-6F2A-C0CE-5A6A-5199AA1B4F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594E1B8-D066-A566-B92B-CDEDF349AB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D5D6DF4-95E0-480D-1DE6-2A996A3F50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B6A011-6570-B3CD-49E5-ED00E9D173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967DD24-29D5-2DEB-931F-9EB7B2E9CF4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5954B3-AAEA-13F7-E6CF-85A0D4D153A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7FD45-1C2B-520F-47CE-0B7C1FBAEED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DC390A5-22F1-7538-8671-483B9D37114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7BB0A5-944C-BB60-301E-D9855D61334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4AFDE90-ADF3-5A87-F8F9-51026C4A9D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1507" y="1485085"/>
            <a:ext cx="3604572" cy="5053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02121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AB75-0B08-4A59-0441-4CA683AC8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E1E5A5D-6BE4-A945-FA52-96159D03D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07" y="772934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ستتدربون الآن على الإجابة عن أسئلة الفهم. من يقرأ الفقرة؟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3736A19-B4B8-5FB4-9C83-F5504BAB76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247B0E-4814-8645-53DC-6663CC3C7B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47BC98E-C3FA-4014-0B7F-889B16B165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5300C26-7768-A7E7-0588-57269940F2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59A853-B53B-D141-2DAF-A3A9D307E4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3CC7318-6022-6FCF-2195-2617365C454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435C8D-6DA8-FC6C-31F2-1C3632DF3E5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82D6EA-FAC0-B3B3-DA58-978F4B5D01A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25CEA23-CFA3-3225-3D4F-988AE81D0C3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3EDC723-B77D-6EE1-B843-5D6263B1672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9592662-248D-B196-58B9-6E6D180004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63DB0D0-B9BA-E5B7-8244-B084F2A075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012" y="2057135"/>
            <a:ext cx="8099422" cy="393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10144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827A6-2A57-35EA-E42B-7332DD617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833F7FD-05D3-D9B5-1E46-9C011DACC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السؤال؟ عودوا للفقرة وابحثوا عن الجواب.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44C9E48-B206-92DF-0F7D-F6DF50689D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DA78679-3EA5-1231-0AE8-C62F5E5576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8729D4-5A38-4CED-D87E-59854776D5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7B96633-5BF5-22DE-225B-6B63DF96AE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50AE00-2311-D850-4358-B672A2F6CC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46EEFC-2A94-7074-605D-9628105741D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B3431A3-CA94-C65D-D73A-9BF6D6E3E09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44BE76-38B7-3C84-2DA8-8F0B59B9EF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68BE47A-3567-5D1D-DEC6-0E1FD33C0F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F7E715-4020-A3DB-6DA8-E416B3791F9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1268241-C60B-78CB-6ED8-8A2F88EB328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664993F4-A3DC-F3BE-34B6-360B4FEC88D6}"/>
              </a:ext>
            </a:extLst>
          </p:cNvPr>
          <p:cNvSpPr/>
          <p:nvPr/>
        </p:nvSpPr>
        <p:spPr>
          <a:xfrm>
            <a:off x="657774" y="5433639"/>
            <a:ext cx="774311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72BC6F7F-4A37-3E14-7B4B-09A576E0291C}"/>
              </a:ext>
            </a:extLst>
          </p:cNvPr>
          <p:cNvSpPr/>
          <p:nvPr/>
        </p:nvSpPr>
        <p:spPr>
          <a:xfrm>
            <a:off x="331304" y="4156730"/>
            <a:ext cx="8420297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u="sng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5400" b="1" u="sng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لْهِواياتُ</a:t>
            </a:r>
            <a:r>
              <a:rPr lang="ar-MA" altLang="fr-FR" sz="54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لَّـتي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عَلَّقَها كُلُّ طِفْلٍ عَلى </a:t>
            </a:r>
            <a:r>
              <a:rPr lang="ar-M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لشُّجَيْرَةِ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0DC786-043D-B974-F984-BB5A57613E01}"/>
              </a:ext>
            </a:extLst>
          </p:cNvPr>
          <p:cNvSpPr txBox="1"/>
          <p:nvPr/>
        </p:nvSpPr>
        <p:spPr>
          <a:xfrm>
            <a:off x="2791793" y="1481722"/>
            <a:ext cx="1872000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rtl="1"/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5F99165-94AC-E920-CD90-8298DE61AB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487" y="1886310"/>
            <a:ext cx="7743113" cy="243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090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E0825-E768-01AA-81C0-EAAD7C3A3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F7426E6-6DA4-358E-409A-337E63596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487" y="1886310"/>
            <a:ext cx="7743113" cy="2439456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38A7F30E-5CB6-904D-D0DB-C685EEBA8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4" y="756000"/>
            <a:ext cx="716647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أقرأ في النصِّ : هوايتي العزف على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القيتارة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أصوغ  جوابي.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47163A-4829-8FD3-E9CF-9E9EBC839F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3967B6D-C3AC-5355-EC98-8E4DDC1229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A7D5BC-3AD4-95BB-AE3B-5F9BF2B3E9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48F6D5-106E-257A-53EB-BBC7834AB0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97EF68D-7D50-3FCF-0FD9-B90643ECE1F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1D88C3E-DB21-CC88-AC49-B5FBAA1C7FB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84B110-0DED-0EEB-81A6-B891D932A6E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5A99482-8CDA-2F84-204F-604053A5505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C31025-01FB-0933-F901-A6C0A28A0BE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F44DDF-4272-FDF6-7E17-A07382DC9C2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1EE7BE5-3637-585C-2119-DB1161BAB791}"/>
              </a:ext>
            </a:extLst>
          </p:cNvPr>
          <p:cNvCxnSpPr>
            <a:cxnSpLocks/>
          </p:cNvCxnSpPr>
          <p:nvPr/>
        </p:nvCxnSpPr>
        <p:spPr>
          <a:xfrm>
            <a:off x="1957121" y="2492520"/>
            <a:ext cx="263021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D25446E6-0286-A4AF-7FFE-02799D0A3C07}"/>
              </a:ext>
            </a:extLst>
          </p:cNvPr>
          <p:cNvSpPr/>
          <p:nvPr/>
        </p:nvSpPr>
        <p:spPr>
          <a:xfrm>
            <a:off x="331304" y="4156730"/>
            <a:ext cx="8420297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u="sng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5400" b="1" u="sng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لْهِواياتُ</a:t>
            </a:r>
            <a:r>
              <a:rPr lang="ar-MA" altLang="fr-FR" sz="54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لَّـتي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عَلَّقَها كُلُّ طِفْلٍ عَلى </a:t>
            </a:r>
            <a:r>
              <a:rPr lang="ar-M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لشُّجَيْرَةِ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4" name="Google Shape;1671;p201">
            <a:extLst>
              <a:ext uri="{FF2B5EF4-FFF2-40B4-BE49-F238E27FC236}">
                <a16:creationId xmlns:a16="http://schemas.microsoft.com/office/drawing/2014/main" id="{AEA35F58-3BA2-21A1-33E4-BEB758EF735D}"/>
              </a:ext>
            </a:extLst>
          </p:cNvPr>
          <p:cNvSpPr/>
          <p:nvPr/>
        </p:nvSpPr>
        <p:spPr>
          <a:xfrm>
            <a:off x="323291" y="5173038"/>
            <a:ext cx="8359202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اَلْهِواياتُ هِيَ : اَلْعَزْفُ عَلى </a:t>
            </a:r>
            <a:r>
              <a:rPr lang="ar-MA" altLang="fr-FR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لْقيتارَةِ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3E20134-494D-0E70-3111-348A24A767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9745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9F97F-4C32-10DD-7F88-751727AA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7F023B62-D667-AA28-6000-8B742C535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487" y="1886310"/>
            <a:ext cx="7743113" cy="2439456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8286F08C-0AC8-3689-EFF9-7B901AA78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4" y="756000"/>
            <a:ext cx="716647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أقرأ وأتساءل ما الهوايات  الأخرى التي ذكرت في الفقرة؟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7C0CCDA-2C61-4328-CDBD-3AD3D7E14E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AD6D4E7-6B59-55D7-0EAE-C3B61C0597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AD87B2A-EFCA-F01E-6CD4-E101643A2D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BB6A0C2-DDA7-9BF1-C145-60AC1AF6C3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154A5AE-1B6F-E3E7-049A-B111C5E66CD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C913D68-2FA0-EA16-7E49-BBF817A247E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62FB2F-DFA8-0155-8008-1016933C356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EF7166-593F-677B-063B-637ECB2C7B7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20C4B98-B035-F9CF-F9AF-9C642D61B93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CF64CE9-33CB-2D62-02B7-49FD7702889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4D2AD4B5-5F7F-CF94-1ED0-D380426CAEBE}"/>
              </a:ext>
            </a:extLst>
          </p:cNvPr>
          <p:cNvCxnSpPr>
            <a:cxnSpLocks/>
          </p:cNvCxnSpPr>
          <p:nvPr/>
        </p:nvCxnSpPr>
        <p:spPr>
          <a:xfrm>
            <a:off x="1957121" y="2492520"/>
            <a:ext cx="263021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DC9DB945-CC96-B634-D40F-ACFDEDF92358}"/>
              </a:ext>
            </a:extLst>
          </p:cNvPr>
          <p:cNvSpPr/>
          <p:nvPr/>
        </p:nvSpPr>
        <p:spPr>
          <a:xfrm>
            <a:off x="331304" y="4156730"/>
            <a:ext cx="8420297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u="sng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5400" b="1" u="sng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لْهِواياتُ</a:t>
            </a:r>
            <a:r>
              <a:rPr lang="ar-MA" altLang="fr-FR" sz="54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لَّـتي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عَلَّقَها كُلُّ طِفْلٍ عَلى </a:t>
            </a:r>
            <a:r>
              <a:rPr lang="ar-M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لشُّجَيْرَةِ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4" name="Google Shape;1671;p201">
            <a:extLst>
              <a:ext uri="{FF2B5EF4-FFF2-40B4-BE49-F238E27FC236}">
                <a16:creationId xmlns:a16="http://schemas.microsoft.com/office/drawing/2014/main" id="{E95DB25F-2324-0138-B25B-822738B9CD31}"/>
              </a:ext>
            </a:extLst>
          </p:cNvPr>
          <p:cNvSpPr/>
          <p:nvPr/>
        </p:nvSpPr>
        <p:spPr>
          <a:xfrm>
            <a:off x="323291" y="5173038"/>
            <a:ext cx="8359202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اَلْهِواياتُ هِيَ : اَلْعَزْفُ عَلى </a:t>
            </a:r>
            <a:r>
              <a:rPr lang="ar-MA" altLang="fr-FR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لْقيتارَةِ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4E9ED7E-9BD9-523C-AABA-3E1CBBFD3A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956164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0088B-00E1-19B0-4BD2-A889F204A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C321DC6-35E0-484B-FAC2-2A0FB7677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487" y="1886310"/>
            <a:ext cx="7743113" cy="2439456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1EDBF97D-E1D1-9114-9F77-85B133778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4" y="756000"/>
            <a:ext cx="716647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أقرأ في النصِّ : هذا يحب القصص، وتلك تهوى كرة القدم وآخر يعشق السباحة.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90A8E38-EFC0-58D3-2B14-B915530C2D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55C248C-1FA4-FE5C-1034-A5CC6FF6D1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430D71D-FF2A-5418-CB6B-B717B442AE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6CB1443-D856-8996-73EF-A35CB985D3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EC2A7B9-BC07-8E7F-6D8A-E30C4F068E7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BBCEA55-140B-589B-F139-69B9A41218B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E45CD00-8E86-569B-E606-693ADC0EE1F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38973A-CFC5-2FF6-29B2-FF5861737D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F43759F-582C-61E5-602E-A860A75DE66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9957D09-F5CF-DF2D-D723-35EED2F7ACA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B1A6653-893E-47F0-BABB-FDADFDC5E654}"/>
              </a:ext>
            </a:extLst>
          </p:cNvPr>
          <p:cNvCxnSpPr>
            <a:cxnSpLocks/>
          </p:cNvCxnSpPr>
          <p:nvPr/>
        </p:nvCxnSpPr>
        <p:spPr>
          <a:xfrm>
            <a:off x="1957121" y="2492520"/>
            <a:ext cx="263021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C51BCD39-AE02-CE5A-58DC-8B426DB71220}"/>
              </a:ext>
            </a:extLst>
          </p:cNvPr>
          <p:cNvSpPr/>
          <p:nvPr/>
        </p:nvSpPr>
        <p:spPr>
          <a:xfrm>
            <a:off x="331304" y="4156730"/>
            <a:ext cx="8420297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u="sng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5400" b="1" u="sng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لْهِواياتُ</a:t>
            </a:r>
            <a:r>
              <a:rPr lang="ar-MA" altLang="fr-FR" sz="54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لَّـتي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عَلَّقَها كُلُّ طِفْلٍ عَلى </a:t>
            </a:r>
            <a:r>
              <a:rPr lang="ar-M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لشُّجَيْرَةِ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D87C62D-E5B6-B289-C15B-7B42C789F6E1}"/>
              </a:ext>
            </a:extLst>
          </p:cNvPr>
          <p:cNvCxnSpPr>
            <a:cxnSpLocks/>
          </p:cNvCxnSpPr>
          <p:nvPr/>
        </p:nvCxnSpPr>
        <p:spPr>
          <a:xfrm>
            <a:off x="1195121" y="3068990"/>
            <a:ext cx="263021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272B77AB-86E3-602B-F61A-107508F4940B}"/>
              </a:ext>
            </a:extLst>
          </p:cNvPr>
          <p:cNvCxnSpPr>
            <a:cxnSpLocks/>
          </p:cNvCxnSpPr>
          <p:nvPr/>
        </p:nvCxnSpPr>
        <p:spPr>
          <a:xfrm>
            <a:off x="6109252" y="3652085"/>
            <a:ext cx="145947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B0A6B542-A749-0048-DBDD-7BAD4F1F6A96}"/>
              </a:ext>
            </a:extLst>
          </p:cNvPr>
          <p:cNvCxnSpPr>
            <a:cxnSpLocks/>
          </p:cNvCxnSpPr>
          <p:nvPr/>
        </p:nvCxnSpPr>
        <p:spPr>
          <a:xfrm>
            <a:off x="3798984" y="3692953"/>
            <a:ext cx="145947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4804E056-BEA5-900E-0A91-067FF05DAB95}"/>
              </a:ext>
            </a:extLst>
          </p:cNvPr>
          <p:cNvSpPr/>
          <p:nvPr/>
        </p:nvSpPr>
        <p:spPr>
          <a:xfrm>
            <a:off x="323291" y="5173038"/>
            <a:ext cx="8359202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اَلْهِواياتُ هِيَ : اَلْعَزْفُ عَلى </a:t>
            </a:r>
            <a:r>
              <a:rPr lang="ar-MA" altLang="fr-FR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لْقيتارَةِ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08E4BD8-6E51-5ECD-7F2C-64C9A7A7CC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85015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13BF8-7AE0-D528-3F0B-C0E38B268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1DBB374-A290-FF71-80CB-4760F3704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يصوغ الجواب؟ انقلوا الجواب على كراساتكم.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DA28A8-9112-5BAD-1BB1-6AAD9FD98D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AE63EF9-3B70-CA90-83E0-369FD83166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FDEA22-8A08-957C-B313-9F1201C96D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51A103-457E-3195-4D0C-5A7C9D27DF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CE1B6D-57D0-E495-C1FF-CB23F5FCAC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EA0928-6ADD-F163-4E91-19CECFE1E3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D3BEFDA-EF0F-2185-FE0B-5EA799D8D2B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7138DA-557A-7EB7-AF5B-792649F3F1A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BE0ED0-1A3B-A6B5-14A9-DCFAACF832C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30BA22E-87A5-9B45-93A2-6D6C5710090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7CE4435-89D5-1224-F18D-A26124FB56C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0AA7A66-DE1A-505E-D1AB-98AD2079AB40}"/>
              </a:ext>
            </a:extLst>
          </p:cNvPr>
          <p:cNvSpPr txBox="1"/>
          <p:nvPr/>
        </p:nvSpPr>
        <p:spPr>
          <a:xfrm>
            <a:off x="2791793" y="1481722"/>
            <a:ext cx="1872000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rtl="1"/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1D582209-8EE0-4768-A796-3E3B19C31F2A}"/>
              </a:ext>
            </a:extLst>
          </p:cNvPr>
          <p:cNvSpPr/>
          <p:nvPr/>
        </p:nvSpPr>
        <p:spPr>
          <a:xfrm>
            <a:off x="392400" y="5313154"/>
            <a:ext cx="8359202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اَلْهِواياتُ هِيَ : اَلْعَزْفُ عَلى </a:t>
            </a:r>
            <a:r>
              <a:rPr lang="ar-MA" altLang="fr-FR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لْقيتارَةِ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وَقِراءَةُ </a:t>
            </a:r>
            <a:r>
              <a:rPr lang="ar-MA" altLang="fr-FR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لْقِصَصِ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وَكُرَةُ </a:t>
            </a:r>
            <a:r>
              <a:rPr lang="ar-MA" altLang="fr-FR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لْقَدَمِ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altLang="fr-FR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لسِّباحَةُ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ADE59EF-A1F3-ECA5-15A1-4FD2C05A91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487" y="1886310"/>
            <a:ext cx="7743113" cy="2439456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829556F6-2CE4-63BC-D37A-83376A370FC3}"/>
              </a:ext>
            </a:extLst>
          </p:cNvPr>
          <p:cNvCxnSpPr>
            <a:cxnSpLocks/>
          </p:cNvCxnSpPr>
          <p:nvPr/>
        </p:nvCxnSpPr>
        <p:spPr>
          <a:xfrm>
            <a:off x="1957121" y="2492520"/>
            <a:ext cx="263021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Google Shape;1671;p201">
            <a:extLst>
              <a:ext uri="{FF2B5EF4-FFF2-40B4-BE49-F238E27FC236}">
                <a16:creationId xmlns:a16="http://schemas.microsoft.com/office/drawing/2014/main" id="{D751AF4C-26BD-C8A4-B7CD-54C7DDEA0EC5}"/>
              </a:ext>
            </a:extLst>
          </p:cNvPr>
          <p:cNvSpPr/>
          <p:nvPr/>
        </p:nvSpPr>
        <p:spPr>
          <a:xfrm>
            <a:off x="331304" y="4156730"/>
            <a:ext cx="8420297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400" b="1" u="sng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4400" b="1" u="sng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لْهِواياتُ</a:t>
            </a:r>
            <a:r>
              <a:rPr lang="ar-MA" alt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لَّـتي</a:t>
            </a:r>
            <a:r>
              <a:rPr lang="ar-MA" alt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عَلَّقَها كُلُّ طِفْلٍ عَلى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لشُّجَيْرَةِ</a:t>
            </a:r>
            <a:r>
              <a:rPr lang="ar-MA" alt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D3A6F86C-D372-F38E-E589-97AC51D73832}"/>
              </a:ext>
            </a:extLst>
          </p:cNvPr>
          <p:cNvCxnSpPr>
            <a:cxnSpLocks/>
          </p:cNvCxnSpPr>
          <p:nvPr/>
        </p:nvCxnSpPr>
        <p:spPr>
          <a:xfrm>
            <a:off x="1195121" y="3068990"/>
            <a:ext cx="263021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C9BAB15-4001-7959-8C3B-AD7F4CB99E51}"/>
              </a:ext>
            </a:extLst>
          </p:cNvPr>
          <p:cNvCxnSpPr>
            <a:cxnSpLocks/>
          </p:cNvCxnSpPr>
          <p:nvPr/>
        </p:nvCxnSpPr>
        <p:spPr>
          <a:xfrm>
            <a:off x="6109252" y="3652085"/>
            <a:ext cx="145947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7F9C80C7-44E2-6B3C-9707-156C0DEAC7F9}"/>
              </a:ext>
            </a:extLst>
          </p:cNvPr>
          <p:cNvCxnSpPr>
            <a:cxnSpLocks/>
          </p:cNvCxnSpPr>
          <p:nvPr/>
        </p:nvCxnSpPr>
        <p:spPr>
          <a:xfrm>
            <a:off x="3798984" y="3692953"/>
            <a:ext cx="145947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5446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233B-D488-66B9-C956-3A33F60A1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2F52BDB-8CE4-56FE-3753-5EED2850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إملاء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2EAA56-0DF5-11A6-8F87-AF7030B40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B66B7D2-DB15-9731-79F4-780D035E61F6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BDA4E48-40E6-90F4-7E70-AA5F9A54A990}"/>
              </a:ext>
            </a:extLst>
          </p:cNvPr>
          <p:cNvSpPr txBox="1">
            <a:spLocks/>
          </p:cNvSpPr>
          <p:nvPr/>
        </p:nvSpPr>
        <p:spPr>
          <a:xfrm>
            <a:off x="1298713" y="2690694"/>
            <a:ext cx="552328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التدرب على الرسم الإملائي لكلمات تتضمن همزة الوصل.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6D8F077C-4418-220B-3640-597F9B988B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867705" y="1750373"/>
            <a:ext cx="582000" cy="58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54A239-74F7-84EF-FD71-11405203A57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9322" y="2103809"/>
            <a:ext cx="826784" cy="640798"/>
          </a:xfrm>
          <a:prstGeom prst="rect">
            <a:avLst/>
          </a:prstGeom>
        </p:spPr>
      </p:pic>
      <p:pic>
        <p:nvPicPr>
          <p:cNvPr id="4" name="Google Shape;571;p140">
            <a:extLst>
              <a:ext uri="{FF2B5EF4-FFF2-40B4-BE49-F238E27FC236}">
                <a16:creationId xmlns:a16="http://schemas.microsoft.com/office/drawing/2014/main" id="{458E4083-D663-976D-E1C1-DA2DA2E412F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55482" y="1052955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17435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AB4F2-C5AE-8E17-82B0-F06C01472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45DF0DDE-4423-2C4F-CD0B-BBAD156B18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A34859-343F-1278-5A86-5EEC96E94A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B47D91-5F90-96FC-DAE3-C92E5DC652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50A5B8-A37C-B10B-D29A-53851F9237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51D97F7-4DDF-725D-CE60-3C8476B08A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E1376DB-3887-80BA-C9F0-B32FFCC6DD3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72F0223-5032-A533-170A-268B0F7542E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152FD2-32D4-55D5-1F3F-33CF06F1B65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FF76ED-E048-F3F2-6BA8-0597631F2EE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D9ABD6-674D-5C3D-ABCD-74DFB737293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0E28CE9-1E38-418A-DE52-4ACB39124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أقرأ – رددوا ورائي  - كيف رسمت الهمزة في هذه الكلمات؟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2401DBF-13F8-59B6-3406-859DAD9582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1B0B7138-CA54-F5C8-828B-4860E8063F7B}"/>
              </a:ext>
            </a:extLst>
          </p:cNvPr>
          <p:cNvGrpSpPr/>
          <p:nvPr/>
        </p:nvGrpSpPr>
        <p:grpSpPr>
          <a:xfrm>
            <a:off x="644655" y="2699354"/>
            <a:ext cx="7894675" cy="2599225"/>
            <a:chOff x="644655" y="2699354"/>
            <a:chExt cx="7894675" cy="2599225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3745CA3A-AB82-D668-2F28-0FE84369F6EE}"/>
                </a:ext>
              </a:extLst>
            </p:cNvPr>
            <p:cNvGrpSpPr/>
            <p:nvPr/>
          </p:nvGrpSpPr>
          <p:grpSpPr>
            <a:xfrm>
              <a:off x="644655" y="2699354"/>
              <a:ext cx="7894674" cy="2599225"/>
              <a:chOff x="537440" y="1003753"/>
              <a:chExt cx="7894674" cy="2599225"/>
            </a:xfrm>
          </p:grpSpPr>
          <p:sp>
            <p:nvSpPr>
              <p:cNvPr id="6" name="Google Shape;1671;p201">
                <a:extLst>
                  <a:ext uri="{FF2B5EF4-FFF2-40B4-BE49-F238E27FC236}">
                    <a16:creationId xmlns:a16="http://schemas.microsoft.com/office/drawing/2014/main" id="{4817E778-34C2-FCC0-14B7-48052F3DE651}"/>
                  </a:ext>
                </a:extLst>
              </p:cNvPr>
              <p:cNvSpPr/>
              <p:nvPr/>
            </p:nvSpPr>
            <p:spPr>
              <a:xfrm>
                <a:off x="537440" y="2480337"/>
                <a:ext cx="3993761" cy="1122641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MA" sz="66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اِ</a:t>
                </a:r>
                <a:r>
                  <a:rPr lang="ar-MA" sz="66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نْضَمَّ إِلَيَّ</a:t>
                </a:r>
                <a:endParaRPr lang="ar-MA" sz="66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7" name="Google Shape;1671;p201">
                <a:extLst>
                  <a:ext uri="{FF2B5EF4-FFF2-40B4-BE49-F238E27FC236}">
                    <a16:creationId xmlns:a16="http://schemas.microsoft.com/office/drawing/2014/main" id="{44A46B81-7A7F-338F-975F-562FB96299A7}"/>
                  </a:ext>
                </a:extLst>
              </p:cNvPr>
              <p:cNvSpPr/>
              <p:nvPr/>
            </p:nvSpPr>
            <p:spPr>
              <a:xfrm>
                <a:off x="537440" y="1003753"/>
                <a:ext cx="4019139" cy="1122641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MA" sz="66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ثُمّ</a:t>
                </a:r>
                <a:r>
                  <a:rPr lang="ar-MA" sz="66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َ </a:t>
                </a:r>
                <a:r>
                  <a:rPr lang="ar-SA" sz="66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ٱ</a:t>
                </a:r>
                <a:r>
                  <a:rPr lang="ar-MA" sz="6600" b="1" kern="0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بْتَسَمَتْ</a:t>
                </a:r>
                <a:endParaRPr lang="ar-MA" sz="66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9" name="Google Shape;1671;p201">
                <a:extLst>
                  <a:ext uri="{FF2B5EF4-FFF2-40B4-BE49-F238E27FC236}">
                    <a16:creationId xmlns:a16="http://schemas.microsoft.com/office/drawing/2014/main" id="{BBF3C79B-E7AC-9A23-D4E9-9D8CB71FF0DF}"/>
                  </a:ext>
                </a:extLst>
              </p:cNvPr>
              <p:cNvSpPr/>
              <p:nvPr/>
            </p:nvSpPr>
            <p:spPr>
              <a:xfrm>
                <a:off x="4959627" y="1003753"/>
                <a:ext cx="3472487" cy="1122641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defTabSz="914400" rtl="1">
                  <a:buClr>
                    <a:srgbClr val="000000"/>
                  </a:buClr>
                </a:pPr>
                <a:r>
                  <a:rPr lang="ar-MA" sz="66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شَجَرَة</a:t>
                </a:r>
                <a:r>
                  <a:rPr lang="ar-MA" sz="6600" b="1" kern="0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rPr>
                  <a:t>ُ </a:t>
                </a:r>
                <a:r>
                  <a:rPr lang="ar-SA" sz="66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ٱ</a:t>
                </a:r>
                <a:r>
                  <a:rPr lang="ar-MA" sz="66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لْهِواياتِ</a:t>
                </a:r>
              </a:p>
            </p:txBody>
          </p:sp>
        </p:grpSp>
        <p:sp>
          <p:nvSpPr>
            <p:cNvPr id="3" name="Google Shape;1671;p201">
              <a:extLst>
                <a:ext uri="{FF2B5EF4-FFF2-40B4-BE49-F238E27FC236}">
                  <a16:creationId xmlns:a16="http://schemas.microsoft.com/office/drawing/2014/main" id="{3175E68B-BB2D-2C0E-84F7-1CEA7B61BB33}"/>
                </a:ext>
              </a:extLst>
            </p:cNvPr>
            <p:cNvSpPr/>
            <p:nvPr/>
          </p:nvSpPr>
          <p:spPr>
            <a:xfrm>
              <a:off x="5066842" y="4175937"/>
              <a:ext cx="3472488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اَ</a:t>
              </a:r>
              <a:r>
                <a:rPr lang="ar-MA" sz="66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لسِّباحَةُ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7196983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A3F61-E162-CB48-4EA5-615662E6F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A2108EEF-B2FD-55E4-6781-3534CFC327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E059FDA-B30E-229E-063E-754940C042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2FBD01E-4C51-459D-7A59-FF88B544804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DD12341-6E72-34A7-BB61-187909FB24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D1F7EF7-AE4D-74E2-8D11-0024CCB1BF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E8201BB-F57D-780A-9385-59675A50C10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FC36E36-BDD1-ED62-A1AD-CE2E2A66324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98CA84-DB7E-0333-DCC6-23BFDE0BBB3F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7552352-DC79-7CEA-3D39-B4D69DDDEBD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672638C-6CB9-36C8-AED3-DF8F355EF70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B164FD4-AA75-27B3-DC30-AF0D6CC03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كيف تكتب الهمزة إذا لم أنطقها؟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3017DD6-EB5E-D483-CE24-92998D37E0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6D42A44-19C2-FC8A-3881-16E51F04DE93}"/>
              </a:ext>
            </a:extLst>
          </p:cNvPr>
          <p:cNvGrpSpPr/>
          <p:nvPr/>
        </p:nvGrpSpPr>
        <p:grpSpPr>
          <a:xfrm>
            <a:off x="644655" y="2699354"/>
            <a:ext cx="7894675" cy="2599225"/>
            <a:chOff x="644655" y="2699354"/>
            <a:chExt cx="7894675" cy="2599225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39C5CDD2-C6B4-BE0D-9E69-DCB292CF9DBB}"/>
                </a:ext>
              </a:extLst>
            </p:cNvPr>
            <p:cNvGrpSpPr/>
            <p:nvPr/>
          </p:nvGrpSpPr>
          <p:grpSpPr>
            <a:xfrm>
              <a:off x="644655" y="2699354"/>
              <a:ext cx="7894674" cy="2599225"/>
              <a:chOff x="537440" y="1003753"/>
              <a:chExt cx="7894674" cy="2599225"/>
            </a:xfrm>
          </p:grpSpPr>
          <p:sp>
            <p:nvSpPr>
              <p:cNvPr id="27" name="Google Shape;1671;p201">
                <a:extLst>
                  <a:ext uri="{FF2B5EF4-FFF2-40B4-BE49-F238E27FC236}">
                    <a16:creationId xmlns:a16="http://schemas.microsoft.com/office/drawing/2014/main" id="{420BF04A-D380-074D-3A67-1579A48AC9EC}"/>
                  </a:ext>
                </a:extLst>
              </p:cNvPr>
              <p:cNvSpPr/>
              <p:nvPr/>
            </p:nvSpPr>
            <p:spPr>
              <a:xfrm>
                <a:off x="537440" y="2480337"/>
                <a:ext cx="3993761" cy="1122641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MA" sz="66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اِ</a:t>
                </a:r>
                <a:r>
                  <a:rPr lang="ar-MA" sz="66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نْضَمَّ إِلَيَّ</a:t>
                </a:r>
                <a:endParaRPr lang="ar-MA" sz="66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28" name="Google Shape;1671;p201">
                <a:extLst>
                  <a:ext uri="{FF2B5EF4-FFF2-40B4-BE49-F238E27FC236}">
                    <a16:creationId xmlns:a16="http://schemas.microsoft.com/office/drawing/2014/main" id="{A3585BAE-3762-142A-6EAC-249ED1F83374}"/>
                  </a:ext>
                </a:extLst>
              </p:cNvPr>
              <p:cNvSpPr/>
              <p:nvPr/>
            </p:nvSpPr>
            <p:spPr>
              <a:xfrm>
                <a:off x="537440" y="1003753"/>
                <a:ext cx="4019139" cy="1122641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MA" sz="66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ثُمّ</a:t>
                </a:r>
                <a:r>
                  <a:rPr lang="ar-MA" sz="66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َ </a:t>
                </a:r>
                <a:r>
                  <a:rPr lang="ar-SA" sz="66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ٱ</a:t>
                </a:r>
                <a:r>
                  <a:rPr lang="ar-MA" sz="6600" b="1" kern="0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بْتَسَمَتْ</a:t>
                </a:r>
                <a:endParaRPr lang="ar-MA" sz="66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29" name="Google Shape;1671;p201">
                <a:extLst>
                  <a:ext uri="{FF2B5EF4-FFF2-40B4-BE49-F238E27FC236}">
                    <a16:creationId xmlns:a16="http://schemas.microsoft.com/office/drawing/2014/main" id="{B87186CE-C6FD-9B5D-623A-19C61983CB57}"/>
                  </a:ext>
                </a:extLst>
              </p:cNvPr>
              <p:cNvSpPr/>
              <p:nvPr/>
            </p:nvSpPr>
            <p:spPr>
              <a:xfrm>
                <a:off x="4959627" y="1003753"/>
                <a:ext cx="3472487" cy="1122641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defTabSz="914400" rtl="1">
                  <a:buClr>
                    <a:srgbClr val="000000"/>
                  </a:buClr>
                </a:pPr>
                <a:r>
                  <a:rPr lang="ar-MA" sz="66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شَجَرَة</a:t>
                </a:r>
                <a:r>
                  <a:rPr lang="ar-MA" sz="6600" b="1" kern="0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rPr>
                  <a:t>ُ </a:t>
                </a:r>
                <a:r>
                  <a:rPr lang="ar-SA" sz="66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ٱ</a:t>
                </a:r>
                <a:r>
                  <a:rPr lang="ar-MA" sz="66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لْهِواياتِ</a:t>
                </a:r>
              </a:p>
            </p:txBody>
          </p:sp>
        </p:grpSp>
        <p:sp>
          <p:nvSpPr>
            <p:cNvPr id="26" name="Google Shape;1671;p201">
              <a:extLst>
                <a:ext uri="{FF2B5EF4-FFF2-40B4-BE49-F238E27FC236}">
                  <a16:creationId xmlns:a16="http://schemas.microsoft.com/office/drawing/2014/main" id="{4469F972-9473-6F3E-17BA-40876AE39AA9}"/>
                </a:ext>
              </a:extLst>
            </p:cNvPr>
            <p:cNvSpPr/>
            <p:nvPr/>
          </p:nvSpPr>
          <p:spPr>
            <a:xfrm>
              <a:off x="5066842" y="4175937"/>
              <a:ext cx="3472488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اَ</a:t>
              </a:r>
              <a:r>
                <a:rPr lang="ar-MA" sz="66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لسِّباحَةُ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227037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A0EAF-7823-2892-EA48-0169782EE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9548C026-12C2-1B47-BE53-19103E5417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3BE76AD-56FF-F439-7821-366EFA4611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2CD12A9-6245-C82F-DE85-9C0F78A068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18C9B03-8BE4-D6DB-A76F-53ED0A219C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C7A9F72-AEA1-8C7B-E92B-AEA2BC397D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603D706-4256-B6A3-4041-85AC239B155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6250683-9497-25F8-55E6-A4A4F8AF05A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47CB11-C434-AD0C-5B32-82975F72CB1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CFD5226-3808-2152-70ED-E36367A376D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E9AC4B7-190E-7220-0925-1AEDCA38F5D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CCB825A-DBAE-3743-5697-5E5FEE44A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يقرأ؟- هل نطقت الهمزة في هذه الكلمات؟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5596809-FD76-9503-B17C-E8D1407464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D326F14-6096-5574-27B3-B9A0CC540129}"/>
              </a:ext>
            </a:extLst>
          </p:cNvPr>
          <p:cNvGrpSpPr/>
          <p:nvPr/>
        </p:nvGrpSpPr>
        <p:grpSpPr>
          <a:xfrm>
            <a:off x="629455" y="3255945"/>
            <a:ext cx="7894674" cy="1122641"/>
            <a:chOff x="629455" y="3255945"/>
            <a:chExt cx="7894674" cy="1122641"/>
          </a:xfrm>
        </p:grpSpPr>
        <p:sp>
          <p:nvSpPr>
            <p:cNvPr id="6" name="Google Shape;1671;p201">
              <a:extLst>
                <a:ext uri="{FF2B5EF4-FFF2-40B4-BE49-F238E27FC236}">
                  <a16:creationId xmlns:a16="http://schemas.microsoft.com/office/drawing/2014/main" id="{6376C088-0CD4-4289-2DCE-93E65622E9FE}"/>
                </a:ext>
              </a:extLst>
            </p:cNvPr>
            <p:cNvSpPr/>
            <p:nvPr/>
          </p:nvSpPr>
          <p:spPr>
            <a:xfrm>
              <a:off x="629455" y="3255945"/>
              <a:ext cx="4019139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ثُمّ</a:t>
              </a:r>
              <a:r>
                <a:rPr lang="ar-MA" sz="66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َ </a:t>
              </a:r>
              <a:r>
                <a:rPr lang="ar-SA" sz="66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66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بْتَسَمَتْ</a:t>
              </a:r>
              <a:endPara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7" name="Google Shape;1671;p201">
              <a:extLst>
                <a:ext uri="{FF2B5EF4-FFF2-40B4-BE49-F238E27FC236}">
                  <a16:creationId xmlns:a16="http://schemas.microsoft.com/office/drawing/2014/main" id="{734CEDAD-6C91-5487-4754-F432C5C09926}"/>
                </a:ext>
              </a:extLst>
            </p:cNvPr>
            <p:cNvSpPr/>
            <p:nvPr/>
          </p:nvSpPr>
          <p:spPr>
            <a:xfrm>
              <a:off x="5051642" y="3255945"/>
              <a:ext cx="3472487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defTabSz="914400" rtl="1">
                <a:buClr>
                  <a:srgbClr val="000000"/>
                </a:buClr>
              </a:pPr>
              <a:r>
                <a:rPr lang="ar-MA" sz="66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شَجَرَة</a:t>
              </a:r>
              <a:r>
                <a:rPr lang="ar-MA" sz="6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ُ </a:t>
              </a:r>
              <a:r>
                <a:rPr lang="ar-SA" sz="66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66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لْهِواياتِ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055171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D774C-69EB-4FB0-2823-BC41A0FA7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81128A5E-6DE8-AA7B-A72A-A9A84A97E5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4715D34-80E1-72C7-8DEC-C2889212AF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02F576F-DBDB-6D6A-F541-079F9E7306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7E38054-D9AD-4112-1F82-EE5585CA03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22949C2-2477-424D-F924-3DD2415678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0A3003E-7CE8-6FFA-9476-1EEEC8EEAD2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11DCFD7-1A55-7918-F2EA-0AC11633BC8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4133F0E-6A8B-9D4E-F042-5B16264F215E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90B990-E151-699E-3AC4-FBD7E3A2B14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DD8FB80-B321-8128-E269-839032D1EEB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A4C6838-FEB2-ED85-0E4A-F5F2BBF2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لم أنطقها. عند الوصل تكتب الهمزة ولا تنطق.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0FB0456-C475-3605-FD4B-B5E302EA20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sp>
        <p:nvSpPr>
          <p:cNvPr id="9" name="Flèche : courbe vers le bas 8">
            <a:extLst>
              <a:ext uri="{FF2B5EF4-FFF2-40B4-BE49-F238E27FC236}">
                <a16:creationId xmlns:a16="http://schemas.microsoft.com/office/drawing/2014/main" id="{5E175AEA-69A7-B21B-4D4F-EC43F842CFF5}"/>
              </a:ext>
            </a:extLst>
          </p:cNvPr>
          <p:cNvSpPr/>
          <p:nvPr/>
        </p:nvSpPr>
        <p:spPr>
          <a:xfrm flipH="1">
            <a:off x="6627982" y="3097161"/>
            <a:ext cx="511278" cy="260240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10" name="Flèche : courbe vers le bas 9">
            <a:extLst>
              <a:ext uri="{FF2B5EF4-FFF2-40B4-BE49-F238E27FC236}">
                <a16:creationId xmlns:a16="http://schemas.microsoft.com/office/drawing/2014/main" id="{245DFB51-6693-53CF-8F54-F89499A221C3}"/>
              </a:ext>
            </a:extLst>
          </p:cNvPr>
          <p:cNvSpPr/>
          <p:nvPr/>
        </p:nvSpPr>
        <p:spPr>
          <a:xfrm flipH="1">
            <a:off x="2386303" y="3097161"/>
            <a:ext cx="511278" cy="260240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5C82C1D-E3B8-275F-BF4F-DEC283C2947E}"/>
              </a:ext>
            </a:extLst>
          </p:cNvPr>
          <p:cNvGrpSpPr/>
          <p:nvPr/>
        </p:nvGrpSpPr>
        <p:grpSpPr>
          <a:xfrm>
            <a:off x="632373" y="3613754"/>
            <a:ext cx="7894674" cy="1122641"/>
            <a:chOff x="629455" y="3255945"/>
            <a:chExt cx="7894674" cy="1122641"/>
          </a:xfrm>
        </p:grpSpPr>
        <p:sp>
          <p:nvSpPr>
            <p:cNvPr id="7" name="Google Shape;1671;p201">
              <a:extLst>
                <a:ext uri="{FF2B5EF4-FFF2-40B4-BE49-F238E27FC236}">
                  <a16:creationId xmlns:a16="http://schemas.microsoft.com/office/drawing/2014/main" id="{03F799FC-E0DB-C324-7B44-EA098373303A}"/>
                </a:ext>
              </a:extLst>
            </p:cNvPr>
            <p:cNvSpPr/>
            <p:nvPr/>
          </p:nvSpPr>
          <p:spPr>
            <a:xfrm>
              <a:off x="629455" y="3255945"/>
              <a:ext cx="4019139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ثُمّ</a:t>
              </a:r>
              <a:r>
                <a:rPr lang="ar-MA" sz="66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َ </a:t>
              </a:r>
              <a:r>
                <a:rPr lang="ar-SA" sz="6600" b="1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66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بْتَسَمَتْ</a:t>
              </a:r>
              <a:endPara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2" name="Google Shape;1671;p201">
              <a:extLst>
                <a:ext uri="{FF2B5EF4-FFF2-40B4-BE49-F238E27FC236}">
                  <a16:creationId xmlns:a16="http://schemas.microsoft.com/office/drawing/2014/main" id="{DABE5D78-1576-DD0D-584B-A26C6CA27FD9}"/>
                </a:ext>
              </a:extLst>
            </p:cNvPr>
            <p:cNvSpPr/>
            <p:nvPr/>
          </p:nvSpPr>
          <p:spPr>
            <a:xfrm>
              <a:off x="5051642" y="3255945"/>
              <a:ext cx="3472487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defTabSz="914400" rtl="1">
                <a:buClr>
                  <a:srgbClr val="000000"/>
                </a:buClr>
              </a:pPr>
              <a:r>
                <a:rPr lang="ar-MA" sz="66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شَجَرَة</a:t>
              </a:r>
              <a:r>
                <a:rPr lang="ar-MA" sz="6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ُ </a:t>
              </a:r>
              <a:r>
                <a:rPr lang="ar-SA" sz="6600" b="1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lang="ar-MA" sz="66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لْهِواياتِ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8074134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C28C5-B767-4501-F00D-843F324F2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CB0B0F95-4F3E-261F-D0F8-B2D03EAF9F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0217694-663C-9167-77FB-9910CE9314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AE7CF3F-98CF-8BA2-CAAD-891D0F7CA5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FAACE15-DD2B-2A1D-EA24-CFCC416AAC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FEAB516-CFDF-5AA7-22B0-BC24DC1EFC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117E451-D2F3-6B7A-1650-B2D7902DDAA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65B0835-1574-6A48-2AF6-8B5590E78DF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307A65C-7A2B-5028-4DD5-18A21C47320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80B7BD-E78A-A5C9-2B0F-55C38960AA5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C004EAF-BEB1-0E69-C9C1-9FC2A568BA9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749DF3A-95DF-55E7-6103-04788CC67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يقرأ؟- هل نطقت الهمزة في هذه الكلمات؟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D6C6D6E-F151-DADA-65DA-9624356D16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09BE807B-06FF-8E7F-8B8F-D2534C1EA5FC}"/>
              </a:ext>
            </a:extLst>
          </p:cNvPr>
          <p:cNvGrpSpPr/>
          <p:nvPr/>
        </p:nvGrpSpPr>
        <p:grpSpPr>
          <a:xfrm>
            <a:off x="802512" y="3155519"/>
            <a:ext cx="7894675" cy="1122642"/>
            <a:chOff x="802512" y="3155519"/>
            <a:chExt cx="7894675" cy="1122642"/>
          </a:xfrm>
        </p:grpSpPr>
        <p:sp>
          <p:nvSpPr>
            <p:cNvPr id="10" name="Google Shape;1671;p201">
              <a:extLst>
                <a:ext uri="{FF2B5EF4-FFF2-40B4-BE49-F238E27FC236}">
                  <a16:creationId xmlns:a16="http://schemas.microsoft.com/office/drawing/2014/main" id="{B3A87DDF-4CDA-CA09-D20D-9DD04B31C397}"/>
                </a:ext>
              </a:extLst>
            </p:cNvPr>
            <p:cNvSpPr/>
            <p:nvPr/>
          </p:nvSpPr>
          <p:spPr>
            <a:xfrm>
              <a:off x="802512" y="3155520"/>
              <a:ext cx="3993761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اِ</a:t>
              </a:r>
              <a:r>
                <a:rPr lang="ar-MA" sz="66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نْضَمَّ إِلَيَّ</a:t>
              </a:r>
              <a:endPara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2" name="Google Shape;1671;p201">
              <a:extLst>
                <a:ext uri="{FF2B5EF4-FFF2-40B4-BE49-F238E27FC236}">
                  <a16:creationId xmlns:a16="http://schemas.microsoft.com/office/drawing/2014/main" id="{FCF8F53F-AFFD-72DF-7C7E-F95FE24FAD32}"/>
                </a:ext>
              </a:extLst>
            </p:cNvPr>
            <p:cNvSpPr/>
            <p:nvPr/>
          </p:nvSpPr>
          <p:spPr>
            <a:xfrm>
              <a:off x="5224699" y="3155519"/>
              <a:ext cx="3472488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اَ</a:t>
              </a:r>
              <a:r>
                <a:rPr lang="ar-MA" sz="66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لسِّباحَةُ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6265868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E27A1-9931-E8E4-C7B5-1FC12D459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09FCBEEE-3C1A-A387-CEDB-37DEAF3E8C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F9174F9-C29C-2C01-B4C4-E80D1C2DE4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3E29FAB-828A-AE63-F7DB-E4A3A0B029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9AD340D-635E-A561-6EAB-8AC4572055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3BA4574-DC59-6F86-17F7-EF0E513DC7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04B4264-28EC-3802-2878-95786F91F62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F565A2-C097-C37A-1AB6-9EA3179985D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8177ECB-77BB-E471-E99D-DCD99A77A39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07A6D1F-2D3B-44ED-7303-B482325C6BC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E9185CD-69BA-7EAC-15E1-76C5C75C660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BD69A33-184F-758A-8509-4F3768B37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نطقت الهمزة  وتكتب هكذا . من يقرأ؟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54F2C0A-DFEC-E813-1ECE-35CA47AAF6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E6ECC8B-38CC-B4CC-32F6-C4B6D1AFCBAA}"/>
              </a:ext>
            </a:extLst>
          </p:cNvPr>
          <p:cNvGrpSpPr/>
          <p:nvPr/>
        </p:nvGrpSpPr>
        <p:grpSpPr>
          <a:xfrm>
            <a:off x="802512" y="3155519"/>
            <a:ext cx="7894675" cy="1122642"/>
            <a:chOff x="802512" y="3155519"/>
            <a:chExt cx="7894675" cy="1122642"/>
          </a:xfrm>
        </p:grpSpPr>
        <p:sp>
          <p:nvSpPr>
            <p:cNvPr id="5" name="Google Shape;1671;p201">
              <a:extLst>
                <a:ext uri="{FF2B5EF4-FFF2-40B4-BE49-F238E27FC236}">
                  <a16:creationId xmlns:a16="http://schemas.microsoft.com/office/drawing/2014/main" id="{FFFBE1FD-BE8B-4248-C885-61ED48C81174}"/>
                </a:ext>
              </a:extLst>
            </p:cNvPr>
            <p:cNvSpPr/>
            <p:nvPr/>
          </p:nvSpPr>
          <p:spPr>
            <a:xfrm>
              <a:off x="802512" y="3155520"/>
              <a:ext cx="3993761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اِ</a:t>
              </a:r>
              <a:r>
                <a:rPr lang="ar-MA" sz="66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نْضَمَّ إِلَيَّ</a:t>
              </a:r>
              <a:endPara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8" name="Google Shape;1671;p201">
              <a:extLst>
                <a:ext uri="{FF2B5EF4-FFF2-40B4-BE49-F238E27FC236}">
                  <a16:creationId xmlns:a16="http://schemas.microsoft.com/office/drawing/2014/main" id="{2BB39101-55E4-1E39-C380-DA2A6E0C6F5A}"/>
                </a:ext>
              </a:extLst>
            </p:cNvPr>
            <p:cNvSpPr/>
            <p:nvPr/>
          </p:nvSpPr>
          <p:spPr>
            <a:xfrm>
              <a:off x="5224699" y="3155519"/>
              <a:ext cx="3472488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اَ</a:t>
              </a:r>
              <a:r>
                <a:rPr lang="ar-MA" sz="66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لسِّباحَةُ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8733220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02A69-A29F-116F-37A5-A93A55AE9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C2E3D6F-F99D-EA17-8DAB-44E0F4215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"...نْصَرَفَ"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897CDEE-A974-0701-CB89-452E273C1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D29A903-1E02-CB8D-303F-5D2B00EAF0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E4C0D08-7C4C-D633-8009-FA65B4BC07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9E35BB1-8FC6-ED72-EF2E-1B39C9F76E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F086CC6-4115-892B-0F78-CE6FFA106E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8497950-530B-CF68-E13C-392E9466B49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3C5DAB5-056A-902B-7F53-83760C17BE4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4AEAD4-D9CD-E813-C239-82E638F1E21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6604A2F-D80E-97F2-364C-38E36B2DBFDE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7FE888-47D0-10A0-D5F2-441A8CF122C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DDF49CB-3285-2E14-34D7-D3A036073776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FEE92F18-01C2-4B38-10B7-8ACDCDDBA82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9625323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3EF5C-EAAB-EB4C-F357-FDCCD80A3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9C0C91B-04A5-F844-9553-FCA83F2BE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هل نطقت الهمزة؟ كيف ستكتب الهمزة في الكلمة؟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47E992-2C11-6295-4F9D-361643AD3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05DF14-9BC7-7FE4-F449-7C6A0B6FE6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8FD5F76-0983-5AED-2E88-D022170F91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F1AB2A1-4EAB-49F7-A458-232494BEFD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9A4FD32-C1EC-9B82-C23B-3BD953AC50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ADF91B-2B21-5505-10BE-88E70D36ADB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3DD6096-618D-F6B0-137F-D9167AB5883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36C9208-99D3-52EE-4647-C6943B04A6C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48600B-180D-F9C1-1208-D77DF9A1619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6BFC123-9F63-D3E8-B6C0-83639F9DF9A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B0E401-7512-EA5A-9822-6B79A444C74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D8DFA63B-C0F0-492B-D400-60DB2EC1E5F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68AB8A8B-487A-A94F-E562-D040D4EAF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اِنْصَرَفَ</a:t>
            </a:r>
          </a:p>
        </p:txBody>
      </p:sp>
    </p:spTree>
    <p:extLst>
      <p:ext uri="{BB962C8B-B14F-4D97-AF65-F5344CB8AC3E}">
        <p14:creationId xmlns:p14="http://schemas.microsoft.com/office/powerpoint/2010/main" val="2084220405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0559B-3160-C34F-DB13-2F4532116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94F646F-198E-6E3B-8252-50ECB9F69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"هِوايَةُ ...ـــــعَزْفِ"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FE486B5-DBF6-AE8A-E743-5C4793BB7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A626BA-ED73-CB01-8EA4-A02198A7DB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10C0F3B-E5C9-ADF7-219C-FA09049B08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5D405B5-96CC-14A6-E503-A86F918DFA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58B957A-AA34-54C6-4CFF-B1B8BE918C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048CC9F-F405-F380-ECA4-A7F0E15965B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9C62C6A-BACE-5477-AB27-E3D5EE35B40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873686-4FD5-54F3-5CE2-21FFA20B46E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111C64F-718A-3CBD-2B0B-E8E0487DE3A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8C70EA3-4EE9-5D34-A530-61ECB15CA0A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B48CC79-9BF5-10D2-0022-D44233D3790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35F065F1-D6A8-F5DF-859E-AD987A92C73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5551182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A068-F0DD-3526-81A4-174DB4EB1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07F6F03-3FFD-C865-7CE2-E20E270BC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من يقرأ الكلمة؟ كيف ستكتب الهمزة؟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4F1095A-B7CD-1943-3DD2-BF9957E31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4C35F41-C5B2-83A2-3C3A-08A74E002E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E93B98E-0010-0F27-CBDF-610E4FC6F7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80C975-A9E7-7B6E-C5C9-F59BC6453E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5D0EEB-EF19-BF3B-7513-396AB1FB95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58C38D4-C6FF-07BE-C736-8B54CD0B15A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06C4F82-90E2-EF3F-61AC-107A6B95154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A90B5F-A3B3-316A-D125-60F07CCFB66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23C2124-F87B-DC33-7EDB-55AD2E7E424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D059132-907A-072E-C5FF-F7733AB4B73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E611DA-0303-AFE0-D8EA-844AAB56E40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5B3900CD-E9BE-AF35-A6AC-886AF6EA110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816E6080-3A41-E25F-249C-B0E7625E5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 algn="ctr" rtl="1">
              <a:buClr>
                <a:prstClr val="white"/>
              </a:buClr>
              <a:buSzPts val="13800"/>
              <a:defRPr/>
            </a:pPr>
            <a:r>
              <a:rPr lang="ar-MA" altLang="fr-FR" sz="6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لْعَزْفِ</a:t>
            </a:r>
          </a:p>
        </p:txBody>
      </p:sp>
    </p:spTree>
    <p:extLst>
      <p:ext uri="{BB962C8B-B14F-4D97-AF65-F5344CB8AC3E}">
        <p14:creationId xmlns:p14="http://schemas.microsoft.com/office/powerpoint/2010/main" val="815484843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DCDAF-7473-3F53-38B9-3FAE10659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86813B2-69D9-880F-64F9-775B77354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"....ـــسَّقْيُ"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0126EE3-5B71-B39F-3295-45AF357E38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4B132D-4925-D8A9-8FD6-637642DC17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F32FA62-CB68-7C01-5A52-0431271FDD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CD366E-3E97-2028-B66D-01BB11D3A6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8E788A6-41DB-C88D-287E-E14093A847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F800DA0-9862-AF97-AAC5-1CA1E5F91C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96350FB-01E2-DADB-7059-99B9ECD859C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F8E0E6-23A3-F3B8-411E-D7FB074706E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E2148B3-74F4-2578-3EC0-B921C1022CF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594392-FC98-51F1-6ADD-F7557094F0B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502B7D-5A3A-1147-5106-C1A421DDEFA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9F993C9C-94CE-DA72-125A-E990B2137E3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4218870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BB48F-AAAF-F719-A52E-8FD499D1C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8E5649F-5F24-FB5A-D8E9-97247BC7E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من يقرأ الكلمة؟ هل نطقت الهمزة؟  كيف ستكتب؟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E2A1AE1-935A-C469-1ED6-31CDF8C05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78444E-625A-3B2D-0F4F-E4A0035B37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F400ACF-27D6-BB46-46B0-EF27084D8F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FB9914-7432-A1F7-EDF3-4E6789A264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3C2A49-6004-CC32-E332-16ED29FCD5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CB5C57B-A109-7929-A15A-B985D98AAE5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8417086-92B1-F3FE-4115-012F7A4A623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2EE32AC-A951-AE4E-26BD-635E7412265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1038121-60E7-5ABA-8981-E9B0F35841B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3DF297E-CA99-3046-5250-1E2F0AB2562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EB06ACA-C88B-5563-2231-DBA38CE3111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1F8B8350-36FF-F031-2803-058FEEB3008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23B6DB07-3647-BA38-0BFC-BE301B620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 algn="ctr" rtl="1">
              <a:buClr>
                <a:prstClr val="white"/>
              </a:buClr>
              <a:buSzPts val="13800"/>
              <a:defRPr/>
            </a:pPr>
            <a:r>
              <a:rPr lang="ar-MA" altLang="fr-FR" sz="6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اَلسَّقْيُ</a:t>
            </a:r>
          </a:p>
        </p:txBody>
      </p:sp>
    </p:spTree>
    <p:extLst>
      <p:ext uri="{BB962C8B-B14F-4D97-AF65-F5344CB8AC3E}">
        <p14:creationId xmlns:p14="http://schemas.microsoft.com/office/powerpoint/2010/main" val="1335718575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BE883-0F0B-5D19-A36A-9C6E1CF96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A137B5F-FFBF-3A5F-A6E3-C74BD1A67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"قِراءَةُ ...لْقِصَصِ"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6565E91-1C27-11C7-AB4B-BA32809C13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8B34E38-4167-4A5A-0C2C-B40B0B57F1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5167675-0799-6A38-95C5-2986ADBAE5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7E284A-05DA-91CE-F5A6-A5CD81E95E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12258AD-3633-605A-53E2-B8299C0D2C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4D6CFD0-87BC-F919-42DF-FD0F97A1199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EF5B3D-1977-AC8A-CBC3-009DAECB4C3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AE694D-77D3-773A-B5BE-1227145CED2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13B805-0E2D-5EBD-2C48-E4EC8DFC5F8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03BFC5F-21FF-15E7-BF74-9F904F2EAE9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B078EA9-1FBE-2B7F-29E6-BE9244F235F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F76BA533-18F6-FF43-CF94-9C085316B67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6168408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BFF8F-7996-2F46-F38A-B4439ED95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82C2FA3-0309-AA98-2092-AE8475A80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من يقرأ الكلمة؟ هل نطقت الهمزة؟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68D953A-DC22-0DFF-5B0B-9ACCFED922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E0786CD-5E49-6C10-1759-F3396895688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020D931-3BB4-4E54-71DF-9D547F67B3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E0497F5-20F4-34D2-92AD-778DB2140B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3838E15-EA6A-B2CD-5F80-8A5026D608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4820EC3-39F2-1B62-32C6-6F3B701277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ED77BE7-7891-1C02-941F-AE17325306E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7250D6F-04E1-E857-27AE-475FAEA49E9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59C4DC6-DEE7-E741-37A2-D4E807308EA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80813E-1852-740A-1C99-A0411229970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C139536-E955-0846-D2F3-2AE00309793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398FDD54-26DE-57D7-5DAB-C6FA70FAB64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AF589924-884B-7727-C4DC-AD1874FA4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 algn="ctr" rtl="1">
              <a:buClr>
                <a:prstClr val="white"/>
              </a:buClr>
              <a:buSzPts val="13800"/>
              <a:defRPr/>
            </a:pPr>
            <a:r>
              <a:rPr lang="ar-SA" sz="6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لْقِصَصِ</a:t>
            </a:r>
          </a:p>
        </p:txBody>
      </p:sp>
    </p:spTree>
    <p:extLst>
      <p:ext uri="{BB962C8B-B14F-4D97-AF65-F5344CB8AC3E}">
        <p14:creationId xmlns:p14="http://schemas.microsoft.com/office/powerpoint/2010/main" val="10624864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0497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16763</TotalTime>
  <Words>1735</Words>
  <Application>Microsoft Office PowerPoint</Application>
  <PresentationFormat>Affichage à l'écran (4:3)</PresentationFormat>
  <Paragraphs>468</Paragraphs>
  <Slides>70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70</vt:i4>
      </vt:variant>
    </vt:vector>
  </HeadingPairs>
  <TitlesOfParts>
    <vt:vector size="96" baseType="lpstr">
      <vt:lpstr>Microsoft Uighur</vt:lpstr>
      <vt:lpstr>Arial</vt:lpstr>
      <vt:lpstr>Dosis Medium</vt:lpstr>
      <vt:lpstr>Microsoft Himalaya</vt:lpstr>
      <vt:lpstr>Calibri</vt:lpstr>
      <vt:lpstr>Noto Sans Symbols</vt:lpstr>
      <vt:lpstr>Modern Love</vt:lpstr>
      <vt:lpstr>Dosis</vt:lpstr>
      <vt:lpstr>Dosis SemiBold</vt:lpstr>
      <vt:lpstr>Wingdings</vt:lpstr>
      <vt:lpstr>Abadi</vt:lpstr>
      <vt:lpstr>Calibri Light</vt:lpstr>
      <vt:lpstr>Thème Office</vt:lpstr>
      <vt:lpstr>04- اختتام الحصة</vt:lpstr>
      <vt:lpstr>05- قراءة/كتابة</vt:lpstr>
      <vt:lpstr>03- استماع وتحدث</vt:lpstr>
      <vt:lpstr>01- نشاط اعتيادي</vt:lpstr>
      <vt:lpstr>3_Env-Enseignant</vt:lpstr>
      <vt:lpstr>1_Thème Office</vt:lpstr>
      <vt:lpstr>2_Thème Office</vt:lpstr>
      <vt:lpstr>1_05- قراءة/كتابة</vt:lpstr>
      <vt:lpstr>1_04- اختتام الحصة</vt:lpstr>
      <vt:lpstr>1_01- نشاط اعتيادي</vt:lpstr>
      <vt:lpstr>3_Thème Office</vt:lpstr>
      <vt:lpstr>1_03- استماع وتحدث</vt:lpstr>
      <vt:lpstr>2_05- قراءة/كتابة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 مرحبا بكم . سننطلق في حصة اللغة العربية.</vt:lpstr>
      <vt:lpstr>قبل أن نبدأ حصة اليوم نتذكر  شروط الحصول على نجمة التميز. </vt:lpstr>
      <vt:lpstr> ضعوا اللوحة والكراسة في القمطر.</vt:lpstr>
      <vt:lpstr>سنبدأ تحدي الطلاقة. سأسحب أسماء 5 تلاميذ  من العلبة لقراءة فقرة بدقة واسترسال.</vt:lpstr>
      <vt:lpstr>انتبهوا جيدا كيف سأقرأ النصَّ.  لاحظوا كيف سأقرأ الحروف الملونة في آخر كل جملة. </vt:lpstr>
      <vt:lpstr>أمامكم  دقيقة واحدة ؛ اقرؤوا الفقرة قراءة صامتة.</vt:lpstr>
      <vt:lpstr>يقرأ التلميذ الأول. ويسجل الأستاذ على سجل الطلاقة.</vt:lpstr>
      <vt:lpstr>خذوا ألواحكم سأملي عليكم كلمات.</vt:lpstr>
      <vt:lpstr>سأقرأ الكلمات.  من يقرأ ؟</vt:lpstr>
      <vt:lpstr>انظروا إلى الكلمة جيدا. </vt:lpstr>
      <vt:lpstr>اكتبوا؛ ينطق الأستاذ الكلمة.</vt:lpstr>
      <vt:lpstr>ارفعوا الألواح  ـــ صححوا.</vt:lpstr>
      <vt:lpstr>انظروا إلى الكلمة جيدا. </vt:lpstr>
      <vt:lpstr>اكتبوا؛ ينطق الأستاذ الكلمة.</vt:lpstr>
      <vt:lpstr>ارفعوا الألواح ــــ صححوا.</vt:lpstr>
      <vt:lpstr> استماع وتحدث</vt:lpstr>
      <vt:lpstr> سنعيد الاستماع لحكاية "شجرة الهوايات" وسأطرح عليكم أسئلة حول الأحداث. انتبهوا. </vt:lpstr>
      <vt:lpstr> عرض شريط الحكاية. </vt:lpstr>
      <vt:lpstr>ماذا وقع في البداية؟ في البداية، مَرَّ سامي بِشُجَيْرَةٍ وَكَتَبَ هِوايَتَهُ عَلى وَرَقَةٍ وَدَعا لِلانْضِمامِ إِلَيْهِ. رددوا</vt:lpstr>
      <vt:lpstr>من انضم إلى سامي؟ ماذا فعلت ندى؟ </vt:lpstr>
      <vt:lpstr> انضمت ندى وكتبت أنها طفلة حالمة تهوى العزف على القيتارة.- رددوا. </vt:lpstr>
      <vt:lpstr>ماذا حَدَثَ بَعْدَ ذَلِكَ؟ ماذا فعل الأطفال الآخرون؟ </vt:lpstr>
      <vt:lpstr>كتب الأطفال أسماءهم وهواياتهم وعلقوها على الشجيرة. – رددوا.</vt:lpstr>
      <vt:lpstr>ماذا حدث عند غروب الشمس؟ </vt:lpstr>
      <vt:lpstr> عند غروب الشمس، ظهر حطاب يريد قطع الشجيرة التي تحمل هوايات الأطفال.- رددوا. </vt:lpstr>
      <vt:lpstr>ماذا حدث بعد ذلك؟ أحب الحطاب شجرة الهوايات وقرر عدم قطعها وتعهد بسقيها. رددوا</vt:lpstr>
      <vt:lpstr>ماذا حدث في النهاية؟ نمت شجرة الهوايات وتحققت أحلام الأطفال . رددوا</vt:lpstr>
      <vt:lpstr>الآن، من يسرد أحداث الحكاية من البداية إلى النهاية؟</vt:lpstr>
      <vt:lpstr> والآن استمعوا  للحوار الذي دار بين سامي وندى وهما  يعبران عن هوايتهما.</vt:lpstr>
      <vt:lpstr>ليعبر سامي عن هوايته قال : أنا سامي، طفل صغير يهوى الرسم. – رددوا.</vt:lpstr>
      <vt:lpstr>يريد سامي معرفة هواية ندى فسأل. وأنت؟-  رددوا</vt:lpstr>
      <vt:lpstr>أجابته ندى: أنا ندى، طفلة حالمة وهوايتي العزف على القيتارة. رددوا</vt:lpstr>
      <vt:lpstr>نعيد الاستماع  ــــ تابعوا.</vt:lpstr>
      <vt:lpstr>لنتذكر الحوار. كيف عبر سامي عن هوايته؟ كيف عبرت ندى عن هوايتها؟ </vt:lpstr>
      <vt:lpstr>قراءة</vt:lpstr>
      <vt:lpstr>نمر الآن للتدرب على قراءة نص «شجرة الهوايات».</vt:lpstr>
      <vt:lpstr>تابعوا معي، سأقرأ المقطع الأول. </vt:lpstr>
      <vt:lpstr>من يقرأ؟ خذوا كراساتكم، تابعوا مع زميلكم.</vt:lpstr>
      <vt:lpstr>تابعوا معي، سأقرأ المقطع الثاني. </vt:lpstr>
      <vt:lpstr>من يقرأ؟ على كراساتكم، تابعوا مع زميلكم.</vt:lpstr>
      <vt:lpstr> ستتدربون الآن على الإجابة عن أسئلة الفهم. من يقرأ الفقرة؟</vt:lpstr>
      <vt:lpstr> من يقرأ السؤال؟ عودوا للفقرة وابحثوا عن الجواب.</vt:lpstr>
      <vt:lpstr> أقرأ في النصِّ : هوايتي العزف على القيتارة، أصوغ  جوابي.</vt:lpstr>
      <vt:lpstr> أقرأ وأتساءل ما الهوايات  الأخرى التي ذكرت في الفقرة؟</vt:lpstr>
      <vt:lpstr> أقرأ في النصِّ : هذا يحب القصص، وتلك تهوى كرة القدم وآخر يعشق السباحة. </vt:lpstr>
      <vt:lpstr>من يصوغ الجواب؟ انقلوا الجواب على كراساتكم. </vt:lpstr>
      <vt:lpstr>إملاء</vt:lpstr>
      <vt:lpstr> أقرأ – رددوا ورائي  - كيف رسمت الهمزة في هذه الكلمات؟ </vt:lpstr>
      <vt:lpstr> كيف تكتب الهمزة إذا لم أنطقها؟ </vt:lpstr>
      <vt:lpstr> من يقرأ؟- هل نطقت الهمزة في هذه الكلمات؟ </vt:lpstr>
      <vt:lpstr>لا لم أنطقها. عند الوصل تكتب الهمزة ولا تنطق. </vt:lpstr>
      <vt:lpstr> من يقرأ؟- هل نطقت الهمزة في هذه الكلمات؟ </vt:lpstr>
      <vt:lpstr>نطقت الهمزة  وتكتب هكذا . من يقرأ؟</vt:lpstr>
      <vt:lpstr>خذوا ألواحكم. اكتبوا "...نْصَرَفَ" </vt:lpstr>
      <vt:lpstr>ارفعوا الألواح. صححوا. هل نطقت الهمزة؟ كيف ستكتب الهمزة في الكلمة؟ </vt:lpstr>
      <vt:lpstr>خذوا ألواحكم. اكتبوا "هِوايَةُ ...ـــــعَزْفِ" </vt:lpstr>
      <vt:lpstr>ارفعوا الألواح. صححوا. من يقرأ الكلمة؟ كيف ستكتب الهمزة؟ </vt:lpstr>
      <vt:lpstr>خذوا ألواحكم. اكتبوا "....ـــسَّقْيُ" </vt:lpstr>
      <vt:lpstr>ارفعوا الألواح. صححوا. من يقرأ الكلمة؟ هل نطقت الهمزة؟  كيف ستكتب؟ </vt:lpstr>
      <vt:lpstr>خذوا ألواحكم. اكتبوا "قِراءَةُ ...لْقِصَصِ" </vt:lpstr>
      <vt:lpstr>ارفعوا الألواح. صححوا. من يقرأ الكلمة؟ هل نطقت الهمزة؟ </vt:lpstr>
      <vt:lpstr>اختتام الحصة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224</cp:revision>
  <dcterms:created xsi:type="dcterms:W3CDTF">2023-09-20T21:35:22Z</dcterms:created>
  <dcterms:modified xsi:type="dcterms:W3CDTF">2026-03-29T21:16:14Z</dcterms:modified>
</cp:coreProperties>
</file>