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9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0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773" r:id="rId2"/>
    <p:sldMasterId id="2147483836" r:id="rId3"/>
    <p:sldMasterId id="2147483851" r:id="rId4"/>
    <p:sldMasterId id="2147483863" r:id="rId5"/>
    <p:sldMasterId id="2147483898" r:id="rId6"/>
    <p:sldMasterId id="2147483902" r:id="rId7"/>
    <p:sldMasterId id="2147483925" r:id="rId8"/>
    <p:sldMasterId id="2147483965" r:id="rId9"/>
    <p:sldMasterId id="2147483988" r:id="rId10"/>
    <p:sldMasterId id="2147484002" r:id="rId11"/>
  </p:sldMasterIdLst>
  <p:notesMasterIdLst>
    <p:notesMasterId r:id="rId49"/>
  </p:notesMasterIdLst>
  <p:sldIdLst>
    <p:sldId id="2147482896" r:id="rId12"/>
    <p:sldId id="2147482771" r:id="rId13"/>
    <p:sldId id="2147482836" r:id="rId14"/>
    <p:sldId id="2147482531" r:id="rId15"/>
    <p:sldId id="2147482691" r:id="rId16"/>
    <p:sldId id="2147482713" r:id="rId17"/>
    <p:sldId id="2147482728" r:id="rId18"/>
    <p:sldId id="2147482508" r:id="rId19"/>
    <p:sldId id="2147482727" r:id="rId20"/>
    <p:sldId id="2147482766" r:id="rId21"/>
    <p:sldId id="2147482840" r:id="rId22"/>
    <p:sldId id="2147482846" r:id="rId23"/>
    <p:sldId id="2147482764" r:id="rId24"/>
    <p:sldId id="2147482848" r:id="rId25"/>
    <p:sldId id="2147482891" r:id="rId26"/>
    <p:sldId id="2147482897" r:id="rId27"/>
    <p:sldId id="2147482825" r:id="rId28"/>
    <p:sldId id="2147482765" r:id="rId29"/>
    <p:sldId id="2147482898" r:id="rId30"/>
    <p:sldId id="2147482899" r:id="rId31"/>
    <p:sldId id="2147482816" r:id="rId32"/>
    <p:sldId id="2147482890" r:id="rId33"/>
    <p:sldId id="2147482849" r:id="rId34"/>
    <p:sldId id="2147482850" r:id="rId35"/>
    <p:sldId id="2147482893" r:id="rId36"/>
    <p:sldId id="2147482882" r:id="rId37"/>
    <p:sldId id="2147482883" r:id="rId38"/>
    <p:sldId id="2147482884" r:id="rId39"/>
    <p:sldId id="2147482867" r:id="rId40"/>
    <p:sldId id="2147482798" r:id="rId41"/>
    <p:sldId id="2147482900" r:id="rId42"/>
    <p:sldId id="2147482895" r:id="rId43"/>
    <p:sldId id="2147482888" r:id="rId44"/>
    <p:sldId id="2147482873" r:id="rId45"/>
    <p:sldId id="2147482521" r:id="rId46"/>
    <p:sldId id="2147482499" r:id="rId47"/>
    <p:sldId id="2147482510" r:id="rId48"/>
  </p:sldIdLst>
  <p:sldSz cx="9144000" cy="6858000" type="screen4x3"/>
  <p:notesSz cx="6858000" cy="9144000"/>
  <p:embeddedFontLst>
    <p:embeddedFont>
      <p:font typeface="Abadi" panose="020B0604020104020204" pitchFamily="34" charset="0"/>
      <p:regular r:id="rId50"/>
      <p:bold r:id="rId51"/>
      <p:italic r:id="rId52"/>
      <p:boldItalic r:id="rId53"/>
    </p:embeddedFon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  <p:bold r:id="rId58"/>
    </p:embeddedFont>
    <p:embeddedFont>
      <p:font typeface="Dosis SemiBold" pitchFamily="2" charset="0"/>
      <p:regular r:id="rId59"/>
      <p:bold r:id="rId60"/>
    </p:embeddedFont>
    <p:embeddedFont>
      <p:font typeface="Microsoft Uighur" panose="02000000000000000000" pitchFamily="2" charset="-78"/>
      <p:regular r:id="rId61"/>
      <p:bold r:id="rId62"/>
    </p:embeddedFont>
    <p:embeddedFont>
      <p:font typeface="Noto Sans Symbols" panose="020B0604020202020204" charset="0"/>
      <p:regular r:id="rId63"/>
      <p:bold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424D7B"/>
    <a:srgbClr val="DDF1EC"/>
    <a:srgbClr val="D6E9EA"/>
    <a:srgbClr val="00ABA3"/>
    <a:srgbClr val="00ACA4"/>
    <a:srgbClr val="414C79"/>
    <a:srgbClr val="C6C6C6"/>
    <a:srgbClr val="14B3AB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11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1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14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128" Type="http://customschemas.google.com/relationships/presentationmetadata" Target="metadata"/><Relationship Id="rId13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2.fntdata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font" Target="fonts/font7.fntdata"/><Relationship Id="rId64" Type="http://schemas.openxmlformats.org/officeDocument/2006/relationships/font" Target="fonts/font15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0.fntdata"/><Relationship Id="rId129" Type="http://schemas.openxmlformats.org/officeDocument/2006/relationships/presProps" Target="pres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font" Target="fonts/font1.fntdata"/><Relationship Id="rId55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18750BEF-5B50-6647-E111-205810E71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96DE4226-7FEC-1CEF-8986-44A103A660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DD94E617-B321-72B4-9D3D-82EDB1D2B3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AA8A6C4A-1D8A-0951-5F30-9A4CC58F6EB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7369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077833D1-F005-1725-7083-D9929B5F5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1CB6700-EDC3-1DC8-88D3-0DF97A3AC7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D2B7AE0A-20D3-F39A-2E30-D7BA07E0A4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E5C140C9-96A2-0493-6536-47FA5A7DC80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9866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A107BE61-92D6-1D3D-9649-1E5FEA858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95281FF3-8C9C-1407-71AA-0386B37C1B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CE7399D6-2768-294F-2894-2BC5DE4B4B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E858EBB0-2873-2AEC-5BB0-D3746D46B8B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7071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A47666BE-5A0F-49B9-FA9B-996263D24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C873B794-0B11-A598-6566-B3FC96D325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A2688EA-DA65-A060-2153-1F74D0756C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7A982C05-13DF-CD74-3B84-B953CE8033F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3542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E722797E-4FC0-E88D-B3C3-24F9D5F8E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BE83B0C5-4CDD-63D3-2242-FB54E9AFFC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0C382889-2FA6-BECD-3B3F-C659DE49C2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BA8E2360-4F97-9D46-68F4-A76F7304ED0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8570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14706EF0-BE61-7288-BA3F-3C4CD1FD3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1CBABF69-8A38-048E-8AD4-339F373C24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9843CC18-ED03-B7EE-A69E-12ECB8BAFF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59B820F-5D9D-2836-E710-8404860E84D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98382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9EBB3866-3BB0-0144-1C40-46F853E86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05B2D89-D270-BF23-8230-A9AC41347B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753D4898-251C-C6FA-0F7D-7F7DCC7308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7BCBED4A-20B8-BC13-D873-8918B3CF3FF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476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EC77ABA8-14A6-ED5D-159A-15FFA78B6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1004C3F1-F557-FC3F-BEA4-B0797974D8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9D081E95-5D89-CC56-4C60-B1777E13F1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3884228-BF15-2CA7-DFAF-92F9E23CF10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1669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CA31EE79-8251-1A21-AFC3-92F1546AB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7C4770AA-2565-C337-76FD-ABF91B8A2B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364D5271-DA94-4B50-323F-1A30D2686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143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109CDF70-CDC2-C5D6-2354-48FD8AF39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AE26CEE1-981F-D1B2-487A-535E201C52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C39C1F-B751-6414-71AD-4754FA8EE3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91EB4891-1D31-145A-8C7D-A0CF31E9F07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27673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2DECB2FB-40F5-E2B7-D8FD-8D4645815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7E7F909E-4BAD-237A-5942-0F52B342B8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A1B26792-E649-0DD6-495D-22B97E1805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018410CF-3D9D-2B3B-DD80-9F246556E47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30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7709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CCB8DC50-0E06-23F3-068D-897A2A9EA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F8A759C2-702A-AC77-DE80-7166EF414C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082C626F-8B50-2397-E7C3-D55BA889A1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FE0301A2-958F-DC1E-3668-45F75A725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31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82221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25703D12-1530-069B-B8DF-640D6A66F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9C61DC51-03A6-C49D-A34C-20657B97B2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039F5BBF-0F8D-42A1-75F4-F5630AC179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987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7E91F457-08A8-9F76-A786-95BD7D4E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5E45E3DB-E1B6-2470-4565-EC6DE3D6D1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C12CB6ED-49A8-6060-CCE9-5F29F5ECD4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91A8AEC8-DE47-2244-7227-6677FD24A33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34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0336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10/03/2026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10/03/2026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10/03/2026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10/03/2026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49838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942354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75134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647027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808307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510353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09759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400856185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3131894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4497544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122845595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36551890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096973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789997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675636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300777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776672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151378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550719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49542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46789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672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55032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693174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0537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B94443-99F3-229C-6CD7-BA0F32DB5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3667385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image" Target="../media/image3.jpg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99.xml"/><Relationship Id="rId21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06.xml"/><Relationship Id="rId19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Relationship Id="rId22" Type="http://schemas.openxmlformats.org/officeDocument/2006/relationships/slideLayout" Target="../slideLayouts/slideLayout11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slideLayout" Target="../slideLayouts/slideLayout144.xml"/><Relationship Id="rId18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34.xml"/><Relationship Id="rId21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17" Type="http://schemas.openxmlformats.org/officeDocument/2006/relationships/slideLayout" Target="../slideLayouts/slideLayout148.xml"/><Relationship Id="rId25" Type="http://schemas.openxmlformats.org/officeDocument/2006/relationships/image" Target="../media/image14.jpg"/><Relationship Id="rId2" Type="http://schemas.openxmlformats.org/officeDocument/2006/relationships/slideLayout" Target="../slideLayouts/slideLayout133.xml"/><Relationship Id="rId16" Type="http://schemas.openxmlformats.org/officeDocument/2006/relationships/slideLayout" Target="../slideLayouts/slideLayout147.xml"/><Relationship Id="rId20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36.xml"/><Relationship Id="rId15" Type="http://schemas.openxmlformats.org/officeDocument/2006/relationships/slideLayout" Target="../slideLayouts/slideLayout146.xml"/><Relationship Id="rId23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41.xml"/><Relationship Id="rId19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slideLayout" Target="../slideLayouts/slideLayout145.xml"/><Relationship Id="rId22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  <p:sldLayoutId id="2147483794" r:id="rId18"/>
    <p:sldLayoutId id="2147483795" r:id="rId19"/>
    <p:sldLayoutId id="2147483796" r:id="rId20"/>
    <p:sldLayoutId id="2147483804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402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  <p:sldLayoutId id="2147484026" r:id="rId22"/>
    <p:sldLayoutId id="2147484028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10/03/2026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77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  <p:sldLayoutId id="2147484018" r:id="rId16"/>
    <p:sldLayoutId id="2147484019" r:id="rId17"/>
    <p:sldLayoutId id="2147484020" r:id="rId18"/>
    <p:sldLayoutId id="2147484021" r:id="rId19"/>
    <p:sldLayoutId id="2147484022" r:id="rId20"/>
    <p:sldLayoutId id="2147484023" r:id="rId21"/>
    <p:sldLayoutId id="2147484024" r:id="rId22"/>
    <p:sldLayoutId id="2147484025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2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gif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72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5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2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44.jpg"/><Relationship Id="rId4" Type="http://schemas.openxmlformats.org/officeDocument/2006/relationships/image" Target="../media/image33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0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9.gif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50C7E25-59C1-A4FC-AC11-A702F5593C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97" b="357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8B35CD-8A55-6C6D-2873-56D1B2764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113" y="4935483"/>
            <a:ext cx="2615773" cy="60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623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680071" y="194093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3 -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683929" y="1777136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- 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3" name="Google Shape;1173;p2"/>
          <p:cNvGrpSpPr/>
          <p:nvPr/>
        </p:nvGrpSpPr>
        <p:grpSpPr>
          <a:xfrm flipH="1">
            <a:off x="747896" y="3524938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4 -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900507" y="397622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تمرير رائزي الرياضيات والفرنسية</a:t>
            </a:r>
          </a:p>
        </p:txBody>
      </p:sp>
      <p:sp>
        <p:nvSpPr>
          <p:cNvPr id="1178" name="Google Shape;1178;p2"/>
          <p:cNvSpPr/>
          <p:nvPr/>
        </p:nvSpPr>
        <p:spPr>
          <a:xfrm>
            <a:off x="4849175" y="2358079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أنشطة اعتيادية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وضعية تدريبية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lang="ar-MA" sz="1200" dirty="0">
                <a:solidFill>
                  <a:srgbClr val="757575"/>
                </a:solidFill>
              </a:rPr>
              <a:t>الطلاقة والتحدث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932720" y="2377445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lang="ar-MA" sz="1200" dirty="0">
                <a:solidFill>
                  <a:srgbClr val="757575"/>
                </a:solidFill>
              </a:rPr>
              <a:t>أنشطة اعتيادية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lang="ar-MA" sz="1200" dirty="0">
                <a:solidFill>
                  <a:srgbClr val="757575"/>
                </a:solidFill>
              </a:rPr>
              <a:t>وضعية تدريبية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lang="ar-MA" sz="1200" dirty="0">
                <a:solidFill>
                  <a:srgbClr val="757575"/>
                </a:solidFill>
              </a:rPr>
              <a:t>الطلاقة/ التحدث</a:t>
            </a:r>
            <a:endParaRPr sz="1200" dirty="0">
              <a:solidFill>
                <a:srgbClr val="757575"/>
              </a:solidFill>
            </a:endParaRPr>
          </a:p>
        </p:txBody>
      </p:sp>
      <p:grpSp>
        <p:nvGrpSpPr>
          <p:cNvPr id="9" name="Google Shape;1173;p2">
            <a:extLst>
              <a:ext uri="{FF2B5EF4-FFF2-40B4-BE49-F238E27FC236}">
                <a16:creationId xmlns:a16="http://schemas.microsoft.com/office/drawing/2014/main" id="{8712011A-CAFE-8260-D21C-3F39392E8134}"/>
              </a:ext>
            </a:extLst>
          </p:cNvPr>
          <p:cNvGrpSpPr/>
          <p:nvPr/>
        </p:nvGrpSpPr>
        <p:grpSpPr>
          <a:xfrm flipH="1">
            <a:off x="739350" y="5056226"/>
            <a:ext cx="3780000" cy="1332000"/>
            <a:chOff x="648000" y="1944000"/>
            <a:chExt cx="3780000" cy="1332000"/>
          </a:xfrm>
        </p:grpSpPr>
        <p:sp>
          <p:nvSpPr>
            <p:cNvPr id="10" name="Google Shape;1174;p2">
              <a:extLst>
                <a:ext uri="{FF2B5EF4-FFF2-40B4-BE49-F238E27FC236}">
                  <a16:creationId xmlns:a16="http://schemas.microsoft.com/office/drawing/2014/main" id="{6E558830-3FF5-A999-7038-DCBC0E03291B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75;p2">
              <a:extLst>
                <a:ext uri="{FF2B5EF4-FFF2-40B4-BE49-F238E27FC236}">
                  <a16:creationId xmlns:a16="http://schemas.microsoft.com/office/drawing/2014/main" id="{8788F099-1D9C-3214-5550-C5CDBABD52C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6 -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176;p2">
            <a:extLst>
              <a:ext uri="{FF2B5EF4-FFF2-40B4-BE49-F238E27FC236}">
                <a16:creationId xmlns:a16="http://schemas.microsoft.com/office/drawing/2014/main" id="{69029231-87E0-58CF-9B2D-0D8E39CBFE9E}"/>
              </a:ext>
            </a:extLst>
          </p:cNvPr>
          <p:cNvSpPr/>
          <p:nvPr/>
        </p:nvSpPr>
        <p:spPr>
          <a:xfrm>
            <a:off x="891961" y="5507514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Dosis SemiBold"/>
              </a:rPr>
              <a:t>تصحيح الاختبارات الكتابية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6" name="Google Shape;1160;p2">
            <a:extLst>
              <a:ext uri="{FF2B5EF4-FFF2-40B4-BE49-F238E27FC236}">
                <a16:creationId xmlns:a16="http://schemas.microsoft.com/office/drawing/2014/main" id="{E5D3E10F-DC4A-F315-496D-0773926A48F8}"/>
              </a:ext>
            </a:extLst>
          </p:cNvPr>
          <p:cNvGrpSpPr/>
          <p:nvPr/>
        </p:nvGrpSpPr>
        <p:grpSpPr>
          <a:xfrm flipH="1">
            <a:off x="4743896" y="3483507"/>
            <a:ext cx="3780000" cy="1332000"/>
            <a:chOff x="4735350" y="5023288"/>
            <a:chExt cx="3780000" cy="1332000"/>
          </a:xfrm>
        </p:grpSpPr>
        <p:sp>
          <p:nvSpPr>
            <p:cNvPr id="17" name="Google Shape;1161;p2">
              <a:extLst>
                <a:ext uri="{FF2B5EF4-FFF2-40B4-BE49-F238E27FC236}">
                  <a16:creationId xmlns:a16="http://schemas.microsoft.com/office/drawing/2014/main" id="{C18F7F2A-A6C5-5AA4-5660-E0C8381DFF5C}"/>
                </a:ext>
              </a:extLst>
            </p:cNvPr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162;p2">
              <a:extLst>
                <a:ext uri="{FF2B5EF4-FFF2-40B4-BE49-F238E27FC236}">
                  <a16:creationId xmlns:a16="http://schemas.microsoft.com/office/drawing/2014/main" id="{E48A8B10-F300-DF0B-DD84-983EE089742B}"/>
                </a:ext>
              </a:extLst>
            </p:cNvPr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2 -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180;p2">
            <a:extLst>
              <a:ext uri="{FF2B5EF4-FFF2-40B4-BE49-F238E27FC236}">
                <a16:creationId xmlns:a16="http://schemas.microsoft.com/office/drawing/2014/main" id="{24B56AA3-E086-F688-B9D2-C5D28FA7F438}"/>
              </a:ext>
            </a:extLst>
          </p:cNvPr>
          <p:cNvSpPr/>
          <p:nvPr/>
        </p:nvSpPr>
        <p:spPr>
          <a:xfrm>
            <a:off x="4996545" y="3920014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lang="ar-MA" sz="1200" dirty="0">
                <a:solidFill>
                  <a:srgbClr val="757575"/>
                </a:solidFill>
              </a:rPr>
              <a:t>أنشطة اعتيادية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lang="ar-MA" sz="1200" dirty="0">
                <a:solidFill>
                  <a:srgbClr val="757575"/>
                </a:solidFill>
              </a:rPr>
              <a:t>وضعية تدريبية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lang="ar-MA" sz="1200" dirty="0">
                <a:solidFill>
                  <a:srgbClr val="757575"/>
                </a:solidFill>
              </a:rPr>
              <a:t>الطلاقة/ التحدث</a:t>
            </a:r>
            <a:endParaRPr sz="1200" dirty="0">
              <a:solidFill>
                <a:srgbClr val="757575"/>
              </a:solidFill>
            </a:endParaRPr>
          </a:p>
        </p:txBody>
      </p:sp>
      <p:pic>
        <p:nvPicPr>
          <p:cNvPr id="24" name="Image 23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B77D57D-6A8B-7033-D489-56B7AA392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00251" y="5026214"/>
            <a:ext cx="3831420" cy="1362012"/>
          </a:xfrm>
          <a:prstGeom prst="rect">
            <a:avLst/>
          </a:prstGeom>
        </p:spPr>
      </p:pic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318DDC97-778D-6121-B088-D81A90F1673D}"/>
              </a:ext>
            </a:extLst>
          </p:cNvPr>
          <p:cNvSpPr txBox="1">
            <a:spLocks/>
          </p:cNvSpPr>
          <p:nvPr/>
        </p:nvSpPr>
        <p:spPr>
          <a:xfrm>
            <a:off x="4880674" y="549539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 algn="r" rtl="1"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  <a:sym typeface="Arial"/>
              </a:rPr>
              <a:t>تمرير الاختبارات الكتابية ( الجزء1 والجزء2)</a:t>
            </a:r>
          </a:p>
        </p:txBody>
      </p:sp>
      <p:sp>
        <p:nvSpPr>
          <p:cNvPr id="26" name="Organigramme : Terminateur 25">
            <a:extLst>
              <a:ext uri="{FF2B5EF4-FFF2-40B4-BE49-F238E27FC236}">
                <a16:creationId xmlns:a16="http://schemas.microsoft.com/office/drawing/2014/main" id="{E923BE71-833A-74E3-76D1-A5F3D9B36A4A}"/>
              </a:ext>
            </a:extLst>
          </p:cNvPr>
          <p:cNvSpPr/>
          <p:nvPr/>
        </p:nvSpPr>
        <p:spPr>
          <a:xfrm>
            <a:off x="7040932" y="502621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800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اليوم5 </a:t>
            </a:r>
            <a:r>
              <a:rPr lang="f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  <a:endParaRPr lang="ar-MA" sz="1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</a:t>
            </a:r>
            <a:endParaRPr lang="f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72889" y="1508705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  <a:sym typeface="Arial"/>
              </a:rPr>
              <a:t>تقويم جماعي : فهم المقرو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  <a:sym typeface="Arial"/>
              </a:rPr>
              <a:t>ء/ </a:t>
            </a:r>
            <a:r>
              <a:rPr lang="ar-MA" baseline="0" dirty="0">
                <a:cs typeface="Microsoft Uighur" panose="02000000000000000000" pitchFamily="2" charset="-78"/>
              </a:rPr>
              <a:t>توظيف الظواهر اللغوية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3415957" y="2790288"/>
            <a:ext cx="3191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الجزء الأول- فهم المقروء – توظيف الظواهر اللغوية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48DBE0-7571-B53B-4F4B-D755DB008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170" y="3947336"/>
            <a:ext cx="5472000" cy="140587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7AC32AAC-12EA-233B-8D85-1816C6B26186}"/>
              </a:ext>
            </a:extLst>
          </p:cNvPr>
          <p:cNvSpPr txBox="1">
            <a:spLocks/>
          </p:cNvSpPr>
          <p:nvPr/>
        </p:nvSpPr>
        <p:spPr>
          <a:xfrm>
            <a:off x="2119562" y="444772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  <a:sym typeface="Arial"/>
              </a:rPr>
              <a:t>تقويم جماعي : فهم المسموع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  <a:sym typeface="Arial"/>
              </a:rPr>
              <a:t>/ </a:t>
            </a:r>
            <a:r>
              <a:rPr lang="ar-MA" baseline="0" dirty="0">
                <a:cs typeface="Microsoft Uighur" panose="02000000000000000000" pitchFamily="2" charset="-78"/>
              </a:rPr>
              <a:t>الإنتاج الكتابي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25A77C-1FEF-7E45-79F2-E7C647C770DF}"/>
              </a:ext>
            </a:extLst>
          </p:cNvPr>
          <p:cNvSpPr txBox="1"/>
          <p:nvPr/>
        </p:nvSpPr>
        <p:spPr>
          <a:xfrm>
            <a:off x="3924857" y="4083980"/>
            <a:ext cx="2699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الجزء الثاني- 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المسموع – الإنتاج الكتابي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2D93AE0-F6F9-AA16-799F-6D88EEC79B7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4511" y="413426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178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421386" y="1055248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803712" y="173148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817236" y="237014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24">
            <a:extLst>
              <a:ext uri="{FF2B5EF4-FFF2-40B4-BE49-F238E27FC236}">
                <a16:creationId xmlns:a16="http://schemas.microsoft.com/office/drawing/2014/main" id="{044DC255-5CF9-A726-B3D7-65962874AF96}"/>
              </a:ext>
            </a:extLst>
          </p:cNvPr>
          <p:cNvSpPr/>
          <p:nvPr/>
        </p:nvSpPr>
        <p:spPr>
          <a:xfrm>
            <a:off x="6851337" y="3154205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628650" y="1342533"/>
            <a:ext cx="6154484" cy="5159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(LF1,LF2 ) 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التحدث </a:t>
            </a:r>
            <a:r>
              <a:rPr lang="f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lang="ar-MA" sz="2400" b="1" dirty="0">
                <a:solidFill>
                  <a:srgbClr val="70B1B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المسموع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(CO1,CO2</a:t>
            </a:r>
            <a:r>
              <a:rPr lang="ar-S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  <a:endParaRPr lang="ar-MA" sz="2400" b="1" dirty="0">
              <a:solidFill>
                <a:srgbClr val="00206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المعجم ( </a:t>
            </a:r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V1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,V2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فهم المقروء 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(LC1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 </a:t>
            </a:r>
          </a:p>
          <a:p>
            <a:pPr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توظيف الظواهر اللغوية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(OL2 )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902450" algn="l"/>
              </a:tabLst>
              <a:defRPr/>
            </a:pP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جماعي لكفاية الإنتاج الكتابي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(PE1)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3" name="Oval 24">
            <a:extLst>
              <a:ext uri="{FF2B5EF4-FFF2-40B4-BE49-F238E27FC236}">
                <a16:creationId xmlns:a16="http://schemas.microsoft.com/office/drawing/2014/main" id="{10812664-B607-4C62-5984-E89A1E7323F0}"/>
              </a:ext>
            </a:extLst>
          </p:cNvPr>
          <p:cNvSpPr/>
          <p:nvPr/>
        </p:nvSpPr>
        <p:spPr>
          <a:xfrm>
            <a:off x="6851337" y="458997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24">
            <a:extLst>
              <a:ext uri="{FF2B5EF4-FFF2-40B4-BE49-F238E27FC236}">
                <a16:creationId xmlns:a16="http://schemas.microsoft.com/office/drawing/2014/main" id="{99760207-E1A0-0E6C-A8E2-FEE8FDA2A13B}"/>
              </a:ext>
            </a:extLst>
          </p:cNvPr>
          <p:cNvSpPr/>
          <p:nvPr/>
        </p:nvSpPr>
        <p:spPr>
          <a:xfrm>
            <a:off x="6851337" y="521091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24">
            <a:extLst>
              <a:ext uri="{FF2B5EF4-FFF2-40B4-BE49-F238E27FC236}">
                <a16:creationId xmlns:a16="http://schemas.microsoft.com/office/drawing/2014/main" id="{F1350274-88E4-8280-F8D1-9F69268058E2}"/>
              </a:ext>
            </a:extLst>
          </p:cNvPr>
          <p:cNvSpPr/>
          <p:nvPr/>
        </p:nvSpPr>
        <p:spPr>
          <a:xfrm>
            <a:off x="6851337" y="6007189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24">
            <a:extLst>
              <a:ext uri="{FF2B5EF4-FFF2-40B4-BE49-F238E27FC236}">
                <a16:creationId xmlns:a16="http://schemas.microsoft.com/office/drawing/2014/main" id="{B1EE673B-2F9C-2450-2D92-A51C44E8FD49}"/>
              </a:ext>
            </a:extLst>
          </p:cNvPr>
          <p:cNvSpPr/>
          <p:nvPr/>
        </p:nvSpPr>
        <p:spPr>
          <a:xfrm>
            <a:off x="6851337" y="3842084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 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 السلوك.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dirty="0"/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037E10-2D56-00A2-2288-5C0EE8A0D2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AF4B72-D9A0-4D52-AB63-F7D50009573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5CE12E-514F-DE97-CED3-A0AD5C8C48D2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A7A3FA5-C4B1-5905-8797-62DD1844AF95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1C3382-9505-0B16-7761-34EFD7C67304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تقويم فهم المقروء وتوظيف الظواهر اللغوية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D9885F-FFCA-0826-4080-04A6A892E60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19" name="Espace réservé pour une image  16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3BEEBD1-A535-B329-817C-270005903F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B4E4871-9CD9-BABC-EF3B-9FD9C38973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7E194D-115B-62EC-6233-60A712936B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42032A-866E-C78A-627A-188195254F0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0D0646B-CBCE-63CE-62DF-86E7A9C33892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9F916C-3E78-5E89-A807-7888391EDA00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تقويم فهم المقروء وتوظيف الظواهر اللغوية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9C7EB1-DB72-656B-84DD-02860F245FC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ct val="100000"/>
            </a:pP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قبل أن نبدأ حصة اليوم سأخبركم عن شروط الحصول على نجمة التميز. </a:t>
            </a:r>
            <a:b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ar-MA" b="1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في كل حصة سيفوز ثلاثة منكم بالنجمة. </a:t>
            </a:r>
            <a:endParaRPr dirty="0">
              <a:cs typeface="+mn-cs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EFC4EB-59B8-B1C5-5AA1-1C4110DEE3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1055936-47DB-5DD2-44F1-723ED744C47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2744D9-5778-D440-A94B-936035D08BC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BA5715-4503-D6FE-8457-2CF9EA3FC92D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B79DCA-5105-4655-A303-F9FEC23C7FED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تقويم فهم المقروء وتوظيف الظواهر اللغوية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79DF16-1923-6A7E-79A1-8E21C290EEB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تقويم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 المعجم وفهم المقروء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توظيف الظواهر اللغوية المدروسة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11D2E65-72C8-5BE7-C75D-0CAD63057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الجزء الأول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421386" y="1055248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موجهات تمرير رائز المعجم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1775248"/>
            <a:ext cx="72771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يمرر رائز المعجم جماعيا وتحرر الإجابات على كراسة التقويم؛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يشرح الأستاذ المطلوب من المتعلمين(ات)، ويقدم التمرين جملة </a:t>
            </a:r>
            <a:r>
              <a:rPr lang="ar-MA" sz="3200" b="1" kern="12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جملة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لتخفيف الحمولة المعرفية؛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بعد كل جملة يترك لهم مدة كافية للإجابة كتابة على أوراقهم؛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4. يقرأ الأستاذ الكلمات والجمل ويطلب من المتعلمين وصل كل كلمة  بمرادفها في الجملة. </a:t>
            </a:r>
          </a:p>
        </p:txBody>
      </p:sp>
    </p:spTree>
    <p:extLst>
      <p:ext uri="{BB962C8B-B14F-4D97-AF65-F5344CB8AC3E}">
        <p14:creationId xmlns:p14="http://schemas.microsoft.com/office/powerpoint/2010/main" val="74617395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209EA-2CFE-E2C5-C02D-9003FEB42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4514A365-DEAC-D582-41A1-F9881B1751C2}"/>
              </a:ext>
            </a:extLst>
          </p:cNvPr>
          <p:cNvSpPr txBox="1">
            <a:spLocks/>
          </p:cNvSpPr>
          <p:nvPr/>
        </p:nvSpPr>
        <p:spPr>
          <a:xfrm>
            <a:off x="421386" y="1055248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موجهات تمرير رائز فهم المقروء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76A8046-744B-0680-D639-483F7B083755}"/>
              </a:ext>
            </a:extLst>
          </p:cNvPr>
          <p:cNvSpPr txBox="1"/>
          <p:nvPr/>
        </p:nvSpPr>
        <p:spPr>
          <a:xfrm>
            <a:off x="628650" y="1775248"/>
            <a:ext cx="72771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 يمرر رائز فهم المقروء جماعيا وتحرر الإجابات على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كراسة التقويم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2. يوجه الأستاذ المتعلمين إلى قراءة النص؛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3. يقرأ الأستاذ السؤال ويشرح المطلوب للمتعلمين، ويقدم لهم التمارين بشكل متدرج واحدا فواحدا ؛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4. بعد كل تمرين يترك لهم مدة  كافية لاختيار الجواب الصحيح وكتابته على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الكراسة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148839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FA78D-5A73-6C56-816A-2D85657F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C980BD9B-F40D-63E1-A73A-0D9520C63124}"/>
              </a:ext>
            </a:extLst>
          </p:cNvPr>
          <p:cNvSpPr txBox="1">
            <a:spLocks/>
          </p:cNvSpPr>
          <p:nvPr/>
        </p:nvSpPr>
        <p:spPr>
          <a:xfrm>
            <a:off x="628650" y="1521779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موجهات تمرير رائز توظيف الظواهر اللغوية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C0EB748-C582-C0CC-B99A-EE71D874CCCC}"/>
              </a:ext>
            </a:extLst>
          </p:cNvPr>
          <p:cNvSpPr txBox="1"/>
          <p:nvPr/>
        </p:nvSpPr>
        <p:spPr>
          <a:xfrm>
            <a:off x="933450" y="2835984"/>
            <a:ext cx="72771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 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يمرر رائز توظيف الظواهر جماعيا وتحرر الإجابات على كراسة التقويم؛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يوجه الأستاذ المتعلمين إلى الأسئلة المعروضة على الشاشة؛</a:t>
            </a:r>
          </a:p>
          <a:p>
            <a:pPr algn="just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يشرح الأستاذ المطلوب للمتعلمين، ويقدم لهم التمرين بشكل متدرج. </a:t>
            </a:r>
          </a:p>
        </p:txBody>
      </p:sp>
    </p:spTree>
    <p:extLst>
      <p:ext uri="{BB962C8B-B14F-4D97-AF65-F5344CB8AC3E}">
        <p14:creationId xmlns:p14="http://schemas.microsoft.com/office/powerpoint/2010/main" val="346664966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71CCA-3329-EFDE-F0A2-3BCDA1FE1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B5E4432-E235-2652-5AC7-5DBDC9472413}"/>
              </a:ext>
            </a:extLst>
          </p:cNvPr>
          <p:cNvSpPr txBox="1"/>
          <p:nvPr/>
        </p:nvSpPr>
        <p:spPr>
          <a:xfrm>
            <a:off x="384542" y="2862581"/>
            <a:ext cx="8374915" cy="2311519"/>
          </a:xfrm>
          <a:prstGeom prst="roundRect">
            <a:avLst>
              <a:gd name="adj" fmla="val 8723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 ملاحظة الصور؛</a:t>
            </a:r>
          </a:p>
          <a:p>
            <a:pPr lvl="0" algn="r" rtl="1">
              <a:lnSpc>
                <a:spcPct val="200000"/>
              </a:lnSpc>
              <a:defRPr/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توجيه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المتعلمين إلى تمريني المعجم </a:t>
            </a:r>
            <a:r>
              <a:rPr lang="f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V2-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457200" lvl="0" indent="-457200" algn="r" defTabSz="457200" rtl="1">
              <a:lnSpc>
                <a:spcPct val="200000"/>
              </a:lnSpc>
              <a:buClrTx/>
              <a:buFontTx/>
              <a:buAutoNum type="arabicPeriod" startAt="3"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التمرين 1 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V1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ثم التمرين 1 (</a:t>
            </a:r>
            <a:r>
              <a:rPr lang="f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V2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ويطالب المتعلمين بالإجابة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84F0FB-54A1-5F19-5855-655BED1EEB78}"/>
              </a:ext>
            </a:extLst>
          </p:cNvPr>
          <p:cNvSpPr txBox="1"/>
          <p:nvPr/>
        </p:nvSpPr>
        <p:spPr>
          <a:xfrm>
            <a:off x="3321698" y="1225435"/>
            <a:ext cx="2500604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المعجم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62826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487C59B3-29B4-9EEE-5454-537E81637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2E1627A-4454-1146-5707-39A8135393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عرض صور التمرين 1 إذا لم تكن واضحة في النسخ الورقية – 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4EA765B-CA61-E5BC-6E01-BE3229EB9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A53D863-1887-5767-0505-BD1B47C711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504E42B-E8B7-0807-1ACC-2F38039A40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635370A8-04DC-B17D-ACF6-280825ADF8C8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1D3E03-3029-5FFC-C78E-D666411C5AC4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FA229-9CD6-BB96-22B4-E0148CA679E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0B5823-0425-B860-8DEC-777D0A2647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502E8A7-9EBF-A3D2-DD8D-CFCF2DAB3185}"/>
              </a:ext>
            </a:extLst>
          </p:cNvPr>
          <p:cNvSpPr txBox="1"/>
          <p:nvPr/>
        </p:nvSpPr>
        <p:spPr>
          <a:xfrm>
            <a:off x="2831883" y="1444354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lang="fr-FR" sz="1600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C57568-9045-A9B5-882F-B73BC16D196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335" t="6749" r="1040" b="4424"/>
          <a:stretch>
            <a:fillRect/>
          </a:stretch>
        </p:blipFill>
        <p:spPr>
          <a:xfrm>
            <a:off x="1715650" y="2301617"/>
            <a:ext cx="2368721" cy="157128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44E1AF-7530-53A4-0206-0F9E518BF93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352" t="5952" r="2186" b="6988"/>
          <a:stretch>
            <a:fillRect/>
          </a:stretch>
        </p:blipFill>
        <p:spPr>
          <a:xfrm>
            <a:off x="5289034" y="4690833"/>
            <a:ext cx="2367644" cy="1583690"/>
          </a:xfrm>
          <a:prstGeom prst="rect">
            <a:avLst/>
          </a:prstGeom>
        </p:spPr>
      </p:pic>
      <p:pic>
        <p:nvPicPr>
          <p:cNvPr id="7" name="Image 6" descr="Une image contenant habits, personne, dessin&#10;&#10;Le contenu généré par l’IA peut être incorrect.">
            <a:extLst>
              <a:ext uri="{FF2B5EF4-FFF2-40B4-BE49-F238E27FC236}">
                <a16:creationId xmlns:a16="http://schemas.microsoft.com/office/drawing/2014/main" id="{8C297259-D589-6896-9418-DCA83E714CF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842" t="7276" r="4858" b="13267"/>
          <a:stretch>
            <a:fillRect/>
          </a:stretch>
        </p:blipFill>
        <p:spPr>
          <a:xfrm>
            <a:off x="5277118" y="2327790"/>
            <a:ext cx="2345770" cy="1536608"/>
          </a:xfrm>
          <a:prstGeom prst="rect">
            <a:avLst/>
          </a:prstGeom>
        </p:spPr>
      </p:pic>
      <p:pic>
        <p:nvPicPr>
          <p:cNvPr id="10" name="Image 9" descr="Une image contenant ciel, habits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801B42D1-39DD-E46E-B09A-A326170FFFE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8709" t="7669" r="9031" b="16096"/>
          <a:stretch>
            <a:fillRect/>
          </a:stretch>
        </p:blipFill>
        <p:spPr>
          <a:xfrm>
            <a:off x="1838389" y="4701081"/>
            <a:ext cx="2360925" cy="155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9596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9C4C4F60-8662-B21B-5D18-FA6CD4E82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5F23762A-360F-BCCD-9141-194EA9FE3A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9A2D43-8012-96E3-C5BC-5E3E23381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8D1272F-3F76-670D-E79A-67FFE54EB5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004E986-CF3E-3F01-3BD6-6E68267262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0600919-F655-859E-BEAC-328F3ECED3B5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5AE9186-1EAE-7CE1-6D87-9807A7849E03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8E03967-8FD9-D6B0-D01F-966F906FE71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A3CB47-DDA4-516E-CAF0-14B0EB0D63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9705857-E6AF-4903-8526-BF7A2359BA65}"/>
              </a:ext>
            </a:extLst>
          </p:cNvPr>
          <p:cNvSpPr txBox="1"/>
          <p:nvPr/>
        </p:nvSpPr>
        <p:spPr>
          <a:xfrm>
            <a:off x="2487435" y="3092047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6447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E8C89B08-6FA3-8B89-9025-1E698AADC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8F4CC698-95B7-5201-5C5F-906C9F7C29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97C4E32-1BAB-D486-D15D-60FCB70AA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20557B6-C405-9023-8E6F-1CC643B179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F5941D5-10E4-F5D0-2574-72EE77F2C7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C3A7BA3-74FF-7CDA-56A6-2C4848076258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46FAED2-E8B3-C054-11B6-D88368E16FBC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4996362-9CD3-4C6C-AC84-E1C15EF4AC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EFA7BD-4180-9EFD-F43F-5E455CDEBB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1A3603D-FD13-429C-22BE-05D34840D651}"/>
              </a:ext>
            </a:extLst>
          </p:cNvPr>
          <p:cNvSpPr txBox="1"/>
          <p:nvPr/>
        </p:nvSpPr>
        <p:spPr>
          <a:xfrm>
            <a:off x="2487435" y="3092047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6995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تقويم فهم المقروء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فهم المقروء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377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2B539-F7DB-E311-EB4D-6C1B306C1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E00E770-647D-BB05-337D-445DB2F2FB7E}"/>
              </a:ext>
            </a:extLst>
          </p:cNvPr>
          <p:cNvSpPr txBox="1"/>
          <p:nvPr/>
        </p:nvSpPr>
        <p:spPr>
          <a:xfrm>
            <a:off x="438365" y="2232160"/>
            <a:ext cx="8131629" cy="3801538"/>
          </a:xfrm>
          <a:prstGeom prst="roundRect">
            <a:avLst>
              <a:gd name="adj" fmla="val 7981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النص مرتين؛</a:t>
            </a:r>
          </a:p>
          <a:p>
            <a:pPr marR="0" lvl="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 المتعلمين إلى أسئلة الفهم؛</a:t>
            </a:r>
          </a:p>
          <a:p>
            <a:pPr marL="457200" lvl="0" indent="-457200" algn="r" rtl="1">
              <a:lnSpc>
                <a:spcPct val="200000"/>
              </a:lnSpc>
              <a:buFontTx/>
              <a:buAutoNum type="arabicPeriod" startAt="3"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السؤال الأول ويطالب المتعلمين بالإجابة، ثم يقرأ السؤال الثاني ويطالب المتعلمين بالإجابة، وهكذا إلى أن يكمل الأسئلة؛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2E9C38-6503-CED4-376C-8AC96CD86F54}"/>
              </a:ext>
            </a:extLst>
          </p:cNvPr>
          <p:cNvSpPr txBox="1"/>
          <p:nvPr/>
        </p:nvSpPr>
        <p:spPr>
          <a:xfrm>
            <a:off x="2220685" y="1259302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فهم المقروء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LC1</a:t>
            </a:r>
          </a:p>
        </p:txBody>
      </p:sp>
    </p:spTree>
    <p:extLst>
      <p:ext uri="{BB962C8B-B14F-4D97-AF65-F5344CB8AC3E}">
        <p14:creationId xmlns:p14="http://schemas.microsoft.com/office/powerpoint/2010/main" val="266663797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F7C07771-7D62-1B93-5A41-33B968495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94DD1FB-981E-6663-E44B-AF1A65D772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976C2A9-A601-C34B-48E1-E92CB6204A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E8AABAA-8943-FA4B-6293-CAEB8FB011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C08611B-65A2-54C4-C5C0-2FD0EDD218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D9E31AB-B12A-4A2C-CD50-37B85B9ABA82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B89ED99-755B-CFC4-91DF-55E731B6E5AF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D7B9914-8DF5-6AC7-2376-B2FE0C4FA5C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462539-E993-02FA-2CEF-70DFFC467C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5AF3ABD-7AC7-7F6A-8E96-065CE06517AC}"/>
              </a:ext>
            </a:extLst>
          </p:cNvPr>
          <p:cNvSpPr txBox="1"/>
          <p:nvPr/>
        </p:nvSpPr>
        <p:spPr>
          <a:xfrm>
            <a:off x="2487435" y="3092047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1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97422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04EC4CCD-3BB1-07D7-E3F9-A742DEA19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FDA1A26F-6E91-7BA8-47AC-70E283FA6D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التعليمية 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C5DFE8-E255-C12E-CEDE-8BF5BF164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0A99656-B462-92B7-0C39-F1B0EECF1A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1857779-E8C0-F6D7-E955-D4C49D12C6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A3A2DC6-EC32-C107-565C-0FA7423409F7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7B5AB73-1D4A-54BD-6B32-D66E71998BC4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118947C-5BE4-2534-9A2D-0C9E1038712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8F8A6D-7FCF-CB30-BF60-81E1E76361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27BDC71-771C-06E4-DF85-1E94A958B192}"/>
              </a:ext>
            </a:extLst>
          </p:cNvPr>
          <p:cNvSpPr txBox="1"/>
          <p:nvPr/>
        </p:nvSpPr>
        <p:spPr>
          <a:xfrm>
            <a:off x="2487435" y="3092047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التمرين 2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65439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توظيف الظواهر اللغوية المدروسة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توظيف الظواهر اللغوية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79E156F8-F5EF-BAA4-BE92-959064456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5D3CB096-E494-F22C-90B6-AF422B5BD1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سترتبون كلمات للحصول على جمل مفيدة.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870E45A-13E4-264B-62D0-8F935C687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A12D273-8B1A-8A6E-727B-F05A75E70A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91EE014-5FA9-5204-BD33-AB096DB37E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A39E17B-3776-5C68-6BC3-F352DBBFAF68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7E5F369-A712-D44C-3003-28A3EA9F41CA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7F87D4B-407B-5876-FA4A-6B4FFBFEAD0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1B5320-AC43-22BB-E6DA-095F6BA3B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1EFFC914-73E3-0C92-689D-F98805B10ECA}"/>
              </a:ext>
            </a:extLst>
          </p:cNvPr>
          <p:cNvSpPr txBox="1">
            <a:spLocks/>
          </p:cNvSpPr>
          <p:nvPr/>
        </p:nvSpPr>
        <p:spPr>
          <a:xfrm>
            <a:off x="470154" y="329857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التمرين الأول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846264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0C5285A3-64A2-4406-0D49-E0C2429E2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AFFC1185-58CE-893A-561E-799BAF4DED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r>
              <a:rPr lang="ar-MA" sz="20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تركيب الجملة الأولى ثم الثانية  ثم الثالثة على كراساتهم في المكان المناسب. </a:t>
            </a:r>
            <a:endParaRPr sz="20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CEBFEFF-F73F-6693-0222-044E08D8E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F2FB3D3-A856-CC52-7E50-9C0A480007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3C85CAA-2D7A-94CC-E841-A45C6F1C43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757DEF0-0426-4111-5A58-878467E27E86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C9A368-CA58-C10B-0748-B0A2B941E7D4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277A1B3-96CA-DC16-0944-018484FDE8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F3B398-5300-AF3D-1E5A-A858E0D636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5" name="Titre 3">
            <a:extLst>
              <a:ext uri="{FF2B5EF4-FFF2-40B4-BE49-F238E27FC236}">
                <a16:creationId xmlns:a16="http://schemas.microsoft.com/office/drawing/2014/main" id="{D24985D7-DBFB-1F2B-5227-B68E928FEE1C}"/>
              </a:ext>
            </a:extLst>
          </p:cNvPr>
          <p:cNvSpPr txBox="1">
            <a:spLocks/>
          </p:cNvSpPr>
          <p:nvPr/>
        </p:nvSpPr>
        <p:spPr>
          <a:xfrm>
            <a:off x="470154" y="329857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التمرين الأول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984435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6607C035-18DD-5BDF-0B88-09C4E3F2C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42580BF3-D07B-6654-4E21-A156E999DE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متن السؤال ويدعو التلاميذ إلى إتمام الكلمات بتاء مناسبة.</a:t>
            </a:r>
            <a:endParaRPr sz="2400" b="1" kern="1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8FB780A-A079-78E7-B2B1-3AD1AC353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5115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F96042F-BDA1-E565-491E-AAEED93A86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5D8E15A-DC1C-9164-B160-90D1EDAAFC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490DBE5-0D5A-793B-FA77-626FB86E36E7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10CC55-BF26-C634-B67D-0A9916996EBE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المقروء وتوظيف الظواهر اللغوية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DF7DB0-90BF-2EED-2772-CA92DEEF637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6699AF-EECA-E72E-49C6-2C8967FA26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5" name="Titre 3">
            <a:extLst>
              <a:ext uri="{FF2B5EF4-FFF2-40B4-BE49-F238E27FC236}">
                <a16:creationId xmlns:a16="http://schemas.microsoft.com/office/drawing/2014/main" id="{17516F49-1564-B80D-3FA1-FD555A6B91AF}"/>
              </a:ext>
            </a:extLst>
          </p:cNvPr>
          <p:cNvSpPr txBox="1">
            <a:spLocks/>
          </p:cNvSpPr>
          <p:nvPr/>
        </p:nvSpPr>
        <p:spPr>
          <a:xfrm>
            <a:off x="470154" y="329857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التمرين الثاني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769330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97C28-591B-383E-326A-A48BB872C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3B7651C-B045-B022-1A95-B094828FD6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7663D09-7057-56AC-0E9B-71CEB6E8ED8D}"/>
              </a:ext>
            </a:extLst>
          </p:cNvPr>
          <p:cNvSpPr txBox="1"/>
          <p:nvPr/>
        </p:nvSpPr>
        <p:spPr>
          <a:xfrm>
            <a:off x="5583922" y="1777877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جماعي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5737EFF-A3B2-1D5A-9114-B100DAF232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298DFFC-4007-EB6C-43F9-4B41A1D1DA6A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تقويم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 فهم المسموع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الإنتاج الكتابي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5F20ACA-69D7-4828-2A42-9505AD8FA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الجزء الثاني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85566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C1A52EC-4B21-CC17-2AFC-6CF281437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66E09190-921A-BFE7-91F7-51A2EAEFA0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7ABBB61-B6E9-5BDA-C0AC-836FCA083D8E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48FA72-C2FF-2E75-5DB3-5B3DD917A968}"/>
              </a:ext>
            </a:extLst>
          </p:cNvPr>
          <p:cNvSpPr txBox="1"/>
          <p:nvPr/>
        </p:nvSpPr>
        <p:spPr>
          <a:xfrm>
            <a:off x="1294429" y="2228671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رائز فهم المسموع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CC0DC25-2887-FFB3-29A0-71D102A71E07}"/>
              </a:ext>
            </a:extLst>
          </p:cNvPr>
          <p:cNvSpPr txBox="1"/>
          <p:nvPr/>
        </p:nvSpPr>
        <p:spPr>
          <a:xfrm>
            <a:off x="2209093" y="3931929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فهم المسموع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CO1 – CO2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9E2A32-A6AE-336B-6C54-809867A4B4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FBC69C-EB2F-1301-3686-A23AC74025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72B3EA-4DF4-4B75-7D17-34F552C5E5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D7D635-7B56-A1F5-C2E0-434D32A68D21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192060-C2A7-6851-90A4-B79B43B13930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F46F76-EBC4-473E-0E55-FCC812834F5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51031413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3B956-900D-A75C-2047-782712CFC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3">
            <a:extLst>
              <a:ext uri="{FF2B5EF4-FFF2-40B4-BE49-F238E27FC236}">
                <a16:creationId xmlns:a16="http://schemas.microsoft.com/office/drawing/2014/main" id="{0DA124D8-C1D5-84BE-35CD-D7F18E98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74" y="2421411"/>
            <a:ext cx="8279376" cy="3437110"/>
          </a:xfrm>
        </p:spPr>
        <p:txBody>
          <a:bodyPr>
            <a:noAutofit/>
          </a:bodyPr>
          <a:lstStyle/>
          <a:p>
            <a:pPr lvl="0" algn="r" defTabSz="457200">
              <a:lnSpc>
                <a:spcPct val="150000"/>
              </a:lnSpc>
              <a:spcAft>
                <a:spcPts val="400"/>
              </a:spcAft>
              <a:buClrTx/>
              <a:buSzTx/>
              <a:defRPr/>
            </a:pPr>
            <a:r>
              <a:rPr kumimoji="0" lang="ar-MA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تمرير جماعي على كراسة التقويم.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تسميع النص مرتين، بعد شد انتباه كل المتعلمين.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يقرأ الأستاذ السؤال بتأن مع الاقتراحات. يشرح المطلوب دون التلميح بالجواب. يشرح كيفية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بعد أن يتأكد من فهم المطلوب، يعطي الأستاذ إشارة البدء في الجواب.</a:t>
            </a:r>
            <a:br>
              <a:rPr lang="ar-MA" sz="2000" b="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لا يمر الأستاذ إلى السؤال الموالي إلا بعد الإجابة عن السؤال السابق. 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يجيب المتعلمون عن كل سؤال بوضع علامة (</a:t>
            </a:r>
            <a:r>
              <a:rPr kumimoji="0" lang="fr-F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تحت أو أمام الجواب الصحيح حسب المطلوب في السؤال</a:t>
            </a:r>
            <a:r>
              <a:rPr kumimoji="0" lang="f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في السؤال الخاص بترتيب الجمل حسب ورودها في النص، يقرأ الأستاذ الجمل قبل أن يبدأ المتعلمون في الترتيب.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تصحيح الإنجازات بناء على عناصر الإجابة.</a:t>
            </a:r>
            <a:br>
              <a:rPr kumimoji="0" lang="ar-MA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ar-MA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3">
            <a:extLst>
              <a:ext uri="{FF2B5EF4-FFF2-40B4-BE49-F238E27FC236}">
                <a16:creationId xmlns:a16="http://schemas.microsoft.com/office/drawing/2014/main" id="{B0102CAE-4C3B-6AD5-44D3-9C206CE4E75B}"/>
              </a:ext>
            </a:extLst>
          </p:cNvPr>
          <p:cNvSpPr txBox="1">
            <a:spLocks/>
          </p:cNvSpPr>
          <p:nvPr/>
        </p:nvSpPr>
        <p:spPr>
          <a:xfrm>
            <a:off x="628650" y="881492"/>
            <a:ext cx="7886700" cy="52378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fr-MA" sz="3600" b="1" i="0" u="none" strike="noStrike" cap="none">
                <a:solidFill>
                  <a:srgbClr val="565F88"/>
                </a:solidFill>
                <a:latin typeface="Microsoft Uighur" panose="020B0604020202020204" charset="-78"/>
                <a:ea typeface="Arial"/>
                <a:cs typeface="Microsoft Uighur" panose="020B060402020202020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B0604020202020204" charset="-78"/>
                <a:sym typeface="Arial"/>
              </a:rPr>
              <a:t>موجهات تمرير رائز 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168942722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71CCA-3329-EFDE-F0A2-3BCDA1FE1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B5E4432-E235-2652-5AC7-5DBDC9472413}"/>
              </a:ext>
            </a:extLst>
          </p:cNvPr>
          <p:cNvSpPr txBox="1"/>
          <p:nvPr/>
        </p:nvSpPr>
        <p:spPr>
          <a:xfrm>
            <a:off x="506185" y="2139027"/>
            <a:ext cx="8131629" cy="36360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 الاستماع إلى النص؛</a:t>
            </a:r>
            <a:endParaRPr lang="ar-MA" sz="2400" b="1" noProof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r" defTabSz="457200" rtl="1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 أسئلة فهم المسموع؛</a:t>
            </a:r>
          </a:p>
          <a:p>
            <a:pPr marL="457200" marR="0" lvl="0" indent="-457200" algn="r" defTabSz="457200" rtl="1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السؤال الأول ويطالب المتعلمين بالإجابة، ثم يقرأ السؤال الثاني ويطالب المتعلمين بالإجابة، وهكذا إلى أن يكمل الأسئلة؛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84F0FB-54A1-5F19-5855-655BED1EEB78}"/>
              </a:ext>
            </a:extLst>
          </p:cNvPr>
          <p:cNvSpPr txBox="1"/>
          <p:nvPr/>
        </p:nvSpPr>
        <p:spPr>
          <a:xfrm>
            <a:off x="2561781" y="1171620"/>
            <a:ext cx="4371167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 rtl="1"/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فهم المسموع</a:t>
            </a:r>
            <a:r>
              <a:rPr lang="fr-MA" sz="3200" dirty="0">
                <a:solidFill>
                  <a:srgbClr val="4472C4">
                    <a:lumMod val="50000"/>
                  </a:srgbClr>
                </a:solidFill>
              </a:rPr>
              <a:t>CO1-CO2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124629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B09881E-6431-7532-614D-2816D49CE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EC19EEFA-15E5-2D91-4570-43F62D9699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 الكراسات، بعد سماع الحكاية سوف تجيبون عن الأسئلة.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BEB623-D5D3-44B4-DBCC-6C7CDB065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2D2476-8331-B68F-078B-3ACC7421A5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82A84F-3B1E-E004-2A88-B3299BD861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7731AA-8303-973C-82AB-4817A858A6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92749C-BF01-515C-2A23-95BFF63CC1A7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2C0924-1EB7-C2BC-7241-4F186541694B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C200F-AF2C-9ED0-7951-078F7B9F1B3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0" name="Image 9" descr="Une image contenant sourire, Dessin animé, Anim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A9C878C-E9B4-C664-7240-DDA3FB18F5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5446" y="1665593"/>
            <a:ext cx="3597442" cy="37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1119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7297F77-7E22-E1E0-7BBD-37BCCC6FB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73E76A7-FFCA-D071-B091-B6E76F1E47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2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يسمع الأستاذ النص للمتعلمين  ثلاث مرات.</a:t>
            </a:r>
            <a:endParaRPr sz="22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05D8C6-CE90-1019-216D-B389339A3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2" name="Titre 3">
            <a:extLst>
              <a:ext uri="{FF2B5EF4-FFF2-40B4-BE49-F238E27FC236}">
                <a16:creationId xmlns:a16="http://schemas.microsoft.com/office/drawing/2014/main" id="{AC5BE859-D219-9099-FFC2-A3AA33428270}"/>
              </a:ext>
            </a:extLst>
          </p:cNvPr>
          <p:cNvSpPr txBox="1">
            <a:spLocks/>
          </p:cNvSpPr>
          <p:nvPr/>
        </p:nvSpPr>
        <p:spPr>
          <a:xfrm>
            <a:off x="458949" y="1588553"/>
            <a:ext cx="8226101" cy="4937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ct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ctr" rtl="1"/>
            <a:r>
              <a:rPr lang="ar-SA" sz="160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اَلْمُفَكِّرَةُ </a:t>
            </a:r>
            <a:r>
              <a:rPr lang="ar-SA" sz="16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ٱلصَّغيرَةُ</a:t>
            </a:r>
            <a:endParaRPr lang="f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70000"/>
              </a:lnSpc>
            </a:pP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في أَحَدِ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ٱلْأَيّامِ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، اِشْتَرى حُسامٌ مُفَكِّرَةً صَغيرَةً لِيَكْتُبَ فيها مَا يَفْعَلُهُ كُلَّ يَوْمٍ. وَفي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ٱلْمَساءِ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جَلَسَ قُرْبَ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ٱلنّافِذَةِ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، وَبَدَأَ يَكْتُبُ</a:t>
            </a:r>
            <a: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:</a:t>
            </a:r>
          </a:p>
          <a:p>
            <a:pPr lvl="0" algn="r" rtl="1">
              <a:lnSpc>
                <a:spcPct val="170000"/>
              </a:lnSpc>
            </a:pP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اَلْيَوْمَ، ذَهَبْتُ إِلى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ٱلْمَدْرَسَةِ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، وَلَعِبْتُ مَعَ أَصْدِقائي في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ٱلسّاحَةِ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، ثُمَّ عُدْتُ إِلى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ٱلْبَيْتِ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مُبَكِّرًا</a:t>
            </a:r>
            <a: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 </a:t>
            </a:r>
            <a:endParaRPr lang="f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529B52-02A7-0CBD-22B1-D1F3084B22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24A9DB-56FE-21BD-92F5-318316CCE6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8A6804-814F-E9C3-52BF-1BC026498F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99D5C2-BC8E-F6A0-E093-BEA96057AC74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3D8361-33F6-2453-4F0F-9A3D1B63AEA8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111AFB-A1D7-EB55-D95E-95DEC55A817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9" name="Google Shape;1362;p11">
            <a:extLst>
              <a:ext uri="{FF2B5EF4-FFF2-40B4-BE49-F238E27FC236}">
                <a16:creationId xmlns:a16="http://schemas.microsoft.com/office/drawing/2014/main" id="{8A97BEDE-E5EF-07D1-A6E9-266E43EF0A4B}"/>
              </a:ext>
            </a:extLst>
          </p:cNvPr>
          <p:cNvSpPr txBox="1">
            <a:spLocks/>
          </p:cNvSpPr>
          <p:nvPr/>
        </p:nvSpPr>
        <p:spPr>
          <a:xfrm>
            <a:off x="632374" y="743301"/>
            <a:ext cx="6840000" cy="61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457200">
              <a:lnSpc>
                <a:spcPct val="100000"/>
              </a:lnSpc>
              <a:defRPr/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تسميع النص مرتين </a:t>
            </a:r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342786040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7D1B9C5C-BBD7-B8A4-03B1-0C2AD1880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4D972E92-401E-73BF-9642-1B564B7BC4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2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يسمع الأستاذ النص للمتعلمين  ثلاث مرات.</a:t>
            </a:r>
            <a:endParaRPr sz="22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F7C133-7D6E-4159-11BF-09DEB586E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6AD857-E51E-60CA-F997-C532FB2A55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28C7FF-B25E-C294-07A7-6A4BF18D06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A3EBD1-22FE-DED0-5A3F-6904A090BB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2E852D-7B9C-BF2A-EDF2-40C855072025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D19C2D-0326-6D55-F251-44D9318AFFF9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AAA590-171E-244D-1536-96F1A554A08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9" name="Google Shape;1362;p11">
            <a:extLst>
              <a:ext uri="{FF2B5EF4-FFF2-40B4-BE49-F238E27FC236}">
                <a16:creationId xmlns:a16="http://schemas.microsoft.com/office/drawing/2014/main" id="{6DBC2AAB-E6FA-EDAF-52F7-EBA4E1E58A8C}"/>
              </a:ext>
            </a:extLst>
          </p:cNvPr>
          <p:cNvSpPr txBox="1">
            <a:spLocks/>
          </p:cNvSpPr>
          <p:nvPr/>
        </p:nvSpPr>
        <p:spPr>
          <a:xfrm>
            <a:off x="632374" y="743301"/>
            <a:ext cx="6840000" cy="61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457200">
              <a:lnSpc>
                <a:spcPct val="100000"/>
              </a:lnSpc>
              <a:defRPr/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تسميع النص مرتين </a:t>
            </a:r>
            <a:endParaRPr lang="ar-MA" dirty="0"/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670A51C-9A2D-C7F1-7163-D72DD611FE69}"/>
              </a:ext>
            </a:extLst>
          </p:cNvPr>
          <p:cNvSpPr txBox="1">
            <a:spLocks/>
          </p:cNvSpPr>
          <p:nvPr/>
        </p:nvSpPr>
        <p:spPr>
          <a:xfrm>
            <a:off x="458949" y="1902634"/>
            <a:ext cx="8226101" cy="444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/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70000"/>
              </a:lnSpc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70000"/>
              </a:lnSpc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70000"/>
              </a:lnSpc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20000"/>
              </a:lnSpc>
            </a:pPr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20000"/>
              </a:lnSpc>
            </a:pPr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20000"/>
              </a:lnSpc>
            </a:pPr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20000"/>
              </a:lnSpc>
            </a:pPr>
            <a:r>
              <a:rPr lang="a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وَ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في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ٱلْيَوْمِ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ٱلتَّالي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كَتَبَ حُسامٌ ما فَعَلَهُ أَيْضاً، وَلاحَظَ أَنَّ أَيّامَهُ لَيْسَتْ مُتَشابِهَةً دائِماً، فَمَرَّةً يَزورُ جَدَّهُ في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ٱلْقَرْيَةِ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، وَمَرَّةً يَذْهَبُ إِلى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ٱلْمَكْتَبَةِ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، وَمَرَّةً يُساعِدُ أَباهُ في شِراءِ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ٱلْحاجِياتِ</a:t>
            </a:r>
            <a: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  <a:endParaRPr lang="a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20000"/>
              </a:lnSpc>
            </a:pPr>
            <a:endParaRPr lang="f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20000"/>
              </a:lnSpc>
            </a:pP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بَعْدَ أَسابيعَ، صارَ حُسامٌ يَفْتَحُ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ٱلْمُفَكِّرَةَ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لِيَعْرِفَ ماذا فَعَلَ مِنْ قَبْلُ، فَيَبْتَسِمُ حينَ يَقْرَأُ ما كَتَبَهُ. وَمُنْذُ ذٰلِكَ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ٱلْوَقْتِ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صارَتْ مُفَكِّرَتُهُ صَديقَتَهُ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ٱلصَّغيرَةَ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ٱلَّتي</a:t>
            </a: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تُذَكِّرُهُ بِأَجْمَلِ </a:t>
            </a:r>
            <a:r>
              <a:rPr lang="ar-SA" sz="1600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ٱللَّحَظاتِ</a:t>
            </a:r>
            <a: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endParaRPr lang="ar-MA" sz="1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70000"/>
              </a:lnSpc>
            </a:pPr>
            <a:endParaRPr lang="f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70000"/>
              </a:lnSpc>
            </a:pPr>
            <a:br>
              <a:rPr lang="fr-M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</a:br>
            <a:r>
              <a:rPr lang="ar-SA" sz="16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-</a:t>
            </a:r>
            <a:endParaRPr lang="fr-MA" sz="16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335614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3EC819D-5E8F-5971-6F8F-751F01C5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3">
            <a:extLst>
              <a:ext uri="{FF2B5EF4-FFF2-40B4-BE49-F238E27FC236}">
                <a16:creationId xmlns:a16="http://schemas.microsoft.com/office/drawing/2014/main" id="{1B5CB8AA-1B90-92CD-12D8-9D1EBC9D30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249" y="684000"/>
            <a:ext cx="829226" cy="82922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C7BE2FED-663E-60F0-4D7B-EDBD4C80E5CF}"/>
              </a:ext>
            </a:extLst>
          </p:cNvPr>
          <p:cNvSpPr/>
          <p:nvPr/>
        </p:nvSpPr>
        <p:spPr>
          <a:xfrm>
            <a:off x="1037980" y="1154155"/>
            <a:ext cx="6811591" cy="392768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02F8FE-0B91-2A30-29C8-01B347DC5854}"/>
              </a:ext>
            </a:extLst>
          </p:cNvPr>
          <p:cNvSpPr txBox="1"/>
          <p:nvPr/>
        </p:nvSpPr>
        <p:spPr>
          <a:xfrm>
            <a:off x="1294429" y="2228671"/>
            <a:ext cx="6366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72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7200" b="1" i="0" u="none" strike="noStrike" kern="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A148E75-ADF5-C63B-5B60-352A54DC5FE2}"/>
              </a:ext>
            </a:extLst>
          </p:cNvPr>
          <p:cNvSpPr txBox="1"/>
          <p:nvPr/>
        </p:nvSpPr>
        <p:spPr>
          <a:xfrm>
            <a:off x="2209093" y="3931929"/>
            <a:ext cx="4469363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الإنتاج الكتابي </a:t>
            </a: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PE1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7327861-E0B8-A069-DBD5-AE7EC907F2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ECA969-5FD6-41EB-D64C-3FB7D4B5E5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0D958C5-79C7-77D2-CDA2-976F867CB0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533499D-5B00-338A-3DD3-1217FFAE31FC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842C88-7D35-A738-8BD5-97F8D3961AAE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B3237-FCC8-9650-C67C-C51A9E37F65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388037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6824E-C03E-54F3-A0CC-1C481566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039E5E9-B702-B685-9A59-C884ED8014E3}"/>
              </a:ext>
            </a:extLst>
          </p:cNvPr>
          <p:cNvSpPr txBox="1"/>
          <p:nvPr/>
        </p:nvSpPr>
        <p:spPr>
          <a:xfrm>
            <a:off x="823426" y="3019473"/>
            <a:ext cx="7497147" cy="22048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إلى 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ملاحظة المشاهد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؛</a:t>
            </a:r>
            <a:endParaRPr lang="ar-MA" sz="2400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توجيه المتعلمين </a:t>
            </a: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التعبير عن المشاهد بجمل تامة؛</a:t>
            </a:r>
          </a:p>
          <a:p>
            <a:pPr marL="457200" marR="0" lvl="0" indent="-457200" algn="r" defTabSz="4572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يقرأ الأستاذ التمرين 1 ويطالب المتعلمين بالإجابة عنه.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38369E-CB40-33CF-8209-8FC9352F8D3C}"/>
              </a:ext>
            </a:extLst>
          </p:cNvPr>
          <p:cNvSpPr txBox="1"/>
          <p:nvPr/>
        </p:nvSpPr>
        <p:spPr>
          <a:xfrm>
            <a:off x="2561781" y="1171620"/>
            <a:ext cx="4371167" cy="6469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 rtl="1"/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الإنتاج الكتابي</a:t>
            </a:r>
            <a:r>
              <a:rPr lang="fr-MA" sz="3200" dirty="0">
                <a:solidFill>
                  <a:srgbClr val="4472C4">
                    <a:lumMod val="50000"/>
                  </a:srgbClr>
                </a:solidFill>
              </a:rPr>
              <a:t>PE1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027094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8470A910-9466-B86C-2EFE-1E8FEB7D6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C675463C-CC79-B3E0-A66E-BBAE8BC6AC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756000"/>
            <a:ext cx="714812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lang="ar-MA" sz="2400" b="1" kern="1200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عرض صور التمرين 1 إذا لم تكن واضحة في النسخ الورقية – يقرأ التعليمة ويطلب من المتعلمين التعبير عن كل مشهد بجمل تامة.</a:t>
            </a:r>
            <a:endParaRPr sz="2400" b="1" kern="1200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9ECD8B-88BA-C9EF-9A83-866544046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2" name="Titre 3">
            <a:extLst>
              <a:ext uri="{FF2B5EF4-FFF2-40B4-BE49-F238E27FC236}">
                <a16:creationId xmlns:a16="http://schemas.microsoft.com/office/drawing/2014/main" id="{25F2D1D1-85CE-EC9E-A101-ACC81C2D2721}"/>
              </a:ext>
            </a:extLst>
          </p:cNvPr>
          <p:cNvSpPr txBox="1">
            <a:spLocks/>
          </p:cNvSpPr>
          <p:nvPr/>
        </p:nvSpPr>
        <p:spPr>
          <a:xfrm>
            <a:off x="2487435" y="188304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التمرين الأول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4A39404-714B-7D4D-C225-624508A947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3F6C17-3CB8-D979-D5F7-8BF584C2B6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96F4EF-50C8-53BD-2EC1-A28CC7CD85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32FEC7-32CF-4E88-71C7-C9E911A92FC4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CA46CF-7159-3AB3-0195-797D1282E78B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</a:rPr>
              <a:t>تقويم فهم المسموع والإنتاج الكتابي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FE916F-7DFC-2C78-BA42-27A2AB493CC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99CA1AA-E462-F87A-B5CF-C2340FFEC1AC}"/>
              </a:ext>
            </a:extLst>
          </p:cNvPr>
          <p:cNvGrpSpPr/>
          <p:nvPr/>
        </p:nvGrpSpPr>
        <p:grpSpPr>
          <a:xfrm>
            <a:off x="997935" y="2910228"/>
            <a:ext cx="7148129" cy="2156283"/>
            <a:chOff x="673856" y="6432670"/>
            <a:chExt cx="6913569" cy="123756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16B6026-AA9B-0DB5-20C8-2DEE95CE2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58987" y="6443446"/>
              <a:ext cx="2128438" cy="1226784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26DE711-C3AB-BAB3-9B47-1E020E728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55714" y="6432670"/>
              <a:ext cx="2153059" cy="123755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5746877-2D1C-A837-AEF8-7053DAD6B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73856" y="6432670"/>
              <a:ext cx="2108491" cy="1237559"/>
            </a:xfrm>
            <a:prstGeom prst="rect">
              <a:avLst/>
            </a:prstGeom>
          </p:spPr>
        </p:pic>
      </p:grpSp>
      <p:sp>
        <p:nvSpPr>
          <p:cNvPr id="13" name="Ellipse 12">
            <a:extLst>
              <a:ext uri="{FF2B5EF4-FFF2-40B4-BE49-F238E27FC236}">
                <a16:creationId xmlns:a16="http://schemas.microsoft.com/office/drawing/2014/main" id="{8F7C8C2D-727C-1D08-7E08-8539F0B05264}"/>
              </a:ext>
            </a:extLst>
          </p:cNvPr>
          <p:cNvSpPr/>
          <p:nvPr/>
        </p:nvSpPr>
        <p:spPr>
          <a:xfrm>
            <a:off x="6992888" y="4886509"/>
            <a:ext cx="360000" cy="360000"/>
          </a:xfrm>
          <a:prstGeom prst="ellipse">
            <a:avLst/>
          </a:prstGeom>
          <a:solidFill>
            <a:schemeClr val="bg1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>
              <a:buNone/>
            </a:pPr>
            <a:r>
              <a:rPr lang="ar-SA" sz="14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fr-MA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0B2F106-811D-1377-ADB5-1D4D2F370859}"/>
              </a:ext>
            </a:extLst>
          </p:cNvPr>
          <p:cNvSpPr/>
          <p:nvPr/>
        </p:nvSpPr>
        <p:spPr>
          <a:xfrm>
            <a:off x="4381688" y="4886509"/>
            <a:ext cx="360000" cy="360000"/>
          </a:xfrm>
          <a:prstGeom prst="ellipse">
            <a:avLst/>
          </a:prstGeom>
          <a:solidFill>
            <a:schemeClr val="bg1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>
              <a:buNone/>
            </a:pPr>
            <a:r>
              <a:rPr lang="ar-MA" sz="14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fr-MA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4B3B3C8-6371-FEFC-0BAC-CCABCF9B4228}"/>
              </a:ext>
            </a:extLst>
          </p:cNvPr>
          <p:cNvSpPr/>
          <p:nvPr/>
        </p:nvSpPr>
        <p:spPr>
          <a:xfrm>
            <a:off x="1846386" y="4886509"/>
            <a:ext cx="360000" cy="360000"/>
          </a:xfrm>
          <a:prstGeom prst="ellipse">
            <a:avLst/>
          </a:prstGeom>
          <a:solidFill>
            <a:schemeClr val="bg1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>
              <a:buNone/>
            </a:pPr>
            <a:r>
              <a:rPr lang="ar-MA" sz="1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fr-MA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59697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1650-4413-5D16-1669-DD0B04476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9E313-494C-A3B1-F8B5-FF082D0E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655565D-BA0F-B953-17AD-0E2D9F3A84DE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CBB635-0C5D-4CC8-6C5C-62E47F0C7786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47B153-F4E4-3A15-B189-0C81D5AC585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Google Shape;1680;p27">
            <a:extLst>
              <a:ext uri="{FF2B5EF4-FFF2-40B4-BE49-F238E27FC236}">
                <a16:creationId xmlns:a16="http://schemas.microsoft.com/office/drawing/2014/main" id="{A4A412D9-BDA5-CADF-60E2-4C731975B0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627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893" y="744718"/>
            <a:ext cx="7369736" cy="612000"/>
          </a:xfrm>
        </p:spPr>
        <p:txBody>
          <a:bodyPr>
            <a:normAutofit/>
          </a:bodyPr>
          <a:lstStyle/>
          <a:p>
            <a:pPr algn="r" rtl="0"/>
            <a:r>
              <a:rPr lang="ar-MA" sz="2700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في المنزل، تدربوا على قراءة النص ص 64. </a:t>
            </a:r>
            <a:endParaRPr lang="fr-US" sz="2700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606877" y="3953846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AB7DA30-BA95-1611-5DB8-5DBCE0F443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908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6FBF97-CF82-3A73-C127-46317FD6DB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6750" y="1707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BCA8FD-C76D-425B-68AC-999393AC1C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87A16D-B05E-4E40-37CF-5EDE6C1AAA0A}"/>
              </a:ext>
            </a:extLst>
          </p:cNvPr>
          <p:cNvSpPr>
            <a:spLocks/>
          </p:cNvSpPr>
          <p:nvPr/>
        </p:nvSpPr>
        <p:spPr>
          <a:xfrm>
            <a:off x="6362888" y="1704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AA4BB7-A57B-5A42-15EE-E20CCB9FC8DE}"/>
              </a:ext>
            </a:extLst>
          </p:cNvPr>
          <p:cNvSpPr>
            <a:spLocks/>
          </p:cNvSpPr>
          <p:nvPr/>
        </p:nvSpPr>
        <p:spPr>
          <a:xfrm>
            <a:off x="2642492" y="112233"/>
            <a:ext cx="3094328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/>
                <a:cs typeface="Arial" panose="020B0604020202020204" pitchFamily="34" charset="0"/>
              </a:rPr>
              <a:t>تقويم فهم المقروء وتوظيف الظواهر اللغوية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ADB1C5-3F65-ACCC-F4DA-63D38EEA36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1600" b="1" kern="1200" dirty="0">
                <a:solidFill>
                  <a:srgbClr val="565F88"/>
                </a:solidFill>
                <a:latin typeface="Arial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B8080CC-509D-6344-F011-563DF18CDE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6369" y="1510648"/>
            <a:ext cx="3711262" cy="505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5299</TotalTime>
  <Words>1202</Words>
  <Application>Microsoft Office PowerPoint</Application>
  <PresentationFormat>Affichage à l'écran (4:3)</PresentationFormat>
  <Paragraphs>227</Paragraphs>
  <Slides>37</Slides>
  <Notes>17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37</vt:i4>
      </vt:variant>
    </vt:vector>
  </HeadingPairs>
  <TitlesOfParts>
    <vt:vector size="59" baseType="lpstr">
      <vt:lpstr>Noto Sans Symbols</vt:lpstr>
      <vt:lpstr>Dosis ExtraBold</vt:lpstr>
      <vt:lpstr>Calibri Light</vt:lpstr>
      <vt:lpstr>Wingdings</vt:lpstr>
      <vt:lpstr>Dosis Medium</vt:lpstr>
      <vt:lpstr>Microsoft Uighur</vt:lpstr>
      <vt:lpstr>Dosis</vt:lpstr>
      <vt:lpstr>Arial</vt:lpstr>
      <vt:lpstr>Dosis SemiBold</vt:lpstr>
      <vt:lpstr>Calibri</vt:lpstr>
      <vt:lpstr>Abadi</vt:lpstr>
      <vt:lpstr>Thème Office</vt:lpstr>
      <vt:lpstr>1_04- قراءة/ كتابة</vt:lpstr>
      <vt:lpstr>3_Env-Enseignant</vt:lpstr>
      <vt:lpstr>1_Conception personnalisée</vt:lpstr>
      <vt:lpstr>00_Env-Enseignant</vt:lpstr>
      <vt:lpstr>2_Thème Office</vt:lpstr>
      <vt:lpstr>2_01- نشاط اعتيادي</vt:lpstr>
      <vt:lpstr>3_01- نشاط اعتيادي</vt:lpstr>
      <vt:lpstr>1_01- نشاط اعتيادي</vt:lpstr>
      <vt:lpstr>3_Thème Office</vt:lpstr>
      <vt:lpstr>1_Env-Enseignant</vt:lpstr>
      <vt:lpstr>Présentation PowerPoint</vt:lpstr>
      <vt:lpstr>تنظيم حصص الأسبوع التربوي</vt:lpstr>
      <vt:lpstr>هيكلة حصة اليوم</vt:lpstr>
      <vt:lpstr>Présentation PowerPoint</vt:lpstr>
      <vt:lpstr>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الجزء الأول</vt:lpstr>
      <vt:lpstr>Présentation PowerPoint</vt:lpstr>
      <vt:lpstr>Présentation PowerPoint</vt:lpstr>
      <vt:lpstr>Présentation PowerPoint</vt:lpstr>
      <vt:lpstr>Présentation PowerPoint</vt:lpstr>
      <vt:lpstr>يتم عرض صور التمرين 1 إذا لم تكن واضحة في النسخ الورقية – يقرأ الأستاذ التعليمية </vt:lpstr>
      <vt:lpstr>يقرأ الأستاذ التعليمية </vt:lpstr>
      <vt:lpstr>يقرأ الأستاذ التعليمية </vt:lpstr>
      <vt:lpstr>فهم المقروء</vt:lpstr>
      <vt:lpstr>Présentation PowerPoint</vt:lpstr>
      <vt:lpstr>يقرأ الأستاذ التعليمية </vt:lpstr>
      <vt:lpstr>يقرأ الأستاذ التعليمية </vt:lpstr>
      <vt:lpstr>توظيف الظواهر اللغوية</vt:lpstr>
      <vt:lpstr>سترتبون كلمات للحصول على جمل مفيدة.</vt:lpstr>
      <vt:lpstr>يقرأ الأستاذ متن السؤال ويدعو التلاميذ إلى تركيب الجملة الأولى ثم الثانية  ثم الثالثة على كراساتهم في المكان المناسب. </vt:lpstr>
      <vt:lpstr>يقرأ الأستاذ متن السؤال ويدعو التلاميذ إلى إتمام الكلمات بتاء مناسبة.</vt:lpstr>
      <vt:lpstr>الجزء الثاني</vt:lpstr>
      <vt:lpstr>Présentation PowerPoint</vt:lpstr>
      <vt:lpstr>- تمرير جماعي على كراسة التقويم.  - تسميع النص مرتين، بعد شد انتباه كل المتعلمين.  - يقرأ الأستاذ السؤال بتأن مع الاقتراحات. يشرح المطلوب دون التلميح بالجواب. يشرح كيفية الإجابة. - بعد أن يتأكد من فهم المطلوب، يعطي الأستاذ إشارة البدء في الجواب. - لا يمر الأستاذ إلى السؤال الموالي إلا بعد الإجابة عن السؤال السابق.   - يجيب المتعلمون عن كل سؤال بوضع علامة (x) تحت أو أمام الجواب الصحيح حسب المطلوب في السؤال .  - في السؤال الخاص بترتيب الجمل حسب ورودها في النص، يقرأ الأستاذ الجمل قبل أن يبدأ المتعلمون في الترتيب. - تصحيح الإنجازات بناء على عناصر الإجابة. </vt:lpstr>
      <vt:lpstr>Présentation PowerPoint</vt:lpstr>
      <vt:lpstr>خذوا  الكراسات، بعد سماع الحكاية سوف تجيبون عن الأسئلة.</vt:lpstr>
      <vt:lpstr>يسمع الأستاذ النص للمتعلمين  ثلاث مرات.</vt:lpstr>
      <vt:lpstr>يسمع الأستاذ النص للمتعلمين  ثلاث مرات.</vt:lpstr>
      <vt:lpstr>Présentation PowerPoint</vt:lpstr>
      <vt:lpstr>Présentation PowerPoint</vt:lpstr>
      <vt:lpstr>يتم عرض صور التمرين 1 إذا لم تكن واضحة في النسخ الورقية – يقرأ التعليمة ويطلب من المتعلمين التعبير عن كل مشهد بجمل تامة.</vt:lpstr>
      <vt:lpstr> اختتام الحصة </vt:lpstr>
      <vt:lpstr>في المنزل، تدربوا على قراءة النص ص 64.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55</cp:revision>
  <dcterms:created xsi:type="dcterms:W3CDTF">2023-09-20T21:35:22Z</dcterms:created>
  <dcterms:modified xsi:type="dcterms:W3CDTF">2026-03-10T15:18:57Z</dcterms:modified>
</cp:coreProperties>
</file>