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4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5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14" r:id="rId3"/>
    <p:sldMasterId id="2147483732" r:id="rId4"/>
    <p:sldMasterId id="2147483773" r:id="rId5"/>
    <p:sldMasterId id="2147483836" r:id="rId6"/>
    <p:sldMasterId id="2147483851" r:id="rId7"/>
    <p:sldMasterId id="2147483863" r:id="rId8"/>
    <p:sldMasterId id="2147483865" r:id="rId9"/>
    <p:sldMasterId id="2147483898" r:id="rId10"/>
    <p:sldMasterId id="2147483902" r:id="rId11"/>
    <p:sldMasterId id="2147483925" r:id="rId12"/>
    <p:sldMasterId id="2147483948" r:id="rId13"/>
    <p:sldMasterId id="2147483965" r:id="rId14"/>
    <p:sldMasterId id="2147483988" r:id="rId15"/>
    <p:sldMasterId id="2147484002" r:id="rId16"/>
  </p:sldMasterIdLst>
  <p:notesMasterIdLst>
    <p:notesMasterId r:id="rId75"/>
  </p:notesMasterIdLst>
  <p:sldIdLst>
    <p:sldId id="2147482797" r:id="rId17"/>
    <p:sldId id="2147482723" r:id="rId18"/>
    <p:sldId id="2147482463" r:id="rId19"/>
    <p:sldId id="2147482692" r:id="rId20"/>
    <p:sldId id="2147482531" r:id="rId21"/>
    <p:sldId id="2147482727" r:id="rId22"/>
    <p:sldId id="2147482713" r:id="rId23"/>
    <p:sldId id="2147482728" r:id="rId24"/>
    <p:sldId id="2147482508" r:id="rId25"/>
    <p:sldId id="2147482729" r:id="rId26"/>
    <p:sldId id="2147482730" r:id="rId27"/>
    <p:sldId id="2134806537" r:id="rId28"/>
    <p:sldId id="2147482705" r:id="rId29"/>
    <p:sldId id="2147482766" r:id="rId30"/>
    <p:sldId id="2147482740" r:id="rId31"/>
    <p:sldId id="2147482741" r:id="rId32"/>
    <p:sldId id="2147482850" r:id="rId33"/>
    <p:sldId id="303" r:id="rId34"/>
    <p:sldId id="2147482836" r:id="rId35"/>
    <p:sldId id="2147482841" r:id="rId36"/>
    <p:sldId id="2147482842" r:id="rId37"/>
    <p:sldId id="2147482843" r:id="rId38"/>
    <p:sldId id="2147482844" r:id="rId39"/>
    <p:sldId id="2147482845" r:id="rId40"/>
    <p:sldId id="2147482846" r:id="rId41"/>
    <p:sldId id="2147482847" r:id="rId42"/>
    <p:sldId id="2147482848" r:id="rId43"/>
    <p:sldId id="2147482763" r:id="rId44"/>
    <p:sldId id="2147482761" r:id="rId45"/>
    <p:sldId id="305" r:id="rId46"/>
    <p:sldId id="2147482746" r:id="rId47"/>
    <p:sldId id="2147482762" r:id="rId48"/>
    <p:sldId id="2147482849" r:id="rId49"/>
    <p:sldId id="2147482829" r:id="rId50"/>
    <p:sldId id="2147482772" r:id="rId51"/>
    <p:sldId id="2147482776" r:id="rId52"/>
    <p:sldId id="2147482790" r:id="rId53"/>
    <p:sldId id="2147482794" r:id="rId54"/>
    <p:sldId id="2147482795" r:id="rId55"/>
    <p:sldId id="2147482833" r:id="rId56"/>
    <p:sldId id="2147482832" r:id="rId57"/>
    <p:sldId id="2147482825" r:id="rId58"/>
    <p:sldId id="2147482824" r:id="rId59"/>
    <p:sldId id="2147482816" r:id="rId60"/>
    <p:sldId id="2147482791" r:id="rId61"/>
    <p:sldId id="2147482830" r:id="rId62"/>
    <p:sldId id="2147482834" r:id="rId63"/>
    <p:sldId id="2147482817" r:id="rId64"/>
    <p:sldId id="2147482822" r:id="rId65"/>
    <p:sldId id="2147482831" r:id="rId66"/>
    <p:sldId id="2147482823" r:id="rId67"/>
    <p:sldId id="2147482524" r:id="rId68"/>
    <p:sldId id="337" r:id="rId69"/>
    <p:sldId id="2147482851" r:id="rId70"/>
    <p:sldId id="2147482521" r:id="rId71"/>
    <p:sldId id="2147482499" r:id="rId72"/>
    <p:sldId id="2147482510" r:id="rId73"/>
    <p:sldId id="2147482522" r:id="rId74"/>
  </p:sldIdLst>
  <p:sldSz cx="9144000" cy="6858000" type="screen4x3"/>
  <p:notesSz cx="6858000" cy="9144000"/>
  <p:embeddedFontLst>
    <p:embeddedFont>
      <p:font typeface="Abadi" panose="020B0604020104020204" pitchFamily="34" charset="0"/>
      <p:regular r:id="rId76"/>
      <p:bold r:id="rId77"/>
      <p:italic r:id="rId78"/>
      <p:boldItalic r:id="rId79"/>
    </p:embeddedFon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  <p:bold r:id="rId84"/>
    </p:embeddedFont>
    <p:embeddedFont>
      <p:font typeface="Dosis SemiBold" pitchFamily="2" charset="0"/>
      <p:regular r:id="rId85"/>
      <p:bold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font" Target="fonts/font9.fntdata"/><Relationship Id="rId89" Type="http://schemas.openxmlformats.org/officeDocument/2006/relationships/font" Target="fonts/font1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font" Target="fonts/font4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5.fntdata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29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font" Target="fonts/font13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font" Target="fonts/font12.fntdata"/><Relationship Id="rId131" Type="http://schemas.openxmlformats.org/officeDocument/2006/relationships/theme" Target="theme/theme1.xml"/><Relationship Id="rId61" Type="http://schemas.openxmlformats.org/officeDocument/2006/relationships/slide" Target="slides/slide45.xml"/><Relationship Id="rId82" Type="http://schemas.openxmlformats.org/officeDocument/2006/relationships/font" Target="fonts/font7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BE5C71D8-1855-1B12-F69C-5B2EC4BA8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1B0DBCD-6337-87A5-47B9-A440EABA72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0514B4F8-A0B7-A89A-4704-35F1B3EACC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949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1EC2031F-F927-EE2B-379E-D8C27BC8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85710E9D-E543-5518-55E9-B6AF2AD21E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4EAA39BC-A402-8626-39AA-CF6E80ADE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839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519F544F-7512-0B20-9B31-1AA04A8EA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1A3EC70A-3676-791A-5A79-8D9C66C1AA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7D473639-2F80-36E8-276F-55ADB42EA1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6622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4448CD9D-FFC9-ACC2-64DE-3149DFE54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66A45F66-A060-A709-3408-90D5433F5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DBB228BF-9335-7FEC-D890-1C03CAFA3F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7219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E45D1750-9793-0842-060C-9939F4CDE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DA444DC8-0E5B-9C7C-B734-27A0119B8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21B07009-F1D3-3AB6-388B-5E6D9F5B14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6258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4E925C9D-00A6-8C50-06D7-A05CE7EC1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609A92B-6BD8-A4D5-CF07-4BF765735A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56931496-CF56-9F9B-982D-EDE1213FF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7817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9226A244-5101-BB84-C520-BD9E93944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8D53616A-1BFD-CEFB-4993-67F392779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9F75F913-3EC7-DA88-3063-14F2F30014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6820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FF9435C7-022D-5B0F-F48C-B7205E678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C7D576D2-B1A5-F09D-85DB-3C668C1C8C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B6FCFCA9-73C1-7C46-2BF9-71FE31C07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868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9DC71D54-D3A3-D7E2-715A-38784810D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7F3131EC-74B5-2672-418F-20ECCF50F9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7398E630-B0DE-B384-69D2-56F2FD4F5B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4329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36798A23-8896-1AD9-4A40-4EACF256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C70DCDB-879C-5FC0-E043-16F46D3CF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C5F57C6A-BD19-CE50-9D1D-2DA27E04B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651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97DEEB7A-40E9-02AB-688A-B04CBE77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0D52A47D-370B-9C96-ADE6-74B3D6B92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26B8584F-D969-CDE2-F25E-4911621ECE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52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76760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99025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39898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5077F179-48CD-6472-2734-68A667B2F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2F5C1306-210A-A696-90B1-DCE642A8BD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5A87707D-F8BA-C1EA-6C20-48769EB4D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297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6.png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20274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645956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37127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17263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4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image" Target="../media/image3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45.xml"/><Relationship Id="rId21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slideLayout" Target="../slideLayouts/slideLayout20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4016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41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2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3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43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55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png"/><Relationship Id="rId5" Type="http://schemas.openxmlformats.org/officeDocument/2006/relationships/image" Target="../media/image58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9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9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9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9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5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38.png"/><Relationship Id="rId4" Type="http://schemas.openxmlformats.org/officeDocument/2006/relationships/image" Target="../media/image60.png"/><Relationship Id="rId9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5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0.png"/><Relationship Id="rId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6.png"/><Relationship Id="rId5" Type="http://schemas.openxmlformats.org/officeDocument/2006/relationships/image" Target="../media/image21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6.png"/><Relationship Id="rId4" Type="http://schemas.openxmlformats.org/officeDocument/2006/relationships/image" Target="../media/image21.png"/><Relationship Id="rId9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70.png"/><Relationship Id="rId7" Type="http://schemas.openxmlformats.org/officeDocument/2006/relationships/image" Target="../media/image3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7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1F4D5B-9C68-8E25-394C-99FE4EBF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74" b="329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459D6F-D1CF-6A9F-6E6E-33848002C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376" y="4896450"/>
            <a:ext cx="1380930" cy="59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ea typeface="Arial"/>
                <a:cs typeface="Arial"/>
              </a:rPr>
              <a:t>أنشطة اعتيادية </a:t>
            </a:r>
            <a:endParaRPr lang="ar-MA" sz="1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وضعية تدريبية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dirty="0"/>
              <a:t>الطلاقة والتحدث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ea typeface="Arial"/>
                <a:cs typeface="Arial"/>
              </a:rPr>
              <a:t>أنشطة اعتيادية </a:t>
            </a:r>
            <a:endParaRPr lang="ar-MA" sz="1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وضعية تدريبية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dirty="0"/>
              <a:t>الطلاقة والتحدث</a:t>
            </a:r>
            <a:endParaRPr lang="tzm-Arab-MA" sz="1400" kern="0" dirty="0">
              <a:latin typeface="Arial"/>
              <a:cs typeface="Arial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تمرير الاختبارات الكابية ( الجزء1 والجزء2)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أنشطة اعتيادية </a:t>
            </a:r>
            <a:endParaRPr lang="ar-MA" sz="14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  <a:sym typeface="Dosis SemiBold"/>
              </a:rPr>
              <a:t>تصحيح الاختبارات الكتابية</a:t>
            </a:r>
            <a:endParaRPr lang="ar-MA" sz="1400" kern="0" dirty="0">
              <a:latin typeface="Arial"/>
              <a:cs typeface="Arial"/>
            </a:endParaRP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ea typeface="Arial"/>
                <a:cs typeface="Arial"/>
              </a:rPr>
              <a:t>أنشطة اعتيادية </a:t>
            </a:r>
            <a:endParaRPr lang="ar-MA" sz="16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kern="0" dirty="0">
                <a:latin typeface="Arial"/>
                <a:cs typeface="Arial"/>
              </a:rPr>
              <a:t>وضعية تدريبية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dirty="0"/>
              <a:t>الطلاقة والتحدث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أنشطة اعتيادية </a:t>
            </a:r>
          </a:p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وضعية تدريبية</a:t>
            </a:r>
          </a:p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الطلاقة/ التحدث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«النخلة»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النص/ الفهم</a:t>
            </a:r>
            <a:endParaRPr lang="f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>
              <a:defRPr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 / تعبير كتابي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endParaRPr lang="ar-MA" sz="1800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38571" y="2790288"/>
            <a:ext cx="136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وضعية تدريبية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sz="20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قراءة النص "رحلة إلى المدينة  " واستخراج كلمات تتضمن "ال".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الطلاقة/ التحدث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61289" y="2715529"/>
            <a:ext cx="468000" cy="468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0062" y="3993436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1509924"/>
            <a:chOff x="1331545" y="2851205"/>
            <a:chExt cx="6696000" cy="150992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38300" y="3961019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الطلاقة والتحدث؛</a:t>
              </a:r>
            </a:p>
          </p:txBody>
        </p:sp>
      </p:grpSp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22385" y="2983958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المكتسبات السابقة للإجابة عن أسئلة الوضعية التدريبية.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«النخلة» /إملاء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D79885-DD4D-E7EC-6552-12D80189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2FD152-A167-E990-AB1B-E44BF362D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388A75-5DDD-E432-DBA0-2BD65E14E7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F6700D-DFCA-1C01-D6E5-DC6961F2FBD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159FD-4102-BA85-FBA5-E4D3F5F75EA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72BA5-60BE-B158-555A-6F182AE06142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Google Shape;1246;p5">
            <a:extLst>
              <a:ext uri="{FF2B5EF4-FFF2-40B4-BE49-F238E27FC236}">
                <a16:creationId xmlns:a16="http://schemas.microsoft.com/office/drawing/2014/main" id="{A354AB34-3FD9-774A-87C1-8BEB7F9B5780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A1AA25-4E79-137A-99C6-18AFC7024604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E475C0-F8FF-2801-6FAF-16669BE2C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548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322265-074A-F843-C982-1E9D9BC9ED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550" y="1072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E40EEE-D089-0344-B67E-006A2A1B2C0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7355" y="8737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861858-1604-D4B3-E77B-983A0BA9DCB5}"/>
              </a:ext>
            </a:extLst>
          </p:cNvPr>
          <p:cNvSpPr>
            <a:spLocks/>
          </p:cNvSpPr>
          <p:nvPr/>
        </p:nvSpPr>
        <p:spPr>
          <a:xfrm>
            <a:off x="65335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25726C-8C03-FA17-A9E1-290767933193}"/>
              </a:ext>
            </a:extLst>
          </p:cNvPr>
          <p:cNvSpPr>
            <a:spLocks/>
          </p:cNvSpPr>
          <p:nvPr/>
        </p:nvSpPr>
        <p:spPr>
          <a:xfrm>
            <a:off x="977040" y="973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3BC032D6-50AF-2DC7-3175-13CFA1D6510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299587" y="107235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EAF463-C8B0-C32D-2F33-B383D6AB4180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7DDA22-47CD-3B87-C17E-5410F4D95366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743710-ABCC-53BC-18EF-625AFDC13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7747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F6DCED-90CC-D2E8-8619-F9A7A224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8749" y="1544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A5B109-DBBC-D29F-A3D9-39414BA9E49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54" y="13458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AD65513-CFDA-1E2E-57E3-102CADB56840}"/>
              </a:ext>
            </a:extLst>
          </p:cNvPr>
          <p:cNvSpPr>
            <a:spLocks/>
          </p:cNvSpPr>
          <p:nvPr/>
        </p:nvSpPr>
        <p:spPr>
          <a:xfrm>
            <a:off x="62817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DEEF96-9A49-ABE4-9CCC-EED7CEE90409}"/>
              </a:ext>
            </a:extLst>
          </p:cNvPr>
          <p:cNvSpPr>
            <a:spLocks/>
          </p:cNvSpPr>
          <p:nvPr/>
        </p:nvSpPr>
        <p:spPr>
          <a:xfrm>
            <a:off x="725239" y="1445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23637B86-7DAB-3DE6-4A4E-54BFDEF9441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2047786" y="1544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5D3C24-1203-5302-E98F-3D67094BE12A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7E9DBC-C400-8554-8F4C-E1C61F3B4B69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rgbClr val="A5A5A5"/>
                </a:solidFill>
                <a:latin typeface="Arial"/>
                <a:cs typeface="Arial"/>
                <a:sym typeface="Arial"/>
              </a:rPr>
              <a:t>ننشد معا</a:t>
            </a:r>
            <a:endParaRPr dirty="0"/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D570C-84EA-0191-978E-B9E333F04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A2C61-F2C4-8EAD-6BD3-AC161AE3B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74EBBD-F72C-9D81-8204-D8DBE6F7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657276-D422-5E2C-F9CD-C7C1669BB4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C281-8A0A-1A82-6927-17F0CF131F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ACFE2B-1AA7-9C55-FF5E-125F14AD0C9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41295E2C-41A6-B866-7C07-32A6A2106FA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7E2B1A-AB5B-560A-F9B9-B050576CD686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A6EF12-7F33-A76D-AE11-FE3951FE27BD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  <p:pic>
        <p:nvPicPr>
          <p:cNvPr id="5" name="Image 4" descr="Une image contenant texte, écriture manuscrite, Police, encre&#10;&#10;Le contenu généré par l’IA peut être incorrect.">
            <a:extLst>
              <a:ext uri="{FF2B5EF4-FFF2-40B4-BE49-F238E27FC236}">
                <a16:creationId xmlns:a16="http://schemas.microsoft.com/office/drawing/2014/main" id="{ED4C9A2D-9473-73DF-B7A8-2E2F44CB6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921" y="1704227"/>
            <a:ext cx="7169357" cy="45417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B1E578-2CD7-609E-3056-34429D819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363F36-FCC2-E88D-3E3D-63934933C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DD9164-2F25-3D57-8AB9-C14EB17244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685D13-38F1-AC55-04FC-5A3C34CC86D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6A8C64-0EE4-313F-EDFD-6E48CC7107E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DC99AF-B428-2518-48B6-4E324066171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B7B2EE76-E0F2-4F4F-D18B-7CCC2129BE5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A808FA-4D87-A653-F96A-D52C885AF69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F5DC00-53F4-99C7-844F-7B4DBDC6592F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  <p:pic>
        <p:nvPicPr>
          <p:cNvPr id="5" name="WhatsApp Video 2026-02-13 at 06.13.59">
            <a:hlinkClick r:id="" action="ppaction://media"/>
            <a:extLst>
              <a:ext uri="{FF2B5EF4-FFF2-40B4-BE49-F238E27FC236}">
                <a16:creationId xmlns:a16="http://schemas.microsoft.com/office/drawing/2014/main" id="{5B90D496-4C4E-BCE4-F8E4-C85DB54D87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198" y="1892993"/>
            <a:ext cx="6840000" cy="41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A5A5A3-FF4A-EA7E-33DC-FD0D88F9F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559F22-C5B3-EE75-2E21-E81C487137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1507E37-1961-F463-F04F-026BD46E3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7436" y="12759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830CD2-1DAE-7A92-3F8C-DE214A270D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A36E4D-797D-BDC4-CC35-6D9B0B8F65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3B20E69C-36BD-2A77-89CB-06F35B55F42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2019668" y="147451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67C843-8C09-5A72-D383-CC842F893376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809B4A-8009-65DE-9488-4FC3555CD108}"/>
              </a:ext>
            </a:extLst>
          </p:cNvPr>
          <p:cNvSpPr>
            <a:spLocks/>
          </p:cNvSpPr>
          <p:nvPr/>
        </p:nvSpPr>
        <p:spPr>
          <a:xfrm>
            <a:off x="4543092" y="1590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الوضعية التقويمية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ورشة القراءة (رحلة إلى المدينة): القراءة والفهم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8409" y="969591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4BBB9-79C9-1124-E428-1DC57BC7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9467A06-5E3C-7A8B-54A2-128BF164B87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7B4F2E7-D208-0709-2136-906978BC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EF385578-5BF3-3FCD-1C0C-9657FF62C85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64C083-7B0E-327C-9DD6-A00B3BF427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14FE40-AB33-D7C4-9B08-A0DFEF114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5EBB56-17CB-BDD2-F0CC-20C4830A2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7BF57F-9F2B-7C9E-3FA6-24FF32A713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D4BEA0-03B7-D902-D3D5-6A55EF16B57F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E15DE68B-8FCB-638C-7A6F-C027E4002B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D36815-4859-777D-2817-C598C03A9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89D908-6134-77B5-7EA4-B181A4E68844}"/>
              </a:ext>
            </a:extLst>
          </p:cNvPr>
          <p:cNvSpPr txBox="1"/>
          <p:nvPr/>
        </p:nvSpPr>
        <p:spPr>
          <a:xfrm>
            <a:off x="327270" y="1806479"/>
            <a:ext cx="8489460" cy="4626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ِحْلَ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ةٌ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</a:pP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كانَتْ أَشِعَّةُ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قَدْ بَدَأَتْ تَتَسَلَّلُ مِنْ بَيْنِ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ٱلسُّحُبِ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مُعْلِنَةً حُلولَ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ٱلصَّباحِ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ٱنْطَلَقَتْ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بِنا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ٱلْحافِلَةُ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ٱلْمَدْرَسِيَّةُ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تَضاحَكْنا فَرِحينَ، وَنَحْنُ نَرْقُبُ بِأَعْيُنِنا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ٱلْأَزْهارَ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ٱلزّاهِيَةَ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خَلْفِ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ٱلنّافِذَةِ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بيْنَما راحَتِ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ٱلْعَصافيرُ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تُرَفْرِفُ بِأَجْنِحَتِها فَوْقَ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ٱلْحُقولِ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كَأَنَّها تُوَدِّعُنا. قالَتْ هُدى: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- يا لَفَرْحَتي</a:t>
            </a:r>
            <a:r>
              <a:rPr lang="fr-FR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سَأَزورُ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دين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أَخيرا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fr-FR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تَساءَلَ مُحْسِنٌ: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- مُعَلِّمَتي، لَقَدْ سَمِعْتُ أَنَّ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دين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أَكْبَرُ مِنَ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هَلْ هذا صَحيحٌ؟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E9D96-8230-548D-7D25-0520E174E3E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D6FC9-5B7F-BBB2-976A-495EADEBF832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700400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2AC1E22-14A4-A898-FB4D-53B231CC2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E7052B-5FA8-BBE3-C360-26309B09C31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677FF7-6BFF-D5DA-940B-C56D3A8C446B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A64FCDE8-9BDE-73F6-6959-7BF7F9844D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9892E0-9920-7F0C-F080-7E5D531A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9B52F8-799D-1209-BF97-82AF1C3E6405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7FA41-D8F6-911A-7C55-075F8F3B4D8A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98DF43A-CCDB-AE74-A52B-A95191F83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49F1251-4C06-9A2E-ACE5-F6081E46AE63}"/>
              </a:ext>
            </a:extLst>
          </p:cNvPr>
          <p:cNvSpPr/>
          <p:nvPr/>
        </p:nvSpPr>
        <p:spPr>
          <a:xfrm>
            <a:off x="2720911" y="3847714"/>
            <a:ext cx="3317567" cy="112550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9EE685-4988-67F7-6A20-8C38DE7C8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BA32BF-8DF0-B77A-7A62-E1873F99B9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960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F220-5D2A-9B84-8C17-A912565C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B89E914-DE3D-C7D1-B963-5D28C41DA7A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B48D6E5-AE57-4523-1D74-AFE55EB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C330C79-BE6F-711E-BA2E-B72FA4174D16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3D31F11-4AF4-AEAA-5770-856D9672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C8C566-7671-1520-0007-EC3730E846C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457731-093A-CBD7-3ECA-84645DEAC4BA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7F8EB067-F045-EE25-EC5B-2D710D5268E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C71660-8BAB-54CD-57F7-86D2ED23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C86638-432B-A99C-8432-288FBBBD674A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2E8FE7-C1FE-FB1F-6867-0ABCEE7EA50F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07EECEC-8EE9-A6D2-5C24-A16D884CE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1A1CF4-3AE7-D336-D3F4-184409E845C4}"/>
              </a:ext>
            </a:extLst>
          </p:cNvPr>
          <p:cNvSpPr/>
          <p:nvPr/>
        </p:nvSpPr>
        <p:spPr>
          <a:xfrm>
            <a:off x="2670719" y="4971532"/>
            <a:ext cx="3317567" cy="123132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8F6075-5452-8D39-C4C0-A029424EF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AA99F4-9208-EDAC-BD20-73AF608592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EF4DF-7CD7-C42D-4FB9-FEC77BF3B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EDE5BE6-D6FB-FC53-A8E7-5DECF44496BF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77C04A6-3ECA-6C15-90DC-F823D9F0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88DDB50-7858-71EC-12D0-D206C13465D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يواصل؟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6BE5BD-8D76-274D-BC3E-E740302109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38A7B8-73E9-9C3C-55E3-D3E6913C920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31DC3A-CF98-F594-4591-FA2C6DB0534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29" name="Google Shape;1246;p5">
            <a:extLst>
              <a:ext uri="{FF2B5EF4-FFF2-40B4-BE49-F238E27FC236}">
                <a16:creationId xmlns:a16="http://schemas.microsoft.com/office/drawing/2014/main" id="{6C02750E-CC1B-F5E3-010E-C97FF095C60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0D711E-673A-A8DA-6145-5542D55AC5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982F30-32E4-6CFB-33BF-77F8B7D15B96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8E2A8C-FB21-2397-88C8-17758F263EEE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6A9B5D0-DC9D-B2C8-35A8-1819A5D91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95B1021-5CEF-1B7C-80A1-8D873CF65CBE}"/>
              </a:ext>
            </a:extLst>
          </p:cNvPr>
          <p:cNvSpPr/>
          <p:nvPr/>
        </p:nvSpPr>
        <p:spPr>
          <a:xfrm>
            <a:off x="2716369" y="4971532"/>
            <a:ext cx="3317567" cy="158824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179462-6DFF-7273-7C9D-3003E5B73B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C24582-1D0A-1B86-39E3-20E44C7589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252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ستتدربون الآن على الإجابة عن أسئلة الفهم. من يقرأ الفقرة؟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E96F01-A18E-D2AE-F296-1276EE51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E25972-135A-B73D-4136-7A22DAACE3F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DBC59-1638-DBE7-84E7-969F4B024CCC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274D8083-68C0-B988-2EE4-94B1ED85874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A747BB-6833-4FCA-F9B6-044D52D6E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9A703B-89F3-5D07-C1DC-2FB83D842392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F701E1-55A9-6630-762B-B449BC6455AF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F65C0-7325-320D-ECE6-C94B67025E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2" y="2934157"/>
            <a:ext cx="7605419" cy="2034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5FDA89-16C0-FDF4-17EE-015BFC2863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A915F8-B483-01D8-6652-53FA074912F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BFF19B62-A182-7EC5-683E-79F6DA44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6A66B7-64DE-9462-68B3-5DAB6EB40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E3303B-B0AB-34A1-C8D2-5D5A576A895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0BB8A3-FE0C-22B4-6FC7-38284B5623E8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E0FAB601-EEB3-CCDF-1B97-8174141403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F69E988-0DB1-9FC8-F48D-FA819A33B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0845ED-2084-D3FB-F6D4-6AE6E5CF47C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87D92B-EA05-4B7C-4404-4C388BCEE273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36609DD0-C316-ECFD-4A93-09229EFB6A74}"/>
              </a:ext>
            </a:extLst>
          </p:cNvPr>
          <p:cNvSpPr/>
          <p:nvPr/>
        </p:nvSpPr>
        <p:spPr>
          <a:xfrm>
            <a:off x="712819" y="542208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شُيِّدَتْ مَصانِعُ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E778DC2D-E1FC-C042-74C6-989662D0CE57}"/>
              </a:ext>
            </a:extLst>
          </p:cNvPr>
          <p:cNvSpPr/>
          <p:nvPr/>
        </p:nvSpPr>
        <p:spPr>
          <a:xfrm>
            <a:off x="1032426" y="4145175"/>
            <a:ext cx="760541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َيْنَ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شُيِّدَتْ مَصانِعُ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لْمَدينَةِ؟</a:t>
            </a:r>
            <a:endParaRPr lang="fr-MA" sz="6600" b="1" u="sng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59014E0D-B5E0-9445-ADA3-BAFAAB024E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من يقرأ السؤال؟ عودوا للفقرة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1527982-257D-881C-26FC-14DF4E57F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60" y="2031066"/>
            <a:ext cx="7605419" cy="2034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CFF6E59-132A-7F84-BD0A-577315402D5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9793AA5-912F-9F85-B675-E78D01E1BF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983049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D2EF3573-DC70-DD76-C491-B846BE6FD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4527E3-C91F-A0EF-5FC0-85CEF608BD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C935A8-DBCC-AF5B-D22B-D8985D05848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8A0D9B-1FB0-1E67-BA67-7959ECA4C95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A2B106F0-7A04-A02C-B470-187236CEC23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8B8F80A-4D04-EBA5-BB74-6AD6BF51BD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EF634B-22CE-79ED-BDD4-328D05E973B4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B6C90A-4688-1D75-4B20-113C49BCAAEA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CB884235-2021-E89B-BDDB-67512213ADBC}"/>
              </a:ext>
            </a:extLst>
          </p:cNvPr>
          <p:cNvSpPr/>
          <p:nvPr/>
        </p:nvSpPr>
        <p:spPr>
          <a:xfrm>
            <a:off x="712819" y="542208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شُيِّدَتْ مَصانِعُ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DC014A9F-6EAA-2F69-DB00-C1460FF53661}"/>
              </a:ext>
            </a:extLst>
          </p:cNvPr>
          <p:cNvSpPr/>
          <p:nvPr/>
        </p:nvSpPr>
        <p:spPr>
          <a:xfrm>
            <a:off x="1032426" y="4145175"/>
            <a:ext cx="760541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َيْنَ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شُيِّدَتْ مَصانِعُ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لْمَدينَةِ؟</a:t>
            </a:r>
            <a:endParaRPr lang="fr-MA" sz="6600" b="1" u="sng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59875FDB-800B-8F87-F854-AC36970D27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672" y="769011"/>
            <a:ext cx="7043949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أقرأ في النصِّ : مصانع المدينة، شيدت. أتساءل عن المكان الذي شيدت فيه مصانع المدينة؟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2E6ADC7-A21E-655B-E0FE-3D974570A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60" y="2031066"/>
            <a:ext cx="7605419" cy="2034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2EC72EE-1B35-48DE-A1FA-51D166B337AB}"/>
              </a:ext>
            </a:extLst>
          </p:cNvPr>
          <p:cNvCxnSpPr>
            <a:cxnSpLocks/>
          </p:cNvCxnSpPr>
          <p:nvPr/>
        </p:nvCxnSpPr>
        <p:spPr>
          <a:xfrm>
            <a:off x="4765721" y="3553261"/>
            <a:ext cx="26459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9A61197F-A0A4-36B6-9437-4935CC6D3A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E465AE-5A30-8846-1820-E8D587E4E7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060759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71A1880A-41BA-BE94-3E7E-6B1ACC0C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965BC4-2AD6-1008-4C88-6D6CDCF0FD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F3B7F7-E5D4-EC73-3AA8-54D7A6BC3F3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2441EB-323E-8251-542E-D333B0427733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BC015A8B-3108-8D86-1FBA-CA456057911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9B39F43-0D36-0C90-1910-98C600F2A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63BEFB-35B5-73E3-0312-8D5C1355F18B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7B6FBF-E262-DE96-E543-F9948D4FBA2F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4B6D7EB2-9AA7-5877-A57F-861D72BB32CB}"/>
              </a:ext>
            </a:extLst>
          </p:cNvPr>
          <p:cNvSpPr/>
          <p:nvPr/>
        </p:nvSpPr>
        <p:spPr>
          <a:xfrm>
            <a:off x="187946" y="5123108"/>
            <a:ext cx="8637845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شُيِّدَتْ مَصانِعُ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</a:t>
            </a:r>
            <a:r>
              <a:rPr lang="ar-MA" sz="66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بَعيداً عَنِ السُّكّانِ.</a:t>
            </a: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24DA766E-1D1B-3B1F-84C1-B436FADC3FAB}"/>
              </a:ext>
            </a:extLst>
          </p:cNvPr>
          <p:cNvSpPr/>
          <p:nvPr/>
        </p:nvSpPr>
        <p:spPr>
          <a:xfrm>
            <a:off x="1032426" y="4145175"/>
            <a:ext cx="760541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َيْنَ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شُيِّدَتْ مَصانِعُ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لْمَدينَةِ؟</a:t>
            </a:r>
            <a:endParaRPr lang="fr-MA" sz="6600" b="1" u="sng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B6136814-9503-98D9-994B-C0EA25248B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672" y="769011"/>
            <a:ext cx="7043949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شيدت بعيدا عن السكان. أصوغ الجواب : شيدت مصانع المدينة بعيدا عن السكان.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877E576-7BA6-9746-D2C5-6EB0287017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60" y="2031066"/>
            <a:ext cx="7605419" cy="2034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3F138DE-99A0-5400-007F-EAB4FF1C422D}"/>
              </a:ext>
            </a:extLst>
          </p:cNvPr>
          <p:cNvCxnSpPr>
            <a:cxnSpLocks/>
          </p:cNvCxnSpPr>
          <p:nvPr/>
        </p:nvCxnSpPr>
        <p:spPr>
          <a:xfrm>
            <a:off x="4765721" y="3553261"/>
            <a:ext cx="26459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1A8EBF44-99B2-C77C-C89A-FFA357077D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5E2703-13FE-173D-3731-1C5E192FD0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3076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9888657A-F705-4CF8-0D0F-036A34CC2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CF6C40-70E7-2C79-2319-7DDBF680D3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3A94CD-73FF-424A-A1D0-A7264B26E8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66E498-0D38-2182-56A9-5FBF1E173434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FC09A29E-B49A-9CE5-BC4A-0DD1671B11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793B42B-50F9-4E59-F9AD-64A9AEABA7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C907FD-4B09-69A6-1E99-0B0B7FE44BAA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1DA9CD-5F49-A60C-CBC2-E59B94C53DDA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9D7B84F6-9EB2-821B-20B4-095B776E289A}"/>
              </a:ext>
            </a:extLst>
          </p:cNvPr>
          <p:cNvSpPr/>
          <p:nvPr/>
        </p:nvSpPr>
        <p:spPr>
          <a:xfrm>
            <a:off x="712819" y="542208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2081C74-E746-B588-5022-78404C25ADEE}"/>
              </a:ext>
            </a:extLst>
          </p:cNvPr>
          <p:cNvSpPr/>
          <p:nvPr/>
        </p:nvSpPr>
        <p:spPr>
          <a:xfrm>
            <a:off x="611188" y="4086826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بُنِيَتِ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لْمَصانِعُ 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بَعيدا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لسُّك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انِ؟</a:t>
            </a:r>
            <a:endParaRPr lang="fr-MA" sz="6600" b="1" u="sng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8FA73905-AE93-3181-CC96-DC6A31C9D6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خذوا دفاتركم. من يقرأ السؤال؟ عودوا للفقرة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4EAC3C0-E46C-ACAC-FCB1-A35BCF9CDD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60" y="2031066"/>
            <a:ext cx="7605419" cy="2034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D2000B-3D3C-393B-7075-119E8E8D61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1CDE27-8971-1AAB-EC65-34CF479BED0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40384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73E42BD6-5DF9-1F5F-A53D-7BD171136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3CB3D8-132D-A2CF-EB7D-D706FFAD48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F0BA8D-FDEB-D2EA-C256-D57E6412F8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3E90C2-59B7-D7BC-D8A9-B89B600C8C6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67551D99-360C-955C-457C-0DA16D2F0C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3539763-2855-8402-6684-1E2072079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5EC1FA-D463-BE8A-FC37-BE09E259DF11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48B8B8-26A5-4CF3-E51F-AFDE4ACF1400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C9DE4DA6-F009-DB05-E3AE-DA9BDDBE165A}"/>
              </a:ext>
            </a:extLst>
          </p:cNvPr>
          <p:cNvSpPr/>
          <p:nvPr/>
        </p:nvSpPr>
        <p:spPr>
          <a:xfrm>
            <a:off x="825762" y="5273890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/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ّى 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يَتَضَرَّروا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دُخانِها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MA" dirty="0"/>
              <a:t>.</a:t>
            </a: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071B690B-0A73-3BFE-F1D5-D267CDE41712}"/>
              </a:ext>
            </a:extLst>
          </p:cNvPr>
          <p:cNvSpPr/>
          <p:nvPr/>
        </p:nvSpPr>
        <p:spPr>
          <a:xfrm>
            <a:off x="611188" y="4086826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بُنِيَتِ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لْمَصانِعُ 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بَعيدا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لسُّك</a:t>
            </a:r>
            <a:r>
              <a:rPr lang="ar-M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</a:t>
            </a:r>
            <a:r>
              <a:rPr lang="ar-SA" sz="6600" b="1" u="sng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انِ؟</a:t>
            </a:r>
            <a:endParaRPr lang="fr-MA" sz="6600" b="1" u="sng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9D091942-64AB-A132-2DF8-DA6A49AFE7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46ED223-1CA9-76BD-4B1F-7FD09422C2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60" y="2031066"/>
            <a:ext cx="7605419" cy="2034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33A19E-BFD2-7F39-3ED6-1AC48A4566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8563CD-C3F4-E3DC-F084-2A6E304BCE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365102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668018E7-94E0-AAEE-AB3A-C37F13F42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E1FF36-21DA-0418-352F-51F36DBFBC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8F2069-246A-D3A3-9CEA-BAF5962511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F6C189-2091-9EE5-A319-A89B20CAC13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C5442A1E-1E01-A13C-EBD3-F558ABE2F44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58FB3A-6A22-7CA2-4872-D848267AF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C7BB68-C577-1B5A-A573-15233DF999ED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755A4B-993E-2E29-E6A3-CB010FB85A1C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164B2923-87B1-9BDD-CE65-ED349BDCE651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0594A65D-5606-9F93-C89A-51A7CF1771A6}"/>
              </a:ext>
            </a:extLst>
          </p:cNvPr>
          <p:cNvSpPr/>
          <p:nvPr/>
        </p:nvSpPr>
        <p:spPr>
          <a:xfrm>
            <a:off x="379225" y="2074371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 شاهَدَ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BA6EAF22-9F97-F95D-5EA1-A916B08B6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 السؤال؟ عودوا للنص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F8630A-EE05-9F30-B90D-4F326DD194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543296-7901-274C-3A2B-FAC2A1BE4B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668014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646698D8-583C-C9FF-2592-7181D91C0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B5E334-6E90-E217-5E78-7CA4004C4E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E36EEB-F110-38C7-E176-CD81369E393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CF13F-2F30-AF38-B343-8B29AAB0E26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D9AE7C4C-340E-025D-EE37-AC22853A65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5E4BAB-9084-AD52-9571-7177652BB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4646AD-0EFB-131F-FCA2-EBC28B19E585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371DA3-6198-8C42-91B3-5B0FF46B2749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E0C30A1A-81D8-3795-4FEE-218556263F4F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C7398105-91A3-2654-7F49-EAE0481E03AF}"/>
              </a:ext>
            </a:extLst>
          </p:cNvPr>
          <p:cNvSpPr/>
          <p:nvPr/>
        </p:nvSpPr>
        <p:spPr>
          <a:xfrm>
            <a:off x="379225" y="2074371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عادَ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545F57FB-B038-7708-2A10-6AB7BD08A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 السؤال؟ عودوا للنص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92198-517D-AADD-D899-1D27D1AD02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E9EE06-F4CC-E058-3287-AC8ADEC4A1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8484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CBE28012-B892-9E15-4BE6-1B4CF0860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036DFC-6CCD-71B0-30F0-48D45067E1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66B0D4-B3B9-CB81-F287-07A34C0CD6D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B9A5E-403A-1609-A8AC-FBE0CCF1C88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C537BAEF-ED8F-13BF-EC41-3A72CE3B80E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B536138-B399-F03D-AEDF-B5C241408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F1ED5A-B48B-3B90-56BC-9A6E57AC1378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FD6148-BCEE-5840-9BD1-8C959F53C5CA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6FA91BCB-9C43-E52B-C2D9-F224A52B19A3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BDA06F0E-9DF7-DB14-CC02-1E60D0C5D952}"/>
              </a:ext>
            </a:extLst>
          </p:cNvPr>
          <p:cNvSpPr/>
          <p:nvPr/>
        </p:nvSpPr>
        <p:spPr>
          <a:xfrm>
            <a:off x="379225" y="2074371"/>
            <a:ext cx="82552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اذا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شَعَرَ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ٱلرِّحْلَةِ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46E92160-A868-0A2D-FE65-25E1A7096A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يقرأ السؤال؟ عودوا للنص وابحثوا عن الجواب.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96DDBF-5583-6DE3-E82E-8BF5B830DF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220193-965E-A78C-CFF3-4A38377202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198595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217B093C-0A82-13F5-C76B-D639AC375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8C8BA1-1F9D-8CA4-387C-7C75D251EA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7C91A0-2B60-E191-4D9C-AF5CDF796A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38B9C-FB46-416E-C28B-EA074F8E1F2D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5C7388D5-C001-E48F-ACEF-7453D607730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6C3ED78-40F8-9674-C1A0-6E0B9695E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BC2947-4BAB-5908-2355-1757127BDE04}"/>
              </a:ext>
            </a:extLst>
          </p:cNvPr>
          <p:cNvSpPr>
            <a:spLocks/>
          </p:cNvSpPr>
          <p:nvPr/>
        </p:nvSpPr>
        <p:spPr>
          <a:xfrm>
            <a:off x="2360284" y="159007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429DE9-B066-7600-8B63-59D937FF6CBB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3CA6A011-2689-1707-83F5-F94E27DD9B94}"/>
              </a:ext>
            </a:extLst>
          </p:cNvPr>
          <p:cNvSpPr/>
          <p:nvPr/>
        </p:nvSpPr>
        <p:spPr>
          <a:xfrm>
            <a:off x="712819" y="4145174"/>
            <a:ext cx="792502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0ECB4AA9-7A0F-55A7-DDCF-3774B5FA72F8}"/>
              </a:ext>
            </a:extLst>
          </p:cNvPr>
          <p:cNvSpPr/>
          <p:nvPr/>
        </p:nvSpPr>
        <p:spPr>
          <a:xfrm>
            <a:off x="95296" y="2251653"/>
            <a:ext cx="8746482" cy="3458682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ِماراتٍ شاهِقَةً وَسَيّاراتٍ كَثيرَةً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200000"/>
              </a:lnSpc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 غُروبِ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ct val="200000"/>
              </a:lnSpc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ٱلتَّلاميذُ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ٱلرِّحْلَةِ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بِٱلْفَرَحِ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itre 3">
            <a:extLst>
              <a:ext uri="{FF2B5EF4-FFF2-40B4-BE49-F238E27FC236}">
                <a16:creationId xmlns:a16="http://schemas.microsoft.com/office/drawing/2014/main" id="{B2564653-AD83-BBD2-8E50-4FA52C0D4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1188" y="755650"/>
            <a:ext cx="68389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 b="1" i="0" u="none" strike="noStrike" cap="none">
                <a:solidFill>
                  <a:srgbClr val="A6A6A6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9AA008-01B2-E9E9-B23B-F2E1CD64F7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8A8AB2-324B-0D82-5CE0-C94E023358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77783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A75FC7-E0F0-22A0-783E-345390F8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850F66-F2AC-1418-B2F7-8F42D6E1A5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821639-AE76-01EB-5097-6DDB5D645F61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345BE907-8B33-4418-DC09-E7BDA01F57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81C87E-8C11-989D-3CF7-97572D654317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E52521-4DA6-0C3B-DA84-18283C57B175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85C45D-25FA-0567-31FC-4DDF7D90EF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6C499-C615-63EE-E8C4-000AC6EF558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D360197-4DF2-E2BA-8CD2-343A8A12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0C8373-721A-A912-27D0-1B49C0424E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E5E581-A3FE-AADF-00B0-620B1E3DD4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12EE4-9E61-E896-09D7-759B014383C5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A48FEEC5-FB38-A733-CACB-A87DA896E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525925-301C-4E87-4113-EDDF79D5F49D}"/>
              </a:ext>
            </a:extLst>
          </p:cNvPr>
          <p:cNvGrpSpPr/>
          <p:nvPr/>
        </p:nvGrpSpPr>
        <p:grpSpPr>
          <a:xfrm>
            <a:off x="936711" y="2350156"/>
            <a:ext cx="7270576" cy="611999"/>
            <a:chOff x="2456305" y="2301687"/>
            <a:chExt cx="5250687" cy="61199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6CF0A409-A5DC-1066-12D6-92739505A760}"/>
                </a:ext>
              </a:extLst>
            </p:cNvPr>
            <p:cNvSpPr/>
            <p:nvPr/>
          </p:nvSpPr>
          <p:spPr>
            <a:xfrm>
              <a:off x="3439919" y="230168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في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E833EB9-6437-3C83-0E16-4AC101EDF50B}"/>
                </a:ext>
              </a:extLst>
            </p:cNvPr>
            <p:cNvSpPr/>
            <p:nvPr/>
          </p:nvSpPr>
          <p:spPr>
            <a:xfrm>
              <a:off x="6528850" y="2301687"/>
              <a:ext cx="1178142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ْمَدينَةِ.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BBD35F8-28B8-F23E-92A8-3B4B775C409C}"/>
                </a:ext>
              </a:extLst>
            </p:cNvPr>
            <p:cNvSpPr/>
            <p:nvPr/>
          </p:nvSpPr>
          <p:spPr>
            <a:xfrm>
              <a:off x="4377813" y="2301687"/>
              <a:ext cx="877227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تَوَقَّفَتِ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0B5F918-CF68-037C-9805-BBC70629C154}"/>
                </a:ext>
              </a:extLst>
            </p:cNvPr>
            <p:cNvSpPr/>
            <p:nvPr/>
          </p:nvSpPr>
          <p:spPr>
            <a:xfrm>
              <a:off x="245630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ساحَةِ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6DD8B6E-52B8-825B-E931-80F39C17BA4C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ٱلْحافِلَة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2D9A52C-3978-5EB9-D9FB-76ED8F9D54DC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9F27C-CA7B-EFA8-5638-6311D919CF7F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BCFA72-0C08-D970-BBCD-B4BCE103C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E46A8B-1072-51DC-B8EF-E394864F5E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3213E2EA-2876-5908-5A1C-0BD2789C0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6295889" cy="965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716668-D525-AF54-CE03-28B412DAD5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7AFC65-E10A-3015-9EA6-A00937B5EB0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C41A39-3E61-DF6A-DBF1-07C4164E8402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D860C10-4BD3-6FB8-3287-CA8AA8C700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FD8905-CA5E-6B2F-774E-A6E6BEF177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306FBE7-5336-2562-A7B6-5A43A4B99E80}"/>
              </a:ext>
            </a:extLst>
          </p:cNvPr>
          <p:cNvSpPr txBox="1"/>
          <p:nvPr/>
        </p:nvSpPr>
        <p:spPr>
          <a:xfrm>
            <a:off x="1257118" y="4346642"/>
            <a:ext cx="6629763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تَوَقَّفَتِ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ٱلْحافِلَةُ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ساحَةِ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309222-D484-4701-C85E-080879D1CF18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1D6DE9-ECDE-0BC0-B5F5-D0A119081AFD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96C9AED-1C6E-74D0-8F0E-6FFF066F1124}"/>
              </a:ext>
            </a:extLst>
          </p:cNvPr>
          <p:cNvGrpSpPr/>
          <p:nvPr/>
        </p:nvGrpSpPr>
        <p:grpSpPr>
          <a:xfrm>
            <a:off x="936711" y="2350156"/>
            <a:ext cx="7270576" cy="611999"/>
            <a:chOff x="2456305" y="2301687"/>
            <a:chExt cx="5250687" cy="61199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E6A8DE6-1F5D-9E92-1EB2-B65A8009C85E}"/>
                </a:ext>
              </a:extLst>
            </p:cNvPr>
            <p:cNvSpPr/>
            <p:nvPr/>
          </p:nvSpPr>
          <p:spPr>
            <a:xfrm>
              <a:off x="3439919" y="2301687"/>
              <a:ext cx="79946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في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4A555F1-9305-F2D7-58D0-0658C651AB46}"/>
                </a:ext>
              </a:extLst>
            </p:cNvPr>
            <p:cNvSpPr/>
            <p:nvPr/>
          </p:nvSpPr>
          <p:spPr>
            <a:xfrm>
              <a:off x="6528850" y="2301687"/>
              <a:ext cx="1178142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ْمَدينَةِ.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3B8F688-3087-DE24-5975-D4B344D469CF}"/>
                </a:ext>
              </a:extLst>
            </p:cNvPr>
            <p:cNvSpPr/>
            <p:nvPr/>
          </p:nvSpPr>
          <p:spPr>
            <a:xfrm>
              <a:off x="4377813" y="2301687"/>
              <a:ext cx="877227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تَوَقَّفَتِ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CB84648-50D4-0DCC-5317-F68563108F95}"/>
                </a:ext>
              </a:extLst>
            </p:cNvPr>
            <p:cNvSpPr/>
            <p:nvPr/>
          </p:nvSpPr>
          <p:spPr>
            <a:xfrm>
              <a:off x="2456305" y="2301687"/>
              <a:ext cx="845185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ساحَةِ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817D27F-0C59-7476-F61E-C75066549FEC}"/>
                </a:ext>
              </a:extLst>
            </p:cNvPr>
            <p:cNvSpPr/>
            <p:nvPr/>
          </p:nvSpPr>
          <p:spPr>
            <a:xfrm>
              <a:off x="5369340" y="2301687"/>
              <a:ext cx="1021080" cy="61199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ٱلْحافِلَة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856AFBC-96AE-5262-3E2B-994ED3056A1E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7A90C77-21D7-B0FF-B5E3-3F761E8C53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0337AA-231A-030B-1557-9BDA111EF1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D625A3D-E5F6-1DD6-42ED-D1971261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B0F9630F-3D62-11A2-9889-7EE8EA9DC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br>
              <a:rPr lang="ar-MA" sz="2400" dirty="0">
                <a:solidFill>
                  <a:srgbClr val="A5A5A5"/>
                </a:solidFill>
                <a:latin typeface="Microsoft Uighur" panose="02000000000000000000" pitchFamily="2" charset="-78"/>
                <a:ea typeface="Calibri" panose="020F0502020204030204" pitchFamily="34" charset="0"/>
                <a:sym typeface="Arial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رَتِّبوا </a:t>
            </a:r>
            <a:r>
              <a:rPr lang="ar-DZ" sz="27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ٱلْكَلِماتِ</a:t>
            </a:r>
            <a:r>
              <a:rPr lang="ar-DZ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لِتَرْكيبِ جُمَلٍ:</a:t>
            </a:r>
            <a:br>
              <a:rPr lang="f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A450EDBC-5C82-479F-67E9-C9374836CABC}"/>
              </a:ext>
            </a:extLst>
          </p:cNvPr>
          <p:cNvSpPr/>
          <p:nvPr/>
        </p:nvSpPr>
        <p:spPr>
          <a:xfrm>
            <a:off x="943151" y="141524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668E2F0C-BED7-F7D9-E578-12FCAC74D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82" y="4556312"/>
            <a:ext cx="5690235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E40D-D4AF-D90C-3154-1218647FB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124F37-8CA5-381F-C97D-05D37A59F67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AB9305D-6F45-E6BF-4A6E-749A97C890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89D7042-BB4B-9032-FADA-ACDA6F985CA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406708FC-DB89-732F-F19F-EF97C7F09F08}"/>
              </a:ext>
            </a:extLst>
          </p:cNvPr>
          <p:cNvGrpSpPr/>
          <p:nvPr/>
        </p:nvGrpSpPr>
        <p:grpSpPr>
          <a:xfrm>
            <a:off x="773332" y="2311488"/>
            <a:ext cx="7910052" cy="738444"/>
            <a:chOff x="2174161" y="3239770"/>
            <a:chExt cx="5372068" cy="382927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A1D7889-7515-0FD1-7135-B49542F1EEE9}"/>
                </a:ext>
              </a:extLst>
            </p:cNvPr>
            <p:cNvSpPr/>
            <p:nvPr/>
          </p:nvSpPr>
          <p:spPr>
            <a:xfrm>
              <a:off x="6203028" y="3239770"/>
              <a:ext cx="706082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رَأَيْنا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5730C8-ED57-7358-1C1A-84FE128A6DEE}"/>
                </a:ext>
              </a:extLst>
            </p:cNvPr>
            <p:cNvSpPr/>
            <p:nvPr/>
          </p:nvSpPr>
          <p:spPr>
            <a:xfrm>
              <a:off x="319855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عِماراتِ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0F8BB2C-CC02-4936-309F-B27B9B13E734}"/>
                </a:ext>
              </a:extLst>
            </p:cNvPr>
            <p:cNvSpPr/>
            <p:nvPr/>
          </p:nvSpPr>
          <p:spPr>
            <a:xfrm>
              <a:off x="4206672" y="3239770"/>
              <a:ext cx="789724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تُطِلُّ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A0E3E64-8E7B-0C27-B5AA-4BFD51F2AA45}"/>
                </a:ext>
              </a:extLst>
            </p:cNvPr>
            <p:cNvSpPr/>
            <p:nvPr/>
          </p:nvSpPr>
          <p:spPr>
            <a:xfrm>
              <a:off x="7031042" y="3241697"/>
              <a:ext cx="515187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عَلى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5232DC4-7606-DD40-D845-21E4BADEF818}"/>
                </a:ext>
              </a:extLst>
            </p:cNvPr>
            <p:cNvSpPr/>
            <p:nvPr/>
          </p:nvSpPr>
          <p:spPr>
            <a:xfrm>
              <a:off x="5118330" y="3241025"/>
              <a:ext cx="96276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شّاهِقَةَ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746C0B8-65D9-8A55-5971-EED41FB98DBB}"/>
                </a:ext>
              </a:extLst>
            </p:cNvPr>
            <p:cNvSpPr/>
            <p:nvPr/>
          </p:nvSpPr>
          <p:spPr>
            <a:xfrm>
              <a:off x="217416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لشَّوارِعِ.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4297C89-A672-FDBB-9207-350CA139EA52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D1F1E-7A1C-C965-AA5F-71AD22029172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B9F0B4-1A6B-D8FC-3221-D40DC6AAE8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854B0B-1AF3-D03B-9C12-A5B1B5E29AC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2491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CCF1FDED-FE11-A9A8-7E05-8D8CBE09F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F1ECDF8A-F7E1-F024-42B1-E32575F49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endParaRPr sz="24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C0360966-70A2-A028-C717-83D2AD184D56}"/>
              </a:ext>
            </a:extLst>
          </p:cNvPr>
          <p:cNvSpPr/>
          <p:nvPr/>
        </p:nvSpPr>
        <p:spPr>
          <a:xfrm>
            <a:off x="957717" y="134032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ligne, capture d’écran, reçu, texte&#10;&#10;Description générée automatiquement">
            <a:extLst>
              <a:ext uri="{FF2B5EF4-FFF2-40B4-BE49-F238E27FC236}">
                <a16:creationId xmlns:a16="http://schemas.microsoft.com/office/drawing/2014/main" id="{C16966E3-4A15-C570-1CFF-30CC45A88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9" y="4556312"/>
            <a:ext cx="8310971" cy="965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4976F7-EFBA-5DFD-5C75-A79F56E6A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71A6DD-1552-E07F-F71D-F41C8F85342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1D1327F3-DE8D-BEF3-1F40-0A085965F5E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BDB5DB-0521-59D9-8F54-88E4C2184BE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2625"/>
            <a:ext cx="900113" cy="90011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4743DD-96E0-A6F6-5C94-E18A547254AD}"/>
              </a:ext>
            </a:extLst>
          </p:cNvPr>
          <p:cNvSpPr txBox="1"/>
          <p:nvPr/>
        </p:nvSpPr>
        <p:spPr>
          <a:xfrm>
            <a:off x="0" y="4341574"/>
            <a:ext cx="8412599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رَأَيْنا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ٱلْعِماراتِ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ٱلشّاهِقَةَ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تُطِلُّ عَلى </a:t>
            </a:r>
            <a:r>
              <a:rPr lang="ar-MA" sz="60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ٱلشَّوارِعِ</a:t>
            </a:r>
            <a:r>
              <a:rPr lang="ar-MA" sz="60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000" b="1" kern="1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07C053-6137-455B-8F83-4BDD3FB77AFA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FD4659-0C04-9AF9-00A0-16D1AF938161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B50AAD5-4BC4-79F3-0B58-13BEC046BE49}"/>
              </a:ext>
            </a:extLst>
          </p:cNvPr>
          <p:cNvGrpSpPr/>
          <p:nvPr/>
        </p:nvGrpSpPr>
        <p:grpSpPr>
          <a:xfrm>
            <a:off x="773332" y="2311488"/>
            <a:ext cx="7910052" cy="738444"/>
            <a:chOff x="2174161" y="3239770"/>
            <a:chExt cx="5372068" cy="38292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D43CD08-FD7E-9B6E-468B-6CE1283692DD}"/>
                </a:ext>
              </a:extLst>
            </p:cNvPr>
            <p:cNvSpPr/>
            <p:nvPr/>
          </p:nvSpPr>
          <p:spPr>
            <a:xfrm>
              <a:off x="6203028" y="3239770"/>
              <a:ext cx="706082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رَأَيْنا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73E6440-D1F8-A21D-EB69-CD92F85351CE}"/>
                </a:ext>
              </a:extLst>
            </p:cNvPr>
            <p:cNvSpPr/>
            <p:nvPr/>
          </p:nvSpPr>
          <p:spPr>
            <a:xfrm>
              <a:off x="319855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ٱلْ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عِماراتِ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45E2549-41C0-7C91-FF10-D314FA89F23C}"/>
                </a:ext>
              </a:extLst>
            </p:cNvPr>
            <p:cNvSpPr/>
            <p:nvPr/>
          </p:nvSpPr>
          <p:spPr>
            <a:xfrm>
              <a:off x="4206672" y="3239770"/>
              <a:ext cx="789724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تُطِلُّ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7278C98-08EF-4CF6-B32C-C222B6DBE833}"/>
                </a:ext>
              </a:extLst>
            </p:cNvPr>
            <p:cNvSpPr/>
            <p:nvPr/>
          </p:nvSpPr>
          <p:spPr>
            <a:xfrm>
              <a:off x="7031042" y="3241697"/>
              <a:ext cx="515187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2800" b="1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عَلى</a:t>
              </a:r>
              <a:endParaRPr lang="fr-MA" sz="28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4AA4182-62CD-0558-9CAE-191D45E29062}"/>
                </a:ext>
              </a:extLst>
            </p:cNvPr>
            <p:cNvSpPr/>
            <p:nvPr/>
          </p:nvSpPr>
          <p:spPr>
            <a:xfrm>
              <a:off x="5118330" y="3241025"/>
              <a:ext cx="962765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 err="1">
                  <a:ea typeface="Calibri" panose="020F0502020204030204" pitchFamily="34" charset="0"/>
                  <a:cs typeface="Calibri" panose="020F0502020204030204" pitchFamily="34" charset="0"/>
                </a:rPr>
                <a:t>ٱل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شّاهِقَةَ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015A2C2-9C5F-0779-AB7D-1568B9BBDA22}"/>
                </a:ext>
              </a:extLst>
            </p:cNvPr>
            <p:cNvSpPr/>
            <p:nvPr/>
          </p:nvSpPr>
          <p:spPr>
            <a:xfrm>
              <a:off x="2174161" y="3239770"/>
              <a:ext cx="902456" cy="3810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lang="ar-MA" sz="2800" b="1" dirty="0">
                  <a:ea typeface="Calibri" panose="020F0502020204030204" pitchFamily="34" charset="0"/>
                  <a:cs typeface="Calibri" panose="020F0502020204030204" pitchFamily="34" charset="0"/>
                </a:rPr>
                <a:t>لشَّوارِعِ.</a:t>
              </a:r>
              <a:endParaRPr lang="fr-MA" sz="2800" b="1" dirty="0"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0F0DF7EB-03D7-4345-0FAD-8575D6A722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B434295-DE78-075E-1A5D-86D22B3ED4A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480745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عبروا عن كل مشهد بجملة تامة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D04E9F-72D8-7A01-D2A7-337D39C03413}"/>
              </a:ext>
            </a:extLst>
          </p:cNvPr>
          <p:cNvSpPr/>
          <p:nvPr/>
        </p:nvSpPr>
        <p:spPr>
          <a:xfrm>
            <a:off x="733058" y="4176291"/>
            <a:ext cx="7677883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نَظَّمَتْ مَدْرَسَتُنا رِحْلَةً مَدْرَسِيَّةً: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.....................................................................</a:t>
            </a:r>
          </a:p>
          <a:p>
            <a:pPr algn="r" rtl="1"/>
            <a:endParaRPr lang="fr-MA" sz="36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DA3460E-9BC0-30F5-C560-651F998AEE14}"/>
              </a:ext>
            </a:extLst>
          </p:cNvPr>
          <p:cNvSpPr/>
          <p:nvPr/>
        </p:nvSpPr>
        <p:spPr>
          <a:xfrm>
            <a:off x="7800505" y="483284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982D7C-129B-3172-2312-C96ED63E32B1}"/>
              </a:ext>
            </a:extLst>
          </p:cNvPr>
          <p:cNvSpPr/>
          <p:nvPr/>
        </p:nvSpPr>
        <p:spPr>
          <a:xfrm>
            <a:off x="7802146" y="5399298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88E0C4B-B310-5D28-3227-E0C443618B2B}"/>
              </a:ext>
            </a:extLst>
          </p:cNvPr>
          <p:cNvSpPr/>
          <p:nvPr/>
        </p:nvSpPr>
        <p:spPr>
          <a:xfrm>
            <a:off x="7837698" y="5946843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6292D88-6B92-60B0-4418-3CEBD5092178}"/>
              </a:ext>
            </a:extLst>
          </p:cNvPr>
          <p:cNvGrpSpPr/>
          <p:nvPr/>
        </p:nvGrpSpPr>
        <p:grpSpPr>
          <a:xfrm>
            <a:off x="556443" y="1564906"/>
            <a:ext cx="7142220" cy="2613927"/>
            <a:chOff x="695478" y="1635108"/>
            <a:chExt cx="7142220" cy="2613927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E12C813-BF06-073D-B3A8-C321DD020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7416" y="1658230"/>
              <a:ext cx="2300282" cy="2194645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B6B65C0-0ED0-00D2-464B-F84CEB26B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6447" y="1658230"/>
              <a:ext cx="2300282" cy="2180972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1C8DED18-3FDB-19E1-E95C-32873740C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5478" y="1635108"/>
              <a:ext cx="2300282" cy="2194645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54EA616A-C853-FE30-BD93-C1F3603DCF77}"/>
                </a:ext>
              </a:extLst>
            </p:cNvPr>
            <p:cNvGrpSpPr/>
            <p:nvPr/>
          </p:nvGrpSpPr>
          <p:grpSpPr>
            <a:xfrm>
              <a:off x="1706946" y="3706228"/>
              <a:ext cx="5035521" cy="542807"/>
              <a:chOff x="1706946" y="3706228"/>
              <a:chExt cx="5035521" cy="542807"/>
            </a:xfrm>
          </p:grpSpPr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C98DE74-CF8A-AD61-B157-BB0A5689BE6C}"/>
                  </a:ext>
                </a:extLst>
              </p:cNvPr>
              <p:cNvSpPr/>
              <p:nvPr/>
            </p:nvSpPr>
            <p:spPr>
              <a:xfrm>
                <a:off x="4030859" y="3706228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5DCAC08-74EF-E5D6-3DC9-C7EA399BE227}"/>
                  </a:ext>
                </a:extLst>
              </p:cNvPr>
              <p:cNvSpPr/>
              <p:nvPr/>
            </p:nvSpPr>
            <p:spPr>
              <a:xfrm>
                <a:off x="1706946" y="3706228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8755036-E5CC-8328-01A3-59A90AC4EA70}"/>
                  </a:ext>
                </a:extLst>
              </p:cNvPr>
              <p:cNvSpPr/>
              <p:nvPr/>
            </p:nvSpPr>
            <p:spPr>
              <a:xfrm>
                <a:off x="6263568" y="3770136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  <p:sp>
        <p:nvSpPr>
          <p:cNvPr id="2" name="Google Shape;425;p137">
            <a:extLst>
              <a:ext uri="{FF2B5EF4-FFF2-40B4-BE49-F238E27FC236}">
                <a16:creationId xmlns:a16="http://schemas.microsoft.com/office/drawing/2014/main" id="{275D5150-AFF0-E95C-B467-F93801A688F6}"/>
              </a:ext>
            </a:extLst>
          </p:cNvPr>
          <p:cNvSpPr/>
          <p:nvPr/>
        </p:nvSpPr>
        <p:spPr>
          <a:xfrm>
            <a:off x="957717" y="134032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132EB3F-DB99-F764-3DC3-B5A6A91C5E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3CDF17A-0F43-BA68-23CE-87FD557907D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8CD3D327-EF8C-0820-9F95-F19AF5BC8E1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68A14AB-60A9-1510-1430-9EBEADB1E9CE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BEC407-E2D1-8345-5E19-63532587FDC6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7069CB00-8910-1EE4-D05D-9CF926106C1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CB7FC67-BF70-26F7-1BCB-E220B7ADDCA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76447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صححوا.</a:t>
            </a:r>
            <a:endParaRPr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460460" y="3607803"/>
            <a:ext cx="8223080" cy="2446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نَظَّمَتْ مَدْرَسَتُنا رِحْلَةً مَدْرَسِيَّةً:</a:t>
            </a:r>
          </a:p>
          <a:p>
            <a:pPr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اِنْطَلَقَت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 بِنا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ٱلْحافِلَةُ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ٱلْمَدْرَسِيَّةُ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صَباحاً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    </a:t>
            </a: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  <a:r>
              <a:rPr lang="ar-SA" sz="3200" dirty="0"/>
              <a:t>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وَصَلْنا إِلى ساحَةِ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مَدينَةِ، فَشاهَدْنا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ٱلْعِماراتِ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ٱلشّاهِقَة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وَٱلشَّوارِع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غُروبِ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عُدْنا إِلى 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لْحافِلَةِ فَرِحينَ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بِما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يْنا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ٱلْمَدينَةِ</a:t>
            </a:r>
            <a:r>
              <a:rPr lang="ar-S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ٱلرّائِعَةِ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8047316" y="4351910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8082865" y="485278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8082865" y="5357325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sp>
        <p:nvSpPr>
          <p:cNvPr id="15" name="Google Shape;425;p137">
            <a:extLst>
              <a:ext uri="{FF2B5EF4-FFF2-40B4-BE49-F238E27FC236}">
                <a16:creationId xmlns:a16="http://schemas.microsoft.com/office/drawing/2014/main" id="{20E2669B-F220-BCBB-58BD-3D8C279DB5B5}"/>
              </a:ext>
            </a:extLst>
          </p:cNvPr>
          <p:cNvSpPr/>
          <p:nvPr/>
        </p:nvSpPr>
        <p:spPr>
          <a:xfrm>
            <a:off x="957717" y="134032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BECAE57-0CED-94CC-7ED8-36CFC4608D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91070E-FC4F-0A7E-8B61-66C746E401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86E4A158-9E10-20B3-8EDD-5CC47A3B14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C2E908D-896C-5E09-A391-B3FA6819D42C}"/>
              </a:ext>
            </a:extLst>
          </p:cNvPr>
          <p:cNvSpPr>
            <a:spLocks/>
          </p:cNvSpPr>
          <p:nvPr/>
        </p:nvSpPr>
        <p:spPr>
          <a:xfrm>
            <a:off x="2531215" y="134032"/>
            <a:ext cx="1732280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buClrTx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الطلاقة/ التحدث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939454-55F8-F401-B9D6-9F1D5D0DFB9D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وضعية تدريبية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9DFAA4D-113F-D0B3-7F99-27754873870D}"/>
              </a:ext>
            </a:extLst>
          </p:cNvPr>
          <p:cNvGrpSpPr/>
          <p:nvPr/>
        </p:nvGrpSpPr>
        <p:grpSpPr>
          <a:xfrm>
            <a:off x="1146154" y="1598613"/>
            <a:ext cx="6234682" cy="2009190"/>
            <a:chOff x="695478" y="1635108"/>
            <a:chExt cx="7142220" cy="2613927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84CB7E54-232F-A269-0EC3-6EF78583A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7416" y="1658230"/>
              <a:ext cx="2300282" cy="2194645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DF31FBC-A01C-A80D-82A1-B9DD74E20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16447" y="1658230"/>
              <a:ext cx="2300282" cy="2180972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24247C1-0089-1EB8-6A6E-DAC363896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5478" y="1635108"/>
              <a:ext cx="2300282" cy="2194645"/>
            </a:xfrm>
            <a:prstGeom prst="rect">
              <a:avLst/>
            </a:prstGeom>
          </p:spPr>
        </p:pic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0B8B2AB7-D648-0108-9291-CCA885895C53}"/>
                </a:ext>
              </a:extLst>
            </p:cNvPr>
            <p:cNvGrpSpPr/>
            <p:nvPr/>
          </p:nvGrpSpPr>
          <p:grpSpPr>
            <a:xfrm>
              <a:off x="1706946" y="3706228"/>
              <a:ext cx="5035521" cy="542807"/>
              <a:chOff x="1706946" y="3706228"/>
              <a:chExt cx="5035521" cy="542807"/>
            </a:xfrm>
          </p:grpSpPr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7675CC41-5B32-8399-894E-BD2353984154}"/>
                  </a:ext>
                </a:extLst>
              </p:cNvPr>
              <p:cNvSpPr/>
              <p:nvPr/>
            </p:nvSpPr>
            <p:spPr>
              <a:xfrm>
                <a:off x="4030859" y="3706228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2</a:t>
                </a:r>
                <a:endParaRPr lang="fr-MA" sz="1800" b="1" dirty="0"/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4089BDCE-D954-9027-6EF4-C3070BAF0944}"/>
                  </a:ext>
                </a:extLst>
              </p:cNvPr>
              <p:cNvSpPr/>
              <p:nvPr/>
            </p:nvSpPr>
            <p:spPr>
              <a:xfrm>
                <a:off x="1706946" y="3706228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3</a:t>
                </a:r>
                <a:endParaRPr lang="fr-MA" sz="1800" b="1" dirty="0"/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CD538795-4699-D19F-A75C-AFE2404894D3}"/>
                  </a:ext>
                </a:extLst>
              </p:cNvPr>
              <p:cNvSpPr/>
              <p:nvPr/>
            </p:nvSpPr>
            <p:spPr>
              <a:xfrm>
                <a:off x="6263568" y="3770136"/>
                <a:ext cx="478899" cy="47889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800" b="1" dirty="0"/>
                  <a:t>1</a:t>
                </a:r>
                <a:endParaRPr lang="fr-MA" sz="1800" b="1" dirty="0"/>
              </a:p>
            </p:txBody>
          </p:sp>
        </p:grp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F2BCF115-9315-06D1-104F-AF937E17968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0637" y="1474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38147BE7-E876-D26C-F7C8-3797CB779EA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870" y="127106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السادس؛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رحلة إلى المدينة (ص 64)،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استخراج كلمات تتضمن "ال" وكتابتها 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64)  ودفاتر المنزل . اقرؤوا النص جيدا ثم استخرجوا كلمات تتضمن "ال".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101DF8-E1D3-1991-C2BB-847CE87D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56E479-C70E-3A1F-E6A3-A92CCEA3E1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FBF776-0DA7-6B44-13C7-3DF9D09C76D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EC1244-350E-B78F-7F61-BB2FEC67369A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F25DF2-1AB1-652B-8828-CC3D0B7D5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EC899C-BF0E-FA04-96BD-305219AB08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1257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5138C6-F54A-8D06-8031-EE3817C4A86D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1CFACA9E-8A0B-ACB7-C988-6FEFC9882E0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2A5285-81D0-0984-4499-D4BFA55CEEC7}"/>
              </a:ext>
            </a:extLst>
          </p:cNvPr>
          <p:cNvSpPr>
            <a:spLocks/>
          </p:cNvSpPr>
          <p:nvPr/>
        </p:nvSpPr>
        <p:spPr>
          <a:xfrm>
            <a:off x="4506870" y="13403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89207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3898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371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BBF22-5890-D345-48C5-611D9C93B2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43EAA3-A6EE-69B8-8F10-EDFF61963E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145750" y="1912159"/>
            <a:ext cx="8500954" cy="44778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مَدينَةٍ كَبيرَةٍ وَجَميلَةٍ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فيها عِماراتٌ شاهِقَةٌ وَشَوارِعُ واسِعَةٌ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تَنْتَشِرُ فيها ٱلْحَدائِقُ ٱلْخَضْراءُ وَٱلْأَسْواقُ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إِلى ٱلْمَدْرَسَةِ كُلَّ يَوْمٍ بِٱلْحافِلَةِ مَعَ أَصْدِقائي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أَزورُ ٱلْمَكْتَبَةَ لِقِراءَةِ ٱلْقِصَصِ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مَدينَتي نَظيفَةٌ وَمُرَتَّبَةٌ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مَسْجِدٌ وَمُسْتَشْفًى وَمَسْبَحٌ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مَدينَتي كَثيراً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284AE9-1E1C-272D-C785-AAAB1AA875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794356-BCA6-2338-44CC-EC2D5F1F3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8158" y="136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4372E4-0B6F-0583-FF9B-7288D2A98038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780A2B22-06A6-9780-0AC6-AB3DE6BD43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0B41CF-E6C6-09A9-C949-D55304515255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197624-282C-E571-0D61-675FF2EBB770}"/>
              </a:ext>
            </a:extLst>
          </p:cNvPr>
          <p:cNvSpPr>
            <a:spLocks/>
          </p:cNvSpPr>
          <p:nvPr/>
        </p:nvSpPr>
        <p:spPr>
          <a:xfrm>
            <a:off x="4571999" y="144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</p:spTree>
    <p:extLst>
      <p:ext uri="{BB962C8B-B14F-4D97-AF65-F5344CB8AC3E}">
        <p14:creationId xmlns:p14="http://schemas.microsoft.com/office/powerpoint/2010/main" val="317338579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515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9656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5931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800703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15303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مرافق الحي في القرية أو المدينة.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أين يسكن؟ وما المرافق  الموجودة في حيه؟(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مرفقين من مرافق الحي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59817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677FDF1-7BFB-8D6A-DDB7-EC88EE57A5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7D604A-892B-DF6F-0AF3-8E6C85EA6BF9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أَ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سْكُنُ في 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779008" y="2397736"/>
            <a:ext cx="185988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أَيْنَ تَسْكُنُ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في قَرْيَتي </a:t>
            </a: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لْمَرافِقُ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لْمَوْجودَةُ في قَرْيَتِكَ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B8098-63C4-F166-0191-5C4F57E74243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B5C3C1F-2B94-E8BC-FD56-BF303634E2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2A798C-F4D2-75AC-0A03-85D118A943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8B5D99-33F3-281C-8EE7-99A845F3D9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8158" y="136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E89267-CA9A-1AA1-C54D-DBC55F47C7A2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19D80-C60B-C344-6A5A-DEE2450DBFA6}"/>
              </a:ext>
            </a:extLst>
          </p:cNvPr>
          <p:cNvSpPr>
            <a:spLocks/>
          </p:cNvSpPr>
          <p:nvPr/>
        </p:nvSpPr>
        <p:spPr>
          <a:xfrm>
            <a:off x="4571999" y="144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898A1D-CFB2-10FF-6593-D5461D808C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740" y="2167491"/>
            <a:ext cx="3769766" cy="38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8335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395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335077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فصل من فصول السنة والأنشطة التي يمكن القيام بها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3 مظاهر على الأقل تميز فصل من فصول السنة الأربعة؛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الأنشطة التي يمكن القيام بها خلال فصل من الفصول الأربعة؛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ولو ذكر نشاطا واحدا)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6209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61111CC-061D-1A01-BDAC-DCA6800206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DCBEF7-E021-68F7-8B2D-8D690F96D45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فصلا تفضله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تَرى في الطَّبيعَةِ خِلالَهُ؟ 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3 مظاهر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على الأقل)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تُحِبُّ أَنْ تَفْعَلَ فيهِ؟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مظاهر 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89B39C-FE69-342D-A7BA-59902C595C4C}"/>
              </a:ext>
            </a:extLst>
          </p:cNvPr>
          <p:cNvSpPr>
            <a:spLocks/>
          </p:cNvSpPr>
          <p:nvPr/>
        </p:nvSpPr>
        <p:spPr>
          <a:xfrm>
            <a:off x="603989" y="1459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2A6C5897-93BF-5CF9-358E-3C23FD78D7D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26536" y="15584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59D45F-7EFC-1375-4A89-0C960EE285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BD76B4-9801-75C4-5430-05B628FA8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8158" y="1366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1A3C0A-B355-A883-374C-F3605B0F6436}"/>
              </a:ext>
            </a:extLst>
          </p:cNvPr>
          <p:cNvSpPr>
            <a:spLocks/>
          </p:cNvSpPr>
          <p:nvPr/>
        </p:nvSpPr>
        <p:spPr>
          <a:xfrm>
            <a:off x="2303925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تقويم الطلاقة والتحدث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C1A0E6-5D4E-D6CA-E653-9400783646D6}"/>
              </a:ext>
            </a:extLst>
          </p:cNvPr>
          <p:cNvSpPr>
            <a:spLocks/>
          </p:cNvSpPr>
          <p:nvPr/>
        </p:nvSpPr>
        <p:spPr>
          <a:xfrm>
            <a:off x="4571999" y="144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BE992A-D64D-8C19-C5B2-811951088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020" y="1820067"/>
            <a:ext cx="7225958" cy="462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2175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قراءة فقرة بدقة واسترسال 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97E6641-F8BE-E44E-618F-D49BFCB14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DB62256-0931-3819-29B3-2258236BED9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3C24BB-8A0E-CBD5-0D02-4059915F6BEE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DBEACCB4-E559-91E2-ECF4-D1DAE0CA2E2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921644-BE39-57B8-C583-1DD456C9C6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A1D4D0-5944-EB1E-2187-2773C94D22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939" y="13694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D83F9B-3912-722A-0B3E-1125C10D80E9}"/>
              </a:ext>
            </a:extLst>
          </p:cNvPr>
          <p:cNvSpPr>
            <a:spLocks/>
          </p:cNvSpPr>
          <p:nvPr/>
        </p:nvSpPr>
        <p:spPr>
          <a:xfrm>
            <a:off x="2571562" y="119905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تقويم الطلاقة والتحدث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4F5F7-6536-FC47-9181-46A3C46D5E9B}"/>
              </a:ext>
            </a:extLst>
          </p:cNvPr>
          <p:cNvSpPr>
            <a:spLocks/>
          </p:cNvSpPr>
          <p:nvPr/>
        </p:nvSpPr>
        <p:spPr>
          <a:xfrm>
            <a:off x="4656016" y="14462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9288247-922A-7B4F-6758-ED9AD917774C}"/>
              </a:ext>
            </a:extLst>
          </p:cNvPr>
          <p:cNvSpPr txBox="1">
            <a:spLocks/>
          </p:cNvSpPr>
          <p:nvPr/>
        </p:nvSpPr>
        <p:spPr>
          <a:xfrm>
            <a:off x="95439" y="1957216"/>
            <a:ext cx="8500954" cy="44778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00B0F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أَسْكُنُ في مَدينَةٍ كَبيرَةٍ وَجَميلَةٍ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فيها عِماراتٌ شاهِقَةٌ وَشَوارِعُ واسِعَةٌ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تَنْتَشِرُ فيها ٱلْحَدائِقُ ٱلْخَضْراءُ وَٱلْأَسْواقُ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أَذْهَبُ إِلى ٱلْمَدْرَسَةِ كُلَّ يَوْمٍ بِٱلْحافِلَةِ مَعَ أَصْدِقائي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أَزورُ ٱلْمَكْتَبَةَ لِقِراءَةِ ٱلْقِصَصِ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مَدينَتي نَظيفَةٌ وَمُرَتَّبَةٌ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فيها مَسْجِدٌ وَمُسْتَشْفًى وَمَسْبَحٌ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أُحِبُّ مَدينَتي كَثيراً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463795E2-23C0-E81A-40F7-EFA905F04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F80D7AE4-6D4F-7E2E-0318-8564A20265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تدربنا على الإجابة عن أسئلة الفهم.</a:t>
            </a:r>
            <a:endParaRPr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DC84E-3BBD-10BB-A695-E27BF9E6D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EB2A7E-A20B-81E0-FD49-7346889BDA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FF93730-38AD-6659-1AD9-ACDD5BE8AC9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80E93A-1E1D-5345-57D9-97F697948029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83B73850-7A40-804C-0B1C-B77CAF3E85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5CFD8B-75BE-13CF-26DA-5C66CED078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1171C7-3EE5-7C5D-4677-B0F3D78CEC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939" y="13694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E59E04-919E-5DB2-B026-758A4252C321}"/>
              </a:ext>
            </a:extLst>
          </p:cNvPr>
          <p:cNvSpPr>
            <a:spLocks/>
          </p:cNvSpPr>
          <p:nvPr/>
        </p:nvSpPr>
        <p:spPr>
          <a:xfrm>
            <a:off x="2571562" y="119905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تقويم الطلاقة والتحدث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65E60E-6C46-035C-5181-AB9BFC219319}"/>
              </a:ext>
            </a:extLst>
          </p:cNvPr>
          <p:cNvSpPr>
            <a:spLocks/>
          </p:cNvSpPr>
          <p:nvPr/>
        </p:nvSpPr>
        <p:spPr>
          <a:xfrm>
            <a:off x="4656016" y="14462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7D3A09-3FC0-4809-5B97-05DD0854C0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6996" y="2234913"/>
            <a:ext cx="6790008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893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D0B5F04-0EE5-8159-B539-B2BDEF07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540" y="1469375"/>
            <a:ext cx="3711262" cy="50534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الفقرة الأولى ص 64.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424938" y="350555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7FA7AD77-A6BB-45AC-5804-767E7F5EEE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E25D0D4-8018-76EB-C809-48B5B6F5982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D85358-FF5B-E25F-F276-7ADD81696106}"/>
              </a:ext>
            </a:extLst>
          </p:cNvPr>
          <p:cNvSpPr>
            <a:spLocks/>
          </p:cNvSpPr>
          <p:nvPr/>
        </p:nvSpPr>
        <p:spPr>
          <a:xfrm>
            <a:off x="825762" y="109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ED478B02-01D0-B28F-DE2C-348FAC74841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63725" y="99317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271047-F18F-A0F9-F223-2ABF400CF3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939" y="13694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23DC20-0EC0-D408-CD40-AAF006E0B342}"/>
              </a:ext>
            </a:extLst>
          </p:cNvPr>
          <p:cNvSpPr>
            <a:spLocks/>
          </p:cNvSpPr>
          <p:nvPr/>
        </p:nvSpPr>
        <p:spPr>
          <a:xfrm>
            <a:off x="2571562" y="119905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تقويم الطلاقة والتحدث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9435F-B306-6693-2AF4-B42DFDE5712A}"/>
              </a:ext>
            </a:extLst>
          </p:cNvPr>
          <p:cNvSpPr>
            <a:spLocks/>
          </p:cNvSpPr>
          <p:nvPr/>
        </p:nvSpPr>
        <p:spPr>
          <a:xfrm>
            <a:off x="4656016" y="14462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وضعية تدريبية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84D678-6A21-B82F-97BA-2061C8B1B6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84" y="14162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5524</TotalTime>
  <Words>2070</Words>
  <Application>Microsoft Office PowerPoint</Application>
  <PresentationFormat>Affichage à l'écran (4:3)</PresentationFormat>
  <Paragraphs>436</Paragraphs>
  <Slides>58</Slides>
  <Notes>27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58</vt:i4>
      </vt:variant>
    </vt:vector>
  </HeadingPairs>
  <TitlesOfParts>
    <vt:vector size="86" baseType="lpstr">
      <vt:lpstr>Calibri Light</vt:lpstr>
      <vt:lpstr>Arial</vt:lpstr>
      <vt:lpstr>Dosis</vt:lpstr>
      <vt:lpstr>Times New Roman</vt:lpstr>
      <vt:lpstr>Dosis ExtraBold</vt:lpstr>
      <vt:lpstr>Dosis SemiBold</vt:lpstr>
      <vt:lpstr>Noto Sans Symbols</vt:lpstr>
      <vt:lpstr>Wingdings</vt:lpstr>
      <vt:lpstr>Dosis Medium</vt:lpstr>
      <vt:lpstr>Abadi</vt:lpstr>
      <vt:lpstr>Microsoft Uighur</vt:lpstr>
      <vt:lpstr>Calibri</vt:lpstr>
      <vt:lpstr>Thème Office</vt:lpstr>
      <vt:lpstr>02- معــــــــــجم</vt:lpstr>
      <vt:lpstr>03- استماع وتحدث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Présentation PowerPoint</vt:lpstr>
      <vt:lpstr> </vt:lpstr>
      <vt:lpstr> </vt:lpstr>
      <vt:lpstr> </vt:lpstr>
      <vt:lpstr> 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مصانع المدينة، شيدت. أتساءل عن المكان الذي شيدت فيه مصانع المدينة؟</vt:lpstr>
      <vt:lpstr> شيدت بعيدا عن السكان. أصوغ الجواب : شيدت مصانع المدينة بعيدا عن السكان.</vt:lpstr>
      <vt:lpstr> خذوا دفاتركم. من يقرأ السؤال؟ عودوا للفقرة وابحثوا عن الجواب.</vt:lpstr>
      <vt:lpstr> صححوا.</vt:lpstr>
      <vt:lpstr>من يقرأ السؤال؟ عودوا للنص وابحثوا عن الجواب.</vt:lpstr>
      <vt:lpstr>من يقرأ السؤال؟ عودوا للنص وابحثوا عن الجواب.</vt:lpstr>
      <vt:lpstr>من يقرأ السؤال؟ عودوا للنص وابحثوا عن الجواب.</vt:lpstr>
      <vt:lpstr>صححوا.</vt:lpstr>
      <vt:lpstr> خذوا دفاتركم</vt:lpstr>
      <vt:lpstr> رَتِّبوا ٱلْكَلِماتِ لِتَرْكيبِ جُمَلٍ:  </vt:lpstr>
      <vt:lpstr>صححوا؛</vt:lpstr>
      <vt:lpstr> رَتِّبوا ٱلْكَلِماتِ لِتَرْكيبِ جُمَلٍ:  </vt:lpstr>
      <vt:lpstr>صححوا؛ </vt:lpstr>
      <vt:lpstr>عبروا عن كل مشهد بجملة تامة</vt:lpstr>
      <vt:lpstr>صححوا.</vt:lpstr>
      <vt:lpstr>Présentation PowerPoint</vt:lpstr>
      <vt:lpstr>Présentation PowerPoint</vt:lpstr>
      <vt:lpstr>توجيهات عامة</vt:lpstr>
      <vt:lpstr>Présentation PowerPoint</vt:lpstr>
      <vt:lpstr>خذوا كراساتكم (الصفحة 64)  ودفاتر المنزل . اقرؤوا النص جيدا ثم استخرجوا كلمات تتضمن "ال".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فصلا تفضله ثم  تحدث عن:  ماذا تَرى في الطَّبيعَةِ خِلالَهُ؟ (3 مظاهر على الأقل)  و ماذا تُحِبُّ أَنْ تَفْعَلَ فيهِ؟ يمكنك أن تتحدث عن مظاهر أخرى  غير موجودة في هذه المشاهد. </vt:lpstr>
      <vt:lpstr> اختتام الحصة </vt:lpstr>
      <vt:lpstr>تدربنا على قراءة فقرة بدقة واسترسال </vt:lpstr>
      <vt:lpstr>تدربنا على الإجابة عن أسئلة الفهم.</vt:lpstr>
      <vt:lpstr> اختتام الحصة </vt:lpstr>
      <vt:lpstr>في المنزل، تدربوا على قراءة الفقرة الأولى ص 64.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57</cp:revision>
  <dcterms:created xsi:type="dcterms:W3CDTF">2023-09-20T21:35:22Z</dcterms:created>
  <dcterms:modified xsi:type="dcterms:W3CDTF">2026-03-08T15:21:24Z</dcterms:modified>
</cp:coreProperties>
</file>