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8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0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1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2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3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4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5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theme/theme16.xml" ContentType="application/vnd.openxmlformats-officedocument.theme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96" r:id="rId2"/>
    <p:sldMasterId id="2147483732" r:id="rId3"/>
    <p:sldMasterId id="2147483773" r:id="rId4"/>
    <p:sldMasterId id="2147483836" r:id="rId5"/>
    <p:sldMasterId id="2147483851" r:id="rId6"/>
    <p:sldMasterId id="2147483863" r:id="rId7"/>
    <p:sldMasterId id="2147483865" r:id="rId8"/>
    <p:sldMasterId id="2147483898" r:id="rId9"/>
    <p:sldMasterId id="2147483902" r:id="rId10"/>
    <p:sldMasterId id="2147483925" r:id="rId11"/>
    <p:sldMasterId id="2147483948" r:id="rId12"/>
    <p:sldMasterId id="2147483965" r:id="rId13"/>
    <p:sldMasterId id="2147483988" r:id="rId14"/>
    <p:sldMasterId id="2147484002" r:id="rId15"/>
    <p:sldMasterId id="2147484014" r:id="rId16"/>
    <p:sldMasterId id="2147484032" r:id="rId17"/>
  </p:sldMasterIdLst>
  <p:notesMasterIdLst>
    <p:notesMasterId r:id="rId69"/>
  </p:notesMasterIdLst>
  <p:sldIdLst>
    <p:sldId id="2147482850" r:id="rId18"/>
    <p:sldId id="2147482723" r:id="rId19"/>
    <p:sldId id="2147482771" r:id="rId20"/>
    <p:sldId id="2147482692" r:id="rId21"/>
    <p:sldId id="2147482531" r:id="rId22"/>
    <p:sldId id="2147482727" r:id="rId23"/>
    <p:sldId id="2147482713" r:id="rId24"/>
    <p:sldId id="2147482728" r:id="rId25"/>
    <p:sldId id="2147482508" r:id="rId26"/>
    <p:sldId id="2147482729" r:id="rId27"/>
    <p:sldId id="2134806537" r:id="rId28"/>
    <p:sldId id="2147482772" r:id="rId29"/>
    <p:sldId id="2147482776" r:id="rId30"/>
    <p:sldId id="2147482790" r:id="rId31"/>
    <p:sldId id="2147482831" r:id="rId32"/>
    <p:sldId id="2147482832" r:id="rId33"/>
    <p:sldId id="2147482833" r:id="rId34"/>
    <p:sldId id="2147482836" r:id="rId35"/>
    <p:sldId id="2147482835" r:id="rId36"/>
    <p:sldId id="2147482838" r:id="rId37"/>
    <p:sldId id="2147482839" r:id="rId38"/>
    <p:sldId id="2147482840" r:id="rId39"/>
    <p:sldId id="2147482841" r:id="rId40"/>
    <p:sldId id="2147482842" r:id="rId41"/>
    <p:sldId id="2147482843" r:id="rId42"/>
    <p:sldId id="2147482844" r:id="rId43"/>
    <p:sldId id="2147482845" r:id="rId44"/>
    <p:sldId id="2147482846" r:id="rId45"/>
    <p:sldId id="2147482705" r:id="rId46"/>
    <p:sldId id="2147482740" r:id="rId47"/>
    <p:sldId id="2147482778" r:id="rId48"/>
    <p:sldId id="2147482741" r:id="rId49"/>
    <p:sldId id="2147482794" r:id="rId50"/>
    <p:sldId id="2147482742" r:id="rId51"/>
    <p:sldId id="2147482782" r:id="rId52"/>
    <p:sldId id="2147482847" r:id="rId53"/>
    <p:sldId id="2147482814" r:id="rId54"/>
    <p:sldId id="2147482813" r:id="rId55"/>
    <p:sldId id="2147482848" r:id="rId56"/>
    <p:sldId id="2147482851" r:id="rId57"/>
    <p:sldId id="2147482852" r:id="rId58"/>
    <p:sldId id="2147482791" r:id="rId59"/>
    <p:sldId id="2147482763" r:id="rId60"/>
    <p:sldId id="2147482761" r:id="rId61"/>
    <p:sldId id="2147482829" r:id="rId62"/>
    <p:sldId id="2147482524" r:id="rId63"/>
    <p:sldId id="337" r:id="rId64"/>
    <p:sldId id="2147482753" r:id="rId65"/>
    <p:sldId id="2147482764" r:id="rId66"/>
    <p:sldId id="2147482510" r:id="rId67"/>
    <p:sldId id="2147482522" r:id="rId68"/>
  </p:sldIdLst>
  <p:sldSz cx="9144000" cy="6858000" type="screen4x3"/>
  <p:notesSz cx="6858000" cy="9144000"/>
  <p:embeddedFontLst>
    <p:embeddedFont>
      <p:font typeface="Abadi" panose="020B0604020104020204" pitchFamily="34" charset="0"/>
      <p:regular r:id="rId70"/>
      <p:bold r:id="rId71"/>
      <p:italic r:id="rId72"/>
      <p:boldItalic r:id="rId73"/>
    </p:embeddedFont>
    <p:embeddedFont>
      <p:font typeface="Dosis" pitchFamily="2" charset="0"/>
      <p:regular r:id="rId74"/>
      <p:bold r:id="rId75"/>
    </p:embeddedFont>
    <p:embeddedFont>
      <p:font typeface="Dosis Medium" pitchFamily="2" charset="0"/>
      <p:regular r:id="rId76"/>
      <p:bold r:id="rId77"/>
    </p:embeddedFont>
    <p:embeddedFont>
      <p:font typeface="Dosis SemiBold" pitchFamily="2" charset="0"/>
      <p:regular r:id="rId78"/>
      <p:bold r:id="rId79"/>
    </p:embeddedFont>
    <p:embeddedFont>
      <p:font typeface="Microsoft Uighur" panose="02000000000000000000" pitchFamily="2" charset="-78"/>
      <p:regular r:id="rId80"/>
      <p:bold r:id="rId81"/>
    </p:embeddedFont>
    <p:embeddedFont>
      <p:font typeface="Noto Sans Symbols" panose="020B0604020202020204" charset="0"/>
      <p:regular r:id="rId82"/>
      <p:bold r:id="rId8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8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BA3"/>
    <a:srgbClr val="00ACA4"/>
    <a:srgbClr val="424D7B"/>
    <a:srgbClr val="DDF1EC"/>
    <a:srgbClr val="D6E9EA"/>
    <a:srgbClr val="414C79"/>
    <a:srgbClr val="C6C6C6"/>
    <a:srgbClr val="14B3AB"/>
    <a:srgbClr val="E6E6E6"/>
    <a:srgbClr val="00A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265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font" Target="fonts/font5.fntdata"/><Relationship Id="rId79" Type="http://schemas.openxmlformats.org/officeDocument/2006/relationships/font" Target="fonts/font10.fntdata"/><Relationship Id="rId128" Type="http://customschemas.google.com/relationships/presentationmetadata" Target="meta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font" Target="fonts/font3.fntdata"/><Relationship Id="rId80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129" Type="http://schemas.openxmlformats.org/officeDocument/2006/relationships/presProps" Target="presProps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83" Type="http://schemas.openxmlformats.org/officeDocument/2006/relationships/font" Target="fonts/font14.fntdata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font" Target="fonts/font12.fntdata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131" Type="http://schemas.openxmlformats.org/officeDocument/2006/relationships/theme" Target="theme/theme1.xml"/><Relationship Id="rId61" Type="http://schemas.openxmlformats.org/officeDocument/2006/relationships/slide" Target="slides/slide44.xml"/><Relationship Id="rId82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>
          <a:extLst>
            <a:ext uri="{FF2B5EF4-FFF2-40B4-BE49-F238E27FC236}">
              <a16:creationId xmlns:a16="http://schemas.microsoft.com/office/drawing/2014/main" id="{C4E4BDB4-233C-468B-2D81-CD0E796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>
            <a:extLst>
              <a:ext uri="{FF2B5EF4-FFF2-40B4-BE49-F238E27FC236}">
                <a16:creationId xmlns:a16="http://schemas.microsoft.com/office/drawing/2014/main" id="{1902631E-7B8F-64E4-514A-6AB481115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>
            <a:extLst>
              <a:ext uri="{FF2B5EF4-FFF2-40B4-BE49-F238E27FC236}">
                <a16:creationId xmlns:a16="http://schemas.microsoft.com/office/drawing/2014/main" id="{9B976296-D123-189F-0A98-D47A37C89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061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6D0CEDC-684E-169B-FE46-F3CC1721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368AD25-56BA-FCED-0B84-B7CBB7242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D2BFFAD-6E49-56B9-2345-A33C01ED2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7B5AEC7-74AD-E602-6CD9-88A3F58BB5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2788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6D7ADA57-8753-709F-42B1-7973CA86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ACA643C-6E4E-C9B5-1B35-136BBD647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45063306-37BF-910B-E8BF-EF1CE6A890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C4240CC-A7A1-F182-6BE9-913020C512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0124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D133E4D-1DD6-91E9-36FE-A6606C30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E4047F80-B611-925F-8A08-D0EB22871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269425-4670-45CB-449F-42FAF0CFC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25189A3-429F-72BA-A55D-F7A814808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7912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B36788E6-60B6-884F-6709-0F517BA71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46ED0582-70AB-16BE-4489-125D100F60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7625BDA4-82A5-2733-F964-3470B919EA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2579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84BB4EFE-FF18-7311-FCF7-3C3384E02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19D7687-10B9-9ACC-D95B-17CADE2FC3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DC624515-D0FC-B255-25DD-30AA366BDA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8471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196F9558-E41B-9C27-C979-BA6AE4E9D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22676331-E1DD-5FA1-495B-815FEF0859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5201665D-3EDC-3EAD-725E-B0960DB7F3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4787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A0D8B181-79E5-AF3B-6948-0A58EA5DB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52152AA8-4981-F23E-69D7-D2C099D39C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FF19C800-DAEC-277E-C85E-A019521AE7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63393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79AB5220-7D76-A3F5-6C26-1FB52878B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4F2B7950-BB3B-7CFD-C346-AEDF9E794D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51919102-7ADC-9C8A-2D95-C7749294F0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6037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6.png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microsoft.com/office/2007/relationships/hdphoto" Target="../media/hdphoto5.wdp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6.png"/></Relationships>
</file>

<file path=ppt/slideLayouts/_rels/slideLayout2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5912829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37127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72630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79314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623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828363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71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49959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06736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1363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3424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36675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79624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4880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4374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772358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7237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23305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50461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49824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10065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493876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3747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74688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82647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25287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77885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09261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1081888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1495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5848310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7797699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938838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8076040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1683612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6438909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4637029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576433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9919250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3310522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9600011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4255046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4049222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5895598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9232907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0869401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4193829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1448818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1608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27279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85808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64087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3184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545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98988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25546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225229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153795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59853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537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41181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43194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03168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27767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6421789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3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894019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2755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0919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243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86680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879917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13277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17869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44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74318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0620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411583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03057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59371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59437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5921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93949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2727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3527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78825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8943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285789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61616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0490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1562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4646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4552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6442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5568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4217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1523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56177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713856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521192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993958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67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11518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731537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08456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834735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01725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66660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3124033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241344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01584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7205699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9776941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699041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416128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3148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062053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477828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5910477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57042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056019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104613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41604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80143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88680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267495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234958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859089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8731105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499535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0827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40686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83232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819426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6717811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813392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32741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89370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06865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553577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781346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347833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961927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354865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48628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629379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549228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44555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40134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778552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025979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6020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9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55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2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image" Target="../media/image3.jp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04.xml"/><Relationship Id="rId21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20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11.xml"/><Relationship Id="rId19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Relationship Id="rId22" Type="http://schemas.openxmlformats.org/officeDocument/2006/relationships/slideLayout" Target="../slideLayouts/slideLayout12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1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26.xml"/><Relationship Id="rId21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17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25.xml"/><Relationship Id="rId16" Type="http://schemas.openxmlformats.org/officeDocument/2006/relationships/slideLayout" Target="../slideLayouts/slideLayout139.xml"/><Relationship Id="rId20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slideLayout" Target="../slideLayouts/slideLayout138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133.xml"/><Relationship Id="rId19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Relationship Id="rId22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slideLayout" Target="../slideLayouts/slideLayout157.xml"/><Relationship Id="rId1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17" Type="http://schemas.openxmlformats.org/officeDocument/2006/relationships/slideLayout" Target="../slideLayouts/slideLayout161.xml"/><Relationship Id="rId2" Type="http://schemas.openxmlformats.org/officeDocument/2006/relationships/slideLayout" Target="../slideLayouts/slideLayout146.xml"/><Relationship Id="rId16" Type="http://schemas.openxmlformats.org/officeDocument/2006/relationships/slideLayout" Target="../slideLayouts/slideLayout160.xml"/><Relationship Id="rId20" Type="http://schemas.openxmlformats.org/officeDocument/2006/relationships/image" Target="../media/image15.bin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54.xml"/><Relationship Id="rId19" Type="http://schemas.openxmlformats.org/officeDocument/2006/relationships/theme" Target="../theme/theme12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Relationship Id="rId14" Type="http://schemas.openxmlformats.org/officeDocument/2006/relationships/slideLayout" Target="../slideLayouts/slideLayout15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13" Type="http://schemas.openxmlformats.org/officeDocument/2006/relationships/slideLayout" Target="../slideLayouts/slideLayout175.xml"/><Relationship Id="rId18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65.xml"/><Relationship Id="rId21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69.xml"/><Relationship Id="rId12" Type="http://schemas.openxmlformats.org/officeDocument/2006/relationships/slideLayout" Target="../slideLayouts/slideLayout174.xml"/><Relationship Id="rId17" Type="http://schemas.openxmlformats.org/officeDocument/2006/relationships/slideLayout" Target="../slideLayouts/slideLayout179.xml"/><Relationship Id="rId2" Type="http://schemas.openxmlformats.org/officeDocument/2006/relationships/slideLayout" Target="../slideLayouts/slideLayout164.xml"/><Relationship Id="rId16" Type="http://schemas.openxmlformats.org/officeDocument/2006/relationships/slideLayout" Target="../slideLayouts/slideLayout178.xml"/><Relationship Id="rId20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67.xml"/><Relationship Id="rId15" Type="http://schemas.openxmlformats.org/officeDocument/2006/relationships/slideLayout" Target="../slideLayouts/slideLayout17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72.xml"/><Relationship Id="rId19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Relationship Id="rId14" Type="http://schemas.openxmlformats.org/officeDocument/2006/relationships/slideLayout" Target="../slideLayouts/slideLayout176.xml"/><Relationship Id="rId22" Type="http://schemas.openxmlformats.org/officeDocument/2006/relationships/slideLayout" Target="../slideLayouts/slideLayout18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2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5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200.xml"/><Relationship Id="rId7" Type="http://schemas.openxmlformats.org/officeDocument/2006/relationships/slideLayout" Target="../slideLayouts/slideLayout204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99.xml"/><Relationship Id="rId1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208.xml"/><Relationship Id="rId5" Type="http://schemas.openxmlformats.org/officeDocument/2006/relationships/slideLayout" Target="../slideLayouts/slideLayout202.xml"/><Relationship Id="rId10" Type="http://schemas.openxmlformats.org/officeDocument/2006/relationships/slideLayout" Target="../slideLayouts/slideLayout207.xml"/><Relationship Id="rId4" Type="http://schemas.openxmlformats.org/officeDocument/2006/relationships/slideLayout" Target="../slideLayouts/slideLayout201.xml"/><Relationship Id="rId9" Type="http://schemas.openxmlformats.org/officeDocument/2006/relationships/slideLayout" Target="../slideLayouts/slideLayout20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6.xml"/><Relationship Id="rId13" Type="http://schemas.openxmlformats.org/officeDocument/2006/relationships/slideLayout" Target="../slideLayouts/slideLayout221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211.xml"/><Relationship Id="rId7" Type="http://schemas.openxmlformats.org/officeDocument/2006/relationships/slideLayout" Target="../slideLayouts/slideLayout215.xml"/><Relationship Id="rId12" Type="http://schemas.openxmlformats.org/officeDocument/2006/relationships/slideLayout" Target="../slideLayouts/slideLayout220.xml"/><Relationship Id="rId17" Type="http://schemas.openxmlformats.org/officeDocument/2006/relationships/slideLayout" Target="../slideLayouts/slideLayout225.xml"/><Relationship Id="rId2" Type="http://schemas.openxmlformats.org/officeDocument/2006/relationships/slideLayout" Target="../slideLayouts/slideLayout210.xml"/><Relationship Id="rId16" Type="http://schemas.openxmlformats.org/officeDocument/2006/relationships/slideLayout" Target="../slideLayouts/slideLayout224.xml"/><Relationship Id="rId1" Type="http://schemas.openxmlformats.org/officeDocument/2006/relationships/slideLayout" Target="../slideLayouts/slideLayout209.xml"/><Relationship Id="rId6" Type="http://schemas.openxmlformats.org/officeDocument/2006/relationships/slideLayout" Target="../slideLayouts/slideLayout214.xml"/><Relationship Id="rId11" Type="http://schemas.openxmlformats.org/officeDocument/2006/relationships/slideLayout" Target="../slideLayouts/slideLayout219.xml"/><Relationship Id="rId5" Type="http://schemas.openxmlformats.org/officeDocument/2006/relationships/slideLayout" Target="../slideLayouts/slideLayout213.xml"/><Relationship Id="rId15" Type="http://schemas.openxmlformats.org/officeDocument/2006/relationships/slideLayout" Target="../slideLayouts/slideLayout223.xml"/><Relationship Id="rId10" Type="http://schemas.openxmlformats.org/officeDocument/2006/relationships/slideLayout" Target="../slideLayouts/slideLayout218.xml"/><Relationship Id="rId19" Type="http://schemas.openxmlformats.org/officeDocument/2006/relationships/image" Target="../media/image15.bin"/><Relationship Id="rId4" Type="http://schemas.openxmlformats.org/officeDocument/2006/relationships/slideLayout" Target="../slideLayouts/slideLayout212.xml"/><Relationship Id="rId9" Type="http://schemas.openxmlformats.org/officeDocument/2006/relationships/slideLayout" Target="../slideLayouts/slideLayout217.xml"/><Relationship Id="rId14" Type="http://schemas.openxmlformats.org/officeDocument/2006/relationships/slideLayout" Target="../slideLayouts/slideLayout22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3.xml"/><Relationship Id="rId13" Type="http://schemas.openxmlformats.org/officeDocument/2006/relationships/slideLayout" Target="../slideLayouts/slideLayout238.xml"/><Relationship Id="rId18" Type="http://schemas.openxmlformats.org/officeDocument/2006/relationships/slideLayout" Target="../slideLayouts/slideLayout243.xml"/><Relationship Id="rId3" Type="http://schemas.openxmlformats.org/officeDocument/2006/relationships/slideLayout" Target="../slideLayouts/slideLayout228.xml"/><Relationship Id="rId21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32.xml"/><Relationship Id="rId12" Type="http://schemas.openxmlformats.org/officeDocument/2006/relationships/slideLayout" Target="../slideLayouts/slideLayout237.xml"/><Relationship Id="rId17" Type="http://schemas.openxmlformats.org/officeDocument/2006/relationships/slideLayout" Target="../slideLayouts/slideLayout242.xml"/><Relationship Id="rId2" Type="http://schemas.openxmlformats.org/officeDocument/2006/relationships/slideLayout" Target="../slideLayouts/slideLayout227.xml"/><Relationship Id="rId16" Type="http://schemas.openxmlformats.org/officeDocument/2006/relationships/slideLayout" Target="../slideLayouts/slideLayout241.xml"/><Relationship Id="rId20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26.xml"/><Relationship Id="rId6" Type="http://schemas.openxmlformats.org/officeDocument/2006/relationships/slideLayout" Target="../slideLayouts/slideLayout231.xml"/><Relationship Id="rId11" Type="http://schemas.openxmlformats.org/officeDocument/2006/relationships/slideLayout" Target="../slideLayouts/slideLayout236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230.xml"/><Relationship Id="rId15" Type="http://schemas.openxmlformats.org/officeDocument/2006/relationships/slideLayout" Target="../slideLayouts/slideLayout240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35.xml"/><Relationship Id="rId19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29.xml"/><Relationship Id="rId9" Type="http://schemas.openxmlformats.org/officeDocument/2006/relationships/slideLayout" Target="../slideLayouts/slideLayout234.xml"/><Relationship Id="rId14" Type="http://schemas.openxmlformats.org/officeDocument/2006/relationships/slideLayout" Target="../slideLayouts/slideLayout239.xml"/><Relationship Id="rId22" Type="http://schemas.openxmlformats.org/officeDocument/2006/relationships/slideLayout" Target="../slideLayouts/slideLayout2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97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9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4055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4975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04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7835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  <p:sldLayoutId id="2147483944" r:id="rId18"/>
    <p:sldLayoutId id="2147483945" r:id="rId19"/>
    <p:sldLayoutId id="2147483946" r:id="rId20"/>
    <p:sldLayoutId id="2147483947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243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  <p:sldLayoutId id="2147484056" r:id="rId17"/>
    <p:sldLayoutId id="214748405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6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06/03/2026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662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753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  <p:sldLayoutId id="2147484026" r:id="rId12"/>
    <p:sldLayoutId id="2147484027" r:id="rId13"/>
    <p:sldLayoutId id="2147484028" r:id="rId14"/>
    <p:sldLayoutId id="2147484029" r:id="rId15"/>
    <p:sldLayoutId id="2147484030" r:id="rId16"/>
    <p:sldLayoutId id="214748403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683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  <p:sldLayoutId id="2147484044" r:id="rId12"/>
    <p:sldLayoutId id="2147484045" r:id="rId13"/>
    <p:sldLayoutId id="2147484046" r:id="rId14"/>
    <p:sldLayoutId id="2147484047" r:id="rId15"/>
    <p:sldLayoutId id="2147484048" r:id="rId16"/>
    <p:sldLayoutId id="2147484049" r:id="rId17"/>
    <p:sldLayoutId id="2147484050" r:id="rId18"/>
    <p:sldLayoutId id="2147484051" r:id="rId19"/>
    <p:sldLayoutId id="2147484052" r:id="rId20"/>
    <p:sldLayoutId id="2147484053" r:id="rId21"/>
    <p:sldLayoutId id="214748405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0.png"/><Relationship Id="rId7" Type="http://schemas.microsoft.com/office/2007/relationships/hdphoto" Target="../media/hdphoto4.wdp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98.xml"/><Relationship Id="rId6" Type="http://schemas.openxmlformats.org/officeDocument/2006/relationships/image" Target="../media/image11.png"/><Relationship Id="rId5" Type="http://schemas.openxmlformats.org/officeDocument/2006/relationships/image" Target="../media/image20.png"/><Relationship Id="rId4" Type="http://schemas.openxmlformats.org/officeDocument/2006/relationships/image" Target="../media/image31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gif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122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4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35.png"/><Relationship Id="rId5" Type="http://schemas.openxmlformats.org/officeDocument/2006/relationships/image" Target="../media/image46.png"/><Relationship Id="rId10" Type="http://schemas.openxmlformats.org/officeDocument/2006/relationships/image" Target="../media/image43.png"/><Relationship Id="rId4" Type="http://schemas.openxmlformats.org/officeDocument/2006/relationships/image" Target="../media/image45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25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8.png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24.xml"/><Relationship Id="rId7" Type="http://schemas.openxmlformats.org/officeDocument/2006/relationships/image" Target="../media/image40.png"/><Relationship Id="rId12" Type="http://schemas.openxmlformats.org/officeDocument/2006/relationships/image" Target="../media/image4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11" Type="http://schemas.openxmlformats.org/officeDocument/2006/relationships/image" Target="../media/image27.gif"/><Relationship Id="rId5" Type="http://schemas.openxmlformats.org/officeDocument/2006/relationships/image" Target="../media/image39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1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2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52.png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6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6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2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2.xml"/><Relationship Id="rId6" Type="http://schemas.openxmlformats.org/officeDocument/2006/relationships/image" Target="../media/image35.png"/><Relationship Id="rId11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43.png"/><Relationship Id="rId4" Type="http://schemas.openxmlformats.org/officeDocument/2006/relationships/image" Target="../media/image53.png"/><Relationship Id="rId9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6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2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56.png"/><Relationship Id="rId9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9.xml"/><Relationship Id="rId5" Type="http://schemas.openxmlformats.org/officeDocument/2006/relationships/image" Target="../media/image33.png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0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0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9.xml"/><Relationship Id="rId5" Type="http://schemas.openxmlformats.org/officeDocument/2006/relationships/image" Target="../media/image42.png"/><Relationship Id="rId4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6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47.png"/><Relationship Id="rId9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11" Type="http://schemas.openxmlformats.org/officeDocument/2006/relationships/image" Target="../media/image68.png"/><Relationship Id="rId5" Type="http://schemas.openxmlformats.org/officeDocument/2006/relationships/image" Target="../media/image40.png"/><Relationship Id="rId10" Type="http://schemas.openxmlformats.org/officeDocument/2006/relationships/image" Target="../media/image67.png"/><Relationship Id="rId4" Type="http://schemas.openxmlformats.org/officeDocument/2006/relationships/image" Target="../media/image35.png"/><Relationship Id="rId9" Type="http://schemas.openxmlformats.org/officeDocument/2006/relationships/image" Target="../media/image6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11" Type="http://schemas.openxmlformats.org/officeDocument/2006/relationships/image" Target="../media/image68.png"/><Relationship Id="rId5" Type="http://schemas.openxmlformats.org/officeDocument/2006/relationships/image" Target="../media/image40.png"/><Relationship Id="rId10" Type="http://schemas.openxmlformats.org/officeDocument/2006/relationships/image" Target="../media/image67.png"/><Relationship Id="rId4" Type="http://schemas.openxmlformats.org/officeDocument/2006/relationships/image" Target="../media/image35.png"/><Relationship Id="rId9" Type="http://schemas.openxmlformats.org/officeDocument/2006/relationships/image" Target="../media/image6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6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1.png"/><Relationship Id="rId11" Type="http://schemas.openxmlformats.org/officeDocument/2006/relationships/image" Target="../media/image68.png"/><Relationship Id="rId5" Type="http://schemas.openxmlformats.org/officeDocument/2006/relationships/image" Target="../media/image40.png"/><Relationship Id="rId10" Type="http://schemas.openxmlformats.org/officeDocument/2006/relationships/image" Target="../media/image67.png"/><Relationship Id="rId4" Type="http://schemas.openxmlformats.org/officeDocument/2006/relationships/image" Target="../media/image35.png"/><Relationship Id="rId9" Type="http://schemas.openxmlformats.org/officeDocument/2006/relationships/image" Target="../media/image6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7.gif"/><Relationship Id="rId4" Type="http://schemas.openxmlformats.org/officeDocument/2006/relationships/image" Target="../media/image7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CF8EA2-B94B-6B50-EFA4-F3042D86C6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94" b="367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785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1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endParaRPr dirty="0"/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683930" y="1910926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3" y="2380103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ea typeface="Dosis SemiBold"/>
                <a:cs typeface="Arial" panose="020B0604020202020204" pitchFamily="34" charset="0"/>
                <a:sym typeface="Dosis SemiBold"/>
              </a:rPr>
              <a:t>أنشطة اعتيادية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الطلاقة </a:t>
            </a:r>
            <a:r>
              <a:rPr lang="ar-MA" sz="1200" dirty="0">
                <a:solidFill>
                  <a:srgbClr val="424D7B"/>
                </a:solidFill>
                <a:cs typeface="Arial" panose="020B0604020202020204" pitchFamily="34" charset="0"/>
                <a:sym typeface="Dosis SemiBold"/>
              </a:rPr>
              <a:t>/ </a:t>
            </a:r>
            <a:r>
              <a:rPr lang="ar-MA" sz="1200" noProof="0" dirty="0">
                <a:solidFill>
                  <a:srgbClr val="424D7B"/>
                </a:solidFill>
                <a:cs typeface="Arial" panose="020B0604020202020204" pitchFamily="34" charset="0"/>
                <a:sym typeface="Dosis SemiBold"/>
              </a:rPr>
              <a:t>التحدث</a:t>
            </a: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وضعية تقويمية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ea typeface="Dosis ExtraBold"/>
                <a:cs typeface="Arial" panose="020B0604020202020204" pitchFamily="34" charset="0"/>
                <a:sym typeface="Dosis ExtraBold"/>
              </a:rPr>
              <a:t>اليوم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 1 -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680071" y="194093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3 -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- 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3" name="Google Shape;1173;p2"/>
          <p:cNvGrpSpPr/>
          <p:nvPr/>
        </p:nvGrpSpPr>
        <p:grpSpPr>
          <a:xfrm flipH="1">
            <a:off x="747896" y="3524938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4 -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900507" y="397622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أنشطة اعتيادية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lang="fr-MA" sz="1200" dirty="0">
              <a:solidFill>
                <a:srgbClr val="757575"/>
              </a:solidFill>
              <a:sym typeface="Dosis SemiBold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البنيات اللغوية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932720" y="2377445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البنيات اللغوية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5" name="Google Shape;1173;p2">
            <a:extLst>
              <a:ext uri="{FF2B5EF4-FFF2-40B4-BE49-F238E27FC236}">
                <a16:creationId xmlns:a16="http://schemas.microsoft.com/office/drawing/2014/main" id="{E7EACE19-4B77-866C-4FDF-3D67BE1F95DB}"/>
              </a:ext>
            </a:extLst>
          </p:cNvPr>
          <p:cNvGrpSpPr/>
          <p:nvPr/>
        </p:nvGrpSpPr>
        <p:grpSpPr>
          <a:xfrm flipH="1">
            <a:off x="4735350" y="5080864"/>
            <a:ext cx="3780000" cy="1332000"/>
            <a:chOff x="648000" y="1944000"/>
            <a:chExt cx="3780000" cy="1332000"/>
          </a:xfrm>
        </p:grpSpPr>
        <p:sp>
          <p:nvSpPr>
            <p:cNvPr id="6" name="Google Shape;1174;p2">
              <a:extLst>
                <a:ext uri="{FF2B5EF4-FFF2-40B4-BE49-F238E27FC236}">
                  <a16:creationId xmlns:a16="http://schemas.microsoft.com/office/drawing/2014/main" id="{8D7AB306-73F1-F785-1A93-1B45D2299F20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175;p2">
              <a:extLst>
                <a:ext uri="{FF2B5EF4-FFF2-40B4-BE49-F238E27FC236}">
                  <a16:creationId xmlns:a16="http://schemas.microsoft.com/office/drawing/2014/main" id="{A0794CB9-BE06-6951-A449-F59F7CC765A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5 -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" name="Google Shape;1176;p2">
            <a:extLst>
              <a:ext uri="{FF2B5EF4-FFF2-40B4-BE49-F238E27FC236}">
                <a16:creationId xmlns:a16="http://schemas.microsoft.com/office/drawing/2014/main" id="{4AED1DC4-F443-02CB-A5E1-C2FF93F11836}"/>
              </a:ext>
            </a:extLst>
          </p:cNvPr>
          <p:cNvSpPr/>
          <p:nvPr/>
        </p:nvSpPr>
        <p:spPr>
          <a:xfrm>
            <a:off x="4887961" y="5532152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  <p:grpSp>
        <p:nvGrpSpPr>
          <p:cNvPr id="9" name="Google Shape;1173;p2">
            <a:extLst>
              <a:ext uri="{FF2B5EF4-FFF2-40B4-BE49-F238E27FC236}">
                <a16:creationId xmlns:a16="http://schemas.microsoft.com/office/drawing/2014/main" id="{8712011A-CAFE-8260-D21C-3F39392E8134}"/>
              </a:ext>
            </a:extLst>
          </p:cNvPr>
          <p:cNvGrpSpPr/>
          <p:nvPr/>
        </p:nvGrpSpPr>
        <p:grpSpPr>
          <a:xfrm flipH="1">
            <a:off x="739350" y="5056226"/>
            <a:ext cx="3780000" cy="1332000"/>
            <a:chOff x="648000" y="1944000"/>
            <a:chExt cx="3780000" cy="1332000"/>
          </a:xfrm>
        </p:grpSpPr>
        <p:sp>
          <p:nvSpPr>
            <p:cNvPr id="10" name="Google Shape;1174;p2">
              <a:extLst>
                <a:ext uri="{FF2B5EF4-FFF2-40B4-BE49-F238E27FC236}">
                  <a16:creationId xmlns:a16="http://schemas.microsoft.com/office/drawing/2014/main" id="{6E558830-3FF5-A999-7038-DCBC0E03291B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75;p2">
              <a:extLst>
                <a:ext uri="{FF2B5EF4-FFF2-40B4-BE49-F238E27FC236}">
                  <a16:creationId xmlns:a16="http://schemas.microsoft.com/office/drawing/2014/main" id="{8788F099-1D9C-3214-5550-C5CDBABD52C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6 -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" name="Google Shape;1176;p2">
            <a:extLst>
              <a:ext uri="{FF2B5EF4-FFF2-40B4-BE49-F238E27FC236}">
                <a16:creationId xmlns:a16="http://schemas.microsoft.com/office/drawing/2014/main" id="{69029231-87E0-58CF-9B2D-0D8E39CBFE9E}"/>
              </a:ext>
            </a:extLst>
          </p:cNvPr>
          <p:cNvSpPr/>
          <p:nvPr/>
        </p:nvSpPr>
        <p:spPr>
          <a:xfrm>
            <a:off x="891961" y="5507514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نشيد : «النخلة»</a:t>
            </a:r>
            <a:endParaRPr lang="f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-01  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MA" sz="2400" dirty="0">
                <a:cs typeface="Microsoft Uighur" panose="02000000000000000000" pitchFamily="2" charset="-78"/>
              </a:rPr>
              <a:t>تقويم فردي لمهارتي الطلاقة والتحدث؛</a:t>
            </a:r>
          </a:p>
          <a:p>
            <a:pPr lvl="0">
              <a:defRPr/>
            </a:pPr>
            <a:r>
              <a:rPr lang="ar-MA" dirty="0">
                <a:cs typeface="Microsoft Uighur" panose="02000000000000000000" pitchFamily="2" charset="-78"/>
              </a:rPr>
              <a:t>قراءة النص "رحلة إلى المدينة  " واستخراج كلمات تتضمن تاء مبسوطة.</a:t>
            </a:r>
            <a:endParaRPr lang="ar-MA" sz="2400" dirty="0"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9643" y="2790288"/>
            <a:ext cx="1438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الطلاقة/ التحدث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نص" حبة القمح"  قراءة جهرية واستثمار استراتيجيات الفهم.</a:t>
            </a:r>
            <a:r>
              <a:rPr lang="f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42588" y="4063518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- 03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القراءة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/ </a:t>
            </a:r>
            <a:r>
              <a:rPr kumimoji="0" lang="ar-MA" sz="1800" b="1" i="0" u="none" strike="noStrike" kern="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الفهم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3978184"/>
            <a:ext cx="540000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642CFA2-A5B6-24F2-EA76-A506810BC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5191891"/>
            <a:ext cx="5525521" cy="140587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1980A4E-BB3A-8C67-2797-9F8E23AEF997}"/>
              </a:ext>
            </a:extLst>
          </p:cNvPr>
          <p:cNvSpPr txBox="1"/>
          <p:nvPr/>
        </p:nvSpPr>
        <p:spPr>
          <a:xfrm>
            <a:off x="4842588" y="5320241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- 04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الكتابة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D38FCE2-B249-B70E-E4FB-1F1DC0152C4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5234907"/>
            <a:ext cx="540000" cy="54000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25C8B6B-2966-4766-06E7-E5EE809D238F}"/>
              </a:ext>
            </a:extLst>
          </p:cNvPr>
          <p:cNvSpPr txBox="1">
            <a:spLocks/>
          </p:cNvSpPr>
          <p:nvPr/>
        </p:nvSpPr>
        <p:spPr>
          <a:xfrm>
            <a:off x="2281752" y="560478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defRPr/>
            </a:pPr>
            <a:r>
              <a:rPr lang="ar-MA" dirty="0">
                <a:cs typeface="Microsoft Uighur" panose="02000000000000000000" pitchFamily="2" charset="-78"/>
              </a:rPr>
              <a:t>التعليق على مشاهد بجمل تامة</a:t>
            </a:r>
          </a:p>
        </p:txBody>
      </p:sp>
      <p:pic>
        <p:nvPicPr>
          <p:cNvPr id="28" name="Image 2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2F35933-F770-00E3-B55B-9FF59353D8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3352" y="5228860"/>
            <a:ext cx="386069" cy="457558"/>
          </a:xfrm>
          <a:prstGeom prst="rect">
            <a:avLst/>
          </a:prstGeom>
        </p:spPr>
      </p:pic>
      <p:pic>
        <p:nvPicPr>
          <p:cNvPr id="8" name="Google Shape;1234;p4">
            <a:extLst>
              <a:ext uri="{FF2B5EF4-FFF2-40B4-BE49-F238E27FC236}">
                <a16:creationId xmlns:a16="http://schemas.microsoft.com/office/drawing/2014/main" id="{903A36CB-328A-8E7D-0553-C72AC7BBD3E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66259" y="3940761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34;p4">
            <a:extLst>
              <a:ext uri="{FF2B5EF4-FFF2-40B4-BE49-F238E27FC236}">
                <a16:creationId xmlns:a16="http://schemas.microsoft.com/office/drawing/2014/main" id="{53F0DC13-74D0-F835-A443-00E931646CF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21372" y="2683325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AB6F730-2E70-F5B4-A1BA-D946A22A5C47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2645574"/>
            <a:ext cx="7054194" cy="89078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9ED84BE-429A-B4B3-7B6D-4624E23CEA9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76479" y="3536355"/>
            <a:ext cx="7054194" cy="8907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5AA900-A5D0-1E15-9ED2-05D3DB238FCA}"/>
              </a:ext>
            </a:extLst>
          </p:cNvPr>
          <p:cNvSpPr/>
          <p:nvPr/>
        </p:nvSpPr>
        <p:spPr>
          <a:xfrm>
            <a:off x="714002" y="3907675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نص "حبة القمح" قراءة جهرية / استثمار إستراتيجيات الفهم؛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95F984-D48D-DCD2-01C0-33BAF2E4564D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398037"/>
            <a:ext cx="7054194" cy="89078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858E7F9-A031-4CD3-EEDE-C72E41A0C414}"/>
              </a:ext>
            </a:extLst>
          </p:cNvPr>
          <p:cNvSpPr/>
          <p:nvPr/>
        </p:nvSpPr>
        <p:spPr>
          <a:xfrm>
            <a:off x="782426" y="4769357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التعليق على مشاهد بجمل تامة.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3F7F79-6155-B671-3337-45539BF336B7}"/>
              </a:ext>
            </a:extLst>
          </p:cNvPr>
          <p:cNvSpPr/>
          <p:nvPr/>
        </p:nvSpPr>
        <p:spPr>
          <a:xfrm>
            <a:off x="1200431" y="3000007"/>
            <a:ext cx="50432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defTabSz="457200" rtl="1">
              <a:buClrTx/>
              <a:buFont typeface="Arial" panose="020B0604020202020204" pitchFamily="34" charset="0"/>
              <a:buChar char="•"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والتحدث؛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«النخلة»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6175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52CDC9-4AA2-E302-5840-0917399465E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526FF3-EADF-2B53-46FE-587D3A0A434F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9C5DBA-1BCB-FB46-04AD-A5336FD5C40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67B6B7-0FED-B106-D843-A700A2970258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81108B-90D4-2805-94C1-F6D2378A1907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F1DB504-F36A-8A62-F31E-BC1799B947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9DBE38-905E-2B8C-E2BD-E181EB9F9A5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1D6C357-C40F-9FAB-0B26-B7CF0C2C9A5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C8F53B3-C30E-573C-3083-9CD79EC8C9BD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A07CBFF-7677-5469-C40B-CB07815B5AFC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/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C41469F4-5B4D-CC4A-A732-5C579CDB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2373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365A4AF-9A8A-F85F-C968-54CF9F137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3575A987-DDAC-E760-13A4-BB3F40AA010B}"/>
              </a:ext>
            </a:extLst>
          </p:cNvPr>
          <p:cNvSpPr txBox="1"/>
          <p:nvPr/>
        </p:nvSpPr>
        <p:spPr>
          <a:xfrm>
            <a:off x="632373" y="519761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9129120-0625-D417-2DB5-C0831E679B3A}"/>
              </a:ext>
            </a:extLst>
          </p:cNvPr>
          <p:cNvSpPr txBox="1">
            <a:spLocks/>
          </p:cNvSpPr>
          <p:nvPr/>
        </p:nvSpPr>
        <p:spPr>
          <a:xfrm>
            <a:off x="140901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أُنْصِتُ وأَنْتَبِهُ جَيِّداً لِلدَّرْسِ. </a:t>
            </a:r>
          </a:p>
        </p:txBody>
      </p:sp>
      <p:pic>
        <p:nvPicPr>
          <p:cNvPr id="26" name="Image 25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150BE262-2FBE-BADD-D4CF-E7B86E6E5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2359" y="555687"/>
            <a:ext cx="970384" cy="9902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0814DE0-7366-BF59-B173-4F832F6584C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8E055E-FFCA-20C4-F605-D33BA63F0D3E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463091-5053-ABA6-59B3-66661CE1CC2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C204CC-E03A-DF04-CD4B-7E06C970C762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1F8234-6972-F9CD-E3E5-3ADBD47A178D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5971BF3-B2B4-FFC9-1ED8-5F99E07D12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7130B9-A95A-A8A8-B51A-D03A249F909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DFFDEC7-FD0F-0566-322B-A0882E77109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326CBF-3F38-5403-EDE9-9374AAD67B1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B74F2E8-839B-F3B3-794D-3EC034D63FC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>
          <a:extLst>
            <a:ext uri="{FF2B5EF4-FFF2-40B4-BE49-F238E27FC236}">
              <a16:creationId xmlns:a16="http://schemas.microsoft.com/office/drawing/2014/main" id="{187AF501-2813-8B07-68D4-73BB31A6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>
            <a:extLst>
              <a:ext uri="{FF2B5EF4-FFF2-40B4-BE49-F238E27FC236}">
                <a16:creationId xmlns:a16="http://schemas.microsoft.com/office/drawing/2014/main" id="{3368B759-6B8B-F6F1-30AF-DDB972078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sz="22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8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82928C0-6F08-D5C7-B28C-619C5E946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499" y="655819"/>
            <a:ext cx="900000" cy="900000"/>
          </a:xfrm>
          <a:prstGeom prst="rect">
            <a:avLst/>
          </a:prstGeom>
        </p:spPr>
      </p:pic>
      <p:pic>
        <p:nvPicPr>
          <p:cNvPr id="17" name="rangement">
            <a:hlinkClick r:id="" action="ppaction://media"/>
            <a:extLst>
              <a:ext uri="{FF2B5EF4-FFF2-40B4-BE49-F238E27FC236}">
                <a16:creationId xmlns:a16="http://schemas.microsoft.com/office/drawing/2014/main" id="{AF8D53C0-05BE-4B7D-30E8-E30658221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AA8AF03-9C23-A259-56AD-2E5D6FAC240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7B9246-C4A0-B0CE-5560-7DE7E39AF379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74C1ED-8525-476C-FFEB-D48D467EF8C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0919E9-CB5E-8359-73DE-E22D778A50E3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36D350-19A6-1680-ED0D-010DEC4F5FCD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57F131-A8B4-9601-815E-15F3638D38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1EC4CE3-4B2F-2C1C-F139-DA713CCFC4B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CBD2A69-044F-3419-2B80-0D23829D99C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011DD90-33BB-93F6-F39D-EA71148417B2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610BABB-EDC7-20F8-3561-1F59D6CE21A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758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indent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ننشد معا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2194C7-4A53-6A9F-E5A6-089A78C322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BADD2E8-8DA3-2ED1-B3E4-844C39F4C2C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0D38EA-EF58-5A52-E69C-CC51230A366E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90D3C86-E27F-3DBB-22F9-0C78EE0147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43A509-FAC5-4F6E-BF73-7C7EF65D9C82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0F1F708-7A47-7B66-12B0-92C3D55F7BC4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A1D73592-730A-741C-64D7-E5AB963449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3FA949E-C976-0F7F-2FE3-7A4BEFE9FE1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CD9878A-C75E-6937-3738-A72CD76A25D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8098509A-8816-EA50-0D72-F160A58A31A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6630335-3AB3-E6C6-9F5B-CAE291A48A7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025FBB9-2660-A821-E9DA-DAAE1AD5EC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" name="WhatsApp Video 2026-02-13 at 06.13.59">
            <a:hlinkClick r:id="" action="ppaction://media"/>
            <a:extLst>
              <a:ext uri="{FF2B5EF4-FFF2-40B4-BE49-F238E27FC236}">
                <a16:creationId xmlns:a16="http://schemas.microsoft.com/office/drawing/2014/main" id="{9C6D856E-230E-F7EB-DCF5-13FEA1790F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0763" y="1714543"/>
            <a:ext cx="6840000" cy="41121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8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E1564AB-4596-A84C-84B6-47FE968D840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40" r="-32540"/>
          <a:stretch/>
        </p:blipFill>
        <p:spPr>
          <a:xfrm>
            <a:off x="1757882" y="2020632"/>
            <a:ext cx="5628236" cy="3752157"/>
          </a:xfr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30" name="Espace réservé pour une image  29" descr="Une image contenant dessin humoristique, clipart, illustration, sourire&#10;&#10;Le contenu généré par l’IA peut être incorrect.">
            <a:extLst>
              <a:ext uri="{FF2B5EF4-FFF2-40B4-BE49-F238E27FC236}">
                <a16:creationId xmlns:a16="http://schemas.microsoft.com/office/drawing/2014/main" id="{5F67B80C-0E00-7E31-5315-505D6BF012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845725" y="605816"/>
            <a:ext cx="900113" cy="90011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D5DB1A1-2297-A678-0F7C-B2FE03AC0AF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EFA761E-A8E8-6916-42A2-1A778B296508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51DDCC-0474-0101-3217-B53A4E005C3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DDA0DB-4C31-029A-7EC2-4A1385256248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E92EA4-7CCC-44D7-BC80-7D47EFE3633E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3D7A2F6-C0D7-235F-FB97-D23F25212F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ECA3589-FD33-0BB0-A059-6E5239B9CF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9DD8C9C-66FD-D240-F0DF-3839735F70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49CD7D1-CD10-068A-718F-D614495190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24EB5F-BDA8-4B10-9F8F-341388D88B3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541129" y="163219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الكفايات المعنية بالاختبار – المستوى 2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662198" y="342900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675722" y="406766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398857" y="3039576"/>
            <a:ext cx="6154484" cy="146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lvl="0"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التحدث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</p:spTree>
    <p:extLst>
      <p:ext uri="{BB962C8B-B14F-4D97-AF65-F5344CB8AC3E}">
        <p14:creationId xmlns:p14="http://schemas.microsoft.com/office/powerpoint/2010/main" val="129514845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628650" y="135865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توجيهات عامة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2275991"/>
            <a:ext cx="7277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يفصل الأستاذ(ة) الحاسوب عن شاشة العرض أثناء التمرير الفردي؛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يعرض الأستاذ(ة)</a:t>
            </a:r>
            <a:r>
              <a:rPr lang="f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نص تقويم الطلاقة للمتعلم ليقرأه ثم يدون النتائج على شبكة التفريغ؛ 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يعرض الأستاذ(ة) إحدى وضعيات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74617395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381845" y="1779322"/>
            <a:ext cx="8142051" cy="447458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يختار الأستاذ</a:t>
            </a: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يوميا 6 تلاميذ من أجل تمرير الروائز الفردية (التحدث+ الطلاقة) خلال الأسبوع الخامس؛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2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تغيير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فقرات الطلاقة ووضعيات التحدث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التمرير يشتغل  باقي التلاميذ على نص: رحلة إلى المدينة (ص 64)، من خلال توجيههم إلى ما يلي: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النص قراءة صامتة؛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نقل فقرات النص على دفاترهم بخط جميل</a:t>
            </a:r>
            <a:r>
              <a:rPr lang="ar-MA" sz="2600" b="1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FC4E31-C9AC-9D8A-4E1B-C2F349B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توجيهات عامة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613011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7AAD-7925-B27A-331C-D45E6793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601561A8-18DE-0226-D9E5-D10519692921}"/>
              </a:ext>
            </a:extLst>
          </p:cNvPr>
          <p:cNvSpPr txBox="1">
            <a:spLocks/>
          </p:cNvSpPr>
          <p:nvPr/>
        </p:nvSpPr>
        <p:spPr>
          <a:xfrm>
            <a:off x="457962" y="320104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lvl="0" algn="ctr" defTabSz="457200">
              <a:lnSpc>
                <a:spcPts val="2075"/>
              </a:lnSpc>
              <a:spcBef>
                <a:spcPts val="0"/>
              </a:spcBef>
              <a:buClrTx/>
              <a:defRPr/>
            </a:pPr>
            <a:r>
              <a:rPr lang="ar-MA" sz="6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تشغيل التلاميذ 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321939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(الصفحة 64)  ودفاتر المنزل . اقرؤوا النص جيدا ثم استخرجوا كلمات تتضمن تاء مبسوطة.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CB5765-AF2A-607A-BD3C-C7CE7FD85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E9F25DF2-1AB1-652B-8828-CC3D0B7D5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6369" y="1510648"/>
            <a:ext cx="3711262" cy="505343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85DF4DC-D87C-9E7A-C932-0B2757CF5BF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77406E-8E66-5D45-0408-1680D651A501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B56347-DB3D-89E1-BE51-317560A39B4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2FE39-B402-7FA2-0862-FB64AEEB7A36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302EE7-DE18-28B5-248A-1D26F8B000B3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C2B5644-E2C7-E5DC-3C6C-95F627EE30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221EB7A-C130-5EA6-B702-AD7861D961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0307F39-DEB1-733A-51C0-06C0160157E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57584AE-69B6-0247-A026-9ACC847BDD7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2222EF8-B85E-582B-0716-2A288AC9971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23107-142F-0BB2-D3D1-62D9DB1DB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AE128F2-D076-3115-7773-F553D72D52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5FED245-1CDD-E974-65D3-522C821F6F4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8538F7B9-FE80-80C5-3407-042BC8C6FF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56DA4DE-071C-35F5-3C6E-92D3EAEAABF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</a:t>
            </a: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فقرة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6AC1A9C-1440-C144-6790-236CC1C7D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2280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18841-AE64-2B51-EB3F-503D80E2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C375C6-F160-EACA-081D-DA2E5E125329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الفقرة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قراءة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10 ثوان لملاحظة 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برسم علامة لكل خطأ؛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قراءة الفقرة  على شبكة 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الكلمة، لا تحتسب خطأ؛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توقف المتعلم أمام كلمة لمدة تزيد عن 5 ثواني يطلب منه مواصلة القراءة.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470B15A-50B6-C24B-32C7-F90C713B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 2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60271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B2E-067E-473A-A334-8A554320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BC054DB-17B5-3534-9A81-6EC7496139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835947"/>
              </p:ext>
            </p:extLst>
          </p:nvPr>
        </p:nvGraphicFramePr>
        <p:xfrm>
          <a:off x="1634760" y="2380527"/>
          <a:ext cx="6291792" cy="380632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6547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01817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7204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7986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</a:tblGrid>
              <a:tr h="3450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7507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LF2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</a:t>
                      </a:r>
                    </a:p>
                  </a:txBody>
                  <a:tcPr marL="68580" marR="6858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أقل من 3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28482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بين 4 إلى 8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27507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أكثر من 9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7752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باسترسال. 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 مع التوقف على الأكثر لثلاث مرات.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18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 قراءة متقطعة.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17492"/>
                  </a:ext>
                </a:extLst>
              </a:tr>
              <a:tr h="522503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01340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AAF660F9-FBC8-98C8-D974-73E59738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35045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15230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7871EBA-8989-AE2D-EB67-99A2A660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F442780-12FB-8634-42A8-03285787C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 بدقة واسترسال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A36333-FC33-C1F8-E4D1-FB4D92138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0F15C4-70C3-482A-EE7A-E7C062D87197}"/>
              </a:ext>
            </a:extLst>
          </p:cNvPr>
          <p:cNvSpPr txBox="1">
            <a:spLocks/>
          </p:cNvSpPr>
          <p:nvPr/>
        </p:nvSpPr>
        <p:spPr>
          <a:xfrm>
            <a:off x="121298" y="2005844"/>
            <a:ext cx="8698458" cy="4176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حينَ يَحِلُّ ٱلْخَريفُ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يَنْهَضُ ٱلْفَلّاحُ باكِراً وَيَتَوَجَّهُ إِلى حَقْلِهِ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00ABA3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يَحْرُثُ ٱلْأَرْضَ وَيُقَلِّبُها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ثُمَّ يَبْذُرُ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ٱلْبُذورَ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بِعِنايَةٍ 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َما يَقْطِفُ ثِمارَ ٱلْأَشْجارِ قَبْلَ أَنْ تَتَساقَطَ أَوْراقُها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وَيُخَزِّنُ ٱلْحُبوبَ ٱسْتِعْداداً لِفَصْلِ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ٱلشِّتاءِ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يَعْمَلُ ٱلْفَلاّحُ بِجِدٍّ وَٱجْتِهادٍ</a:t>
            </a:r>
            <a:r>
              <a:rPr lang="f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472C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57C8BA-DF6E-8B57-8175-C6827886AB6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7C0AF3-A070-F8FA-DEB9-4FB12FDEB8D0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6F5C05-7B19-FB7F-1CC1-10AC9BCB1A0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F78A9A-8C5C-28B6-8CA6-2D2831DB066F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252365-2036-FB18-20BA-857124742AC1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7467199-0A09-68BD-F2F3-541F4181D1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7BE27FC-F758-9CBD-B339-8F07BD26B2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A3E3D2F-4024-C7AF-8B86-0A5E4B23AE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394E9F-28FF-7279-C605-45D87D7E6F7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CB6DDE-C58F-4596-9802-4368D4E8F2D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574911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المشاركة في حوار بتوظيف الأفعال الكلامية المدرسة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017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C1EE-BB52-0C68-FB0E-72118B93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A1980-871D-3862-B247-4C68B30966B2}"/>
              </a:ext>
            </a:extLst>
          </p:cNvPr>
          <p:cNvSpPr txBox="1">
            <a:spLocks/>
          </p:cNvSpPr>
          <p:nvPr/>
        </p:nvSpPr>
        <p:spPr>
          <a:xfrm>
            <a:off x="512274" y="1520890"/>
            <a:ext cx="7987914" cy="4896208"/>
          </a:xfrm>
          <a:prstGeom prst="roundRect">
            <a:avLst>
              <a:gd name="adj" fmla="val 6551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ينجز تقويم التحدث (المشاركة في حوار وأخذ الكلمة) مباشرة بعد تقويم الطلاقة؛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وضعية من بين الوضعيات المقترحة (وضعية في كل يوم)؛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الأستاذ(ة)  الوضعية على المتعلم(ة) ويتأكد من فهمه (ها) للتعليمة؛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الأستاذ (ة) للمتعلم(ة) 30 ثانية للتفكير قبل البدء في التحدث ثم ينصت لجوابه في حدود دقيقتين؛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07300-7580-C9B6-9A9B-6232446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74" y="624492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0396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A82C4-E7C5-67E9-4FAD-03404191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7CBDB-9EA4-39B8-E3BC-1EEC20F46569}"/>
              </a:ext>
            </a:extLst>
          </p:cNvPr>
          <p:cNvSpPr txBox="1">
            <a:spLocks/>
          </p:cNvSpPr>
          <p:nvPr/>
        </p:nvSpPr>
        <p:spPr>
          <a:xfrm>
            <a:off x="811762" y="1679510"/>
            <a:ext cx="7763979" cy="468160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بناء على معايير التحكم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لاحقا النقطة الإجمالية على دفتر الكفايات ويعبئ النقط على منظومة مسار.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ملاحظة : إذا كان المتعلم(ة)  مسترسلا في الإنتاج، لا بأس في تجاوز المدة        المخصصة له بقليل.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95DDF0-C071-66A9-911F-D0333711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137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التحدث(تتمة)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61459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22A-3935-739A-5F1C-12FCF00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3FCCB7-6A46-17F5-2764-961A9AD9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6DA3CE-65BD-63A5-144A-A159CA9BB54E}"/>
              </a:ext>
            </a:extLst>
          </p:cNvPr>
          <p:cNvGraphicFramePr>
            <a:graphicFrameLocks noGrp="1"/>
          </p:cNvGraphicFramePr>
          <p:nvPr/>
        </p:nvGraphicFramePr>
        <p:xfrm>
          <a:off x="376767" y="2120367"/>
          <a:ext cx="8469515" cy="345678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44726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800703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153038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22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4142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735127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المشاركة في حوار للتعبير عن مرافق الحي في القرية أو المدينة.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: أين يسكن؟ وما المرافق  الموجودة في حيه؟( يسمح ببعض الأخطاء)؛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7351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 وذكر مرفقين من مرافق الحي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7,5ن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سؤال واحد. مع ارتكاب بعض الأخطاء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حاول الإجابة عن الأسئلة لكن إجابته كانت بعيدة عن المنتظر. 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47794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8E8E7F9-9DCB-8FCD-191E-67A28446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1B0CEB-C163-C663-F125-F4071ED1D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4" name="Bulle narrative : ronde 2">
            <a:extLst>
              <a:ext uri="{FF2B5EF4-FFF2-40B4-BE49-F238E27FC236}">
                <a16:creationId xmlns:a16="http://schemas.microsoft.com/office/drawing/2014/main" id="{E2FAC2B2-AD53-45AA-85C3-FF167BCC2137}"/>
              </a:ext>
            </a:extLst>
          </p:cNvPr>
          <p:cNvSpPr/>
          <p:nvPr/>
        </p:nvSpPr>
        <p:spPr>
          <a:xfrm>
            <a:off x="5304112" y="3267312"/>
            <a:ext cx="3180048" cy="783465"/>
          </a:xfrm>
          <a:prstGeom prst="wedgeRoundRectCallout">
            <a:avLst>
              <a:gd name="adj1" fmla="val -57137"/>
              <a:gd name="adj2" fmla="val -3558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أَ</a:t>
            </a:r>
            <a:r>
              <a:rPr lang="ar-MA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سْكُنُ في </a:t>
            </a:r>
            <a:r>
              <a:rPr lang="ar-MA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...............................</a:t>
            </a:r>
            <a:r>
              <a:rPr lang="ar-DZ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     </a:t>
            </a:r>
            <a:endParaRPr lang="fr-MA" sz="2000" b="1" kern="12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15" name="Image 14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872D6863-3229-E70C-AC95-3B7FE038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328" y="3392344"/>
            <a:ext cx="510540" cy="533400"/>
          </a:xfrm>
          <a:prstGeom prst="rect">
            <a:avLst/>
          </a:prstGeom>
        </p:spPr>
      </p:pic>
      <p:sp>
        <p:nvSpPr>
          <p:cNvPr id="18" name="Bulle narrative : ronde 1">
            <a:extLst>
              <a:ext uri="{FF2B5EF4-FFF2-40B4-BE49-F238E27FC236}">
                <a16:creationId xmlns:a16="http://schemas.microsoft.com/office/drawing/2014/main" id="{99837F3C-15B4-FD7B-046F-D3DB602B115C}"/>
              </a:ext>
            </a:extLst>
          </p:cNvPr>
          <p:cNvSpPr/>
          <p:nvPr/>
        </p:nvSpPr>
        <p:spPr>
          <a:xfrm>
            <a:off x="5779008" y="2397736"/>
            <a:ext cx="185988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أَيْنَ تَسْكُنُ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F4810C26-E6E3-2158-B099-EDA9C02C1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أنا سألعب دور صديقٍ لك. سنجري حوارا – أنا أسأل وأنت تجيب. يمكنك الاستعانة بالمشهد. 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7C4F954-3381-C8C7-4ED8-3100DB4B4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6848" y="2451611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Bulle narrative : ronde 2">
            <a:extLst>
              <a:ext uri="{FF2B5EF4-FFF2-40B4-BE49-F238E27FC236}">
                <a16:creationId xmlns:a16="http://schemas.microsoft.com/office/drawing/2014/main" id="{31EF23B3-217E-5A63-FC1B-748EBCA58FA8}"/>
              </a:ext>
            </a:extLst>
          </p:cNvPr>
          <p:cNvSpPr/>
          <p:nvPr/>
        </p:nvSpPr>
        <p:spPr>
          <a:xfrm>
            <a:off x="5568533" y="5115753"/>
            <a:ext cx="3180048" cy="783465"/>
          </a:xfrm>
          <a:prstGeom prst="wedgeRoundRectCallout">
            <a:avLst>
              <a:gd name="adj1" fmla="val -54692"/>
              <a:gd name="adj2" fmla="val -3007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في حَيّي </a:t>
            </a:r>
            <a:r>
              <a:rPr lang="ar-MA" sz="2000" b="1" kern="12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................................</a:t>
            </a: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30" name="Image 29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95C5CBC8-DD7E-9E7B-5A0E-8B3B37023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769" y="5240785"/>
            <a:ext cx="510540" cy="53340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50D6609-74EC-C95C-EAD1-3685F517ECBF}"/>
              </a:ext>
            </a:extLst>
          </p:cNvPr>
          <p:cNvSpPr/>
          <p:nvPr/>
        </p:nvSpPr>
        <p:spPr>
          <a:xfrm>
            <a:off x="4525328" y="4210937"/>
            <a:ext cx="318004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ما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لْمَرافِقُ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لْمَوْجودَةُ في حَيِّكَ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C793C6-4782-F57A-109E-4F4776B0A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3328" y="4264812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963D71E-4AEB-456F-51F6-7B4CFF0A3DC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99A177-7683-96B8-E55F-DAFB7FCCE711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86880D-8A57-3E68-673C-DD4A47BFEF2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0A7CAF-588B-55EC-6256-4138A1AC19E7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D17D78-B963-8D40-D66B-40DF980A6FF3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466A17A-6AD1-B97B-E946-AB00EB4FAD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168B292-19D5-EEAE-AE24-AC4130335A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A6171C8-C48B-F153-CBCB-4582B9EEFA9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8358AC5-C719-7152-A75F-285C28446FB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6182DF8-E4D4-B4C8-A866-BD0027A4CBF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22A3801-1CB3-CEB1-C8BA-52F866678E5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3366" y="2386652"/>
            <a:ext cx="4129583" cy="338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3450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4292-DD03-D4FD-58DA-A888D3AE5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2D19EB3-912A-45DE-DE4B-7B7487BF9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4ACB56-37F2-B5CF-0FED-F4849BC22F58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4FF40F8-857C-10CB-FED8-5CB51210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221E2D8-4B75-3C2E-7880-8626B365A346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أخذ الكلمة لإنتاج نص شفهي باعتماد مشاهد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96E36BE-24FC-3CBB-8A67-84797F5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547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EFC6-58A2-0C56-1DB2-B9BC5DE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EF6E2E-CCB9-02C8-CB82-ED452FA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FCB340-2A88-2408-0FFC-509F63DD6BF3}"/>
              </a:ext>
            </a:extLst>
          </p:cNvPr>
          <p:cNvGraphicFramePr>
            <a:graphicFrameLocks noGrp="1"/>
          </p:cNvGraphicFramePr>
          <p:nvPr/>
        </p:nvGraphicFramePr>
        <p:xfrm>
          <a:off x="637195" y="2429570"/>
          <a:ext cx="7886700" cy="335077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00361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91488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29159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0052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041769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351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69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endParaRPr lang="fr-FR" dirty="0"/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أخذ الكلمة لوصف فصل من فصول السنة والأنشطة التي يمكن القيام بها باعتماد مشاهد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3 مظاهر على الأقل تميز فصل من فصول السنة الأربعة؛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الأنشطة التي يمكن القيام بها خلال فصل من الفصول الأربعة؛</a:t>
                      </a:r>
                    </a:p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ولو ذكر نشاطا واحدا)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عبر المتعلم(ة) بلغة سليمة؛ (يسمح ببعض الأخطاء البسيطة)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35861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F60217F-86EE-F192-A56C-D5D80FCC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8F4FFE-294F-5CE6-1F17-1D4691CD4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89591B56-A796-CFD0-7150-1A7ECCB2E9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833340"/>
            <a:ext cx="7292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لاحظ المشاهد – اختر فصلا تفضله ثم  تحدث عن: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تَرى في الطَّبيعَةِ خِلالَهُ؟ (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3 مظاهر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على الأقل) 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</a:t>
            </a:r>
            <a:r>
              <a:rPr lang="ar-MA" sz="2400" dirty="0"/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تُحِبُّ أَنْ تَفْعَلَ فيهِ؟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يمكنك أن تتحدث عن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مظاهر أخرى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غير موجودة في هذه المشاهد.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9184D23-C9EB-55C3-3E24-DF3099A04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762" y="1844763"/>
            <a:ext cx="6925994" cy="462162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62BE958-F8BA-BF27-33B1-34333C0A2A1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18F85F-B3C6-4524-AAD3-6585B3E95F49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3979BE-D34D-C5D8-92E1-2483D5C7E2C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F83456-659F-548F-5543-F371536044DE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6F5370-4FA7-9528-E339-13F906843207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67FF053-1A48-8458-7740-0F4F4E6B2F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69FDCD-2B1D-D3C2-9EFE-055750A4C7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EEEDCC0-8726-AEDE-1F87-D17C8B16FF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542ABCF-13ED-E937-5F71-889810385A3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EB284AA-72AE-118C-8001-5E50A9359CF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854447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القراءة / الفهم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نص" حبة القمح" قراءة جهرية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استثمار إستراتيجيات الفهم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القراءة/ الفهم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8409" y="969591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4;p4">
            <a:extLst>
              <a:ext uri="{FF2B5EF4-FFF2-40B4-BE49-F238E27FC236}">
                <a16:creationId xmlns:a16="http://schemas.microsoft.com/office/drawing/2014/main" id="{2D978BE8-37CD-EBA4-D2C2-3DA6B3FF5C1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/>
          <a:srcRect l="-7365" r="-7365"/>
          <a:stretch>
            <a:fillRect/>
          </a:stretch>
        </p:blipFill>
        <p:spPr>
          <a:xfrm>
            <a:off x="1025692" y="1807373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243BB-4F70-E51B-507D-C504BCA78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97BC5E7-8020-08EB-1078-BC5143F72AD7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46C419F-7178-91A7-B946-2403C0AD1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4B0A89B-055F-2E42-B369-774BE8D29C8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يذكرنا بعنوان النص</a:t>
            </a:r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7A989C-7A83-B39D-7CE5-357A1994B88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1A32D2-7446-1AF8-CDC6-27EEFA48625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59CB0D-63BE-2D50-F8BC-245E76DCD06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E0CD12-92BF-2C0F-938B-B6B9293561D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27DEBC-DA0D-0464-1347-E8C0734F75E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D687DDE-31DD-36E5-22F4-7EABC9158C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3D438E3-5BC5-9569-B810-DC818AF8DC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88498C-2B5A-F345-57F8-3DEADF6C0E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D38228D-F685-BCBB-02CF-F621C9C516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A2D6394-7696-2A1F-57F5-DC9BF2B9D2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217F369-EFC3-D0FE-B861-F9DF153957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13" name="Image 12" descr="Une image contenant peinture, ciel, palmier, nuage&#10;&#10;Le contenu généré par l’IA peut être incorrect.">
            <a:extLst>
              <a:ext uri="{FF2B5EF4-FFF2-40B4-BE49-F238E27FC236}">
                <a16:creationId xmlns:a16="http://schemas.microsoft.com/office/drawing/2014/main" id="{F39EECC3-FF15-1525-3D46-BE738F375C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1700" y="2108278"/>
            <a:ext cx="5859625" cy="370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604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888C3-41CF-126C-FC15-0F32F5A28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ABA1381-0A50-1D43-E530-5619C15E9F2D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1241D1E-0CA8-9B40-70CB-7B9C103ABB1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النص الذي درسنا في الحصة السابقة هو:  حبة القمح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B28663-6E7F-513D-191D-367E1D9430A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7536F8-92FD-CB15-5F5C-4904508169E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5440C2-D899-A87F-B26F-89A3D736227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F8D955-1ACB-DA33-D370-BDD5EFE22C4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0E3F3E-DD2B-16E4-8B71-2A0EA04164D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84C8040-FCAB-0390-8EC7-DD153BB13C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BC0209-86C9-79D4-3B88-C9BEA17D40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01EE43-953F-85E2-5965-95FA0C3F62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9770E36-FA0D-0015-6FB6-3A492C9304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51118A8-8119-4AB7-203C-57BA12E242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6DB094-AB30-8A99-4A30-EFE47BFC84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 descr="Une image contenant peinture, ciel, palmier, nuage&#10;&#10;Le contenu généré par l’IA peut être incorrect.">
            <a:extLst>
              <a:ext uri="{FF2B5EF4-FFF2-40B4-BE49-F238E27FC236}">
                <a16:creationId xmlns:a16="http://schemas.microsoft.com/office/drawing/2014/main" id="{91E997E4-5694-734C-DB70-ABA23EB92A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6787" y="2761420"/>
            <a:ext cx="5859625" cy="3706383"/>
          </a:xfrm>
          <a:prstGeom prst="rect">
            <a:avLst/>
          </a:prstGeom>
        </p:spPr>
      </p:pic>
      <p:sp>
        <p:nvSpPr>
          <p:cNvPr id="12" name="Google Shape;2074;p49">
            <a:extLst>
              <a:ext uri="{FF2B5EF4-FFF2-40B4-BE49-F238E27FC236}">
                <a16:creationId xmlns:a16="http://schemas.microsoft.com/office/drawing/2014/main" id="{3932EEC3-EF98-65C8-7DC0-3801754DB724}"/>
              </a:ext>
            </a:extLst>
          </p:cNvPr>
          <p:cNvSpPr txBox="1"/>
          <p:nvPr/>
        </p:nvSpPr>
        <p:spPr>
          <a:xfrm>
            <a:off x="1946396" y="1696272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buClrTx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SA" sz="48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حَبَّةُ </a:t>
            </a:r>
            <a:r>
              <a:rPr lang="ar-SA" sz="4800" b="1" kern="1200" dirty="0" err="1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ٱلْقَمْحِ</a:t>
            </a:r>
            <a:endParaRPr lang="fr-MA" sz="48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70963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DF220-5D2A-9B84-8C17-A912565CC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B89E914-DE3D-C7D1-B963-5D28C41DA7A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B48D6E5-AE57-4523-1D74-AFE55EB7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C330C79-BE6F-711E-BA2E-B72FA4174D16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سأقرأ؟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6010A2-B581-0F51-E043-A1617C3822B6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CC6315-0070-D76F-98A8-29A5EF7F8031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7367EBE-25C7-9183-7855-1E9703C1E6C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E720D1-1913-52AA-7CA2-952AC00B9400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70BA3F-2090-1C6C-513B-E72F9299CF0C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C469E5F-D52B-BBBC-F3FC-7725CF8AE6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00AAE89-8614-C368-0347-5023D41622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3223E18-A755-1F61-EC1E-4EC539D724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46E89B1-F485-09E0-73E1-5F32C9AC0F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A6003B2-138F-FC32-DCD5-8540A31DC6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15D860E-D035-42A9-7885-A20ABF9D03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96D779-53A3-1E8D-F2D1-3754CF48C881}"/>
              </a:ext>
            </a:extLst>
          </p:cNvPr>
          <p:cNvSpPr txBox="1"/>
          <p:nvPr/>
        </p:nvSpPr>
        <p:spPr>
          <a:xfrm>
            <a:off x="683048" y="1918967"/>
            <a:ext cx="7777903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حَبَّةُ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يَوِمٍ غائِمٍ، بَقِيَتْ قَطْرَةُ مَطَرٍ مُتَمَسِّكةً بِغَيْمَةٍ سَوْداءَ. نَظَرَتْ حَوْلَها وَقالَتْ: اَلْمَطَرُ غَزيرٌ وَقَطَراتُ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ٱلْمَطَرِ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ٱلْأُخْرَياتُ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تَنْزِلُ إِلى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كَيْ تَسْقِيَ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ٱلزَّرْعَ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وَٱلْإِنسانَ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وَٱلْحَيَوانَ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وَأَنا قَطْرَةٌ صَغيرَةٌ لا أَزيدُ شَيْئاً وَلا أَنْقُصُ، فَلِماذا أُنْزِلُ؟ لَنْ أُنْزِلَ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6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56842-D6F0-5195-C27C-C3301D40C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C4A4956A-62FB-C56A-C09C-9AA548CA5B0B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977A6C4-14C2-EE37-A0F7-C7C37355D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16C3327E-37D9-9843-32CD-F71DD6C4BD7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FCF6AA-4021-6545-4144-8E030C7F3C3A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49E5D0-3771-E318-EE61-8FAA65A28D3E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AF5396-F747-CCDA-7028-5059775DF40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9B0B6E-A898-6A47-F48C-1A0A76A98C10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C8EBAD0-89CC-20E3-567D-055D94F015E7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9223168-CD0B-492E-3349-F38E862007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CF46FAF-ABC2-4501-F57E-32A96B214B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20D0D91-1576-5D2A-2C10-6366B9CE0F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06367BD-C7BA-39FF-F5C9-7758E0B99C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E2F000D-44C5-1BB9-FA81-0588CE984D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4D147D1-F1F7-A7EE-7E9B-B5F0508DA6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A62CAD-B62F-02EA-F50B-E65A67949270}"/>
              </a:ext>
            </a:extLst>
          </p:cNvPr>
          <p:cNvSpPr txBox="1"/>
          <p:nvPr/>
        </p:nvSpPr>
        <p:spPr>
          <a:xfrm>
            <a:off x="683048" y="1918967"/>
            <a:ext cx="7777903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حَبَّةُ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يَوِمٍ غائِمٍ، بَقِيَتْ قَطْرَةُ مَطَرٍ مُتَمَسِّكةً بِغَيْمَةٍ سَوْداءَ. نَظَرَتْ حَوْلَها وَقالَتْ: اَلْمَطَرُ غَزيرٌ وَقَطَراتُ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ٱلْمَطَرِ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ٱلْأُخْرَياتُ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تَنْزِلُ إِلى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كَيْ تَسْقِيَ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ٱلزَّرْعَ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وَٱلْإِنسانَ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وَٱلْحَيَوانَ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وَأَنا قَطْرَةٌ صَغيرَةٌ لا أَزيدُ شَيْئاً وَلا أَنْقُصُ، فَلِماذا أُنْزِلُ؟ لَنْ أُنْزِلَ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39748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FB598-1E93-7CEA-6F7A-33BB160E9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60F7397E-4F6B-3A46-AC15-FB5E4EACB033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C2D9B46-EC3E-979B-83F4-D5FC1E8DA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الآن؛ خذوا كراساتكم ص 59 -  من يقرأ؟ من يواصل؟ تابعوا</a:t>
            </a:r>
            <a:endParaRPr lang="fr-US"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Arial"/>
            </a:endParaRP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0C26FDA4-D950-2FBF-724C-9C779BDF2AFB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D8E9C3-D5E0-501B-B626-27BA3C5331E5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BCB5A9-2C72-C0A9-16C7-0B1D27DB082D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3D512D-1C1F-3948-341D-C96BD2F4F0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C23759-6EE2-752C-20EC-D13CBD1EDB9D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2227E7-C865-6855-BF4E-AB88EF69A37B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D65D97F-C828-B857-5768-49E3E43400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9CB081F-08A1-CE8A-2C23-0EA1415CC7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5DB399-2459-D035-AAB9-AC894AB84B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E025D20-BC5A-4393-E7B3-BAB04EE6ED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5E32012-0787-0B23-41F6-0413C59D24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680F240-2034-0A83-1702-87F3B51A02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4CB366C-2BDB-3E76-7D90-A1BA64E5B5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2168" y="1512056"/>
            <a:ext cx="3450318" cy="505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9879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1A240-8C92-482D-2074-4FE96B762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293A612-635D-C59A-FADB-E37E974A6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C961F7B5-69E5-6780-EC9C-99608FEDDBF7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defTabSz="91440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النشاط 4 ص 61 – من يقرأ السؤال؟ ما المطلوب؟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53CA1C-452D-052D-4727-C70E5C81AB6A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293CC7-382D-D22C-D910-51EEEB4E21DC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918683-9BD0-CED6-C2C4-EBEEE025651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EE7D0E-F4AD-DD9B-1572-66FAD3A23789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2D49FB-6D1B-02DD-9F15-B9F552A3313B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2E0FFBC-1786-C393-8EF6-184828112A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2E0DB1-D3FF-0657-958C-43AA967507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20B942-F855-3BBE-6D7A-64143CF4B0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98598B8-BCAA-55A7-7DAD-7A69A06084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DE23B3F-FB47-8291-3B71-F9B49924CE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D69C73D-D1F5-5E31-F580-27AC496DE4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A4465DF-578C-695E-0BBF-705B02560D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2495" y="1512056"/>
            <a:ext cx="3734603" cy="534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716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BCFF7-687F-54AB-BABB-E4B0EE4B3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6BF2E65-EB94-EDE4-DA7F-16649E557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326639A-EC95-A515-090B-92E578A5F873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الرابع: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AB7998B-BA82-53B6-5211-F2F1254BA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43142E4-64B1-551C-4A61-11E1E8E09F82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37B407-91DB-BE74-5E4F-A5985021D73A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4991BE-5405-69F5-D2B5-3B88E3B211E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D17F3C-582B-5F18-C443-5903C2248276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42A6AE-F9B1-C5A1-3548-19761EEA2965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0AA361A-0FAA-DC3A-4330-C185DD260D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0EB8833-3D23-B470-DFED-E85C9868B2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114AC9-BF1B-72E7-CA84-B4B6E1F65C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3459B47-F948-5971-8037-4FDAE7EBB1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6B39252-2BD5-28EF-ABE3-93F0B8B61E2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2534388-C538-115A-A4A5-3BD2A88B8D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8535" y="2372866"/>
            <a:ext cx="7422523" cy="32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02934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FE787-0DBB-BE96-45E4-23AC0EBAA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C238B44-84A7-25A3-DF68-1545A67C2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6F0D94C-84D2-7D04-A5F3-F0B69322359F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C2CA47B-780E-B6D1-6B0A-439EF9BBD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4DFBC45-87DD-998A-48CA-1FAD41AB3825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E3135E-1A5B-7DDE-58B9-0B8CD1D593CB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5CD930-9D51-FA7E-688F-961DE0B084F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B363836-906C-ED9B-D936-396D58DE05CA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1C6BA1-DF12-CDB5-03DD-40A387E1061E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E948466-5415-2679-7F53-ABEF0D8907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AE30231-296E-3C43-5A1D-004CB2A1C7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62DC39B-8A26-9E2D-A0F1-040DF3AECA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D522E02-BF08-025F-97F1-A9DE4215D2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7FADC87-42CD-DE5A-E7A6-91A086C1B52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EB1FB23-9640-DF53-5BAE-1BAFE5E460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8535" y="2372866"/>
            <a:ext cx="7422523" cy="3269263"/>
          </a:xfrm>
          <a:prstGeom prst="rect">
            <a:avLst/>
          </a:prstGeom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2FDBE35C-AD88-FF3E-E409-4E247CAD16D8}"/>
              </a:ext>
            </a:extLst>
          </p:cNvPr>
          <p:cNvCxnSpPr/>
          <p:nvPr/>
        </p:nvCxnSpPr>
        <p:spPr>
          <a:xfrm flipH="1">
            <a:off x="2351314" y="4394718"/>
            <a:ext cx="4497355" cy="45720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FF5112C7-6D5D-C539-D2AA-71E9170B23A0}"/>
              </a:ext>
            </a:extLst>
          </p:cNvPr>
          <p:cNvCxnSpPr>
            <a:cxnSpLocks/>
          </p:cNvCxnSpPr>
          <p:nvPr/>
        </p:nvCxnSpPr>
        <p:spPr>
          <a:xfrm>
            <a:off x="4435152" y="4394718"/>
            <a:ext cx="1097901" cy="45720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2304268A-9AAE-F3F0-AE08-A439C2739E16}"/>
              </a:ext>
            </a:extLst>
          </p:cNvPr>
          <p:cNvCxnSpPr>
            <a:cxnSpLocks/>
          </p:cNvCxnSpPr>
          <p:nvPr/>
        </p:nvCxnSpPr>
        <p:spPr>
          <a:xfrm>
            <a:off x="2024744" y="4394718"/>
            <a:ext cx="1875452" cy="45720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68072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1DC03-8A22-1FAB-46A4-D5B4ED6A6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8ECF62E-78FD-7A9C-EE0A-42754F51C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84A86612-564F-EBB3-8D2C-BFA628BD9444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3D7F834-F85F-D49F-BB23-05FB3C47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B546CBD-04CD-EE5A-134D-57D2B6344C5B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CF5D55-8363-E156-EE80-D833402A586F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32C0D7-81C1-02C2-A2E0-5CD1E6AE74C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9DECDE-A532-4AD5-1587-6DD5600E58AC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A6932A-4C4E-B1A9-0A1A-1DDD49204F40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550F185-A286-0384-E231-33A10A3C60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525CDC1-1B73-2AA4-7D45-0A97DC34A8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2801220-4D62-22EF-6C34-7DD6B7B143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32FCFE8-F72B-EDD3-B577-D882C0CAD4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B1F15D3-31AE-13F9-85DA-53CA14EEE5C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3ABE1FB-5520-5F32-FE25-A6AFEFD98AE0}"/>
              </a:ext>
            </a:extLst>
          </p:cNvPr>
          <p:cNvGrpSpPr/>
          <p:nvPr/>
        </p:nvGrpSpPr>
        <p:grpSpPr>
          <a:xfrm>
            <a:off x="610859" y="2135670"/>
            <a:ext cx="7693151" cy="4110386"/>
            <a:chOff x="3266537" y="1949109"/>
            <a:chExt cx="4621138" cy="4110386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4E2DE76E-D389-27A3-0140-CFB81BE8F71C}"/>
                </a:ext>
              </a:extLst>
            </p:cNvPr>
            <p:cNvSpPr txBox="1"/>
            <p:nvPr/>
          </p:nvSpPr>
          <p:spPr>
            <a:xfrm>
              <a:off x="3315675" y="1949109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لِماذا تَنْزِلُ قَطَراتُ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ٱلْمَطَرِ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إِلى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ٱلْأَرْضِ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؟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701132A-D5D2-4897-8E5D-33B9E5B47C31}"/>
                </a:ext>
              </a:extLst>
            </p:cNvPr>
            <p:cNvSpPr txBox="1"/>
            <p:nvPr/>
          </p:nvSpPr>
          <p:spPr>
            <a:xfrm>
              <a:off x="3266537" y="3088810"/>
              <a:ext cx="4572000" cy="29706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أ-  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لِتُكَوِّنَ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أَ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نْهارَ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وٱلْبِحارَ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ب- لِتَسْقِيَ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ٱلزَّرْعَ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وَٱلْحَيَوانَ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ت- لِتَمْلَأَ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ٱلْآبارَ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فَقَطْ؛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ث- لِتَسْقِيَ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ٱلْأَشْجارَ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فَقَطْ.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36772D25-88ED-B793-17B8-09A59AF000EE}"/>
              </a:ext>
            </a:extLst>
          </p:cNvPr>
          <p:cNvGrpSpPr/>
          <p:nvPr/>
        </p:nvGrpSpPr>
        <p:grpSpPr>
          <a:xfrm>
            <a:off x="1456613" y="3642844"/>
            <a:ext cx="451236" cy="2454190"/>
            <a:chOff x="2263725" y="3019516"/>
            <a:chExt cx="451236" cy="2454190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7C5E80FA-37AA-65AC-DC90-16976625FAC7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3C5B428-D3A5-B99B-A366-F91CAAE5E2F0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08943650-2031-EA06-3AC5-FF62CFC1828E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FE440C7-564D-D0FF-F953-65D8B4C61A20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65505182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8485E-8D58-F99F-B9B3-9F1B7FAEE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38148F4-D5A2-3886-A2C6-4A7F54F35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C8BF7CFA-DFA1-E0D9-4A64-6C100185379C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D5E8D63-6BB6-1E4B-4325-191A54202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D76AA1-673F-B92F-9D50-C54CDC26AC41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0E6D4D-D924-37F3-C440-C98E18182F2B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46C592-5434-859F-0FB3-2CA75A17091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EA0FEB-1194-89ED-4C95-F380AD97CBC4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9A1FA0-37E2-7FE7-75BA-2C8247BB55DC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014756B-9D06-B8F5-625B-5E8304BB06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3F57830-8BCE-A169-DFDF-13BECF6545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1DDBC18-065F-45A7-7E8A-DD6ABCAFA8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587AC9A-4638-2E40-F9B6-828E0F960B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92B1632-FCB3-A6DE-EA13-654F4C2D1F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C84B3F0-3D13-9F28-6A13-7491DAE5F053}"/>
              </a:ext>
            </a:extLst>
          </p:cNvPr>
          <p:cNvGrpSpPr/>
          <p:nvPr/>
        </p:nvGrpSpPr>
        <p:grpSpPr>
          <a:xfrm>
            <a:off x="610859" y="2135670"/>
            <a:ext cx="7693151" cy="4110386"/>
            <a:chOff x="3266537" y="1949109"/>
            <a:chExt cx="4621138" cy="4110386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5DC99F98-ADE8-704F-E93C-E0AFBB6A76AA}"/>
                </a:ext>
              </a:extLst>
            </p:cNvPr>
            <p:cNvSpPr txBox="1"/>
            <p:nvPr/>
          </p:nvSpPr>
          <p:spPr>
            <a:xfrm>
              <a:off x="3315675" y="1949109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لِماذا تَنْزِلُ قَطَراتُ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ٱلْمَطَرِ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إِلى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ٱلْأَرْضِ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؟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551BF6E-4AEF-86E8-4A2C-AFC975F58AB9}"/>
                </a:ext>
              </a:extLst>
            </p:cNvPr>
            <p:cNvSpPr txBox="1"/>
            <p:nvPr/>
          </p:nvSpPr>
          <p:spPr>
            <a:xfrm>
              <a:off x="3266537" y="3088810"/>
              <a:ext cx="4572000" cy="29706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أ-  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لِتُكَوِّنَ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أَ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نْهارَ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وٱلْبِحارَ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ب- لِتَسْقِيَ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ٱلزَّرْعَ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وَٱلْحَيَوانَ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ت- لِتَمْلَأَ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ٱلْآبارَ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فَقَطْ؛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ث- لِتَسْقِيَ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ٱلْأَشْجارَ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فَقَطْ.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55C59F6-D44E-A4D5-4507-1A80E8EBDFA0}"/>
              </a:ext>
            </a:extLst>
          </p:cNvPr>
          <p:cNvGrpSpPr/>
          <p:nvPr/>
        </p:nvGrpSpPr>
        <p:grpSpPr>
          <a:xfrm>
            <a:off x="1456613" y="3642844"/>
            <a:ext cx="451236" cy="2454190"/>
            <a:chOff x="2263725" y="3019516"/>
            <a:chExt cx="451236" cy="245419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4F314273-C776-F42F-7854-EC70C69BC271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220E7708-E336-9833-D961-6ABE5B68CF3E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FA492C47-4306-BFF2-0DCF-AE38367D765B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DCE323C0-A9F2-40AF-A98E-98461AF156B0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</p:grp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45E330EC-5FCE-AF8B-CA84-582DA3661E36}"/>
              </a:ext>
            </a:extLst>
          </p:cNvPr>
          <p:cNvSpPr/>
          <p:nvPr/>
        </p:nvSpPr>
        <p:spPr>
          <a:xfrm>
            <a:off x="1515927" y="4386663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8801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93A33-F2F7-A818-4D02-A11C9ECF2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5302C7C-C2D7-5531-4D5D-9BC4B3AAF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C3F5012-AADD-8974-B823-59E1365BA970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972A3AC-F599-EED2-E6E0-00748FA9E2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533B3D0-B59C-1C8D-43A3-220E55EBC1CD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B78A43-0D87-14E5-41E2-6FEC028A3A07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E8D467-FDFF-934E-3F26-A4A67FD674D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21763C-9C35-44D9-4542-F23D4A68CB98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6A4A71-3737-D645-97ED-6358BB146737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3DFCCCF-14F1-1D41-2709-24A3DB031B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ECCED0B-DE5B-67D9-26FB-4D917B367E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DA9B157-B8CA-C195-55FD-796F29A746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98CD95E-7903-6BA1-2705-D6F9A1C103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EB23B7D-B491-42EF-B5E7-B2C656A0C7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CD07FBC-8A77-E840-8C25-828669060E13}"/>
              </a:ext>
            </a:extLst>
          </p:cNvPr>
          <p:cNvGrpSpPr/>
          <p:nvPr/>
        </p:nvGrpSpPr>
        <p:grpSpPr>
          <a:xfrm>
            <a:off x="836327" y="2047658"/>
            <a:ext cx="7693151" cy="4110386"/>
            <a:chOff x="3266537" y="1949109"/>
            <a:chExt cx="4621138" cy="4110386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7CD74385-F34C-C3AB-807B-A4838280676C}"/>
                </a:ext>
              </a:extLst>
            </p:cNvPr>
            <p:cNvSpPr txBox="1"/>
            <p:nvPr/>
          </p:nvSpPr>
          <p:spPr>
            <a:xfrm>
              <a:off x="3315675" y="1949109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b="1" dirty="0"/>
                <a:t> 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ماذا يَحْدُثُ لِلزَّرْعِ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وَٱلْمَواشي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بَعْدَ أَيّامِ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ٱلْجَفافِ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؟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3D543F7-769A-6BFF-1566-C87483011394}"/>
                </a:ext>
              </a:extLst>
            </p:cNvPr>
            <p:cNvSpPr txBox="1"/>
            <p:nvPr/>
          </p:nvSpPr>
          <p:spPr>
            <a:xfrm>
              <a:off x="3266537" y="3088810"/>
              <a:ext cx="4572000" cy="29706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أ-  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يَنْمو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ٱلزَّرْعُ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وَتَشْبَعُ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ٱلْمَواشي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ب- يَيْبَسُ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ٱلزَّرْعُ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وَتَهْرُبُ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ٱلْمَواشي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ت- يَيْبَسُ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ٱلزَّرْعُ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وَيُصابُ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ٱلنّاسُ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وَٱلْبَهائِمُ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بِٱلْجوعِ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ث- يَنْمو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ٱلزَّرْعُ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وَتَكْثُرُ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ٱلْمَواشي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84D1508C-4FAA-93DF-ED1C-2BA460E32D6D}"/>
              </a:ext>
            </a:extLst>
          </p:cNvPr>
          <p:cNvGrpSpPr/>
          <p:nvPr/>
        </p:nvGrpSpPr>
        <p:grpSpPr>
          <a:xfrm>
            <a:off x="1021105" y="3429000"/>
            <a:ext cx="451236" cy="2454190"/>
            <a:chOff x="2263725" y="3019516"/>
            <a:chExt cx="451236" cy="2454190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BBEA0E6B-B291-E1AB-7D9F-708AFAD7CADE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55814C57-6185-3BE2-DD31-21CEE8F75A06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A5004B8B-255A-38D0-5BE3-01778EE49F55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EC804094-B18E-4D5F-07E0-E7191A074105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291612832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2747A-6D93-3C10-6839-E7D20D428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7633FBB-5495-3E64-63F4-B22C51094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177528D1-E895-2864-1D90-7D44EBFBC422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68A35C8-FE55-CF3E-B7BF-D305C182B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DC84548-F185-3380-5A22-6E83CE8FCECE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DC84A0-847D-3ABE-2C53-A221EEB2A112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6955E0-2D1F-9F9D-5744-C287FBB7051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89821F-36BA-D607-307D-1EDF93FE3101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765F6D-7859-4DA8-A4C7-C9A7CB39CE84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9B381F1-E967-7D99-E255-DD5BD40CD3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ACB0780-5CD2-F737-8F6B-3106784ED1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7C0642-D2D6-4BEE-D23B-A08EDD7F8F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EC981B2-FA8F-EFCE-DC30-7C922D5CB5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1D17A4-9D15-D853-4A70-3DBBEF161F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0FFFD1C0-C62A-0BAB-8424-32D268E71138}"/>
              </a:ext>
            </a:extLst>
          </p:cNvPr>
          <p:cNvGrpSpPr/>
          <p:nvPr/>
        </p:nvGrpSpPr>
        <p:grpSpPr>
          <a:xfrm>
            <a:off x="836327" y="2047658"/>
            <a:ext cx="7693151" cy="4110386"/>
            <a:chOff x="3266537" y="1949109"/>
            <a:chExt cx="4621138" cy="4110386"/>
          </a:xfrm>
        </p:grpSpPr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A65BD100-721E-7055-6695-463714CF2386}"/>
                </a:ext>
              </a:extLst>
            </p:cNvPr>
            <p:cNvSpPr txBox="1"/>
            <p:nvPr/>
          </p:nvSpPr>
          <p:spPr>
            <a:xfrm>
              <a:off x="3315675" y="1949109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b="1" dirty="0"/>
                <a:t> 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ماذا يَحْدُثُ لِلزَّرْعِ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وَٱلْمَواشي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بَعْدَ أَيّامِ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ٱلْجَفافِ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؟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4BCD53DF-4BA4-CF95-577E-6C5731931BC5}"/>
                </a:ext>
              </a:extLst>
            </p:cNvPr>
            <p:cNvSpPr txBox="1"/>
            <p:nvPr/>
          </p:nvSpPr>
          <p:spPr>
            <a:xfrm>
              <a:off x="3266537" y="3088810"/>
              <a:ext cx="4572000" cy="29706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أ-  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يَنْمو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ٱلزَّرْعُ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وَتَشْبَعُ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ٱلْمَواشي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ب- يَيْبَسُ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ٱلزَّرْعُ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وَتَهْرُبُ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ٱلْمَواشي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ت- يَيْبَسُ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ٱلزَّرْعُ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وَيُصابُ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ٱلنّاسُ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وَٱلْبَهائِمُ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بِٱلْجوعِ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؛  </a:t>
              </a:r>
              <a:endParaRPr lang="fr-M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ث- يَنْمو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ٱلزَّرْعُ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وَتَكْثُرُ </a:t>
              </a:r>
              <a:r>
                <a:rPr lang="ar-SA" sz="3200" b="1" dirty="0" err="1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ٱلْمَواشي</a:t>
              </a:r>
              <a:r>
                <a:rPr lang="ar-S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r>
                <a:rPr lang="ar-MA" sz="3200" b="1" dirty="0">
                  <a:solidFill>
                    <a:schemeClr val="accent1">
                      <a:lumMod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sz="32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6082CA1D-E56D-C5C4-79A5-149C4B5BB40C}"/>
              </a:ext>
            </a:extLst>
          </p:cNvPr>
          <p:cNvGrpSpPr/>
          <p:nvPr/>
        </p:nvGrpSpPr>
        <p:grpSpPr>
          <a:xfrm>
            <a:off x="1021105" y="3429000"/>
            <a:ext cx="451236" cy="2454190"/>
            <a:chOff x="2263725" y="3019516"/>
            <a:chExt cx="451236" cy="2454190"/>
          </a:xfrm>
        </p:grpSpPr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D4C89E34-5169-567D-38C5-5E55311D11A4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E651A178-9A4B-171B-B77E-C3A7FF45A32C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BD5FB65F-F257-7266-7013-2F8E58F13B8B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9C240FEB-C343-2CA4-FA37-140910E7334F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MA"/>
            </a:p>
          </p:txBody>
        </p:sp>
      </p:grp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789EB416-DC07-8D6E-8DFE-B2A0D5F321B9}"/>
              </a:ext>
            </a:extLst>
          </p:cNvPr>
          <p:cNvSpPr/>
          <p:nvPr/>
        </p:nvSpPr>
        <p:spPr>
          <a:xfrm>
            <a:off x="1071027" y="4840658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9022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8C1A1-4FA6-4CC1-6EAD-9329D2112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02F24120-7DEA-5EC9-3FB9-BC240B55FC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71B5B3-A6C6-592F-E880-E5DAFA1EB783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التعبير الكتابي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059B4-6F67-81B7-3EC4-7B9160F45FB8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التعليق على مشاهد بجمل تامة.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6AB1FC99-BEF6-2049-ADAA-BAC6C89C6F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977895" y="1754694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D34946B-4706-AA1E-40F9-99D708F0370C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التعبير الكتابي</a:t>
            </a:r>
          </a:p>
        </p:txBody>
      </p:sp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5A43A5B0-4619-F45C-2B18-523D18DB9E3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92D6D2-46F4-25D9-7F4A-B91A7A915F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4418" y="986463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9166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FE1520E-2185-8358-1962-D6F3ABD5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59AF0878-E9DF-54A6-01C1-A4ABCA4C13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خذوا دفاتركم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9DA3FDD3-14D7-6A82-8E70-F7D76FD0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8FD7AC-15ED-9064-67CB-100DFE486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351" y="612000"/>
            <a:ext cx="900000" cy="90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4A1E2D8-D493-F042-A9E8-9283E4DEF4E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7E0BDC-9C5B-CD38-7625-D2B1EF05D692}"/>
              </a:ext>
            </a:extLst>
          </p:cNvPr>
          <p:cNvSpPr>
            <a:spLocks/>
          </p:cNvSpPr>
          <p:nvPr/>
        </p:nvSpPr>
        <p:spPr>
          <a:xfrm>
            <a:off x="3512600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6847D5-1A4A-3F27-4F29-AE88BCF08D2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A1A251-78D0-8C47-C279-D172F59A2397}"/>
              </a:ext>
            </a:extLst>
          </p:cNvPr>
          <p:cNvSpPr>
            <a:spLocks/>
          </p:cNvSpPr>
          <p:nvPr/>
        </p:nvSpPr>
        <p:spPr>
          <a:xfrm>
            <a:off x="5097797" y="132240"/>
            <a:ext cx="1233024" cy="36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FA1858-C915-02F0-2738-73504F1F1437}"/>
              </a:ext>
            </a:extLst>
          </p:cNvPr>
          <p:cNvSpPr>
            <a:spLocks/>
          </p:cNvSpPr>
          <p:nvPr/>
        </p:nvSpPr>
        <p:spPr>
          <a:xfrm>
            <a:off x="193670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التعبير الكتابي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A6F9F28-BD55-987A-00BF-20AAF9F706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2FD3E0F-79B7-7D46-DAC3-CB14D4F185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F35E833-358D-E624-9BB0-451AC1E72C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3428" y="1427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C59C59E-7A45-84CE-B123-A93F34FA1C3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982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BD8F055-9E3E-0574-6BEB-0ADEBF3488A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178595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751AC4E5-B7F5-95F8-5235-5CCD70DEA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3590667E-CC15-4695-F284-C9EA2B09E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عبروا عن كل مشهد بجملة تامة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1EC81B2-6F31-EFB0-C33F-03C931CEB7B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B0D674-AD73-8BA3-806B-7D7CC14CC13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63EE3C-A0E4-D4FC-3F2D-38C70ADE1620}"/>
              </a:ext>
            </a:extLst>
          </p:cNvPr>
          <p:cNvSpPr>
            <a:spLocks/>
          </p:cNvSpPr>
          <p:nvPr/>
        </p:nvSpPr>
        <p:spPr>
          <a:xfrm>
            <a:off x="3512600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7405E9-43D1-CF54-082D-321F25E40B2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2B0D18-644E-3706-ED26-19D82730136C}"/>
              </a:ext>
            </a:extLst>
          </p:cNvPr>
          <p:cNvSpPr>
            <a:spLocks/>
          </p:cNvSpPr>
          <p:nvPr/>
        </p:nvSpPr>
        <p:spPr>
          <a:xfrm>
            <a:off x="5097797" y="132240"/>
            <a:ext cx="1233024" cy="36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7EA902-3C2A-6E03-364D-E634C1A327E4}"/>
              </a:ext>
            </a:extLst>
          </p:cNvPr>
          <p:cNvSpPr>
            <a:spLocks/>
          </p:cNvSpPr>
          <p:nvPr/>
        </p:nvSpPr>
        <p:spPr>
          <a:xfrm>
            <a:off x="193670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التعبير الكتابي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DE099-9CD1-B940-8DBF-AAFF65A5CB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3E4A2E-F45D-1222-CF72-BBCC60AF62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955BF0-C7CB-0097-F295-7F906BB716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3428" y="1427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00BF70-7BA4-C246-6B96-19C9E4D9EA0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982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95D1AF-0382-1B6A-7D70-69C673AF61C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BD04E9F-72D8-7A01-D2A7-337D39C03413}"/>
              </a:ext>
            </a:extLst>
          </p:cNvPr>
          <p:cNvSpPr/>
          <p:nvPr/>
        </p:nvSpPr>
        <p:spPr>
          <a:xfrm>
            <a:off x="744940" y="4176291"/>
            <a:ext cx="7677883" cy="2446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أَسْكُنُ في 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قَرْيَةٍ</a:t>
            </a:r>
            <a:r>
              <a:rPr lang="ar-S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صَغيرَةٍ: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.....................................................................</a:t>
            </a:r>
          </a:p>
          <a:p>
            <a:pPr algn="r" rtl="1"/>
            <a:endParaRPr lang="f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2DA3460E-9BC0-30F5-C560-651F998AEE14}"/>
              </a:ext>
            </a:extLst>
          </p:cNvPr>
          <p:cNvSpPr/>
          <p:nvPr/>
        </p:nvSpPr>
        <p:spPr>
          <a:xfrm>
            <a:off x="7800505" y="4832840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3982D7C-129B-3172-2312-C96ED63E32B1}"/>
              </a:ext>
            </a:extLst>
          </p:cNvPr>
          <p:cNvSpPr/>
          <p:nvPr/>
        </p:nvSpPr>
        <p:spPr>
          <a:xfrm>
            <a:off x="7802146" y="5399298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A88E0C4B-B310-5D28-3227-E0C443618B2B}"/>
              </a:ext>
            </a:extLst>
          </p:cNvPr>
          <p:cNvSpPr/>
          <p:nvPr/>
        </p:nvSpPr>
        <p:spPr>
          <a:xfrm>
            <a:off x="7837698" y="5946843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638B809-69CE-FBE2-1C8A-8F72786256DD}"/>
              </a:ext>
            </a:extLst>
          </p:cNvPr>
          <p:cNvGrpSpPr/>
          <p:nvPr/>
        </p:nvGrpSpPr>
        <p:grpSpPr>
          <a:xfrm>
            <a:off x="810079" y="1693218"/>
            <a:ext cx="6990426" cy="2418672"/>
            <a:chOff x="712126" y="1553135"/>
            <a:chExt cx="6990426" cy="2418672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3FD1A1F-9626-BE82-3B00-C8A188D0A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053804" y="1553135"/>
              <a:ext cx="2295844" cy="2128967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428E127A-68E0-7943-235D-B2EF35E39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2126" y="1553135"/>
              <a:ext cx="2295844" cy="2128967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DEA94707-8BDA-E7F0-9416-3193D9E6D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flipH="1">
              <a:off x="5419294" y="1553135"/>
              <a:ext cx="2283258" cy="2085656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54EA616A-C853-FE30-BD93-C1F3603DCF77}"/>
                </a:ext>
              </a:extLst>
            </p:cNvPr>
            <p:cNvGrpSpPr/>
            <p:nvPr/>
          </p:nvGrpSpPr>
          <p:grpSpPr>
            <a:xfrm>
              <a:off x="1706787" y="3429000"/>
              <a:ext cx="5035521" cy="542807"/>
              <a:chOff x="1668327" y="4560771"/>
              <a:chExt cx="5035521" cy="542807"/>
            </a:xfrm>
          </p:grpSpPr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C98DE74-CF8A-AD61-B157-BB0A5689BE6C}"/>
                  </a:ext>
                </a:extLst>
              </p:cNvPr>
              <p:cNvSpPr/>
              <p:nvPr/>
            </p:nvSpPr>
            <p:spPr>
              <a:xfrm>
                <a:off x="3992240" y="4560771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2</a:t>
                </a:r>
                <a:endParaRPr lang="fr-MA" sz="1800" b="1" dirty="0"/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C5DCAC08-74EF-E5D6-3DC9-C7EA399BE227}"/>
                  </a:ext>
                </a:extLst>
              </p:cNvPr>
              <p:cNvSpPr/>
              <p:nvPr/>
            </p:nvSpPr>
            <p:spPr>
              <a:xfrm>
                <a:off x="1668327" y="4560771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3</a:t>
                </a:r>
                <a:endParaRPr lang="fr-MA" sz="1800" b="1" dirty="0"/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8755036-E5CC-8328-01A3-59A90AC4EA70}"/>
                  </a:ext>
                </a:extLst>
              </p:cNvPr>
              <p:cNvSpPr/>
              <p:nvPr/>
            </p:nvSpPr>
            <p:spPr>
              <a:xfrm>
                <a:off x="6224949" y="4624679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1</a:t>
                </a:r>
                <a:endParaRPr lang="fr-MA" sz="18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0426882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DE4D0CF5-F718-ACA3-54FC-FA0C45F9F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9702F066-276C-00C4-DCDA-B82BF1915E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عبروا عن كل مشهد بجملة تامة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500324D-649B-AB8B-2B46-37094D7E7A1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44CAFAE-AD60-79CF-11D6-022C605456B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521C95-17EC-9052-B957-0CAF195D80CD}"/>
              </a:ext>
            </a:extLst>
          </p:cNvPr>
          <p:cNvSpPr>
            <a:spLocks/>
          </p:cNvSpPr>
          <p:nvPr/>
        </p:nvSpPr>
        <p:spPr>
          <a:xfrm>
            <a:off x="3512600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448A74-1903-697C-DE53-145FACDE849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9DEE24-4099-4A1C-9DF5-6EA48CDBD83F}"/>
              </a:ext>
            </a:extLst>
          </p:cNvPr>
          <p:cNvSpPr>
            <a:spLocks/>
          </p:cNvSpPr>
          <p:nvPr/>
        </p:nvSpPr>
        <p:spPr>
          <a:xfrm>
            <a:off x="5097797" y="132240"/>
            <a:ext cx="1233024" cy="36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378BA1-C06D-D04C-D0B4-65926DD860FF}"/>
              </a:ext>
            </a:extLst>
          </p:cNvPr>
          <p:cNvSpPr>
            <a:spLocks/>
          </p:cNvSpPr>
          <p:nvPr/>
        </p:nvSpPr>
        <p:spPr>
          <a:xfrm>
            <a:off x="193670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التعبير الكتابي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446DA7-50C5-22CD-A246-CD804038CF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DE0AFCB-8EB2-D317-4388-1E21A8B45E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77FCD4-4C5A-0532-1772-B2E13A78A5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3428" y="1427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DF714CE-B48D-393C-5873-DF8D5E38A65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982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29C7FC-52DD-641D-C090-DA6A02097E8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6B806F9-AC60-D11F-2121-35E11FFE5210}"/>
              </a:ext>
            </a:extLst>
          </p:cNvPr>
          <p:cNvSpPr/>
          <p:nvPr/>
        </p:nvSpPr>
        <p:spPr>
          <a:xfrm>
            <a:off x="474029" y="3943941"/>
            <a:ext cx="8223080" cy="2446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أَسْكُنُ في 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قَرْيَةٍ</a:t>
            </a:r>
            <a:r>
              <a:rPr lang="ar-S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صَغيرَةٍ:</a:t>
            </a:r>
          </a:p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</a:t>
            </a:r>
            <a:r>
              <a:rPr lang="ar-SA" b="1" dirty="0"/>
              <a:t>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فيها بُيوتٌ بَسيطَةٌ وَحُقولٌ خَضْراءُ واسِعَةٌ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أَذْهَبُ إِلى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كُلَّ يَوْمٍ مَعَ أَصْدِقائي مَشْياً عَلى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ٱلْأَقْدامِ</a:t>
            </a:r>
            <a:r>
              <a:rPr lang="f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</a:t>
            </a:r>
          </a:p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قَرْيَتي هادِئَةٌ وَنَظيفَةٌ. فيها مَسْجِدٌ وَسوقٌ أُسْبوعِيٌّ. </a:t>
            </a:r>
            <a:endParaRPr lang="f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E5545AD-092C-B29F-AB5B-FEE57E2F0C23}"/>
              </a:ext>
            </a:extLst>
          </p:cNvPr>
          <p:cNvSpPr/>
          <p:nvPr/>
        </p:nvSpPr>
        <p:spPr>
          <a:xfrm>
            <a:off x="8036345" y="4636508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0A4A24F-8916-BBD0-9298-3105E4B7E6FA}"/>
              </a:ext>
            </a:extLst>
          </p:cNvPr>
          <p:cNvSpPr/>
          <p:nvPr/>
        </p:nvSpPr>
        <p:spPr>
          <a:xfrm>
            <a:off x="8037986" y="5202966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73857EE-ED9A-DF96-541A-AF9CBCBA30BA}"/>
              </a:ext>
            </a:extLst>
          </p:cNvPr>
          <p:cNvSpPr/>
          <p:nvPr/>
        </p:nvSpPr>
        <p:spPr>
          <a:xfrm>
            <a:off x="8073538" y="5750511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3B96CBF-5B35-7540-4383-BE5CBB67114D}"/>
              </a:ext>
            </a:extLst>
          </p:cNvPr>
          <p:cNvGrpSpPr/>
          <p:nvPr/>
        </p:nvGrpSpPr>
        <p:grpSpPr>
          <a:xfrm>
            <a:off x="982293" y="1481835"/>
            <a:ext cx="6708711" cy="2348271"/>
            <a:chOff x="712126" y="1553135"/>
            <a:chExt cx="6990426" cy="2418672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46C6B81-AFE1-22B6-3B25-5BEE505D6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053804" y="1553135"/>
              <a:ext cx="2295844" cy="2128967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0D307FE-BAD9-4C27-589E-B71DD48CB2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2126" y="1553135"/>
              <a:ext cx="2295844" cy="2128967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523EFFA-60D4-DD9E-1254-80DDCAA5E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flipH="1">
              <a:off x="5419294" y="1553135"/>
              <a:ext cx="2283258" cy="2085656"/>
            </a:xfrm>
            <a:prstGeom prst="rect">
              <a:avLst/>
            </a:prstGeom>
          </p:spPr>
        </p:pic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42FAB536-97A2-4DB7-1B60-0277D8547348}"/>
                </a:ext>
              </a:extLst>
            </p:cNvPr>
            <p:cNvGrpSpPr/>
            <p:nvPr/>
          </p:nvGrpSpPr>
          <p:grpSpPr>
            <a:xfrm>
              <a:off x="1706787" y="3429000"/>
              <a:ext cx="5035521" cy="542807"/>
              <a:chOff x="1668327" y="4560771"/>
              <a:chExt cx="5035521" cy="542807"/>
            </a:xfrm>
          </p:grpSpPr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8F58CCCA-782D-2FBC-ECF1-963B649A8AFE}"/>
                  </a:ext>
                </a:extLst>
              </p:cNvPr>
              <p:cNvSpPr/>
              <p:nvPr/>
            </p:nvSpPr>
            <p:spPr>
              <a:xfrm>
                <a:off x="3992240" y="4560771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2</a:t>
                </a:r>
                <a:endParaRPr lang="fr-MA" sz="1800" b="1" dirty="0"/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967859ED-0426-0238-1F2B-C43C4D3AB382}"/>
                  </a:ext>
                </a:extLst>
              </p:cNvPr>
              <p:cNvSpPr/>
              <p:nvPr/>
            </p:nvSpPr>
            <p:spPr>
              <a:xfrm>
                <a:off x="1668327" y="4560771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3</a:t>
                </a:r>
                <a:endParaRPr lang="fr-MA" sz="1800" b="1" dirty="0"/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7A4C58-06AF-8785-44B5-CED2A3B0A6FE}"/>
                  </a:ext>
                </a:extLst>
              </p:cNvPr>
              <p:cNvSpPr/>
              <p:nvPr/>
            </p:nvSpPr>
            <p:spPr>
              <a:xfrm>
                <a:off x="6224949" y="4624679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1</a:t>
                </a:r>
                <a:endParaRPr lang="fr-MA" sz="18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502194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EC28-4F07-75AC-8AA7-B3FC431F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32E0D-875F-B20D-A9DB-77EC73F0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2DBFE99-210A-D185-CA4C-BE4A23111FB0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B9B976A2-4F56-96B0-91F8-0E213E3C1642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EE3A44-1A22-9692-A59D-748383BC8E5E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Google Shape;1680;p27">
            <a:extLst>
              <a:ext uri="{FF2B5EF4-FFF2-40B4-BE49-F238E27FC236}">
                <a16:creationId xmlns:a16="http://schemas.microsoft.com/office/drawing/2014/main" id="{EABC7152-FCF8-A6D9-07D8-205E55A5E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514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تدربنا على قراءة فقرة بدقة واسترسال 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3D14CE-899A-E7C5-515B-E83D9CD7202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513816-26CA-06DF-B85D-CE112A263776}"/>
              </a:ext>
            </a:extLst>
          </p:cNvPr>
          <p:cNvSpPr>
            <a:spLocks/>
          </p:cNvSpPr>
          <p:nvPr/>
        </p:nvSpPr>
        <p:spPr>
          <a:xfrm>
            <a:off x="3408449" y="12567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30D5ED-5BDA-4939-7C9E-62A93AFAA2E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32D7DE-BA1C-39FA-DF6B-17A040CCC1A0}"/>
              </a:ext>
            </a:extLst>
          </p:cNvPr>
          <p:cNvSpPr>
            <a:spLocks/>
          </p:cNvSpPr>
          <p:nvPr/>
        </p:nvSpPr>
        <p:spPr>
          <a:xfrm>
            <a:off x="4902073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D9AB73-17A4-6D45-EF3C-ED049FF42414}"/>
              </a:ext>
            </a:extLst>
          </p:cNvPr>
          <p:cNvSpPr>
            <a:spLocks/>
          </p:cNvSpPr>
          <p:nvPr/>
        </p:nvSpPr>
        <p:spPr>
          <a:xfrm>
            <a:off x="194397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D346BEC-FF3A-610E-572D-2B5DEBE812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9B92A15-BE86-0CF2-A8F1-CCE1281742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19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8B2F15E-3D55-302D-8FF3-4CA4C82E31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7615" y="817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30B0D2-9422-687A-A2DC-D8D809C0DD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799" y="13218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D46C31-FDF1-1094-B41C-8300895833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F806C8E-3D42-1E7B-553C-6FFA43C041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598E04A4-96B6-324E-0421-ADBEF6C9AB6D}"/>
              </a:ext>
            </a:extLst>
          </p:cNvPr>
          <p:cNvSpPr txBox="1">
            <a:spLocks/>
          </p:cNvSpPr>
          <p:nvPr/>
        </p:nvSpPr>
        <p:spPr>
          <a:xfrm>
            <a:off x="121298" y="2005844"/>
            <a:ext cx="8698458" cy="4176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حينَ يَحِلُّ ٱلْخَريفُ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يَنْهَضُ ٱلْفَلّاحُ باكِراً وَيَتَوَجَّهُ إِلى حَقْلِهِ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00ABA3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يَحْرُثُ ٱلْأَرْضَ وَيُقَلِّبُها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ثُمَّ يَبْذُرُ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ٱلْبُذورَ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بِعِنايَةٍ 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َما يَقْطِفُ ثِمارَ ٱلْأَشْجارِ قَبْلَ أَنْ تَتَساقَطَ أَوْراقُها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وَيُخَزِّنُ ٱلْحُبوبَ ٱسْتِعْداداً لِفَصْلِ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ٱلشِّتاءِ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يَعْمَلُ ٱلْفَلاّحُ بِجِدٍّ وَٱجْتِهادٍ</a:t>
            </a:r>
            <a:r>
              <a:rPr lang="f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472C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8DE003-7CF3-E12D-6330-0F8343703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3CBE324D-8B68-1010-0916-06D3E06676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استثمرنا النص للإجابة عن الأسئلة.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6CD7ED-3F03-A27B-FB7D-A2697C6A7CC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08DF99-FEDC-6804-F8CA-FCC3F1BA045F}"/>
              </a:ext>
            </a:extLst>
          </p:cNvPr>
          <p:cNvSpPr>
            <a:spLocks/>
          </p:cNvSpPr>
          <p:nvPr/>
        </p:nvSpPr>
        <p:spPr>
          <a:xfrm>
            <a:off x="3408449" y="12567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5C45AA-1E12-4E37-F5B0-3400CAC018B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EBB4BB-EEAB-459A-DC9E-6F8DFBFBF0AF}"/>
              </a:ext>
            </a:extLst>
          </p:cNvPr>
          <p:cNvSpPr>
            <a:spLocks/>
          </p:cNvSpPr>
          <p:nvPr/>
        </p:nvSpPr>
        <p:spPr>
          <a:xfrm>
            <a:off x="4902073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673B7E-F9FE-3F90-FBF9-726C135C68D0}"/>
              </a:ext>
            </a:extLst>
          </p:cNvPr>
          <p:cNvSpPr>
            <a:spLocks/>
          </p:cNvSpPr>
          <p:nvPr/>
        </p:nvSpPr>
        <p:spPr>
          <a:xfrm>
            <a:off x="194397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31DD40C-6967-4030-D0A7-89F5981FEC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297CD4-BAB8-3CD6-3322-6A65EAC682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19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ACCD5C-B3CF-07D0-E88C-6D3B593DDA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6227" y="12874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E2BB7F5-CB5E-73D5-6768-FF86B37355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799" y="13218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067C7F2-5415-1EB1-89A4-701CB477CB7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F81787E-E9A5-5039-6632-2904B1342BE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A66609-BA22-5CF7-1F48-E76EC8AA14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8535" y="2372866"/>
            <a:ext cx="7422523" cy="32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3098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A5E034-9174-2ACB-8420-E8019FF35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AC85B585-82D5-F67D-5982-D8DE7F9D38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عبرنا عن مشاهد  بجمل تامة.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pic>
        <p:nvPicPr>
          <p:cNvPr id="4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2AAB5B3-6616-2FBD-6C4D-9A69D0823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78E367C-096A-3F26-4789-B94C3AD2A80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9F05D3-9459-AE06-DE1E-2A5F65DABD96}"/>
              </a:ext>
            </a:extLst>
          </p:cNvPr>
          <p:cNvSpPr>
            <a:spLocks/>
          </p:cNvSpPr>
          <p:nvPr/>
        </p:nvSpPr>
        <p:spPr>
          <a:xfrm>
            <a:off x="3408449" y="12567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EBB266-C62C-B2D4-866B-3180B6A187F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A47F93-30AF-F2D9-ECA2-A51FF1B2837B}"/>
              </a:ext>
            </a:extLst>
          </p:cNvPr>
          <p:cNvSpPr>
            <a:spLocks/>
          </p:cNvSpPr>
          <p:nvPr/>
        </p:nvSpPr>
        <p:spPr>
          <a:xfrm>
            <a:off x="4902073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BFBD02-FA84-BE25-CCCE-9EBA89791099}"/>
              </a:ext>
            </a:extLst>
          </p:cNvPr>
          <p:cNvSpPr>
            <a:spLocks/>
          </p:cNvSpPr>
          <p:nvPr/>
        </p:nvSpPr>
        <p:spPr>
          <a:xfrm>
            <a:off x="194397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1B49D18-D26C-E137-0E34-297C8B566A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8A02AC1-D866-508A-16D2-0D00355D9A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19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F99945C-FAB9-104E-AB66-3F746F3CAA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6227" y="12874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3F4E619-2702-8E76-174D-1A6EF725D2F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799" y="13218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A00AA6D-B2E4-6AF3-2566-EDCEAEF971E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1A4167B-E292-BA93-9694-37510216CD9A}"/>
              </a:ext>
            </a:extLst>
          </p:cNvPr>
          <p:cNvSpPr/>
          <p:nvPr/>
        </p:nvSpPr>
        <p:spPr>
          <a:xfrm>
            <a:off x="474029" y="3943941"/>
            <a:ext cx="8223080" cy="2446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أَسْكُنُ في 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قَرْيَةٍ</a:t>
            </a:r>
            <a:r>
              <a:rPr lang="ar-S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صَغيرَةٍ:</a:t>
            </a:r>
          </a:p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</a:t>
            </a:r>
            <a:r>
              <a:rPr lang="ar-SA" b="1" dirty="0"/>
              <a:t>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فيها بُيوتٌ بَسيطَةٌ وَحُقولٌ خَضْراءُ واسِعَةٌ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أَذْهَبُ إِلى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كُلَّ يَوْمٍ مَعَ أَصْدِقائي مَشْياً عَلى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ٱلْأَقْدامِ</a:t>
            </a:r>
            <a:r>
              <a:rPr lang="f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</a:t>
            </a:r>
          </a:p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قَرْيَتي هادِئَةٌ وَنَظيفَةٌ. فيها مَسْجِدٌ وَسوقٌ أُسْبوعِيٌّ. </a:t>
            </a:r>
            <a:endParaRPr lang="f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D2072624-928A-3302-6F00-B1003ACB61D3}"/>
              </a:ext>
            </a:extLst>
          </p:cNvPr>
          <p:cNvSpPr/>
          <p:nvPr/>
        </p:nvSpPr>
        <p:spPr>
          <a:xfrm>
            <a:off x="8036345" y="4636508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FA2B55A-AF15-F99D-40EE-08D98E086ED1}"/>
              </a:ext>
            </a:extLst>
          </p:cNvPr>
          <p:cNvSpPr/>
          <p:nvPr/>
        </p:nvSpPr>
        <p:spPr>
          <a:xfrm>
            <a:off x="8037986" y="5202966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C8F6E7A-45B0-050D-4B7F-3A85FF0F825C}"/>
              </a:ext>
            </a:extLst>
          </p:cNvPr>
          <p:cNvSpPr/>
          <p:nvPr/>
        </p:nvSpPr>
        <p:spPr>
          <a:xfrm>
            <a:off x="8073538" y="5750511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73DE2CF-51D3-6234-C86A-44BA5FEE31FD}"/>
              </a:ext>
            </a:extLst>
          </p:cNvPr>
          <p:cNvGrpSpPr/>
          <p:nvPr/>
        </p:nvGrpSpPr>
        <p:grpSpPr>
          <a:xfrm>
            <a:off x="982293" y="1481835"/>
            <a:ext cx="6708711" cy="2348271"/>
            <a:chOff x="712126" y="1553135"/>
            <a:chExt cx="6990426" cy="2418672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73660D6-008B-E804-140C-3C122F3D2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053804" y="1553135"/>
              <a:ext cx="2295844" cy="2128967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2BF92D2-B029-2536-DC3F-346BEB1E2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2126" y="1553135"/>
              <a:ext cx="2295844" cy="2128967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29144F8-225D-99E6-5889-E72BB9956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flipH="1">
              <a:off x="5419294" y="1553135"/>
              <a:ext cx="2283258" cy="2085656"/>
            </a:xfrm>
            <a:prstGeom prst="rect">
              <a:avLst/>
            </a:prstGeom>
          </p:spPr>
        </p:pic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0704ACB1-BCE6-7321-1C0D-DFEB306578BA}"/>
                </a:ext>
              </a:extLst>
            </p:cNvPr>
            <p:cNvGrpSpPr/>
            <p:nvPr/>
          </p:nvGrpSpPr>
          <p:grpSpPr>
            <a:xfrm>
              <a:off x="1706787" y="3429000"/>
              <a:ext cx="5035521" cy="542807"/>
              <a:chOff x="1668327" y="4560771"/>
              <a:chExt cx="5035521" cy="542807"/>
            </a:xfrm>
          </p:grpSpPr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4AEDD1C0-70F4-5D6E-4E06-CC08E7E103A0}"/>
                  </a:ext>
                </a:extLst>
              </p:cNvPr>
              <p:cNvSpPr/>
              <p:nvPr/>
            </p:nvSpPr>
            <p:spPr>
              <a:xfrm>
                <a:off x="3992240" y="4560771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2</a:t>
                </a:r>
                <a:endParaRPr lang="fr-MA" sz="1800" b="1" dirty="0"/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1FE983E7-4C09-8147-EB17-67AEEF0EE2B4}"/>
                  </a:ext>
                </a:extLst>
              </p:cNvPr>
              <p:cNvSpPr/>
              <p:nvPr/>
            </p:nvSpPr>
            <p:spPr>
              <a:xfrm>
                <a:off x="1668327" y="4560771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3</a:t>
                </a:r>
                <a:endParaRPr lang="fr-MA" sz="1800" b="1" dirty="0"/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F1EB1CD-F095-322D-75F1-DBE9BF6ECADB}"/>
                  </a:ext>
                </a:extLst>
              </p:cNvPr>
              <p:cNvSpPr/>
              <p:nvPr/>
            </p:nvSpPr>
            <p:spPr>
              <a:xfrm>
                <a:off x="6224949" y="4624679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1</a:t>
                </a:r>
                <a:endParaRPr lang="fr-MA" sz="18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3860831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5735</TotalTime>
  <Words>2038</Words>
  <Application>Microsoft Office PowerPoint</Application>
  <PresentationFormat>Affichage à l'écran (4:3)</PresentationFormat>
  <Paragraphs>434</Paragraphs>
  <Slides>51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51</vt:i4>
      </vt:variant>
    </vt:vector>
  </HeadingPairs>
  <TitlesOfParts>
    <vt:vector size="79" baseType="lpstr">
      <vt:lpstr>Calibri</vt:lpstr>
      <vt:lpstr>Dosis SemiBold</vt:lpstr>
      <vt:lpstr>Noto Sans Symbols</vt:lpstr>
      <vt:lpstr>Dosis Medium</vt:lpstr>
      <vt:lpstr>Calibri Light</vt:lpstr>
      <vt:lpstr>Times New Roman</vt:lpstr>
      <vt:lpstr>Abadi</vt:lpstr>
      <vt:lpstr>Dosis</vt:lpstr>
      <vt:lpstr>Arial</vt:lpstr>
      <vt:lpstr>Wingdings</vt:lpstr>
      <vt:lpstr>Microsoft Uighur</vt:lpstr>
      <vt:lpstr>Thème Office</vt:lpstr>
      <vt:lpstr>02- معــــــــــجم</vt:lpstr>
      <vt:lpstr>1_03- استماع وتحدث</vt:lpstr>
      <vt:lpstr>1_04- قراءة/ كتابة</vt:lpstr>
      <vt:lpstr>3_Env-Enseignant</vt:lpstr>
      <vt:lpstr>1_Conception personnalisée</vt:lpstr>
      <vt:lpstr>00_Env-Enseignant</vt:lpstr>
      <vt:lpstr>1_02- معــــــــــجم</vt:lpstr>
      <vt:lpstr>2_Thème Office</vt:lpstr>
      <vt:lpstr>2_01- نشاط اعتيادي</vt:lpstr>
      <vt:lpstr>3_01- نشاط اعتيادي</vt:lpstr>
      <vt:lpstr>افتتاح الحصة  nv</vt:lpstr>
      <vt:lpstr>1_01- نشاط اعتيادي</vt:lpstr>
      <vt:lpstr>3_Thème Office</vt:lpstr>
      <vt:lpstr>4_Thème Office</vt:lpstr>
      <vt:lpstr>03- استماع وتحدث</vt:lpstr>
      <vt:lpstr>استماع وتحدث nv</vt:lpstr>
      <vt:lpstr>Présentation PowerPoint</vt:lpstr>
      <vt:lpstr>Présentation PowerPoint</vt:lpstr>
      <vt:lpstr>تنظيم حصص الأسبوع التربوي</vt:lpstr>
      <vt:lpstr>هيكلة حصة اليوم</vt:lpstr>
      <vt:lpstr>Présentation PowerPoint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 في كل حصة سيفوز ثلاثة منكم بالنجمة. </vt:lpstr>
      <vt:lpstr>قبل أن نبدأ حصة اليوم سأخبركم عن شروط الحصول على نجمة التميز.  في كل حصة سيفوز ثلاثة منكم بالنجمة. </vt:lpstr>
      <vt:lpstr>ننشد معا</vt:lpstr>
      <vt:lpstr>Présentation PowerPoint</vt:lpstr>
      <vt:lpstr>Présentation PowerPoint</vt:lpstr>
      <vt:lpstr>Présentation PowerPoint</vt:lpstr>
      <vt:lpstr>توجيهات عامة</vt:lpstr>
      <vt:lpstr>Présentation PowerPoint</vt:lpstr>
      <vt:lpstr>خذوا كراساتكم (الصفحة 64)  ودفاتر المنزل . اقرؤوا النص جيدا ثم استخرجوا كلمات تتضمن تاء مبسوطة.</vt:lpstr>
      <vt:lpstr>الطلاقة</vt:lpstr>
      <vt:lpstr>دليل تمرير رائز الطلاقة 2</vt:lpstr>
      <vt:lpstr>معايير تصحيح رائز الطلاقة</vt:lpstr>
      <vt:lpstr>اقرأ الفقرة بدقة واسترسال</vt:lpstr>
      <vt:lpstr>التحدث</vt:lpstr>
      <vt:lpstr>دليل تمرير رائز التحدث</vt:lpstr>
      <vt:lpstr>دليل تمرير رائز التحدث(تتمة)</vt:lpstr>
      <vt:lpstr>معايير تصحيح رائز التحدث</vt:lpstr>
      <vt:lpstr>أنا سألعب دور صديقٍ لك. سنجري حوارا – أنا أسأل وأنت تجيب. يمكنك الاستعانة بالمشهد.  </vt:lpstr>
      <vt:lpstr>التحدث</vt:lpstr>
      <vt:lpstr>معايير تصحيح رائز التحدث</vt:lpstr>
      <vt:lpstr>لاحظ المشاهد – اختر فصلا تفضله ثم  تحدث عن:  ماذا تَرى في الطَّبيعَةِ خِلالَهُ؟ (3 مظاهر على الأقل)  و ماذا تُحِبُّ أَنْ تَفْعَلَ فيهِ؟ يمكنك أن تتحدث عن مظاهر أخرى  غير موجودة في هذه المشاهد. </vt:lpstr>
      <vt:lpstr>Présentation PowerPoint</vt:lpstr>
      <vt:lpstr> </vt:lpstr>
      <vt:lpstr>Présentation PowerPoint</vt:lpstr>
      <vt:lpstr> </vt:lpstr>
      <vt:lpstr> </vt:lpstr>
      <vt:lpstr> الآن؛ خذوا كراساتكم ص 59 -  من يقرأ؟ من يواصل؟ تابعوا</vt:lpstr>
      <vt:lpstr> </vt:lpstr>
      <vt:lpstr> </vt:lpstr>
      <vt:lpstr> </vt:lpstr>
      <vt:lpstr> </vt:lpstr>
      <vt:lpstr> </vt:lpstr>
      <vt:lpstr> </vt:lpstr>
      <vt:lpstr> </vt:lpstr>
      <vt:lpstr>Présentation PowerPoint</vt:lpstr>
      <vt:lpstr> خذوا دفاتركم</vt:lpstr>
      <vt:lpstr>عبروا عن كل مشهد بجملة تامة</vt:lpstr>
      <vt:lpstr>عبروا عن كل مشهد بجملة تامة</vt:lpstr>
      <vt:lpstr> اختتام الحصة </vt:lpstr>
      <vt:lpstr>تدربنا على قراءة فقرة بدقة واسترسال </vt:lpstr>
      <vt:lpstr>استثمرنا النص للإجابة عن الأسئلة.</vt:lpstr>
      <vt:lpstr>عبرنا عن مشاهد  بجمل تامة.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49</cp:revision>
  <dcterms:created xsi:type="dcterms:W3CDTF">2023-09-20T21:35:22Z</dcterms:created>
  <dcterms:modified xsi:type="dcterms:W3CDTF">2026-03-06T07:04:26Z</dcterms:modified>
</cp:coreProperties>
</file>