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0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1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2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3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4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5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16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32" r:id="rId3"/>
    <p:sldMasterId id="2147483773" r:id="rId4"/>
    <p:sldMasterId id="2147483836" r:id="rId5"/>
    <p:sldMasterId id="2147483851" r:id="rId6"/>
    <p:sldMasterId id="2147483863" r:id="rId7"/>
    <p:sldMasterId id="2147483865" r:id="rId8"/>
    <p:sldMasterId id="2147483898" r:id="rId9"/>
    <p:sldMasterId id="2147483902" r:id="rId10"/>
    <p:sldMasterId id="2147483925" r:id="rId11"/>
    <p:sldMasterId id="2147483948" r:id="rId12"/>
    <p:sldMasterId id="2147483965" r:id="rId13"/>
    <p:sldMasterId id="2147483988" r:id="rId14"/>
    <p:sldMasterId id="2147484002" r:id="rId15"/>
    <p:sldMasterId id="2147484014" r:id="rId16"/>
    <p:sldMasterId id="2147484032" r:id="rId17"/>
  </p:sldMasterIdLst>
  <p:notesMasterIdLst>
    <p:notesMasterId r:id="rId75"/>
  </p:notesMasterIdLst>
  <p:sldIdLst>
    <p:sldId id="2147482830" r:id="rId18"/>
    <p:sldId id="2147482723" r:id="rId19"/>
    <p:sldId id="2147482771" r:id="rId20"/>
    <p:sldId id="2147482692" r:id="rId21"/>
    <p:sldId id="2147482531" r:id="rId22"/>
    <p:sldId id="2147482727" r:id="rId23"/>
    <p:sldId id="2147482713" r:id="rId24"/>
    <p:sldId id="2147482728" r:id="rId25"/>
    <p:sldId id="2147482508" r:id="rId26"/>
    <p:sldId id="2147482729" r:id="rId27"/>
    <p:sldId id="2134806537" r:id="rId28"/>
    <p:sldId id="2147482772" r:id="rId29"/>
    <p:sldId id="2147482776" r:id="rId30"/>
    <p:sldId id="2147482790" r:id="rId31"/>
    <p:sldId id="2147482831" r:id="rId32"/>
    <p:sldId id="2147482832" r:id="rId33"/>
    <p:sldId id="2147482833" r:id="rId34"/>
    <p:sldId id="2147482836" r:id="rId35"/>
    <p:sldId id="2147482835" r:id="rId36"/>
    <p:sldId id="2147482838" r:id="rId37"/>
    <p:sldId id="2147482839" r:id="rId38"/>
    <p:sldId id="2147482840" r:id="rId39"/>
    <p:sldId id="2147482841" r:id="rId40"/>
    <p:sldId id="2147482842" r:id="rId41"/>
    <p:sldId id="2147482843" r:id="rId42"/>
    <p:sldId id="2147482844" r:id="rId43"/>
    <p:sldId id="2147482845" r:id="rId44"/>
    <p:sldId id="2147482846" r:id="rId45"/>
    <p:sldId id="2147482751" r:id="rId46"/>
    <p:sldId id="2134806539" r:id="rId47"/>
    <p:sldId id="2147482519" r:id="rId48"/>
    <p:sldId id="2147482752" r:id="rId49"/>
    <p:sldId id="2147482705" r:id="rId50"/>
    <p:sldId id="2147482740" r:id="rId51"/>
    <p:sldId id="2147482778" r:id="rId52"/>
    <p:sldId id="2147482741" r:id="rId53"/>
    <p:sldId id="2147482794" r:id="rId54"/>
    <p:sldId id="2147482742" r:id="rId55"/>
    <p:sldId id="2147482782" r:id="rId56"/>
    <p:sldId id="2147482847" r:id="rId57"/>
    <p:sldId id="2147482813" r:id="rId58"/>
    <p:sldId id="2147482814" r:id="rId59"/>
    <p:sldId id="2147482848" r:id="rId60"/>
    <p:sldId id="2147482798" r:id="rId61"/>
    <p:sldId id="2147482800" r:id="rId62"/>
    <p:sldId id="2147482791" r:id="rId63"/>
    <p:sldId id="2147482763" r:id="rId64"/>
    <p:sldId id="2147482761" r:id="rId65"/>
    <p:sldId id="2147482829" r:id="rId66"/>
    <p:sldId id="2147482524" r:id="rId67"/>
    <p:sldId id="337" r:id="rId68"/>
    <p:sldId id="2147482753" r:id="rId69"/>
    <p:sldId id="2147482764" r:id="rId70"/>
    <p:sldId id="2147482521" r:id="rId71"/>
    <p:sldId id="2147482499" r:id="rId72"/>
    <p:sldId id="2147482510" r:id="rId73"/>
    <p:sldId id="2147482522" r:id="rId74"/>
  </p:sldIdLst>
  <p:sldSz cx="9144000" cy="6858000" type="screen4x3"/>
  <p:notesSz cx="6858000" cy="9144000"/>
  <p:embeddedFontLst>
    <p:embeddedFont>
      <p:font typeface="Abadi" panose="020B0604020104020204" pitchFamily="34" charset="0"/>
      <p:regular r:id="rId76"/>
      <p:bold r:id="rId77"/>
      <p:italic r:id="rId78"/>
      <p:boldItalic r:id="rId79"/>
    </p:embeddedFont>
    <p:embeddedFont>
      <p:font typeface="Dosis" pitchFamily="2" charset="0"/>
      <p:regular r:id="rId80"/>
      <p:bold r:id="rId81"/>
    </p:embeddedFont>
    <p:embeddedFont>
      <p:font typeface="Dosis Medium" pitchFamily="2" charset="0"/>
      <p:regular r:id="rId82"/>
      <p:bold r:id="rId83"/>
    </p:embeddedFont>
    <p:embeddedFont>
      <p:font typeface="Dosis SemiBold" pitchFamily="2" charset="0"/>
      <p:regular r:id="rId84"/>
      <p:bold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Noto Sans Symbols" panose="020B0604020202020204" charset="0"/>
      <p:regular r:id="rId88"/>
      <p:bold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BA3"/>
    <a:srgbClr val="00ACA4"/>
    <a:srgbClr val="424D7B"/>
    <a:srgbClr val="DDF1EC"/>
    <a:srgbClr val="D6E9EA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265" autoAdjust="0"/>
    <p:restoredTop sz="94660"/>
  </p:normalViewPr>
  <p:slideViewPr>
    <p:cSldViewPr snapToGrid="0">
      <p:cViewPr>
        <p:scale>
          <a:sx n="75" d="100"/>
          <a:sy n="75" d="100"/>
        </p:scale>
        <p:origin x="540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font" Target="fonts/font9.fntdata"/><Relationship Id="rId89" Type="http://schemas.openxmlformats.org/officeDocument/2006/relationships/font" Target="fonts/font14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font" Target="fonts/font4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129" Type="http://schemas.openxmlformats.org/officeDocument/2006/relationships/presProps" Target="pres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font" Target="fonts/font13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font" Target="fonts/font11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font" Target="fonts/font12.fntdata"/><Relationship Id="rId131" Type="http://schemas.openxmlformats.org/officeDocument/2006/relationships/theme" Target="theme/theme1.xml"/><Relationship Id="rId61" Type="http://schemas.openxmlformats.org/officeDocument/2006/relationships/slide" Target="slides/slide44.xml"/><Relationship Id="rId82" Type="http://schemas.openxmlformats.org/officeDocument/2006/relationships/font" Target="fonts/font7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196F9558-E41B-9C27-C979-BA6AE4E9D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22676331-E1DD-5FA1-495B-815FEF085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201665D-3EDC-3EAD-725E-B0960DB7F3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4787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79AB5220-7D76-A3F5-6C26-1FB52878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4F2B7950-BB3B-7CFD-C346-AEDF9E794D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51919102-7ADC-9C8A-2D95-C7749294F0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03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6.png"/></Relationships>
</file>

<file path=ppt/slideLayouts/_rels/slideLayout2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91282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642178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894019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699041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41612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3148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62053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477828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591047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57042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056019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046131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4160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801433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88680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267495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234958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59089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873110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499535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0827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40686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832323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81942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71781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13392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32741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89370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06865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55357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781346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34783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961927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354865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48628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62937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549228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44555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0134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78552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02597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6020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56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image" Target="../media/image15.bin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55.xml"/><Relationship Id="rId19" Type="http://schemas.openxmlformats.org/officeDocument/2006/relationships/theme" Target="../theme/theme12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18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66.xml"/><Relationship Id="rId21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79.xml"/><Relationship Id="rId20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73.xml"/><Relationship Id="rId19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Relationship Id="rId22" Type="http://schemas.openxmlformats.org/officeDocument/2006/relationships/slideLayout" Target="../slideLayouts/slideLayout18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9.xml"/><Relationship Id="rId19" Type="http://schemas.openxmlformats.org/officeDocument/2006/relationships/image" Target="../media/image15.bin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13" Type="http://schemas.openxmlformats.org/officeDocument/2006/relationships/slideLayout" Target="../slideLayouts/slideLayout239.xml"/><Relationship Id="rId18" Type="http://schemas.openxmlformats.org/officeDocument/2006/relationships/slideLayout" Target="../slideLayouts/slideLayout244.xml"/><Relationship Id="rId3" Type="http://schemas.openxmlformats.org/officeDocument/2006/relationships/slideLayout" Target="../slideLayouts/slideLayout229.xml"/><Relationship Id="rId21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33.xml"/><Relationship Id="rId12" Type="http://schemas.openxmlformats.org/officeDocument/2006/relationships/slideLayout" Target="../slideLayouts/slideLayout238.xml"/><Relationship Id="rId17" Type="http://schemas.openxmlformats.org/officeDocument/2006/relationships/slideLayout" Target="../slideLayouts/slideLayout243.xml"/><Relationship Id="rId2" Type="http://schemas.openxmlformats.org/officeDocument/2006/relationships/slideLayout" Target="../slideLayouts/slideLayout228.xml"/><Relationship Id="rId16" Type="http://schemas.openxmlformats.org/officeDocument/2006/relationships/slideLayout" Target="../slideLayouts/slideLayout242.xml"/><Relationship Id="rId20" Type="http://schemas.openxmlformats.org/officeDocument/2006/relationships/slideLayout" Target="../slideLayouts/slideLayout246.xml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231.xml"/><Relationship Id="rId15" Type="http://schemas.openxmlformats.org/officeDocument/2006/relationships/slideLayout" Target="../slideLayouts/slideLayout241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36.xml"/><Relationship Id="rId19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Relationship Id="rId14" Type="http://schemas.openxmlformats.org/officeDocument/2006/relationships/slideLayout" Target="../slideLayouts/slideLayout240.xml"/><Relationship Id="rId22" Type="http://schemas.openxmlformats.org/officeDocument/2006/relationships/slideLayout" Target="../slideLayouts/slideLayout2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5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4056" r:id="rId17"/>
    <p:sldLayoutId id="214748405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05/03/2026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753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  <p:sldLayoutId id="2147484028" r:id="rId14"/>
    <p:sldLayoutId id="2147484029" r:id="rId15"/>
    <p:sldLayoutId id="2147484030" r:id="rId16"/>
    <p:sldLayoutId id="214748403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8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  <p:sldLayoutId id="2147484045" r:id="rId13"/>
    <p:sldLayoutId id="2147484046" r:id="rId14"/>
    <p:sldLayoutId id="2147484047" r:id="rId15"/>
    <p:sldLayoutId id="2147484048" r:id="rId16"/>
    <p:sldLayoutId id="2147484049" r:id="rId17"/>
    <p:sldLayoutId id="2147484050" r:id="rId18"/>
    <p:sldLayoutId id="2147484051" r:id="rId19"/>
    <p:sldLayoutId id="2147484052" r:id="rId20"/>
    <p:sldLayoutId id="2147484053" r:id="rId21"/>
    <p:sldLayoutId id="21474840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0.png"/><Relationship Id="rId7" Type="http://schemas.microsoft.com/office/2007/relationships/hdphoto" Target="../media/hdphoto4.wdp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99.xml"/><Relationship Id="rId6" Type="http://schemas.openxmlformats.org/officeDocument/2006/relationships/image" Target="../media/image11.png"/><Relationship Id="rId5" Type="http://schemas.openxmlformats.org/officeDocument/2006/relationships/image" Target="../media/image20.png"/><Relationship Id="rId4" Type="http://schemas.openxmlformats.org/officeDocument/2006/relationships/image" Target="../media/image31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123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35.png"/><Relationship Id="rId5" Type="http://schemas.openxmlformats.org/officeDocument/2006/relationships/image" Target="../media/image46.png"/><Relationship Id="rId10" Type="http://schemas.openxmlformats.org/officeDocument/2006/relationships/image" Target="../media/image43.png"/><Relationship Id="rId4" Type="http://schemas.openxmlformats.org/officeDocument/2006/relationships/image" Target="../media/image45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26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5.xml"/><Relationship Id="rId7" Type="http://schemas.openxmlformats.org/officeDocument/2006/relationships/image" Target="../media/image40.png"/><Relationship Id="rId12" Type="http://schemas.openxmlformats.org/officeDocument/2006/relationships/image" Target="../media/image4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11" Type="http://schemas.openxmlformats.org/officeDocument/2006/relationships/image" Target="../media/image27.gif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1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52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6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6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35.png"/><Relationship Id="rId11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43.png"/><Relationship Id="rId4" Type="http://schemas.openxmlformats.org/officeDocument/2006/relationships/image" Target="../media/image53.png"/><Relationship Id="rId9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6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56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7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3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2.png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6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Relationship Id="rId9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11" Type="http://schemas.openxmlformats.org/officeDocument/2006/relationships/image" Target="../media/image69.png"/><Relationship Id="rId5" Type="http://schemas.openxmlformats.org/officeDocument/2006/relationships/image" Target="../media/image40.png"/><Relationship Id="rId10" Type="http://schemas.openxmlformats.org/officeDocument/2006/relationships/image" Target="../media/image68.png"/><Relationship Id="rId4" Type="http://schemas.openxmlformats.org/officeDocument/2006/relationships/image" Target="../media/image35.png"/><Relationship Id="rId9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11" Type="http://schemas.openxmlformats.org/officeDocument/2006/relationships/image" Target="../media/image69.png"/><Relationship Id="rId5" Type="http://schemas.openxmlformats.org/officeDocument/2006/relationships/image" Target="../media/image40.png"/><Relationship Id="rId10" Type="http://schemas.openxmlformats.org/officeDocument/2006/relationships/image" Target="../media/image68.png"/><Relationship Id="rId4" Type="http://schemas.openxmlformats.org/officeDocument/2006/relationships/image" Target="../media/image35.png"/><Relationship Id="rId9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7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11" Type="http://schemas.openxmlformats.org/officeDocument/2006/relationships/image" Target="../media/image69.png"/><Relationship Id="rId5" Type="http://schemas.openxmlformats.org/officeDocument/2006/relationships/image" Target="../media/image40.png"/><Relationship Id="rId10" Type="http://schemas.openxmlformats.org/officeDocument/2006/relationships/image" Target="../media/image68.png"/><Relationship Id="rId4" Type="http://schemas.openxmlformats.org/officeDocument/2006/relationships/image" Target="../media/image35.png"/><Relationship Id="rId9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8.png"/><Relationship Id="rId7" Type="http://schemas.openxmlformats.org/officeDocument/2006/relationships/image" Target="../media/image4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7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7.gif"/><Relationship Id="rId4" Type="http://schemas.openxmlformats.org/officeDocument/2006/relationships/image" Target="../media/image7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8EAF12-C6F9-E39D-E3B1-F8D067590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8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ea typeface="Dosis SemiBold"/>
                <a:cs typeface="Arial" panose="020B0604020202020204" pitchFamily="34" charset="0"/>
                <a:sym typeface="Dosis SemiBold"/>
              </a:rPr>
              <a:t>أنشطة اعتيادية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الطلاقة </a:t>
            </a:r>
            <a:r>
              <a:rPr lang="ar-MA" sz="120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/ </a:t>
            </a:r>
            <a:r>
              <a:rPr lang="ar-MA" sz="1200" noProof="0" dirty="0">
                <a:solidFill>
                  <a:srgbClr val="424D7B"/>
                </a:solidFill>
                <a:cs typeface="Arial" panose="020B0604020202020204" pitchFamily="34" charset="0"/>
                <a:sym typeface="Dosis SemiBold"/>
              </a:rPr>
              <a:t>التحدث</a:t>
            </a: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Dosis SemiBold"/>
              </a:rPr>
              <a:t>وضعية تقويمية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1 -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680071" y="194093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أنشطة اعتيادية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lang="fr-MA" sz="1200" dirty="0">
              <a:solidFill>
                <a:srgbClr val="757575"/>
              </a:solidFill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البنيات اللغوية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932720" y="237744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البنيات اللغوية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" name="Google Shape;1173;p2">
            <a:extLst>
              <a:ext uri="{FF2B5EF4-FFF2-40B4-BE49-F238E27FC236}">
                <a16:creationId xmlns:a16="http://schemas.microsoft.com/office/drawing/2014/main" id="{E7EACE19-4B77-866C-4FDF-3D67BE1F95DB}"/>
              </a:ext>
            </a:extLst>
          </p:cNvPr>
          <p:cNvGrpSpPr/>
          <p:nvPr/>
        </p:nvGrpSpPr>
        <p:grpSpPr>
          <a:xfrm flipH="1">
            <a:off x="4735350" y="5080864"/>
            <a:ext cx="3780000" cy="1332000"/>
            <a:chOff x="648000" y="1944000"/>
            <a:chExt cx="3780000" cy="1332000"/>
          </a:xfrm>
        </p:grpSpPr>
        <p:sp>
          <p:nvSpPr>
            <p:cNvPr id="6" name="Google Shape;1174;p2">
              <a:extLst>
                <a:ext uri="{FF2B5EF4-FFF2-40B4-BE49-F238E27FC236}">
                  <a16:creationId xmlns:a16="http://schemas.microsoft.com/office/drawing/2014/main" id="{8D7AB306-73F1-F785-1A93-1B45D2299F20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75;p2">
              <a:extLst>
                <a:ext uri="{FF2B5EF4-FFF2-40B4-BE49-F238E27FC236}">
                  <a16:creationId xmlns:a16="http://schemas.microsoft.com/office/drawing/2014/main" id="{A0794CB9-BE06-6951-A449-F59F7CC765A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176;p2">
            <a:extLst>
              <a:ext uri="{FF2B5EF4-FFF2-40B4-BE49-F238E27FC236}">
                <a16:creationId xmlns:a16="http://schemas.microsoft.com/office/drawing/2014/main" id="{4AED1DC4-F443-02CB-A5E1-C2FF93F11836}"/>
              </a:ext>
            </a:extLst>
          </p:cNvPr>
          <p:cNvSpPr/>
          <p:nvPr/>
        </p:nvSpPr>
        <p:spPr>
          <a:xfrm>
            <a:off x="4887961" y="5532152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739350" y="5056226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6 -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891961" y="55075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الطلاقة / التحدث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نشيد : «النخلة»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sz="24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قراءة النص "رحلة إلى المدينة  " ونقل الفقرة الأخيرة  بخط جميل.</a:t>
            </a:r>
            <a:endParaRPr lang="ar-MA" sz="2400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9643" y="2790288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الطلاقة/ التحدث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نص" حبة القمح"  قراءة جهرية واستثمار استراتيجيات الفهم.</a:t>
            </a:r>
            <a:r>
              <a:rPr lang="f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/ </a:t>
            </a:r>
            <a:r>
              <a:rPr kumimoji="0" lang="ar-MA" sz="1800" b="1" i="0" u="none" strike="noStrike" kern="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الفهم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42CFA2-A5B6-24F2-EA76-A506810B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191891"/>
            <a:ext cx="5525521" cy="14058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80A4E-BB3A-8C67-2797-9F8E23AEF997}"/>
              </a:ext>
            </a:extLst>
          </p:cNvPr>
          <p:cNvSpPr txBox="1"/>
          <p:nvPr/>
        </p:nvSpPr>
        <p:spPr>
          <a:xfrm>
            <a:off x="4842588" y="5320241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الكتابة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38FCE2-B249-B70E-E4FB-1F1DC0152C4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5234907"/>
            <a:ext cx="540000" cy="54000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25C8B6B-2966-4766-06E7-E5EE809D238F}"/>
              </a:ext>
            </a:extLst>
          </p:cNvPr>
          <p:cNvSpPr txBox="1">
            <a:spLocks/>
          </p:cNvSpPr>
          <p:nvPr/>
        </p:nvSpPr>
        <p:spPr>
          <a:xfrm>
            <a:off x="2281752" y="560478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defRPr/>
            </a:pPr>
            <a:r>
              <a:rPr lang="ar-MA" dirty="0">
                <a:cs typeface="Microsoft Uighur" panose="02000000000000000000" pitchFamily="2" charset="-78"/>
              </a:rPr>
              <a:t>التعليق على مشاهد بجمل تامة</a:t>
            </a:r>
          </a:p>
        </p:txBody>
      </p:sp>
      <p:pic>
        <p:nvPicPr>
          <p:cNvPr id="28" name="Image 2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2F35933-F770-00E3-B55B-9FF59353D8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3352" y="5228860"/>
            <a:ext cx="386069" cy="457558"/>
          </a:xfrm>
          <a:prstGeom prst="rect">
            <a:avLst/>
          </a:prstGeom>
        </p:spPr>
      </p:pic>
      <p:pic>
        <p:nvPicPr>
          <p:cNvPr id="8" name="Google Shape;1234;p4">
            <a:extLst>
              <a:ext uri="{FF2B5EF4-FFF2-40B4-BE49-F238E27FC236}">
                <a16:creationId xmlns:a16="http://schemas.microsoft.com/office/drawing/2014/main" id="{903A36CB-328A-8E7D-0553-C72AC7BBD3E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66259" y="3940761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53F0DC13-74D0-F835-A443-00E931646CF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1372" y="2683325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B6F730-2E70-F5B4-A1BA-D946A22A5C4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2645574"/>
            <a:ext cx="7054194" cy="89078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9ED84BE-429A-B4B3-7B6D-4624E23CEA9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76479" y="3536355"/>
            <a:ext cx="7054194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5AA900-A5D0-1E15-9ED2-05D3DB238FCA}"/>
              </a:ext>
            </a:extLst>
          </p:cNvPr>
          <p:cNvSpPr/>
          <p:nvPr/>
        </p:nvSpPr>
        <p:spPr>
          <a:xfrm>
            <a:off x="714002" y="3907675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نص "حبة القمح" قراءة جهرية / استثمار إستراتيجيات الفهم؛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95F984-D48D-DCD2-01C0-33BAF2E4564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98037"/>
            <a:ext cx="7054194" cy="8907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58E7F9-A031-4CD3-EEDE-C72E41A0C414}"/>
              </a:ext>
            </a:extLst>
          </p:cNvPr>
          <p:cNvSpPr/>
          <p:nvPr/>
        </p:nvSpPr>
        <p:spPr>
          <a:xfrm>
            <a:off x="782426" y="4769357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التعليق على مشاهد بجمل تامة.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3F7F79-6155-B671-3337-45539BF336B7}"/>
              </a:ext>
            </a:extLst>
          </p:cNvPr>
          <p:cNvSpPr/>
          <p:nvPr/>
        </p:nvSpPr>
        <p:spPr>
          <a:xfrm>
            <a:off x="1200431" y="3000007"/>
            <a:ext cx="50432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والتحدث؛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«النخلة»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52CDC9-4AA2-E302-5840-0917399465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526FF3-EADF-2B53-46FE-587D3A0A434F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9C5DBA-1BCB-FB46-04AD-A5336FD5C40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67B6B7-0FED-B106-D843-A700A2970258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81108B-90D4-2805-94C1-F6D2378A1907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F1DB504-F36A-8A62-F31E-BC1799B947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9DBE38-905E-2B8C-E2BD-E181EB9F9A5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D6C357-C40F-9FAB-0B26-B7CF0C2C9A5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8F53B3-C30E-573C-3083-9CD79EC8C9B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A07CBFF-7677-5469-C40B-CB07815B5AFC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26" name="Image 25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150BE262-2FBE-BADD-D4CF-E7B86E6E5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359" y="555687"/>
            <a:ext cx="970384" cy="9902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814DE0-7366-BF59-B173-4F832F6584C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8E055E-FFCA-20C4-F605-D33BA63F0D3E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463091-5053-ABA6-59B3-66661CE1CC2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C204CC-E03A-DF04-CD4B-7E06C970C762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1F8234-6972-F9CD-E3E5-3ADBD47A178D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5971BF3-B2B4-FFC9-1ED8-5F99E07D12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7130B9-A95A-A8A8-B51A-D03A249F90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DFFDEC7-FD0F-0566-322B-A0882E77109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326CBF-3F38-5403-EDE9-9374AAD67B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B74F2E8-839B-F3B3-794D-3EC034D63FC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sz="22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A8AF03-9C23-A259-56AD-2E5D6FAC240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7B9246-C4A0-B0CE-5560-7DE7E39AF379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74C1ED-8525-476C-FFEB-D48D467EF8C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0919E9-CB5E-8359-73DE-E22D778A50E3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36D350-19A6-1680-ED0D-010DEC4F5FCD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7F131-A8B4-9601-815E-15F3638D38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EC4CE3-4B2F-2C1C-F139-DA713CCFC4B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BD2A69-044F-3419-2B80-0D23829D99C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011DD90-33BB-93F6-F39D-EA71148417B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610BABB-EDC7-20F8-3561-1F59D6CE21A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ننشد معا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2194C7-4A53-6A9F-E5A6-089A78C32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BADD2E8-8DA3-2ED1-B3E4-844C39F4C2C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0D38EA-EF58-5A52-E69C-CC51230A366E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0D3C86-E27F-3DBB-22F9-0C78EE0147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43A509-FAC5-4F6E-BF73-7C7EF65D9C82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F1F708-7A47-7B66-12B0-92C3D55F7BC4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1D73592-730A-741C-64D7-E5AB963449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3FA949E-C976-0F7F-2FE3-7A4BEFE9FE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CD9878A-C75E-6937-3738-A72CD76A25D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098509A-8816-EA50-0D72-F160A58A31A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6630335-3AB3-E6C6-9F5B-CAE291A48A7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025FBB9-2660-A821-E9DA-DAAE1AD5EC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9C6D856E-230E-F7EB-DCF5-13FEA1790F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0763" y="1714543"/>
            <a:ext cx="6840000" cy="41121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30" name="Espace réservé pour une image  29" descr="Une image contenant dessin humoristique, clipart, illustration, sourire&#10;&#10;Le contenu généré par l’IA peut être incorrect.">
            <a:extLst>
              <a:ext uri="{FF2B5EF4-FFF2-40B4-BE49-F238E27FC236}">
                <a16:creationId xmlns:a16="http://schemas.microsoft.com/office/drawing/2014/main" id="{5F67B80C-0E00-7E31-5315-505D6BF01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845725" y="605816"/>
            <a:ext cx="900113" cy="9001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D5DB1A1-2297-A678-0F7C-B2FE03AC0A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FA761E-A8E8-6916-42A2-1A778B296508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51DDCC-0474-0101-3217-B53A4E005C3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DDA0DB-4C31-029A-7EC2-4A1385256248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E92EA4-7CCC-44D7-BC80-7D47EFE3633E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3D7A2F6-C0D7-235F-FB97-D23F25212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ECA3589-FD33-0BB0-A059-6E5239B9CF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DD8C9C-66FD-D240-F0DF-3839735F70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9CD7D1-CD10-068A-718F-D614495190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24EB5F-BDA8-4B10-9F8F-341388D88B3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129514845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</a:t>
            </a:r>
            <a:r>
              <a:rPr lang="f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74617395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الخامس؛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رحلة إلى المدينة (ص 64)،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61301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321939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64)  ودفاتر المنزل . اقرؤوا النص جيدا ثم انقلوا الفقرة الأخيرة بخط جميل.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9F25DF2-1AB1-652B-8828-CC3D0B7D5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85DF4DC-D87C-9E7A-C932-0B2757CF5BF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77406E-8E66-5D45-0408-1680D651A501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B56347-DB3D-89E1-BE51-317560A39B4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2FE39-B402-7FA2-0862-FB64AEEB7A36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302EE7-DE18-28B5-248A-1D26F8B000B3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C2B5644-E2C7-E5DC-3C6C-95F627EE30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21EB7A-C130-5EA6-B702-AD7861D96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0307F39-DEB1-733A-51C0-06C0160157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7584AE-69B6-0247-A026-9ACC847BDD7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222EF8-B85E-582B-0716-2A288AC9971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23107-142F-0BB2-D3D1-62D9DB1DB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AE128F2-D076-3115-7773-F553D72D52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5FED245-1CDD-E974-65D3-522C821F6F4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538F7B9-FE80-80C5-3407-042BC8C6FF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56DA4DE-071C-35F5-3C6E-92D3EAEAABF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فقرة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6AC1A9C-1440-C144-6790-236CC1C7D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228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30 ثانية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60271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58289" y="2128496"/>
            <a:ext cx="8528634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قَرْيَتي سوقٌ أُسْبوعِيٌّ صَغيرٌ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أَذْهَبُ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إِلَيْهِ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أَبي لِشِراءِ ٱلْخُضَرِ وَٱلْفَواكِهِ ٱلطّازَجَةِ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نَشْتَري ٱلْعَسَلَ وَٱلْبَيْضَ وَٱلزَّيْتَ أَيْضاً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اَلْبائِعونَ مِنْ أَهْلِ ٱلْقَرْيَةِ طَيِّبونَ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يَعْرِضونَ مَحاصيلَهُمْ بِٱبْتِسامَةٍ وَسَعادَةٍ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 سَعيدٌ في قَرْيَتي ٱلْجَميلَةِ</a:t>
            </a:r>
            <a:r>
              <a:rPr lang="f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472C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57C8BA-DF6E-8B57-8175-C6827886AB6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7C0AF3-A070-F8FA-DEB9-4FB12FDEB8D0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6F5C05-7B19-FB7F-1CC1-10AC9BCB1A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F78A9A-8C5C-28B6-8CA6-2D2831DB066F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252365-2036-FB18-20BA-857124742AC1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7467199-0A09-68BD-F2F3-541F4181D1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BE27FC-F758-9CBD-B339-8F07BD26B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3E3D2F-4024-C7AF-8B86-0A5E4B23AE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394E9F-28FF-7279-C605-45D87D7E6F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CB6DDE-C58F-4596-9802-4368D4E8F2D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800703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15303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مرافق الحي في القرية أو المدينة.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أين يسكن؟ وما المرافق  الموجودة في حيه؟(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مرفقين من مرافق الحي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5304112" y="3267312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أَ</a:t>
            </a:r>
            <a:r>
              <a:rPr lang="ar-MA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سْكُنُ في 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...............................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328" y="3392344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779008" y="2397736"/>
            <a:ext cx="185988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أَيْنَ تَسْكُنُ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5568533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في حَيِّي </a:t>
            </a: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769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525328" y="4210937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لْمَرافِقُ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لْمَوْجودَةُ في حَيِّكَ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3328" y="4264812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3D71E-4AEB-456F-51F6-7B4CFF0A3DC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99A177-7683-96B8-E55F-DAFB7FCCE711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86880D-8A57-3E68-673C-DD4A47BFEF2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0A7CAF-588B-55EC-6256-4138A1AC19E7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D17D78-B963-8D40-D66B-40DF980A6FF3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466A17A-6AD1-B97B-E946-AB00EB4FAD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168B292-19D5-EEAE-AE24-AC4130335A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A6171C8-C48B-F153-CBCB-4582B9EEFA9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8358AC5-C719-7152-A75F-285C28446FB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6182DF8-E4D4-B4C8-A866-BD0027A4CBF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4492DC-1FB8-29D0-444A-675BC851C9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6787" y="2097720"/>
            <a:ext cx="3974835" cy="380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335077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فصل من فصول السنة والأنشطة التي يمكن القيام بها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3 مظاهر على الأقل تميز فصل من فصول السنة الأربعة؛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الأنشطة التي يمكن القيام بها خلال فصل من الفصول الأربعة؛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ولو ذكر نشاطا واحدا)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فصلا تفضله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تَرى في الطَّبيعَةِ خِلالَهُ؟ (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3 مظاهر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على الأقل)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</a:t>
            </a:r>
            <a:r>
              <a:rPr lang="ar-MA" sz="2400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تُحِبُّ أَنْ تَفْعَلَ فيهِ؟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مظاهر 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9184D23-C9EB-55C3-3E24-DF3099A04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762" y="1844763"/>
            <a:ext cx="6925994" cy="46216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2BE958-F8BA-BF27-33B1-34333C0A2A1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18F85F-B3C6-4524-AAD3-6585B3E95F49}"/>
              </a:ext>
            </a:extLst>
          </p:cNvPr>
          <p:cNvSpPr>
            <a:spLocks/>
          </p:cNvSpPr>
          <p:nvPr/>
        </p:nvSpPr>
        <p:spPr>
          <a:xfrm>
            <a:off x="3386082" y="12145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3979BE-D34D-C5D8-92E1-2483D5C7E2C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F83456-659F-548F-5543-F371536044DE}"/>
              </a:ext>
            </a:extLst>
          </p:cNvPr>
          <p:cNvSpPr>
            <a:spLocks/>
          </p:cNvSpPr>
          <p:nvPr/>
        </p:nvSpPr>
        <p:spPr>
          <a:xfrm>
            <a:off x="5035868" y="182279"/>
            <a:ext cx="1260000" cy="25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6F5370-4FA7-9528-E339-13F906843207}"/>
              </a:ext>
            </a:extLst>
          </p:cNvPr>
          <p:cNvSpPr>
            <a:spLocks/>
          </p:cNvSpPr>
          <p:nvPr/>
        </p:nvSpPr>
        <p:spPr>
          <a:xfrm>
            <a:off x="1898701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67FF053-1A48-8458-7740-0F4F4E6B2F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69FDCD-2B1D-D3C2-9EFE-055750A4C7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EEDCC0-8726-AEDE-1F87-D17C8B16FF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360" y="13138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42ABCF-13ED-E937-5F71-889810385A3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060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EB284AA-72AE-118C-8001-5E50A9359CF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EAAFBAED-D455-B76A-AD8F-A5B59271F049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نَشَأْتُ حَبَّةً صَغيرَةً في ٱلتُّرابِ ٱلدّافِئِ خَريفاً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وَواجَهْتُ بَرْدَ ٱلشِّتاءِ وَأَمْطارَهُ ٱلْغَزيرَةَ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وَفي ٱلرَّبيعِ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نَمَوْتُ خَضْراءَ بَيْنَ ٱلْفَراشاتِ وَٱلطُّيورِ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تَحْرُسُني فَزّاعَةٌ وَتُؤْنِسُني صَفْصافَةٌ عَجوزٌ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وَأَخيراً في ٱلصَّيْفِ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حَصَدَني ٱلْفَلّاحُ وَحَمَلَني إِلى ٱلْمِطْحَنَةِ لأُصْبِحَ دَقيقاً ثُمَّ خُبْزاً شَهِيّاً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فَمَنْ أَكونُ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0B9609-BA90-B88A-0A4C-5FD4EF3FB0E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D31AF-0EA3-D6DD-8AC7-F9B405AACA57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6B577-A9FE-E188-E48A-28E2A36EAA4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CAEEEA-5B30-E26F-D6B3-B5232498EEB2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DA48EE-412D-A745-D417-9E3950F201FC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72BF27D-0FD8-ADDB-CFEE-22D86F7BA7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9FD24BD-F787-5DCA-A5BD-E89E7B92F7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FDA98B7-2B2E-C829-F936-C6730C25E2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3F19A57-A337-72C0-3E44-E1B3EFE913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92ED2D-8605-5DEB-F760-8906E10501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1C8AD7E-3720-956C-E230-84BD226B009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D6827F-2800-A2A0-1FBC-D788988964DC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3E4D04-2615-528C-6622-A4B797AEDE8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D132F3-FFAB-C6AF-4F35-ED41FA794CD3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9B5F6B-4A74-3955-BE24-482A24CF8C17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89F3875-3A06-1A4C-FA52-445354AFD3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179CE76-45F8-9151-F5D3-3B9254BEE9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2F074E-10FA-250F-FC6D-331F1853D7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5D1C8F-1842-6762-EDAD-52B15D7908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23EC73-7A6C-C164-9CA6-3EF95A62070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686BBF3E-7704-34DD-19DF-8B0733CCD355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نَشَأْتُ حَبَّةً صَغيرَةً في ٱلتُّرابِ ٱلدّافِئِ خَريفاً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وَواجَهْتُ بَرْدَ ٱلشِّتاءِ وَأَمْطارَهُ ٱلْغَزيرَةَ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وَفي ٱلرَّبيعِ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نَمَوْتُ خَضْراءَ بَيْنَ ٱلْفَراشاتِ وَٱلطُّيورِ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تَحْرُسُني فَزّاعَةٌ وَتُؤْنِسُني صَفْصافَةٌ عَجوزٌ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وَأَخيراً في ٱلصَّيْفِ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حَصَدَني ٱلْفَلّاحُ وَحَمَلَني إِلى ٱلْمِطْحَنَةِ لأُصْبِحَ دَقيقاً ثُمَّ خُبْزاً شَهِيّاً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فَمَنْ أَكونُ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D706EAF-35F4-AA08-C2A7-7FA47013F63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2EF9E7-25FB-E901-2023-347A1ECA9DFD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48DEB9-A7C7-9D50-3ACE-065DEC35F35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170E6B-9D59-E4A7-5552-AB8791E099B1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757A56-2263-5839-665C-1F40AB059255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A39209-B458-7FA0-7D30-52F24F4B0A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D62ABED-D548-CCB0-2AD5-9E9FD8348D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DD2693-B58B-BCF1-B8EE-5661FC89D9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C55DEB-E936-9A82-F5D7-71D32FDD24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849034F-936B-F1E2-1F33-BB02AFD1AE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1EDCDCB-B569-CB6D-CA60-B60AED247343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نَشَأْتُ حَبَّةً صَغيرَةً في ٱلتُّرابِ ٱلدّافِئِ خَريفاً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وَواجَهْتُ بَرْدَ ٱلشِّتاءِ وَأَمْطارَهُ ٱلْغَزيرَةَ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وَفي ٱلرَّبيعِ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نَمَوْتُ خَضْراءَ بَيْنَ ٱلْفَراشاتِ وَٱلطُّيورِ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تَحْرُسُني فَزّاعَةٌ وَتُؤْنِسُني صَفْصافَةٌ عَجوزٌ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وَأَخيراً في ٱلصَّيْفِ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حَصَدَني ٱلْفَلّاحُ وَحَمَلَني إِلى ٱلْمِطْحَنَةِ لأُصْبِحَ دَقيقاً ثُمَّ خُبْزاً شَهِيّاً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فَمَنْ أَكونُ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9EC3B-1C90-F786-378E-814D6F8F2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591659-788B-E45A-17AB-67DEA6F88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النص الذي تذكركم به هذه الفقرة؟ ما هي شخصياته؟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5643ACF-55DC-3A4C-0DC1-E8CF337D2A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266936F-EEC0-2D95-9180-10BD84882BB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9F6DF2-300D-1B93-041F-81804C22CE4E}"/>
              </a:ext>
            </a:extLst>
          </p:cNvPr>
          <p:cNvSpPr>
            <a:spLocks/>
          </p:cNvSpPr>
          <p:nvPr/>
        </p:nvSpPr>
        <p:spPr>
          <a:xfrm>
            <a:off x="343366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القراءة / الفهم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C814F3-DF4D-10D6-8F0D-DD7F82F125D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37DF45-F190-B0EA-CD2F-1A544F010D8C}"/>
              </a:ext>
            </a:extLst>
          </p:cNvPr>
          <p:cNvSpPr>
            <a:spLocks/>
          </p:cNvSpPr>
          <p:nvPr/>
        </p:nvSpPr>
        <p:spPr>
          <a:xfrm>
            <a:off x="5011114" y="220746"/>
            <a:ext cx="1266828" cy="20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312014-4DFD-1F2E-5B1B-368BA0B8F9C4}"/>
              </a:ext>
            </a:extLst>
          </p:cNvPr>
          <p:cNvSpPr>
            <a:spLocks/>
          </p:cNvSpPr>
          <p:nvPr/>
        </p:nvSpPr>
        <p:spPr>
          <a:xfrm>
            <a:off x="185621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B5ACFCA-63C8-7282-5276-61B24884A6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5D382BE-D704-E91B-C94E-A3CA397746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42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AF0433C-F611-E69E-205E-27D5892B67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377" y="1470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9F8099A-26D2-F954-652A-026222CD70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191" y="15139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C7F034-8C68-F5FD-920B-DF100BE0FA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928EDD2-F860-FA9E-FCDC-160DD1E94E22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نَشَأْتُ حَبَّةً صَغيرَةً في ٱلتُّرابِ ٱلدّافِئِ خَريفاً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وَواجَهْتُ بَرْدَ ٱلشِّتاءِ وَأَمْطارَهُ ٱلْغَزيرَةَ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وَفي ٱلرَّبيعِ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نَمَوْتُ خَضْراءَ بَيْنَ ٱلْفَراشاتِ وَٱلطُّيورِ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تَحْرُسُني فَزّاعَةٌ وَتُؤْنِسُني صَفْصافَةٌ عَجوزٌ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وَأَخيراً في ٱلصَّيْفِ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حَصَدَني ٱلْفَلّاحُ وَحَمَلَني إِلى ٱلْمِطْحَنَةِ لأُصْبِحَ دَقيقاً ثُمَّ خُبْزاً شَهِيّاً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فَمَنْ أَكونُ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58165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القراءة / الفهم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نص" حبة القمح" قراءة جهرية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استثمار إستراتيجيات الفهم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القراءة/ الفهم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8409" y="969591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34;p4">
            <a:extLst>
              <a:ext uri="{FF2B5EF4-FFF2-40B4-BE49-F238E27FC236}">
                <a16:creationId xmlns:a16="http://schemas.microsoft.com/office/drawing/2014/main" id="{2D978BE8-37CD-EBA4-D2C2-3DA6B3FF5C1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l="-7365" r="-7365"/>
          <a:stretch>
            <a:fillRect/>
          </a:stretch>
        </p:blipFill>
        <p:spPr>
          <a:xfrm>
            <a:off x="1025692" y="1807373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يذكرنا بعنوان النص</a:t>
            </a: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7A989C-7A83-B39D-7CE5-357A1994B88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1A32D2-7446-1AF8-CDC6-27EEFA48625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59CB0D-63BE-2D50-F8BC-245E76DCD06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0CD12-92BF-2C0F-938B-B6B9293561D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7DEBC-DA0D-0464-1347-E8C0734F75E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D687DDE-31DD-36E5-22F4-7EABC9158C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D438E3-5BC5-9569-B810-DC818AF8DC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88498C-2B5A-F345-57F8-3DEADF6C0E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D38228D-F685-BCBB-02CF-F621C9C516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2D6394-7696-2A1F-57F5-DC9BF2B9D2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217F369-EFC3-D0FE-B861-F9DF153957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3" name="Image 12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F39EECC3-FF15-1525-3D46-BE738F375C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1700" y="2108278"/>
            <a:ext cx="5859625" cy="370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6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888C3-41CF-126C-FC15-0F32F5A2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BA1381-0A50-1D43-E530-5619C15E9F2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1241D1E-0CA8-9B40-70CB-7B9C103ABB1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الذي درسنا في الحصة السابقة هو:  حبة القمح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B28663-6E7F-513D-191D-367E1D9430A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7536F8-92FD-CB15-5F5C-4904508169E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5440C2-D899-A87F-B26F-89A3D736227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F8D955-1ACB-DA33-D370-BDD5EFE22C4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0E3F3E-DD2B-16E4-8B71-2A0EA04164D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84C8040-FCAB-0390-8EC7-DD153BB13C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BC0209-86C9-79D4-3B88-C9BEA17D40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01EE43-953F-85E2-5965-95FA0C3F62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770E36-FA0D-0015-6FB6-3A492C9304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51118A8-8119-4AB7-203C-57BA12E242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6DB094-AB30-8A99-4A30-EFE47BFC84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 descr="Une image contenant peinture, ciel, palmier, nuage&#10;&#10;Le contenu généré par l’IA peut être incorrect.">
            <a:extLst>
              <a:ext uri="{FF2B5EF4-FFF2-40B4-BE49-F238E27FC236}">
                <a16:creationId xmlns:a16="http://schemas.microsoft.com/office/drawing/2014/main" id="{91E997E4-5694-734C-DB70-ABA23EB92A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787" y="2761420"/>
            <a:ext cx="5859625" cy="3706383"/>
          </a:xfrm>
          <a:prstGeom prst="rect">
            <a:avLst/>
          </a:prstGeom>
        </p:spPr>
      </p:pic>
      <p:sp>
        <p:nvSpPr>
          <p:cNvPr id="12" name="Google Shape;2074;p49">
            <a:extLst>
              <a:ext uri="{FF2B5EF4-FFF2-40B4-BE49-F238E27FC236}">
                <a16:creationId xmlns:a16="http://schemas.microsoft.com/office/drawing/2014/main" id="{3932EEC3-EF98-65C8-7DC0-3801754DB724}"/>
              </a:ext>
            </a:extLst>
          </p:cNvPr>
          <p:cNvSpPr txBox="1"/>
          <p:nvPr/>
        </p:nvSpPr>
        <p:spPr>
          <a:xfrm>
            <a:off x="1946396" y="16962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S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حَبَّةُ </a:t>
            </a:r>
            <a:r>
              <a:rPr lang="ar-SA" sz="4800" b="1" kern="1200" dirty="0" err="1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ٱلْقَمْحِ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7096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6010A2-B581-0F51-E043-A1617C3822B6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CC6315-0070-D76F-98A8-29A5EF7F8031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367EBE-25C7-9183-7855-1E9703C1E6C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E720D1-1913-52AA-7CA2-952AC00B9400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70BA3F-2090-1C6C-513B-E72F9299CF0C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C469E5F-D52B-BBBC-F3FC-7725CF8AE6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00AAE89-8614-C368-0347-5023D41622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3223E18-A755-1F61-EC1E-4EC539D724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46E89B1-F485-09E0-73E1-5F32C9AC0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6003B2-138F-FC32-DCD5-8540A31DC6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15D860E-D035-42A9-7885-A20ABF9D0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96D779-53A3-1E8D-F2D1-3754CF48C881}"/>
              </a:ext>
            </a:extLst>
          </p:cNvPr>
          <p:cNvSpPr txBox="1"/>
          <p:nvPr/>
        </p:nvSpPr>
        <p:spPr>
          <a:xfrm>
            <a:off x="683048" y="1918967"/>
            <a:ext cx="7777903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حَبَّةُ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يَوِمٍ غائِمٍ، بَقِيَتْ قَطْرَةُ مَطَرٍ مُتَمَسِّكةً بِغَيْمَةٍ سَوْداءَ. نَظَرَتْ حَوْلَها وَقالَتْ: اَلْمَطَرُ غَزيرٌ وَقَطَراتُ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ٱلْأُخْرَياتُ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تَنْزِلُ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كَيْ تَسْقِيَ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ٱلزَّرْعَ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وَٱلْإِنسانَ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وَأَنا قَطْرَةٌ صَغيرَةٌ لا أَزيدُ شَيْئاً وَلا أَنْقُصُ، فَلِماذا أُنْزِلُ؟ لَنْ أُنْزِلَ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6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56842-D6F0-5195-C27C-C3301D40C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4A4956A-62FB-C56A-C09C-9AA548CA5B0B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977A6C4-14C2-EE37-A0F7-C7C37355D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16C3327E-37D9-9843-32CD-F71DD6C4BD7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FCF6AA-4021-6545-4144-8E030C7F3C3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49E5D0-3771-E318-EE61-8FAA65A28D3E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AF5396-F747-CCDA-7028-5059775DF40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B0B6E-A898-6A47-F48C-1A0A76A98C10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8EBAD0-89CC-20E3-567D-055D94F015E7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9223168-CD0B-492E-3349-F38E862007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CF46FAF-ABC2-4501-F57E-32A96B214B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20D0D91-1576-5D2A-2C10-6366B9CE0F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06367BD-C7BA-39FF-F5C9-7758E0B99C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E2F000D-44C5-1BB9-FA81-0588CE984D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4D147D1-F1F7-A7EE-7E9B-B5F0508DA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A62CAD-B62F-02EA-F50B-E65A67949270}"/>
              </a:ext>
            </a:extLst>
          </p:cNvPr>
          <p:cNvSpPr txBox="1"/>
          <p:nvPr/>
        </p:nvSpPr>
        <p:spPr>
          <a:xfrm>
            <a:off x="683048" y="1918967"/>
            <a:ext cx="7777903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حَبَّةُ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يَوِمٍ غائِمٍ، بَقِيَتْ قَطْرَةُ مَطَرٍ مُتَمَسِّكةً بِغَيْمَةٍ سَوْداءَ. نَظَرَتْ حَوْلَها وَقالَتْ: اَلْمَطَرُ غَزيرٌ وَقَطَراتُ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ٱلْمَطَرِ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ٱلْأُخْرَياتُ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تَنْزِلُ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كَيْ تَسْقِيَ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ٱلزَّرْعَ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وَٱلْإِنسانَ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وَٱلْحَيَوانَ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وَأَنا قَطْرَةٌ صَغيرَةٌ لا أَزيدُ شَيْئاً وَلا أَنْقُصُ، فَلِماذا أُنْزِلُ؟ لَنْ أُنْزِلَ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f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39748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FB598-1E93-7CEA-6F7A-33BB160E9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0F7397E-4F6B-3A46-AC15-FB5E4EACB033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C2D9B46-EC3E-979B-83F4-D5FC1E8D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الآن؛ خذوا كراساتكم ص 59 -  من يقرأ؟ من يواصل؟ تابعوا</a:t>
            </a:r>
            <a:endParaRPr lang="fr-US"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Arial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0C26FDA4-D950-2FBF-724C-9C779BDF2AFB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D8E9C3-D5E0-501B-B626-27BA3C5331E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BCB5A9-2C72-C0A9-16C7-0B1D27DB082D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3D512D-1C1F-3948-341D-C96BD2F4F0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C23759-6EE2-752C-20EC-D13CBD1EDB9D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2227E7-C865-6855-BF4E-AB88EF69A37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D65D97F-C828-B857-5768-49E3E43400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9CB081F-08A1-CE8A-2C23-0EA1415CC7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5DB399-2459-D035-AAB9-AC894AB84B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025D20-BC5A-4393-E7B3-BAB04EE6ED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E32012-0787-0B23-41F6-0413C59D24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680F240-2034-0A83-1702-87F3B51A0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4CB366C-2BDB-3E76-7D90-A1BA64E5B5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2168" y="1512056"/>
            <a:ext cx="3450318" cy="505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879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1A240-8C92-482D-2074-4FE96B762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293A612-635D-C59A-FADB-E37E974A6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961F7B5-69E5-6780-EC9C-99608FEDDBF7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defTabSz="9144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النشاط 1 ص 60 – نتمم أسئلة الفهم.  من يقرأ السؤال؟ ما المطلوب؟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53CA1C-452D-052D-4727-C70E5C81AB6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293CC7-382D-D22C-D910-51EEEB4E21DC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918683-9BD0-CED6-C2C4-EBEEE025651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E7D0E-F4AD-DD9B-1572-66FAD3A23789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2D49FB-6D1B-02DD-9F15-B9F552A3313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2E0FFBC-1786-C393-8EF6-184828112A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2E0DB1-D3FF-0657-958C-43AA967507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20B942-F855-3BBE-6D7A-64143CF4B0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98598B8-BCAA-55A7-7DAD-7A69A06084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DE23B3F-FB47-8291-3B71-F9B49924CE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D69C73D-D1F5-5E31-F580-27AC496DE4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0BEEED9F-7E93-B7DA-2509-8EFD183E4B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0305" y="1635959"/>
            <a:ext cx="3551149" cy="503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16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BCFF7-687F-54AB-BABB-E4B0EE4B3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6BF2E65-EB94-EDE4-DA7F-16649E55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326639A-EC95-A515-090B-92E578A5F873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الثالث: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AB7998B-BA82-53B6-5211-F2F1254BA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4F60D24C-E0E6-23D0-59CA-BC24CEBBD414}"/>
              </a:ext>
            </a:extLst>
          </p:cNvPr>
          <p:cNvSpPr/>
          <p:nvPr/>
        </p:nvSpPr>
        <p:spPr>
          <a:xfrm>
            <a:off x="793102" y="2790545"/>
            <a:ext cx="755779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>
              <a:buSzPts val="3600"/>
            </a:pP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قالَتِ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ٱلنَّخْلَةُ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ٱلْعالِيَةُ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لِلْقَطْرَةِ وَ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حَبَّةِ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ٱلْقَمْحِ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3142E4-64B1-551C-4A61-11E1E8E09F82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37B407-91DB-BE74-5E4F-A5985021D73A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4991BE-5405-69F5-D2B5-3B88E3B211E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D17F3C-582B-5F18-C443-5903C2248276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42A6AE-F9B1-C5A1-3548-19761EEA2965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0AA361A-0FAA-DC3A-4330-C185DD260D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0EB8833-3D23-B470-DFED-E85C9868B2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114AC9-BF1B-72E7-CA84-B4B6E1F65C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459B47-F948-5971-8037-4FDAE7EBB1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6B39252-2BD5-28EF-ABE3-93F0B8B61E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172485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1DC03-8A22-1FAB-46A4-D5B4ED6A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8ECF62E-78FD-7A9C-EE0A-42754F51C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4A86612-564F-EBB3-8D2C-BFA628BD944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اطرحوا السؤال المناسب للجواب التالي: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3D7F834-F85F-D49F-BB23-05FB3C47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490F7324-88D1-C821-8365-B3436AB36CF7}"/>
              </a:ext>
            </a:extLst>
          </p:cNvPr>
          <p:cNvSpPr/>
          <p:nvPr/>
        </p:nvSpPr>
        <p:spPr>
          <a:xfrm>
            <a:off x="-131771" y="4542144"/>
            <a:ext cx="859150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SzPts val="3600"/>
            </a:pP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تَتَكَوَّنُ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ٱلْأَنْهارُ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قَطْرَةً فَقَطْرَةً.</a:t>
            </a:r>
            <a:endParaRPr lang="f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SzPts val="3600"/>
            </a:pP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140EFA16-0809-5D66-1DA8-8464A127A9B0}"/>
              </a:ext>
            </a:extLst>
          </p:cNvPr>
          <p:cNvSpPr/>
          <p:nvPr/>
        </p:nvSpPr>
        <p:spPr>
          <a:xfrm>
            <a:off x="676365" y="2082220"/>
            <a:ext cx="755779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546CBD-04CD-EE5A-134D-57D2B6344C5B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CF5D55-8363-E156-EE80-D833402A586F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32C0D7-81C1-02C2-A2E0-5CD1E6AE74C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9DECDE-A532-4AD5-1587-6DD5600E58AC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A6932A-4C4E-B1A9-0A1A-1DDD49204F40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550F185-A286-0384-E231-33A10A3C60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525CDC1-1B73-2AA4-7D45-0A97DC34A8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2801220-4D62-22EF-6C34-7DD6B7B143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32FCFE8-F72B-EDD3-B577-D882C0CAD4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1F15D3-31AE-13F9-85DA-53CA14EEE5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505182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FE787-0DBB-BE96-45E4-23AC0EBAA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C238B44-84A7-25A3-DF68-1545A67C2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6F0D94C-84D2-7D04-A5F3-F0B69322359F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C2CA47B-780E-B6D1-6B0A-439EF9BBD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662BD3F9-73D3-0EFB-7622-502C5A2735A9}"/>
              </a:ext>
            </a:extLst>
          </p:cNvPr>
          <p:cNvSpPr/>
          <p:nvPr/>
        </p:nvSpPr>
        <p:spPr>
          <a:xfrm>
            <a:off x="268980" y="4456800"/>
            <a:ext cx="826466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endParaRPr lang="a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SzPts val="3600"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َالَتِ </a:t>
            </a:r>
            <a:r>
              <a:rPr lang="ar-S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ٱلنَّخْلَةُ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إِنَّ </a:t>
            </a:r>
            <a:r>
              <a:rPr lang="ar-S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ٱلْأَنْهارَ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ٱلْكَبيرَةَ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تَتَشَكَّلُ قَطْرَةً فَقَطْرَةً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8702F391-321A-E925-CF05-28EF7D9BB582}"/>
              </a:ext>
            </a:extLst>
          </p:cNvPr>
          <p:cNvSpPr/>
          <p:nvPr/>
        </p:nvSpPr>
        <p:spPr>
          <a:xfrm>
            <a:off x="667330" y="2010257"/>
            <a:ext cx="8070481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قالَتِ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ٱلنَّخْلَةُ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ٱلْعالِيَةُ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لِلْقَطْرَةِ وَ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حَبَّةِ 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ٱلْقَمْحِ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DFBC45-87DD-998A-48CA-1FAD41AB382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E3135E-1A5B-7DDE-58B9-0B8CD1D593CB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5CD930-9D51-FA7E-688F-961DE0B084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363836-906C-ED9B-D936-396D58DE05CA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1C6BA1-DF12-CDB5-03DD-40A387E1061E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948466-5415-2679-7F53-ABEF0D8907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AE30231-296E-3C43-5A1D-004CB2A1C7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62DC39B-8A26-9E2D-A0F1-040DF3AECA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D522E02-BF08-025F-97F1-A9DE4215D2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FADC87-42CD-DE5A-E7A6-91A086C1B5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315515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8485E-8D58-F99F-B9B3-9F1B7FAEE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38148F4-D5A2-3886-A2C6-4A7F54F35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8BF7CFA-DFA1-E0D9-4A64-6C100185379C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D5E8D63-6BB6-1E4B-4325-191A54202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A54D6F6-3536-A435-EA25-927CAE8ADFDE}"/>
              </a:ext>
            </a:extLst>
          </p:cNvPr>
          <p:cNvSpPr/>
          <p:nvPr/>
        </p:nvSpPr>
        <p:spPr>
          <a:xfrm>
            <a:off x="-227243" y="4468992"/>
            <a:ext cx="859150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SzPts val="3600"/>
            </a:pP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تَتَكَوَّنُ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ٱلْأَنْهارُ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قَطْرَةً فَقَطْرَةً.</a:t>
            </a:r>
            <a:endParaRPr lang="f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SzPts val="3600"/>
            </a:pP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46D9152-93EE-090A-321C-6DE8367EAA2F}"/>
              </a:ext>
            </a:extLst>
          </p:cNvPr>
          <p:cNvSpPr/>
          <p:nvPr/>
        </p:nvSpPr>
        <p:spPr>
          <a:xfrm>
            <a:off x="1029933" y="2045644"/>
            <a:ext cx="755779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تَتَكَوَّنُ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ٱلْأَنْهارُ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D76AA1-673F-B92F-9D50-C54CDC26AC41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0E6D4D-D924-37F3-C440-C98E18182F2B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46C592-5434-859F-0FB3-2CA75A170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EA0FEB-1194-89ED-4C95-F380AD97CBC4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9A1FA0-37E2-7FE7-75BA-2C8247BB55DC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014756B-9D06-B8F5-625B-5E8304BB06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F57830-8BCE-A169-DFDF-13BECF6545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DDBC18-065F-45A7-7E8A-DD6ABCAFA8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587AC9A-4638-2E40-F9B6-828E0F960B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92B1632-FCB3-A6DE-EA13-654F4C2D1F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988019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D4F34-03C5-B41B-39ED-E348F4BCA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13D5C5C-5E0A-38CD-3378-702B9F2E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E6DD84B-A580-BDE5-9903-96D78B52CA5D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ستجيبون عن السؤال3.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11042-3C7D-74AF-6DCD-2F0B6E7536F5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5A3CC-ACAD-9414-16CB-23298E9A762B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AC91BA-4B28-2B2E-8C5C-11017E55553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D50075-A8B4-4067-615E-8F719F6CBB34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5B5A1E-C6B4-CB21-5E8E-DE341C8EAB6B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5003889-EC23-DE0C-0543-0EAB620C20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9B1EB1-4404-1AC6-09B2-7ECC45A02A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72F492-F232-81A1-4ABD-96B6D7D601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DFCD28-FD76-99E3-AC67-282F381F23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246F30F-6012-2A93-97C3-261BCF20DA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2351F7B-F69E-E57A-25A1-E6BB4724F9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39342F2-A91E-B71E-5FAF-5C97DD6699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2808645"/>
            <a:ext cx="7933107" cy="199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0445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2E93-6C74-C057-29A7-8130CD561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BE740AF-F1EA-ACBA-5D52-67476BE8B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D793B1F7-6BC6-16B5-C5D6-EB3D3870B4D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184256-9196-35EC-05B3-34216209EA6A}"/>
              </a:ext>
            </a:extLst>
          </p:cNvPr>
          <p:cNvSpPr>
            <a:spLocks/>
          </p:cNvSpPr>
          <p:nvPr/>
        </p:nvSpPr>
        <p:spPr>
          <a:xfrm>
            <a:off x="6523249" y="162644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0A8306-F695-C317-0529-C6D2BA76BAD4}"/>
              </a:ext>
            </a:extLst>
          </p:cNvPr>
          <p:cNvSpPr>
            <a:spLocks/>
          </p:cNvSpPr>
          <p:nvPr/>
        </p:nvSpPr>
        <p:spPr>
          <a:xfrm>
            <a:off x="342290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4D3D16-9998-6D26-12AF-B56AB4E08A8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2E40F1-8D93-1F90-04BD-46669B067796}"/>
              </a:ext>
            </a:extLst>
          </p:cNvPr>
          <p:cNvSpPr>
            <a:spLocks/>
          </p:cNvSpPr>
          <p:nvPr/>
        </p:nvSpPr>
        <p:spPr>
          <a:xfrm>
            <a:off x="5034016" y="184007"/>
            <a:ext cx="1279024" cy="238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8D5476-20A4-E4B2-16BD-196628A356F5}"/>
              </a:ext>
            </a:extLst>
          </p:cNvPr>
          <p:cNvSpPr>
            <a:spLocks/>
          </p:cNvSpPr>
          <p:nvPr/>
        </p:nvSpPr>
        <p:spPr>
          <a:xfrm>
            <a:off x="1907849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05DCCF5-3558-2771-203A-47C5E0E173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617D81-6319-A3A3-AD88-EA406838A7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4468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4FE6DD-A677-67EF-42DF-6CA79483C9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797" y="1527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40ACFB8-4CEC-063F-548B-2A016253BC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2931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092F2D6-6CA1-C680-13EC-786D5B230A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B0FE7B-70D4-8B94-1128-C26CB307D3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91AFC00C-06B9-9065-D35E-23D8475ADF0D}"/>
              </a:ext>
            </a:extLst>
          </p:cNvPr>
          <p:cNvSpPr/>
          <p:nvPr/>
        </p:nvSpPr>
        <p:spPr>
          <a:xfrm>
            <a:off x="648510" y="1910746"/>
            <a:ext cx="7557796" cy="2071411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يَعْمَل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ﭐلْعامِلُ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لْمَصْنَعِ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لْكَبيرِ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4606E02E-5A39-8D39-ADE1-FABEF6D1AC8E}"/>
              </a:ext>
            </a:extLst>
          </p:cNvPr>
          <p:cNvSpPr/>
          <p:nvPr/>
        </p:nvSpPr>
        <p:spPr>
          <a:xfrm>
            <a:off x="1306286" y="4519937"/>
            <a:ext cx="690002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نَضِجَتْ ثِمارُ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لْخوخِ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صَيْفاً.</a:t>
            </a:r>
            <a:endParaRPr lang="f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290023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8C1A1-4FA6-4CC1-6EAD-9329D2112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2F24120-7DEA-5EC9-3FB9-BC240B55F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71B5B3-A6C6-592F-E880-E5DAFA1EB783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059B4-6F67-81B7-3EC4-7B9160F45FB8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التعليق على مشاهد بجمل تامة.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6AB1FC99-BEF6-2049-ADAA-BAC6C89C6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D34946B-4706-AA1E-40F9-99D708F0370C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5A43A5B0-4619-F45C-2B18-523D18DB9E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92D6D2-46F4-25D9-7F4A-B91A7A915F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4418" y="98646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16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A1E2D8-D493-F042-A9E8-9283E4DEF4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7E0BDC-9C5B-CD38-7625-D2B1EF05D692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6847D5-1A4A-3F27-4F29-AE88BCF08D2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A1A251-78D0-8C47-C279-D172F59A2397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FA1858-C915-02F0-2738-73504F1F1437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التعبير الكتابي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A6F9F28-BD55-987A-00BF-20AAF9F706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FD3E0F-79B7-7D46-DAC3-CB14D4F185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F35E833-358D-E624-9BB0-451AC1E72C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C59C59E-7A45-84CE-B123-A93F34FA1C3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D8F055-9E3E-0574-6BEB-0ADEBF3488A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عبروا عن كل مشهد بجملة تامة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B0D674-AD73-8BA3-806B-7D7CC14CC13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63EE3C-A0E4-D4FC-3F2D-38C70ADE1620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7405E9-43D1-CF54-082D-321F25E40B2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2B0D18-644E-3706-ED26-19D82730136C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EA902-3C2A-6E03-364D-E634C1A327E4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DE099-9CD1-B940-8DBF-AAFF65A5CB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3E4A2E-F45D-1222-CF72-BBCC60AF62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955BF0-C7CB-0097-F295-7F906BB716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00BF70-7BA4-C246-6B96-19C9E4D9EA0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95D1AF-0382-1B6A-7D70-69C673AF61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D04E9F-72D8-7A01-D2A7-337D39C03413}"/>
              </a:ext>
            </a:extLst>
          </p:cNvPr>
          <p:cNvSpPr/>
          <p:nvPr/>
        </p:nvSpPr>
        <p:spPr>
          <a:xfrm>
            <a:off x="744940" y="4176291"/>
            <a:ext cx="7677883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أَسْكُنُ في قَرْيَةٍ صَغيرَةٍ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endParaRPr lang="f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DA3460E-9BC0-30F5-C560-651F998AEE14}"/>
              </a:ext>
            </a:extLst>
          </p:cNvPr>
          <p:cNvSpPr/>
          <p:nvPr/>
        </p:nvSpPr>
        <p:spPr>
          <a:xfrm>
            <a:off x="7800505" y="483284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3982D7C-129B-3172-2312-C96ED63E32B1}"/>
              </a:ext>
            </a:extLst>
          </p:cNvPr>
          <p:cNvSpPr/>
          <p:nvPr/>
        </p:nvSpPr>
        <p:spPr>
          <a:xfrm>
            <a:off x="7802146" y="539929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88E0C4B-B310-5D28-3227-E0C443618B2B}"/>
              </a:ext>
            </a:extLst>
          </p:cNvPr>
          <p:cNvSpPr/>
          <p:nvPr/>
        </p:nvSpPr>
        <p:spPr>
          <a:xfrm>
            <a:off x="7837698" y="5946843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C36877B-0503-1E10-8620-F5F9DB6E0995}"/>
              </a:ext>
            </a:extLst>
          </p:cNvPr>
          <p:cNvGrpSpPr/>
          <p:nvPr/>
        </p:nvGrpSpPr>
        <p:grpSpPr>
          <a:xfrm>
            <a:off x="744940" y="1742109"/>
            <a:ext cx="7152370" cy="2135344"/>
            <a:chOff x="693355" y="1598613"/>
            <a:chExt cx="7152370" cy="2135344"/>
          </a:xfrm>
        </p:grpSpPr>
        <p:pic>
          <p:nvPicPr>
            <p:cNvPr id="2" name="Image 1" descr="Une image contenant herbe, arbre, zone rurale, plante&#10;&#10;Le contenu généré par l’IA peut être incorrect.">
              <a:extLst>
                <a:ext uri="{FF2B5EF4-FFF2-40B4-BE49-F238E27FC236}">
                  <a16:creationId xmlns:a16="http://schemas.microsoft.com/office/drawing/2014/main" id="{BB1C09F0-C7B7-C9ED-5376-A77CE0613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01231" y="1623750"/>
              <a:ext cx="2244494" cy="2110207"/>
            </a:xfrm>
            <a:prstGeom prst="rect">
              <a:avLst/>
            </a:prstGeom>
          </p:spPr>
        </p:pic>
        <p:pic>
          <p:nvPicPr>
            <p:cNvPr id="15" name="Image 14" descr="Une image contenant habits, plein air, chaussures, ciel&#10;&#10;Le contenu généré par l’IA peut être incorrect.">
              <a:extLst>
                <a:ext uri="{FF2B5EF4-FFF2-40B4-BE49-F238E27FC236}">
                  <a16:creationId xmlns:a16="http://schemas.microsoft.com/office/drawing/2014/main" id="{6AF4E279-A448-8AFE-E889-6D1C882B7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141683" y="1598613"/>
              <a:ext cx="2244494" cy="2135344"/>
            </a:xfrm>
            <a:prstGeom prst="rect">
              <a:avLst/>
            </a:prstGeom>
          </p:spPr>
        </p:pic>
        <p:pic>
          <p:nvPicPr>
            <p:cNvPr id="28" name="Image 27" descr="Une image contenant Aliments naturels, marché, Groupe d’aliments, Nourriture locale&#10;&#10;Le contenu généré par l’IA peut être incorrect.">
              <a:extLst>
                <a:ext uri="{FF2B5EF4-FFF2-40B4-BE49-F238E27FC236}">
                  <a16:creationId xmlns:a16="http://schemas.microsoft.com/office/drawing/2014/main" id="{093930C0-4A99-2F6D-29C7-E6288A9FB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93355" y="1611181"/>
              <a:ext cx="2249941" cy="2110207"/>
            </a:xfrm>
            <a:prstGeom prst="rect">
              <a:avLst/>
            </a:prstGeom>
          </p:spPr>
        </p:pic>
      </p:grpSp>
      <p:sp>
        <p:nvSpPr>
          <p:cNvPr id="13" name="Ellipse 12">
            <a:extLst>
              <a:ext uri="{FF2B5EF4-FFF2-40B4-BE49-F238E27FC236}">
                <a16:creationId xmlns:a16="http://schemas.microsoft.com/office/drawing/2014/main" id="{48755036-E5CC-8328-01A3-59A90AC4EA70}"/>
              </a:ext>
            </a:extLst>
          </p:cNvPr>
          <p:cNvSpPr/>
          <p:nvPr/>
        </p:nvSpPr>
        <p:spPr>
          <a:xfrm>
            <a:off x="6584947" y="3610256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C98DE74-CF8A-AD61-B157-BB0A5689BE6C}"/>
              </a:ext>
            </a:extLst>
          </p:cNvPr>
          <p:cNvSpPr/>
          <p:nvPr/>
        </p:nvSpPr>
        <p:spPr>
          <a:xfrm>
            <a:off x="4104982" y="3638003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5DCAC08-74EF-E5D6-3DC9-C7EA399BE227}"/>
              </a:ext>
            </a:extLst>
          </p:cNvPr>
          <p:cNvSpPr/>
          <p:nvPr/>
        </p:nvSpPr>
        <p:spPr>
          <a:xfrm>
            <a:off x="1713836" y="3610255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DE4D0CF5-F718-ACA3-54FC-FA0C45F9F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9702F066-276C-00C4-DCDA-B82BF1915E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عبروا عن كل مشهد بجملة تامة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00324D-649B-AB8B-2B46-37094D7E7A1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4CAFAE-AD60-79CF-11D6-022C605456B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521C95-17EC-9052-B957-0CAF195D80CD}"/>
              </a:ext>
            </a:extLst>
          </p:cNvPr>
          <p:cNvSpPr>
            <a:spLocks/>
          </p:cNvSpPr>
          <p:nvPr/>
        </p:nvSpPr>
        <p:spPr>
          <a:xfrm>
            <a:off x="3512600" y="14278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448A74-1903-697C-DE53-145FACDE84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9DEE24-4099-4A1C-9DF5-6EA48CDBD83F}"/>
              </a:ext>
            </a:extLst>
          </p:cNvPr>
          <p:cNvSpPr>
            <a:spLocks/>
          </p:cNvSpPr>
          <p:nvPr/>
        </p:nvSpPr>
        <p:spPr>
          <a:xfrm>
            <a:off x="5097797" y="132240"/>
            <a:ext cx="1233024" cy="360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378BA1-C06D-D04C-D0B4-65926DD860FF}"/>
              </a:ext>
            </a:extLst>
          </p:cNvPr>
          <p:cNvSpPr>
            <a:spLocks/>
          </p:cNvSpPr>
          <p:nvPr/>
        </p:nvSpPr>
        <p:spPr>
          <a:xfrm>
            <a:off x="193670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446DA7-50C5-22CD-A246-CD804038CF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E0AFCB-8EB2-D317-4388-1E21A8B45E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77FCD4-4C5A-0532-1772-B2E13A78A5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3428" y="14278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F714CE-B48D-393C-5873-DF8D5E38A6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982" y="15271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29C7FC-52DD-641D-C090-DA6A02097E8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6B806F9-AC60-D11F-2121-35E11FFE5210}"/>
              </a:ext>
            </a:extLst>
          </p:cNvPr>
          <p:cNvSpPr/>
          <p:nvPr/>
        </p:nvSpPr>
        <p:spPr>
          <a:xfrm>
            <a:off x="446787" y="4088732"/>
            <a:ext cx="8223080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سْكُنُ في قَرْيَةٍ صَغيرَةٍ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تَنْتَشِرُ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أَغْنامُ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أَبْقارُ في مَرْعىً أَخْضَرَ تُحيطُ بِهِ ٱ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أَشْجارُ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بِجانِبِ مَدْرَسَتي  مَلْعَبٌ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وَمَسْجِدٌ كبيرٌ وَأَمامَها حَديقَةٌ جَميلَةٌ.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يَتَوَجَّهُ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أَبي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ٱلسّوقِ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لِشِراءِ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ٱلْخُضْرَواتِ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ٱلطّازِجَةِ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E5545AD-092C-B29F-AB5B-FEE57E2F0C23}"/>
              </a:ext>
            </a:extLst>
          </p:cNvPr>
          <p:cNvSpPr/>
          <p:nvPr/>
        </p:nvSpPr>
        <p:spPr>
          <a:xfrm>
            <a:off x="8036345" y="4804459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0A4A24F-8916-BBD0-9298-3105E4B7E6FA}"/>
              </a:ext>
            </a:extLst>
          </p:cNvPr>
          <p:cNvSpPr/>
          <p:nvPr/>
        </p:nvSpPr>
        <p:spPr>
          <a:xfrm>
            <a:off x="8037986" y="5370917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73857EE-ED9A-DF96-541A-AF9CBCBA30BA}"/>
              </a:ext>
            </a:extLst>
          </p:cNvPr>
          <p:cNvSpPr/>
          <p:nvPr/>
        </p:nvSpPr>
        <p:spPr>
          <a:xfrm>
            <a:off x="8073538" y="5918462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6A6731D-E6FA-36EA-30A4-B79D34B93872}"/>
              </a:ext>
            </a:extLst>
          </p:cNvPr>
          <p:cNvGrpSpPr/>
          <p:nvPr/>
        </p:nvGrpSpPr>
        <p:grpSpPr>
          <a:xfrm>
            <a:off x="744940" y="1742109"/>
            <a:ext cx="7152370" cy="2135344"/>
            <a:chOff x="693355" y="1598613"/>
            <a:chExt cx="7152370" cy="2135344"/>
          </a:xfrm>
        </p:grpSpPr>
        <p:pic>
          <p:nvPicPr>
            <p:cNvPr id="27" name="Image 26" descr="Une image contenant herbe, arbre, zone rurale, plante&#10;&#10;Le contenu généré par l’IA peut être incorrect.">
              <a:extLst>
                <a:ext uri="{FF2B5EF4-FFF2-40B4-BE49-F238E27FC236}">
                  <a16:creationId xmlns:a16="http://schemas.microsoft.com/office/drawing/2014/main" id="{40E6F852-B5A5-EC4D-0FB5-BA48FA631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01231" y="1623750"/>
              <a:ext cx="2244494" cy="2110207"/>
            </a:xfrm>
            <a:prstGeom prst="rect">
              <a:avLst/>
            </a:prstGeom>
          </p:spPr>
        </p:pic>
        <p:pic>
          <p:nvPicPr>
            <p:cNvPr id="28" name="Image 27" descr="Une image contenant habits, plein air, chaussures, ciel&#10;&#10;Le contenu généré par l’IA peut être incorrect.">
              <a:extLst>
                <a:ext uri="{FF2B5EF4-FFF2-40B4-BE49-F238E27FC236}">
                  <a16:creationId xmlns:a16="http://schemas.microsoft.com/office/drawing/2014/main" id="{6DBB8DC0-8C57-AEA9-2EA3-B5D40F1DD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141683" y="1598613"/>
              <a:ext cx="2244494" cy="2135344"/>
            </a:xfrm>
            <a:prstGeom prst="rect">
              <a:avLst/>
            </a:prstGeom>
          </p:spPr>
        </p:pic>
        <p:pic>
          <p:nvPicPr>
            <p:cNvPr id="29" name="Image 28" descr="Une image contenant Aliments naturels, marché, Groupe d’aliments, Nourriture locale&#10;&#10;Le contenu généré par l’IA peut être incorrect.">
              <a:extLst>
                <a:ext uri="{FF2B5EF4-FFF2-40B4-BE49-F238E27FC236}">
                  <a16:creationId xmlns:a16="http://schemas.microsoft.com/office/drawing/2014/main" id="{428FAB22-53B7-2016-526B-B2D79C0C1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93355" y="1611181"/>
              <a:ext cx="2249941" cy="2110207"/>
            </a:xfrm>
            <a:prstGeom prst="rect">
              <a:avLst/>
            </a:prstGeom>
          </p:spPr>
        </p:pic>
      </p:grpSp>
      <p:sp>
        <p:nvSpPr>
          <p:cNvPr id="30" name="Ellipse 29">
            <a:extLst>
              <a:ext uri="{FF2B5EF4-FFF2-40B4-BE49-F238E27FC236}">
                <a16:creationId xmlns:a16="http://schemas.microsoft.com/office/drawing/2014/main" id="{63520DE0-4FF8-4CC3-5325-179F7BF6E29E}"/>
              </a:ext>
            </a:extLst>
          </p:cNvPr>
          <p:cNvSpPr/>
          <p:nvPr/>
        </p:nvSpPr>
        <p:spPr>
          <a:xfrm>
            <a:off x="6584947" y="3610256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8D2BBD96-67FF-833F-E2BA-DF382175086C}"/>
              </a:ext>
            </a:extLst>
          </p:cNvPr>
          <p:cNvSpPr/>
          <p:nvPr/>
        </p:nvSpPr>
        <p:spPr>
          <a:xfrm>
            <a:off x="4104982" y="3638003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8996688F-ABAD-B464-1363-A6CE47ECAEE3}"/>
              </a:ext>
            </a:extLst>
          </p:cNvPr>
          <p:cNvSpPr/>
          <p:nvPr/>
        </p:nvSpPr>
        <p:spPr>
          <a:xfrm>
            <a:off x="1713836" y="3610255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</p:spTree>
    <p:extLst>
      <p:ext uri="{BB962C8B-B14F-4D97-AF65-F5344CB8AC3E}">
        <p14:creationId xmlns:p14="http://schemas.microsoft.com/office/powerpoint/2010/main" val="300502194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تدربنا على قراءة فقرة بدقة واسترسال 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D14CE-899A-E7C5-515B-E83D9CD7202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513816-26CA-06DF-B85D-CE112A263776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30D5ED-5BDA-4939-7C9E-62A93AFAA2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32D7DE-BA1C-39FA-DF6B-17A040CCC1A0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9AB73-17A4-6D45-EF3C-ED049FF42414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346BEC-FF3A-610E-572D-2B5DEBE812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9B92A15-BE86-0CF2-A8F1-CCE1281742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B2F15E-3D55-302D-8FF3-4CA4C82E31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7615" y="817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30B0D2-9422-687A-A2DC-D8D809C0DD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D46C31-FDF1-1094-B41C-8300895833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806C8E-3D42-1E7B-553C-6FFA43C041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1D93039E-EC30-783C-198A-BA89A163A6F1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نَشَأْتُ حَبَّةً صَغيرَةً في ٱلتُّرابِ ٱلدّافِئِ خَريفاً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وَواجَهْتُ بَرْدَ ٱلشِّتاءِ وَأَمْطارَهُ ٱلْغَزيرَةَ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وَفي ٱلرَّبيعِ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نَمَوْتُ خَضْراءَ بَيْنَ ٱلْفَراشاتِ وَٱلطُّيورِ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تَحْرُسُني فَزّاعَةٌ وَتُؤْنِسُني صَفْصافَةٌ عَجوزٌ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وَأَخيراً في ٱلصَّيْفِ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حَصَدَني ٱلْفَلّاحُ وَحَمَلَني إِلى ٱلْمِطْحَنَةِ لأُصْبِحَ دَقيقاً ثُمَّ خُبْزاً شَهِيّاً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فَمَنْ أَكونُ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استثمرنا النص للإجابة عن الأسئلة.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6CD7ED-3F03-A27B-FB7D-A2697C6A7CC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08DF99-FEDC-6804-F8CA-FCC3F1BA045F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5C45AA-1E12-4E37-F5B0-3400CAC018B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EBB4BB-EEAB-459A-DC9E-6F8DFBFBF0AF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673B7E-F9FE-3F90-FBF9-726C135C68D0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1DD40C-6967-4030-D0A7-89F5981FEC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297CD4-BAB8-3CD6-3322-6A65EAC682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CCD5C-B3CF-07D0-E88C-6D3B593DDA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2BB7F5-CB5E-73D5-6768-FF86B37355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67C7F2-5415-1EB1-89A4-701CB477CB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F81787E-E9A5-5039-6632-2904B1342BE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0F2F7F4C-0D00-CEFC-2742-3308DA3E09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277" y="2398466"/>
            <a:ext cx="8077900" cy="324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A5E034-9174-2ACB-8420-E8019FF35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AC85B585-82D5-F67D-5982-D8DE7F9D38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عبرنا عن مشاهد  بجمل تامة.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AAB5B3-6616-2FBD-6C4D-9A69D0823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8E367C-096A-3F26-4789-B94C3AD2A80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9F05D3-9459-AE06-DE1E-2A5F65DABD96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EBB266-C62C-B2D4-866B-3180B6A187F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A47F93-30AF-F2D9-ECA2-A51FF1B2837B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BFBD02-FA84-BE25-CCCE-9EBA89791099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1B49D18-D26C-E137-0E34-297C8B566A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A02AC1-D866-508A-16D2-0D00355D9A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F99945C-FAB9-104E-AB66-3F746F3CAA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3F4E619-2702-8E76-174D-1A6EF725D2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A00AA6D-B2E4-6AF3-2566-EDCEAEF971E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332B5D0-43C3-4A0F-7BBB-EC4133B83288}"/>
              </a:ext>
            </a:extLst>
          </p:cNvPr>
          <p:cNvSpPr/>
          <p:nvPr/>
        </p:nvSpPr>
        <p:spPr>
          <a:xfrm>
            <a:off x="446787" y="4088732"/>
            <a:ext cx="8223080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S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سْكُنُ في قَرْيَةٍ صَغيرَةٍ </a:t>
            </a:r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تَنْتَشِرُ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أَغْنامُ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أَبْقارُ في مَرْعىً أَخْضَرَ تُحيطُ بِهِ ٱ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أَشْجارُ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بِجانِبِ مَدْرَسَتي  مَلْعَبٌ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وَمَسْجِدٌ كبيرٌ وَأَمامَها حَديقَةٌ جَميلَةٌ.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يَتَوَجَّهُ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أَبي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ٱلسّوقِ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لِشِراءِ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ٱلْخُضْرَواتِ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وَٱلْفَواكِهِ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ٱلطّازِجَةِ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9FE156E-EA97-FEE3-35DE-9C9AA78065DD}"/>
              </a:ext>
            </a:extLst>
          </p:cNvPr>
          <p:cNvSpPr/>
          <p:nvPr/>
        </p:nvSpPr>
        <p:spPr>
          <a:xfrm>
            <a:off x="8036345" y="4804459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718ADA2-A603-BA24-6AD2-627DDD3E347B}"/>
              </a:ext>
            </a:extLst>
          </p:cNvPr>
          <p:cNvSpPr/>
          <p:nvPr/>
        </p:nvSpPr>
        <p:spPr>
          <a:xfrm>
            <a:off x="8037986" y="5370917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748212D-A5B5-651E-6711-A7B0E58A11AC}"/>
              </a:ext>
            </a:extLst>
          </p:cNvPr>
          <p:cNvSpPr/>
          <p:nvPr/>
        </p:nvSpPr>
        <p:spPr>
          <a:xfrm>
            <a:off x="8073538" y="5918462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298FEF9-5319-62B7-975E-22BFCF82889E}"/>
              </a:ext>
            </a:extLst>
          </p:cNvPr>
          <p:cNvGrpSpPr/>
          <p:nvPr/>
        </p:nvGrpSpPr>
        <p:grpSpPr>
          <a:xfrm>
            <a:off x="744940" y="1742109"/>
            <a:ext cx="7152370" cy="2135344"/>
            <a:chOff x="693355" y="1598613"/>
            <a:chExt cx="7152370" cy="2135344"/>
          </a:xfrm>
        </p:grpSpPr>
        <p:pic>
          <p:nvPicPr>
            <p:cNvPr id="24" name="Image 23" descr="Une image contenant herbe, arbre, zone rurale, plante&#10;&#10;Le contenu généré par l’IA peut être incorrect.">
              <a:extLst>
                <a:ext uri="{FF2B5EF4-FFF2-40B4-BE49-F238E27FC236}">
                  <a16:creationId xmlns:a16="http://schemas.microsoft.com/office/drawing/2014/main" id="{604CF5F4-30B4-4A82-AC5D-A69E1AD08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01231" y="1623750"/>
              <a:ext cx="2244494" cy="2110207"/>
            </a:xfrm>
            <a:prstGeom prst="rect">
              <a:avLst/>
            </a:prstGeom>
          </p:spPr>
        </p:pic>
        <p:pic>
          <p:nvPicPr>
            <p:cNvPr id="29" name="Image 28" descr="Une image contenant habits, plein air, chaussures, ciel&#10;&#10;Le contenu généré par l’IA peut être incorrect.">
              <a:extLst>
                <a:ext uri="{FF2B5EF4-FFF2-40B4-BE49-F238E27FC236}">
                  <a16:creationId xmlns:a16="http://schemas.microsoft.com/office/drawing/2014/main" id="{D96FF564-3204-B03C-6988-DBC5D3DB1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141683" y="1598613"/>
              <a:ext cx="2244494" cy="2135344"/>
            </a:xfrm>
            <a:prstGeom prst="rect">
              <a:avLst/>
            </a:prstGeom>
          </p:spPr>
        </p:pic>
        <p:pic>
          <p:nvPicPr>
            <p:cNvPr id="30" name="Image 29" descr="Une image contenant Aliments naturels, marché, Groupe d’aliments, Nourriture locale&#10;&#10;Le contenu généré par l’IA peut être incorrect.">
              <a:extLst>
                <a:ext uri="{FF2B5EF4-FFF2-40B4-BE49-F238E27FC236}">
                  <a16:creationId xmlns:a16="http://schemas.microsoft.com/office/drawing/2014/main" id="{A1C9AC96-5A2D-667D-88FD-4704EE3C6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93355" y="1611181"/>
              <a:ext cx="2249941" cy="2110207"/>
            </a:xfrm>
            <a:prstGeom prst="rect">
              <a:avLst/>
            </a:prstGeom>
          </p:spPr>
        </p:pic>
      </p:grpSp>
      <p:sp>
        <p:nvSpPr>
          <p:cNvPr id="31" name="Ellipse 30">
            <a:extLst>
              <a:ext uri="{FF2B5EF4-FFF2-40B4-BE49-F238E27FC236}">
                <a16:creationId xmlns:a16="http://schemas.microsoft.com/office/drawing/2014/main" id="{300813C4-C7B6-3DBC-5A2E-72D24CDD648A}"/>
              </a:ext>
            </a:extLst>
          </p:cNvPr>
          <p:cNvSpPr/>
          <p:nvPr/>
        </p:nvSpPr>
        <p:spPr>
          <a:xfrm>
            <a:off x="6584947" y="3610256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0C9D8175-9714-770B-E5F4-5F499A679A0F}"/>
              </a:ext>
            </a:extLst>
          </p:cNvPr>
          <p:cNvSpPr/>
          <p:nvPr/>
        </p:nvSpPr>
        <p:spPr>
          <a:xfrm>
            <a:off x="4104982" y="3638003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3BE190BC-89D0-12D7-0612-939C00D7E8F9}"/>
              </a:ext>
            </a:extLst>
          </p:cNvPr>
          <p:cNvSpPr/>
          <p:nvPr/>
        </p:nvSpPr>
        <p:spPr>
          <a:xfrm>
            <a:off x="1713836" y="3610255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</p:spTree>
    <p:extLst>
      <p:ext uri="{BB962C8B-B14F-4D97-AF65-F5344CB8AC3E}">
        <p14:creationId xmlns:p14="http://schemas.microsoft.com/office/powerpoint/2010/main" val="303860831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650-4413-5D16-1669-DD0B0447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E313-494C-A3B1-F8B5-FF082D0E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655565D-BA0F-B953-17AD-0E2D9F3A84DE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CBB635-0C5D-4CC8-6C5C-62E47F0C778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47B153-F4E4-3A15-B189-0C81D5AC585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Google Shape;1680;p27">
            <a:extLst>
              <a:ext uri="{FF2B5EF4-FFF2-40B4-BE49-F238E27FC236}">
                <a16:creationId xmlns:a16="http://schemas.microsoft.com/office/drawing/2014/main" id="{A4A412D9-BDA5-CADF-60E2-4C731975B0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627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السؤالين 1 و 2 ص 63. ضعوا علامة أمام المطلوب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pic>
        <p:nvPicPr>
          <p:cNvPr id="2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C190E6-E697-9AC7-D065-12926DB0C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835237" y="612737"/>
            <a:ext cx="900113" cy="898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C5B6F0-F1D1-04A0-42DC-1BC3519A5C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A0F52B-08CA-EF2B-D15E-CF30E02448FB}"/>
              </a:ext>
            </a:extLst>
          </p:cNvPr>
          <p:cNvSpPr>
            <a:spLocks/>
          </p:cNvSpPr>
          <p:nvPr/>
        </p:nvSpPr>
        <p:spPr>
          <a:xfrm>
            <a:off x="3408449" y="12567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القراءة / الفهم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2351BE-C91B-3F0B-2EEA-8CE9E7A2EAD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D31C90-D99A-A9AD-9D57-A3C05D7AB81A}"/>
              </a:ext>
            </a:extLst>
          </p:cNvPr>
          <p:cNvSpPr>
            <a:spLocks/>
          </p:cNvSpPr>
          <p:nvPr/>
        </p:nvSpPr>
        <p:spPr>
          <a:xfrm>
            <a:off x="4902073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 / التحدث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CB630A-8022-8B74-9123-BEE6F4D83659}"/>
              </a:ext>
            </a:extLst>
          </p:cNvPr>
          <p:cNvSpPr>
            <a:spLocks/>
          </p:cNvSpPr>
          <p:nvPr/>
        </p:nvSpPr>
        <p:spPr>
          <a:xfrm>
            <a:off x="1943973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8E8AB1F-FAD0-6978-80D2-A579EF1ADD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FA91A6-D9F0-841D-075E-776654931E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821" y="1199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D120A1-DB10-FE9F-59DC-00573AECD9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227" y="12874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76D25B-2010-B234-C2EB-D45D13E217F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3799" y="13218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A21074B-339C-C5FF-CF14-B2954C94154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8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276849" y="2368727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2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" name="Image 23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24240080-2E6D-B483-47D6-41BD51534E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3973" y="1511262"/>
            <a:ext cx="3603561" cy="513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5558</TotalTime>
  <Words>2308</Words>
  <Application>Microsoft Office PowerPoint</Application>
  <PresentationFormat>Affichage à l'écran (4:3)</PresentationFormat>
  <Paragraphs>462</Paragraphs>
  <Slides>57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57</vt:i4>
      </vt:variant>
    </vt:vector>
  </HeadingPairs>
  <TitlesOfParts>
    <vt:vector size="85" baseType="lpstr">
      <vt:lpstr>Calibri</vt:lpstr>
      <vt:lpstr>Dosis SemiBold</vt:lpstr>
      <vt:lpstr>Noto Sans Symbols</vt:lpstr>
      <vt:lpstr>Dosis Medium</vt:lpstr>
      <vt:lpstr>Calibri Light</vt:lpstr>
      <vt:lpstr>Times New Roman</vt:lpstr>
      <vt:lpstr>Abadi</vt:lpstr>
      <vt:lpstr>Dosis</vt:lpstr>
      <vt:lpstr>Arial</vt:lpstr>
      <vt:lpstr>Wingdings</vt:lpstr>
      <vt:lpstr>Microsoft Uighur</vt:lpstr>
      <vt:lpstr>Thème Office</vt:lpstr>
      <vt:lpstr>02- معــــــــــجم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03- استماع وتحدث</vt:lpstr>
      <vt:lpstr>استماع وتحدث nv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Présentation PowerPoint</vt:lpstr>
      <vt:lpstr>Présentation PowerPoint</vt:lpstr>
      <vt:lpstr>Présentation PowerPoint</vt:lpstr>
      <vt:lpstr>توجيهات عامة</vt:lpstr>
      <vt:lpstr>Présentation PowerPoint</vt:lpstr>
      <vt:lpstr>خذوا كراساتكم (الصفحة 64)  ودفاتر المنزل . اقرؤوا النص جيدا ثم انقلوا الفقرة الأخيرة بخط جميل.</vt:lpstr>
      <vt:lpstr>الطلاقة</vt:lpstr>
      <vt:lpstr>دليل تمرير رائز الطلاقة 2</vt:lpstr>
      <vt:lpstr>معايير تصحيح رائز 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فصلا تفضله ثم  تحدث عن:  ماذا تَرى في الطَّبيعَةِ خِلالَهُ؟ (3 مظاهر على الأقل)  و ماذا تُحِبُّ أَنْ تَفْعَلَ فيهِ؟ يمكنك أن تتحدث عن مظاهر أخرى  غير موجودة في هذه المشاهد. 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</vt:lpstr>
      <vt:lpstr>  ما عنوان النص الذي تذكركم به هذه الفقرة؟ ما هي شخصياته؟ .</vt:lpstr>
      <vt:lpstr>Présentation PowerPoint</vt:lpstr>
      <vt:lpstr> </vt:lpstr>
      <vt:lpstr>Présentation PowerPoint</vt:lpstr>
      <vt:lpstr> </vt:lpstr>
      <vt:lpstr> </vt:lpstr>
      <vt:lpstr> الآن؛ خذوا كراساتكم ص 59 -  من يقرأ؟ من يواصل؟ تابعوا</vt:lpstr>
      <vt:lpstr> </vt:lpstr>
      <vt:lpstr> </vt:lpstr>
      <vt:lpstr> </vt:lpstr>
      <vt:lpstr> </vt:lpstr>
      <vt:lpstr> </vt:lpstr>
      <vt:lpstr> </vt:lpstr>
      <vt:lpstr> </vt:lpstr>
      <vt:lpstr>Présentation PowerPoint</vt:lpstr>
      <vt:lpstr> خذوا دفاتركم</vt:lpstr>
      <vt:lpstr>عبروا عن كل مشهد بجملة تامة</vt:lpstr>
      <vt:lpstr>عبروا عن كل مشهد بجملة تامة</vt:lpstr>
      <vt:lpstr> اختتام الحصة </vt:lpstr>
      <vt:lpstr>تدربنا على قراءة فقرة بدقة واسترسال </vt:lpstr>
      <vt:lpstr>استثمرنا النص للإجابة عن الأسئلة.</vt:lpstr>
      <vt:lpstr>عبرنا عن مشاهد  بجمل تامة.</vt:lpstr>
      <vt:lpstr> اختتام الحصة </vt:lpstr>
      <vt:lpstr>في المنزل، أجيبوا عن السؤالين 1 و 2 ص 63. ضعوا علامة أمام المطلوب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48</cp:revision>
  <dcterms:created xsi:type="dcterms:W3CDTF">2023-09-20T21:35:22Z</dcterms:created>
  <dcterms:modified xsi:type="dcterms:W3CDTF">2026-03-05T06:16:48Z</dcterms:modified>
</cp:coreProperties>
</file>