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0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1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2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3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4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5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98" r:id="rId9"/>
    <p:sldMasterId id="2147483902" r:id="rId10"/>
    <p:sldMasterId id="2147483925" r:id="rId11"/>
    <p:sldMasterId id="2147483948" r:id="rId12"/>
    <p:sldMasterId id="2147483965" r:id="rId13"/>
    <p:sldMasterId id="2147483988" r:id="rId14"/>
    <p:sldMasterId id="2147484002" r:id="rId15"/>
    <p:sldMasterId id="2147484014" r:id="rId16"/>
    <p:sldMasterId id="2147484034" r:id="rId17"/>
  </p:sldMasterIdLst>
  <p:notesMasterIdLst>
    <p:notesMasterId r:id="rId88"/>
  </p:notesMasterIdLst>
  <p:sldIdLst>
    <p:sldId id="2147482797" r:id="rId18"/>
    <p:sldId id="2147482723" r:id="rId19"/>
    <p:sldId id="2147482798" r:id="rId20"/>
    <p:sldId id="2147482692" r:id="rId21"/>
    <p:sldId id="2147482531" r:id="rId22"/>
    <p:sldId id="2147482727" r:id="rId23"/>
    <p:sldId id="2147482713" r:id="rId24"/>
    <p:sldId id="2147482728" r:id="rId25"/>
    <p:sldId id="2147482508" r:id="rId26"/>
    <p:sldId id="2147482729" r:id="rId27"/>
    <p:sldId id="2147482730" r:id="rId28"/>
    <p:sldId id="2134806537" r:id="rId29"/>
    <p:sldId id="2147482799" r:id="rId30"/>
    <p:sldId id="2147482800" r:id="rId31"/>
    <p:sldId id="2147482801" r:id="rId32"/>
    <p:sldId id="2147482802" r:id="rId33"/>
    <p:sldId id="2147482803" r:id="rId34"/>
    <p:sldId id="2147482825" r:id="rId35"/>
    <p:sldId id="2147482805" r:id="rId36"/>
    <p:sldId id="2147482833" r:id="rId37"/>
    <p:sldId id="2147482824" r:id="rId38"/>
    <p:sldId id="2147482834" r:id="rId39"/>
    <p:sldId id="2147482835" r:id="rId40"/>
    <p:sldId id="2147482830" r:id="rId41"/>
    <p:sldId id="2147482836" r:id="rId42"/>
    <p:sldId id="2147482817" r:id="rId43"/>
    <p:sldId id="2147482822" r:id="rId44"/>
    <p:sldId id="2147482831" r:id="rId45"/>
    <p:sldId id="2147482823" r:id="rId46"/>
    <p:sldId id="2147482705" r:id="rId47"/>
    <p:sldId id="2134806559" r:id="rId48"/>
    <p:sldId id="2134806560" r:id="rId49"/>
    <p:sldId id="2147482767" r:id="rId50"/>
    <p:sldId id="2147482768" r:id="rId51"/>
    <p:sldId id="2147482769" r:id="rId52"/>
    <p:sldId id="2147482770" r:id="rId53"/>
    <p:sldId id="2147482771" r:id="rId54"/>
    <p:sldId id="2147482772" r:id="rId55"/>
    <p:sldId id="2147482773" r:id="rId56"/>
    <p:sldId id="2147482776" r:id="rId57"/>
    <p:sldId id="2147482491" r:id="rId58"/>
    <p:sldId id="2147482740" r:id="rId59"/>
    <p:sldId id="2147482777" r:id="rId60"/>
    <p:sldId id="2147482778" r:id="rId61"/>
    <p:sldId id="2147482779" r:id="rId62"/>
    <p:sldId id="2147482780" r:id="rId63"/>
    <p:sldId id="2147482781" r:id="rId64"/>
    <p:sldId id="2147482741" r:id="rId65"/>
    <p:sldId id="2147482742" r:id="rId66"/>
    <p:sldId id="2147482782" r:id="rId67"/>
    <p:sldId id="2147482783" r:id="rId68"/>
    <p:sldId id="2147482784" r:id="rId69"/>
    <p:sldId id="2147482785" r:id="rId70"/>
    <p:sldId id="2147482786" r:id="rId71"/>
    <p:sldId id="2147482743" r:id="rId72"/>
    <p:sldId id="315" r:id="rId73"/>
    <p:sldId id="2147482787" r:id="rId74"/>
    <p:sldId id="2147482792" r:id="rId75"/>
    <p:sldId id="2147482791" r:id="rId76"/>
    <p:sldId id="2147482763" r:id="rId77"/>
    <p:sldId id="2147482761" r:id="rId78"/>
    <p:sldId id="2147482788" r:id="rId79"/>
    <p:sldId id="2147482789" r:id="rId80"/>
    <p:sldId id="2147482524" r:id="rId81"/>
    <p:sldId id="337" r:id="rId82"/>
    <p:sldId id="2147482753" r:id="rId83"/>
    <p:sldId id="2147482764" r:id="rId84"/>
    <p:sldId id="2147482499" r:id="rId85"/>
    <p:sldId id="2147482510" r:id="rId86"/>
    <p:sldId id="2147482522" r:id="rId87"/>
  </p:sldIdLst>
  <p:sldSz cx="9144000" cy="6858000" type="screen4x3"/>
  <p:notesSz cx="6858000" cy="9144000"/>
  <p:embeddedFontLst>
    <p:embeddedFont>
      <p:font typeface="Abadi" panose="020B0604020104020204" pitchFamily="34" charset="0"/>
      <p:regular r:id="rId89"/>
      <p:bold r:id="rId90"/>
      <p:italic r:id="rId91"/>
      <p:boldItalic r:id="rId92"/>
    </p:embeddedFont>
    <p:embeddedFont>
      <p:font typeface="Dosis" pitchFamily="2" charset="0"/>
      <p:regular r:id="rId93"/>
      <p:bold r:id="rId94"/>
    </p:embeddedFont>
    <p:embeddedFont>
      <p:font typeface="Dosis Medium" pitchFamily="2" charset="0"/>
      <p:regular r:id="rId95"/>
      <p:bold r:id="rId96"/>
    </p:embeddedFont>
    <p:embeddedFont>
      <p:font typeface="Dosis SemiBold" pitchFamily="2" charset="0"/>
      <p:regular r:id="rId97"/>
      <p:bold r:id="rId98"/>
    </p:embeddedFont>
    <p:embeddedFont>
      <p:font typeface="Helvetica" panose="020B0604020202020204" pitchFamily="34" charset="0"/>
      <p:regular r:id="rId99"/>
      <p:bold r:id="rId100"/>
      <p:italic r:id="rId101"/>
      <p:boldItalic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5" autoAdjust="0"/>
    <p:restoredTop sz="94660"/>
  </p:normalViewPr>
  <p:slideViewPr>
    <p:cSldViewPr snapToGrid="0">
      <p:cViewPr>
        <p:scale>
          <a:sx n="75" d="100"/>
          <a:sy n="75" d="100"/>
        </p:scale>
        <p:origin x="1022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font" Target="fonts/font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font" Target="fonts/font14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font" Target="fonts/font15.fntdata"/><Relationship Id="rId129" Type="http://schemas.openxmlformats.org/officeDocument/2006/relationships/presProps" Target="presProps.xml"/><Relationship Id="rId54" Type="http://schemas.openxmlformats.org/officeDocument/2006/relationships/slide" Target="slides/slide37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font" Target="fonts/font1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font" Target="fonts/font13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9.fntdata"/><Relationship Id="rId104" Type="http://schemas.openxmlformats.org/officeDocument/2006/relationships/font" Target="fonts/font1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131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font" Target="fonts/font12.fntdata"/><Relationship Id="rId105" Type="http://schemas.openxmlformats.org/officeDocument/2006/relationships/font" Target="fonts/font1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62" Type="http://schemas.openxmlformats.org/officeDocument/2006/relationships/slide" Target="slides/slide45.xml"/><Relationship Id="rId83" Type="http://schemas.openxmlformats.org/officeDocument/2006/relationships/slide" Target="slides/slide66.xml"/><Relationship Id="rId88" Type="http://schemas.openxmlformats.org/officeDocument/2006/relationships/notesMaster" Target="notesMasters/notesMaster1.xml"/><Relationship Id="rId1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45AE8D1A-8E99-E2A9-AFE4-E69A295A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E039F39C-0DFC-B353-633C-8E231D6ED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1C067D0F-3C46-981F-2DA0-D44EC0D13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2013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0155969E-A20C-77C8-CFA0-CD8964F14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6AB7E5BC-79E0-AFE8-022D-2A87A1EC4E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D2805270-E537-6955-BFE8-E9EF6A1A0B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5097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07DED665-E9A4-C9E8-D7E2-CD66A5B00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3FB572D3-AB5C-6608-55DF-6E2F0D38FD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5896648A-ECA9-8D14-7BFB-AA6D575407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7239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9A381BE-19CD-6711-9E42-95A6093D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ED5EDCF6-3BA4-CAD6-762E-6E21F1929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87B14B3-19EA-C03B-A40F-71EA9D2C7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9828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D840092A-DBFC-36F6-1CDB-F87E125E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41D6D7AA-144B-37EF-59B2-CA611218E8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4615A4E3-6DDE-4684-BA40-FB29EC9CCA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930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9372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26109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2276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240608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732839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98134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55602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41329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79338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55389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169035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7215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829003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583941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07530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79933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15021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5629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39119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21322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33293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7985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195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696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10683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54400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074307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644646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91427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86763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031071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913901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32255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15658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43511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58283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611763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61407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14235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5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67.xml"/><Relationship Id="rId21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20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theme" Target="../theme/theme16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slideLayout" Target="../slideLayouts/slideLayout242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31.xml"/><Relationship Id="rId16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53" r:id="rId17"/>
    <p:sldLayoutId id="2147484054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02/03/2026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56094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  <p:sldLayoutId id="2147484032" r:id="rId18"/>
    <p:sldLayoutId id="2147484033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09912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5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png"/><Relationship Id="rId7" Type="http://schemas.openxmlformats.org/officeDocument/2006/relationships/image" Target="../media/image1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23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26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0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3.png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5.png"/><Relationship Id="rId11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43.png"/><Relationship Id="rId4" Type="http://schemas.openxmlformats.org/officeDocument/2006/relationships/image" Target="../media/image55.png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8.pn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jp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28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65.png"/><Relationship Id="rId4" Type="http://schemas.openxmlformats.org/officeDocument/2006/relationships/image" Target="../media/image62.png"/><Relationship Id="rId9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69.png"/><Relationship Id="rId9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2.png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64.png"/><Relationship Id="rId3" Type="http://schemas.openxmlformats.org/officeDocument/2006/relationships/image" Target="../media/image62.png"/><Relationship Id="rId7" Type="http://schemas.openxmlformats.org/officeDocument/2006/relationships/image" Target="../media/image42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11" Type="http://schemas.openxmlformats.org/officeDocument/2006/relationships/image" Target="../media/image66.png"/><Relationship Id="rId5" Type="http://schemas.openxmlformats.org/officeDocument/2006/relationships/image" Target="../media/image40.png"/><Relationship Id="rId10" Type="http://schemas.openxmlformats.org/officeDocument/2006/relationships/image" Target="../media/image67.png"/><Relationship Id="rId4" Type="http://schemas.openxmlformats.org/officeDocument/2006/relationships/image" Target="../media/image35.png"/><Relationship Id="rId9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2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gif"/><Relationship Id="rId4" Type="http://schemas.openxmlformats.org/officeDocument/2006/relationships/image" Target="../media/image7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1F4D5B-9C68-8E25-394C-99FE4EBF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74" b="329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«القرية»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0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ونقل الفقرة الثانية  بخط جميل.</a:t>
            </a:r>
            <a:endParaRPr lang="ar-MA" sz="20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2" y="2790288"/>
            <a:ext cx="143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 /التحدث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معجم المرحلة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حبة القمح"  قراءة جهرية</a:t>
            </a:r>
            <a:r>
              <a:rPr lang="f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المعجم / القراءة</a:t>
            </a: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72608" y="2655179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281752" y="56047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تصريف جمل بالإكمال.</a:t>
            </a:r>
          </a:p>
        </p:txBody>
      </p:sp>
      <p:pic>
        <p:nvPicPr>
          <p:cNvPr id="25" name="Image 24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B22F9004-D061-D0BF-F2D9-C20C9340D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1333" y="3984144"/>
            <a:ext cx="386069" cy="468001"/>
          </a:xfrm>
          <a:prstGeom prst="rect">
            <a:avLst/>
          </a:prstGeom>
        </p:spPr>
      </p:pic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3352" y="5228860"/>
            <a:ext cx="386069" cy="45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defTabSz="457200" rtl="1">
                <a:buClrTx/>
                <a:buFont typeface="Arial" panose="020B0604020202020204" pitchFamily="34" charset="0"/>
                <a:buChar char="•"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الطلاقة والتحدث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توظيف كلمات المعجم لتركيب جمل بالإكمال؛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45432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82426" y="4716752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"حبة القمح" قراءة جهرية؛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27" y="5157356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850850" y="5528676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تصريف جمل بالإكمال.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«القرية» /إملاء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52CDC9-4AA2-E302-5840-0917399465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6FF3-EADF-2B53-46FE-587D3A0A434F}"/>
              </a:ext>
            </a:extLst>
          </p:cNvPr>
          <p:cNvSpPr>
            <a:spLocks/>
          </p:cNvSpPr>
          <p:nvPr/>
        </p:nvSpPr>
        <p:spPr>
          <a:xfrm>
            <a:off x="3593401" y="1626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9C5DBA-1BCB-FB46-04AD-A5336FD5C4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67B6B7-0FED-B106-D843-A700A2970258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الطلاقة/ 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81108B-90D4-2805-94C1-F6D2378A19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1DB504-F36A-8A62-F31E-BC1799B94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DBE38-905E-2B8C-E2BD-E181EB9F9A5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D6C357-C40F-9FAB-0B26-B7CF0C2C9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429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8F53B3-C30E-573C-3083-9CD79EC8C9B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A07CBFF-7677-5469-C40B-CB07815B5AFC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2A1A08-5128-4EA8-3F78-C4EEFC89919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7C8F74-458F-65C5-90AE-545488941A03}"/>
              </a:ext>
            </a:extLst>
          </p:cNvPr>
          <p:cNvSpPr>
            <a:spLocks/>
          </p:cNvSpPr>
          <p:nvPr/>
        </p:nvSpPr>
        <p:spPr>
          <a:xfrm>
            <a:off x="3631572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536F26-E343-A997-0095-DE6976A5AB3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CB0C1-9251-63D2-3BBC-322EB255DF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F3AB34-20DF-4784-E3FA-0FCD137A3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934460-A06C-67B6-F730-CD7B4A94E0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1134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BBB943-7D94-CC41-55B0-63FE08C873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9072" y="1148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16853D-314B-6217-7D65-BDB34DCB9D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00E678-10C5-A651-EBC9-81BA6F2CD4A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6489CE-8BC1-F157-E2FA-C8C823A402BB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الطلاقة/ التحدث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C3F3209-6ECB-249E-3404-F0DCE1E384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E4A84B-70EE-893A-7659-630D28A0718A}"/>
              </a:ext>
            </a:extLst>
          </p:cNvPr>
          <p:cNvSpPr>
            <a:spLocks/>
          </p:cNvSpPr>
          <p:nvPr/>
        </p:nvSpPr>
        <p:spPr>
          <a:xfrm>
            <a:off x="3619551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ED2109-168E-E180-38C9-41BD2A5E2F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4747A-8681-DAF8-04C3-FF89C2C8A56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63B83CC-452D-B597-DF74-2EB6864F9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63F54F-3BB7-A705-862C-CE54F6E019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38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6C740-9C2A-911F-2B78-25BB8F36F24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779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2CEE1E-D18D-40D0-7600-F2EC96A3C56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FA2993-FB0F-04C7-D859-3553B952F4D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C50BC6-142B-3AB3-43E5-4B5CE77D57E9}"/>
              </a:ext>
            </a:extLst>
          </p:cNvPr>
          <p:cNvSpPr>
            <a:spLocks/>
          </p:cNvSpPr>
          <p:nvPr/>
        </p:nvSpPr>
        <p:spPr>
          <a:xfrm>
            <a:off x="5010913" y="174797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229024-5056-39F0-DEFB-5B1F88186A4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5729DF-FAC6-83E5-73D5-A3827589C593}"/>
              </a:ext>
            </a:extLst>
          </p:cNvPr>
          <p:cNvSpPr>
            <a:spLocks/>
          </p:cNvSpPr>
          <p:nvPr/>
        </p:nvSpPr>
        <p:spPr>
          <a:xfrm>
            <a:off x="3628882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C9FC4E-10FB-9C49-3D42-DD2A79A1CF7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8A24F9-40AA-FBC9-373B-E1365F2A7DD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87646C-E5A5-AE18-4236-1543DAA9A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A69699-22AE-7C82-1F56-34514510DF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9503" y="150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0AA15B-2C2C-AF48-DDEC-316F579D2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515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8F97F8-FE1E-BA73-AA70-B6A6155D35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F1D8C7-A6E4-D8E9-A13C-9A2ECE37AB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8C3E35-DFD6-FC02-718D-68A2F5BBD7C5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الطلاقة/ التحدث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2E02D6-375D-6733-9456-F1D01087B3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180" y="1785051"/>
            <a:ext cx="7171041" cy="470905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513731-D04A-DFB3-A33E-E6A7439DF13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462B37-5253-F7A8-AA9C-069B68DABF24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961347-E4EB-A878-B305-B5D15794F87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BE981-1B4E-12ED-FAE5-EFB22073F24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D02F0E-DB7A-562B-8478-532CEFED5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9DDBFE-4A6B-0D48-4291-E0C7D77B57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BC5405-EFE5-62BE-700B-64F6FB22CA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CD5251-95AD-87B6-6CFB-DEB8D62C3B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F14938-4453-6FF4-4639-3EAD0ADF372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1E2673-49BD-F02E-2374-5E17702F7267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الطلاقة/ التحدث</a:t>
            </a:r>
          </a:p>
        </p:txBody>
      </p:sp>
      <p:pic>
        <p:nvPicPr>
          <p:cNvPr id="15" name="FINALE NACHID ALQARYA DONE">
            <a:hlinkClick r:id="" action="ppaction://media"/>
            <a:extLst>
              <a:ext uri="{FF2B5EF4-FFF2-40B4-BE49-F238E27FC236}">
                <a16:creationId xmlns:a16="http://schemas.microsoft.com/office/drawing/2014/main" id="{75E62B17-F0DC-2B9B-A53E-97387D4F41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2274" y="1924410"/>
            <a:ext cx="6961975" cy="41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C00DB1-2857-9136-DC9F-6E024CE3C12E}"/>
              </a:ext>
            </a:extLst>
          </p:cNvPr>
          <p:cNvSpPr>
            <a:spLocks/>
          </p:cNvSpPr>
          <p:nvPr/>
        </p:nvSpPr>
        <p:spPr>
          <a:xfrm>
            <a:off x="6520951" y="150337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42DDAB-1370-95B7-8C89-9DBF74C5FCE2}"/>
              </a:ext>
            </a:extLst>
          </p:cNvPr>
          <p:cNvSpPr>
            <a:spLocks/>
          </p:cNvSpPr>
          <p:nvPr/>
        </p:nvSpPr>
        <p:spPr>
          <a:xfrm>
            <a:off x="3671348" y="15033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BB6CDC-6F5F-9F91-339E-DD20CD26297C}"/>
              </a:ext>
            </a:extLst>
          </p:cNvPr>
          <p:cNvSpPr>
            <a:spLocks/>
          </p:cNvSpPr>
          <p:nvPr/>
        </p:nvSpPr>
        <p:spPr>
          <a:xfrm>
            <a:off x="497882" y="15033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C63CF2-7A6E-3369-6C48-59CEE55D8631}"/>
              </a:ext>
            </a:extLst>
          </p:cNvPr>
          <p:cNvSpPr>
            <a:spLocks/>
          </p:cNvSpPr>
          <p:nvPr/>
        </p:nvSpPr>
        <p:spPr>
          <a:xfrm>
            <a:off x="2169399" y="15033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1EB656F-5A55-BA5B-4C7F-5B540733E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09371" y="1602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CABB22-633B-9B90-FDF1-45C38622E7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9582" y="14728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48CFC8C-2086-6C58-ED1F-181368F485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6186" y="1472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C48D3B-C91A-98D2-ED31-5D4E821021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3758" y="1602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7B8FDD-E164-CC30-7A77-0FAAFDB09B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9422" y="1602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925F51A-2747-EC89-474D-2DEF9040C977}"/>
              </a:ext>
            </a:extLst>
          </p:cNvPr>
          <p:cNvSpPr>
            <a:spLocks/>
          </p:cNvSpPr>
          <p:nvPr/>
        </p:nvSpPr>
        <p:spPr>
          <a:xfrm>
            <a:off x="5161598" y="160267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29514845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انقلوا الفقرة الأولى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388A397-8F7D-ACF5-EEC7-DB1C91225AF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302FC8-FC35-0B4D-EA81-65282FC1DFEC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72FEFD-DE5E-ECD8-8938-ED421B6EE9D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08504C-62DF-D872-2C68-E86259BFCEF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11020C8-923A-B2EB-8E46-ACAA280F0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5230FC-8372-D688-07ED-394D0CDD62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7B8939-853C-1950-53E8-AC261BAF84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97FB43D-AED1-6E1D-497C-ED6610FBC39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F6AF42B-ED01-FEA2-D537-5B43B097DCB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3A5EE42-D559-2937-48BB-93DA8FB026F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69AA-2066-AB21-7155-6853146FB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A0E9AD-D48C-F2AF-9F61-1AC177173725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فقرة  الطلاقة 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 قراءة 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30 ثانية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المتعلم (ة) الكلمات بدقة / الفقرة بدقة واسترسال؛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سواء في الدقة أو الاسترسال؛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indent="-9525" algn="r" defTabSz="457200" rtl="1">
              <a:buFont typeface="Arial" panose="020B0604020202020204" pitchFamily="34" charset="0"/>
              <a:buChar char="•"/>
              <a:defRPr/>
            </a:pPr>
            <a:r>
              <a: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توقف المتعلم أمام كلمة لمدة تزيد عن 5 ثواني يطلب منه مواصلة القراءة؛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يتوقف الإجراء بعد انتهاء مدة 90 ثانية. وإن لم يكمل المتعلم قراءة الفقرة.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2F57A7F-DD51-DFFA-B201-71E2CBC7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B3F0E3-532D-AA67-9884-0173448673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9372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368332" y="2108481"/>
            <a:ext cx="8407335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ٱلْخَريفِ تَرْتَدي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أَلْواناً دافِئَةً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تَتَطايَرُ أَوْراقُ ٱلْأَشْجارِ وَتَسْقُطُ بِهُدوءٍ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يَعودُ ٱلْأَطْفالُ إِلى مَدارِسِهِمْ فَرِحينَ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يَحْمِلونَ حَقائِبَهُم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ٱلْجَديدَةَ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يَصيرُ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بارِداً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فَنَرْتَدي مَلابِسَنا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ٱلدّافِئَةَ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نَمْشي إِلى ٱلْمَدْرَسَةِ عَبْرَ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نَتَعَلَّمُ وَنَلْعَبُ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فَرَحٍ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D183B7-E868-96D3-4BC4-4708A945D1D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D58509-59E8-0B70-BD5F-FB515DDECF5F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F9DF1B-63CE-B72D-3FB0-38B49A4EC7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F28A20-1457-DBBD-85D0-8AD5E955FA6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59E9F3A-E64C-EB5A-B1CA-23AC55A06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5DD6D4-DC81-ED16-B9DF-03B3008261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CB9B62-F482-A151-7323-CA6BFC9D44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4B3DBD-27AE-01EC-FDC5-54F991F79C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9221E9-7E29-49B2-0A5F-0EFC85E82F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896F436-F1DB-7435-2045-8D5A93CCC711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قَرْيَتي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قَرْيَتِكَ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C95FA3-4156-9C48-F170-7C8D678376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4EBA4-263C-F886-DACB-6DBC85827F63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1603FC-713A-8933-1810-4D161505CBF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3C869-9E54-3E55-CF99-257C40B82D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5F2FDEC-64AF-81C9-5799-C0AA3FEB1D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ED1F45C-7D08-1189-0232-F0F01859F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31F781-D346-7A34-FDB1-848CBE86A8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3319EC-D402-E7E4-C26F-0700566DCF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BE064AE-604E-0C14-3F81-BCE982D78E2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7D810A8-673F-A711-E669-457C65AE1600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AE71BD7-BA54-21C3-C870-2138983A82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556" y="2152755"/>
            <a:ext cx="3595848" cy="362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184D23-C9EB-55C3-3E24-DF3099A0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2" y="1844763"/>
            <a:ext cx="6925994" cy="46216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7E711A-383B-E07F-B55C-F861F4D386B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872A1D-9CE6-32E4-F81A-37F3D3A51FC2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/قراءة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D67806-B93B-7139-E497-A348337B9CF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33A296-5BC5-BD72-E43B-98A3763BAF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03C4335-1D21-1EE5-7217-39103F305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4C23CD-FB0C-900D-A5DF-CAA5ACD62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8AC918-F638-BBC2-2972-65ED45934A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7F204A-4E27-BEA4-7404-B64EDBE941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D0D1D-1519-0C14-6BDC-7285DA2516E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FCB8442-9F06-D729-51A8-635FB6F78A4B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المعجم / القراءة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توليف معجم المرحلة الثالثة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حبة القمح" قراءة جهرية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المعجم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2A057FC-2114-0742-86F8-A81932AE6AD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 اسم المكان الذي تأوي إليه الأغنام عند عودتها من المرعى؟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2031F5-D32C-BD56-F123-F9D32FC9A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443F12-901E-DEAB-41F4-A8BDB101EDE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320833-0945-6B94-7A47-23A2117FAC89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6FFB0-25C3-6A6B-B231-E120F8CB55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9764D9-C1F2-F6A4-98DE-111F26A2B1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1552E9-A519-943E-B66D-9E4BEE4BA0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EF48BE-6ABD-4CF2-C894-D74882B85C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7D3A35-5C09-82DD-8EF7-B875D28E3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BBE19-2637-AEFC-A34D-F9FEE02785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599F46-7941-FAFE-4B4F-3134AC2AFE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8900A25-4002-0D39-B878-80952A2811F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1EEA5BF-1E61-12C8-A97B-A3D6F78BA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4543" y="2227001"/>
            <a:ext cx="4034913" cy="2979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930ADD8-E655-59DF-8D1B-FBFD8A9C4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C9C47D-F4CD-25BA-7B86-3654D24195B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22001E-B0C2-A4AF-7CEF-A718B6BBF7E3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92927A-D40F-901A-A068-4C8D5B5C80A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4004B9-EAE2-C7FF-7E69-2A3863224BC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EB89D-AEE3-2506-CEAF-6A651D6BAB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6C6730-19A8-DB9B-2CC3-3DEEF5F27D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B65FD8-5AFE-533A-FA1D-137ED1DA5B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091F5C-E4C7-C7C7-B816-5B2218355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5A58FE-4743-068E-014B-D36E44F591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8B3108-0008-FF3D-42FA-1A1AC115CC33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432D8F5-0EDB-2A39-5B0C-B7A297D6AD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608" y="1819066"/>
            <a:ext cx="4034913" cy="3070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643D3F4-B497-DA58-CD82-F49511989F88}"/>
              </a:ext>
            </a:extLst>
          </p:cNvPr>
          <p:cNvSpPr txBox="1"/>
          <p:nvPr/>
        </p:nvSpPr>
        <p:spPr>
          <a:xfrm>
            <a:off x="364210" y="5481638"/>
            <a:ext cx="8562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ﭐلْأَبْقارُ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وَﭐلْأَغْنامُ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ﭐلْحَظيرَةِ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6A85F-7B3D-A583-C901-E9AED612A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D92A85B-F3A4-6B75-B0B3-BFE3D9CE7DA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أين ترعى الأغنام؟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BA2B562-0F51-4888-AE5C-E29FFB8DA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AAF744-CDC7-5CF4-7928-BB567A4B00B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B3DBBE-FFEA-1061-C35A-4A29FBFCD213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EDED5D-A666-5779-7D6A-75A98A55632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C3CA23-95A0-4C52-E858-5B05433DCB9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EC724F-AC64-829E-94BB-C5F7EE11F3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01D60-EA24-86DC-F010-852A528169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4E717D-83FD-07BD-901D-2B5372F2DA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C18215-3101-4027-EFC9-7467DF3222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688254-F3F7-41FD-5875-C094E765B8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2D70519-829A-4C2E-3D62-39F566AE3F3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315E95B-EA79-2D6E-BB99-E48C295447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5404" y="2015060"/>
            <a:ext cx="4379373" cy="2967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5680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C1662-536D-9D1C-5438-7F747D82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D51F07-C153-5E22-FE3E-4B0D9ED1F86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8F1EE2-2345-8F35-C48A-E4FAD8B0E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AB2E51-F6B4-4681-421A-C0656C3ADA4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CA6503-9D60-E919-B09F-8D11C8D34A55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CB6648-95F1-184E-7DFF-EF22A895C3E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E8D0B3-31E8-38E0-34C9-A24863D3C8C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A806AA1-25C8-05BE-374C-EF0143165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F10D05-EB04-94BE-C9A3-79ED7946E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9EE77C-CFD6-A7E1-63F7-80237639ED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163733-188A-C7D2-AAF2-4522819601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879D17-556D-DF61-AB4F-ECAA9FEE1F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DCEEFD1-CA0F-061C-FD3C-D1F5218EE47E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9610B23-4638-7089-98BE-2DA270536953}"/>
              </a:ext>
            </a:extLst>
          </p:cNvPr>
          <p:cNvSpPr txBox="1"/>
          <p:nvPr/>
        </p:nvSpPr>
        <p:spPr>
          <a:xfrm>
            <a:off x="398069" y="5468939"/>
            <a:ext cx="857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تَرْعى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ﭐلْأَغْنامُ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جَدْوَلٍ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صَغيرٍ.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162A6B9-28D1-8128-7DC5-C211F62D5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5404" y="2015060"/>
            <a:ext cx="4379373" cy="2967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3951008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FBD7A-C0F3-3946-4B5F-CD529916A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4DEAAB-CF3A-9691-644B-7B1BA3FBBA7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فعل الأب؟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A3B2CE-D746-5F0D-0E52-2F455E8DE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35EB75-626E-02AB-F9B0-DFA552686FC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436835-203F-09B5-449F-C203A49ECDD9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865D97-509E-6C53-7C57-577599FEF1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BFF04F-9E71-E5B2-9AFA-81A623DDB0A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6324C9-E38C-CFC6-460C-0FC816B554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23B17A-5192-FD6C-CF5E-FA4B03226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1DCA26-CF6D-E6C4-AF64-2DDAA2EBB2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EE10BA-EB4A-9E35-EF10-1B32C9C4BBE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E1B1E2E-95D1-893A-961F-5FB5114463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6DEC11-43EA-659C-F56A-7301A3905D7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7" name="Image 26" descr="Une image contenant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B9F0E300-AD6C-1182-61E3-2C5FB3A600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4962" y="2372757"/>
            <a:ext cx="3741575" cy="2619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048120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AEE5B-4B9A-6690-78FE-1B15A3EA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8344C-A08B-CE1A-4D17-03B4CF33083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6921EB-ED5D-A877-2BF7-37023BA23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84D45E-2706-A42F-73A9-1A4110B290D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9AF19A-1932-6A46-1F78-EBB71593C734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2C3360-6BCD-620A-6E60-BBF86C20C22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88FB96-6B67-3FC8-B0E0-4002F9DDA52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DC2C0D-4DDA-01C5-C45E-AAB2C1B603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312A33-D912-46A0-0791-B59E2F4902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DCB35C-51E3-DD3B-38C2-523606345B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064172-A265-63F1-F747-07CC3E79CE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68996F-65A2-562B-6837-7ED069733E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E792C86-91A2-A4E3-F73C-60214730884A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81028174-B4C9-04D0-885B-F738A71E4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4962" y="2372757"/>
            <a:ext cx="3741575" cy="2619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619B49D-9A3E-614E-D258-907A7FFB0206}"/>
              </a:ext>
            </a:extLst>
          </p:cNvPr>
          <p:cNvSpPr txBox="1"/>
          <p:nvPr/>
        </p:nvSpPr>
        <p:spPr>
          <a:xfrm>
            <a:off x="0" y="5271003"/>
            <a:ext cx="8640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اِقْتَنى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ﭐلْأَبُ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أَغْراضاً.</a:t>
            </a:r>
          </a:p>
        </p:txBody>
      </p:sp>
    </p:spTree>
    <p:extLst>
      <p:ext uri="{BB962C8B-B14F-4D97-AF65-F5344CB8AC3E}">
        <p14:creationId xmlns:p14="http://schemas.microsoft.com/office/powerpoint/2010/main" val="195862146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79E96-0C9E-C4CB-B591-979E5FFA2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2CB7426-A688-9557-5E3D-FA1F628903B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هي أزقة المدينة القديمة؟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A009F57-521E-5CB9-07C0-E4ECD4237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B982D0-3205-D60C-8F84-70FC053EE86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9640A6-8774-6EE3-67EE-B80E24F367D2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2EB1DF-F156-9D3B-A271-099586B99EB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8C1C9-9A9F-49C3-0DF1-008AA56301C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E3AFBE-D579-D6FC-9CAF-ADB9D66496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EE61FD-0A79-D02E-EF42-2CA8CEC621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A33150-5858-E9FB-E2B2-D5AD6A2A6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A415E5-1A3A-E565-7863-5D4ADD0B7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FA6574-C925-C0AD-394B-EE94F2CDC8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5E972B-B1A2-E777-57FF-79199F96EE1C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bâtiment, plante, pot de fleurs, plein air&#10;&#10;Le contenu généré par l’IA peut être incorrect.">
            <a:extLst>
              <a:ext uri="{FF2B5EF4-FFF2-40B4-BE49-F238E27FC236}">
                <a16:creationId xmlns:a16="http://schemas.microsoft.com/office/drawing/2014/main" id="{275348D4-C9BA-4EA0-97D7-F5710A3824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8304" y="2515498"/>
            <a:ext cx="3538400" cy="2560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6863953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D5BE4-5E17-1C8B-3EFC-D0E2DC2E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D3934-01C8-4AE8-D79B-354C277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511E4EB-C201-C8A6-3F2A-D83375189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0ADBBD-BF8E-7717-631E-AF08BD7EACE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EAA09C-7812-1CF6-96A1-4416F9C008FD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F0B1A5-63E1-110E-A25E-2197AFB45B7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4D3D31-ADF0-3A92-D424-33F89D3A52C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799F9CD-B438-B04B-F8F9-0D7FA322A1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580B38-1A7E-E981-6A04-B6EA2F64DD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17E440-AE9C-C535-201A-8C92711FB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617C71-4339-721D-D75A-3092B26AE4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EB4B90-4D71-6854-6C75-65222E1DC6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704842-758E-7FB9-AE08-03F94D8E9B2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bâtiment, plante, pot de fleurs, plein air&#10;&#10;Le contenu généré par l’IA peut être incorrect.">
            <a:extLst>
              <a:ext uri="{FF2B5EF4-FFF2-40B4-BE49-F238E27FC236}">
                <a16:creationId xmlns:a16="http://schemas.microsoft.com/office/drawing/2014/main" id="{BB748F19-A9C3-3A06-CE6C-3AECE70FD0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8304" y="2515498"/>
            <a:ext cx="3538400" cy="2560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0E5D98C-C8F2-0C2A-0878-F0CEC402F7E3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أزِقَّةُ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ﭐلْمَدينَةِ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ﭐلْقَديمَةِ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ضَيِّقَةٌ. </a:t>
            </a:r>
          </a:p>
        </p:txBody>
      </p:sp>
    </p:spTree>
    <p:extLst>
      <p:ext uri="{BB962C8B-B14F-4D97-AF65-F5344CB8AC3E}">
        <p14:creationId xmlns:p14="http://schemas.microsoft.com/office/powerpoint/2010/main" val="129067712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40ED7-C0C0-92A6-4625-FEDDEAFA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C885CA68-5DA3-B703-60EE-3B2F0F4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فعل الفلاح؟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3B0A3B1-0142-AEF6-2C5B-2403558FD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A8B65E-0FE1-2008-64A4-AC5DE7E00C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901153-4F22-9459-920B-7AA30BFD2E5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3441C5-9CEC-315F-CC56-6FF8E62C03A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1AF147-E7DD-7D54-2F27-BBCE93F643C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CF4573B-5FF3-B171-5238-3207502C4A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605171-2A1C-E02E-B149-B48B7A0845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52C948-651B-3DC5-D152-E23486576C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5CD692-5485-2B18-BC33-7744E4AEE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93BAA5-597D-B2E8-4F72-DB077BC107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2475A45-3AFD-6BC4-949B-DD504D56B889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chapeau, habits, ciel, chapeau de cow-boy&#10;&#10;Le contenu généré par l’IA peut être incorrect.">
            <a:extLst>
              <a:ext uri="{FF2B5EF4-FFF2-40B4-BE49-F238E27FC236}">
                <a16:creationId xmlns:a16="http://schemas.microsoft.com/office/drawing/2014/main" id="{1FFD87FE-C0C3-2FD4-FE09-13644EDF3A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354" y="2508853"/>
            <a:ext cx="3685715" cy="26789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816329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4DFCE-5D38-03D5-D775-1E24AC5AF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55AB1-AB51-2C0F-8A5C-5D474A13F9F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DF98134-5DB3-3EC8-120D-313257F8E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6E7221-B0B1-BC6B-A5E8-96D72BC0B33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975F2F-8787-53B6-B63C-03FCF13F4F3B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3497BE-3A8D-C599-A4C1-E6D3D72491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DE4951-FEE4-10CC-21D1-1B7C73BCA3C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F57AC9A-C624-617A-9F66-6B7B78BF66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13B893-30CD-5D87-364C-D52423EAF0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150013-2D78-E6BD-07B7-E83EA41AB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7D020B-2ED0-7D60-E3A0-F08F0F968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01E9E7-2C78-246F-938C-E78281B941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E03B8F-E8FB-83EF-2A02-0BC406C5CB90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chapeau, habits, ciel, chapeau de cow-boy&#10;&#10;Le contenu généré par l’IA peut être incorrect.">
            <a:extLst>
              <a:ext uri="{FF2B5EF4-FFF2-40B4-BE49-F238E27FC236}">
                <a16:creationId xmlns:a16="http://schemas.microsoft.com/office/drawing/2014/main" id="{2DC53418-C4EB-4560-D5D5-84E65CF830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354" y="2508853"/>
            <a:ext cx="3685715" cy="26789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299AE3A-F0E0-7A1B-DE4E-FAD690C8AE49}"/>
              </a:ext>
            </a:extLst>
          </p:cNvPr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نَثَر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ٱلْبُذورَ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637145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59CEA20D-73D1-A524-513B-914B0C6E24C1}"/>
              </a:ext>
            </a:extLst>
          </p:cNvPr>
          <p:cNvSpPr/>
          <p:nvPr/>
        </p:nvSpPr>
        <p:spPr>
          <a:xfrm>
            <a:off x="6277941" y="274760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noProof="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نَثَرَ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9D086A77-CB1D-34A5-490B-40C43E2730D8}"/>
              </a:ext>
            </a:extLst>
          </p:cNvPr>
          <p:cNvSpPr/>
          <p:nvPr/>
        </p:nvSpPr>
        <p:spPr>
          <a:xfrm>
            <a:off x="3588721" y="274760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أَزِقَّةٌ</a:t>
            </a: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6E4A9802-82B3-1D97-002E-770E3854271F}"/>
              </a:ext>
            </a:extLst>
          </p:cNvPr>
          <p:cNvSpPr/>
          <p:nvPr/>
        </p:nvSpPr>
        <p:spPr>
          <a:xfrm>
            <a:off x="806132" y="274760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جَدْوَلٌ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4931D9F9-2296-51CA-B045-9060DFDCD20D}"/>
              </a:ext>
            </a:extLst>
          </p:cNvPr>
          <p:cNvSpPr/>
          <p:nvPr/>
        </p:nvSpPr>
        <p:spPr>
          <a:xfrm>
            <a:off x="5043160" y="4824013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حَظيرَةٌ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E4F37037-2B3C-FC58-5E25-AB5B87222FFD}"/>
              </a:ext>
            </a:extLst>
          </p:cNvPr>
          <p:cNvSpPr/>
          <p:nvPr/>
        </p:nvSpPr>
        <p:spPr>
          <a:xfrm>
            <a:off x="1807361" y="4875288"/>
            <a:ext cx="264277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defRPr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اِقْتَنى</a:t>
            </a:r>
          </a:p>
        </p:txBody>
      </p:sp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B91C7F-1D71-7005-4736-F4A3D56C4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417821-AC4C-064B-F5E9-57791F245CB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38FAEC-FD76-C1AE-7BBB-E01418287500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3D4B4E-9E6C-6434-A27A-171DE2AC599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EA542C-DF90-43CC-0546-C68AEFB9A46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E04B30-6C73-B94C-7720-031B5A789E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52B8D6-0600-1BAD-A242-F86E989580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98D473-F66F-2A16-B550-74F0FAA3E6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6FD44E5-0E1E-228C-AC42-642B6B9C76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55F1814-A992-0E7F-B8DF-C51ACA8103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A73AAC8-0C3B-F6E0-3C3C-433716E5DFAB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سنتعرف الآن النص الذي سندرس هذا الأسبوع. عنوان النص هو : حبة القمح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5B79113-CF10-CFBD-7655-12F7D1547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86D08A-1FF0-BAF2-66AD-4C8A3D1E9E2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8F24F8-8AA1-98E3-8597-2A1030FC9503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91A228-1FB0-B965-9A7F-BC6972CEA00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CD589F-AA0C-505E-087E-5BDC3BDAB53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905721-4C40-9427-952B-5176A4176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9ECA01-F864-6F0F-E1B9-58596733C6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1063DC-3ECC-093B-8D0B-851DBD0C8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2057CB3-2744-B872-9C47-13EC108B0A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24068A-4487-F225-1DD9-8C71E7725F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D8EF3C-893C-5A93-249A-7C55EE9DE57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8" name="Image 27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3A7035C6-59ED-084A-4FE3-E522CA4996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8179" y="2154930"/>
            <a:ext cx="5859625" cy="3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0642C-A252-1E9D-C750-15EFB994C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D75642D-880F-406C-E339-147C229DAF0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730215A-0822-5496-162E-88ED5070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C6614F8-8378-8F3C-1709-F5098A179A8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العنوان؟ 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63941-8974-903A-B0D6-D3EF8B4F1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2074;p49">
            <a:extLst>
              <a:ext uri="{FF2B5EF4-FFF2-40B4-BE49-F238E27FC236}">
                <a16:creationId xmlns:a16="http://schemas.microsoft.com/office/drawing/2014/main" id="{91520A85-6FCD-7E8D-1D8A-6CFEC880EFFD}"/>
              </a:ext>
            </a:extLst>
          </p:cNvPr>
          <p:cNvSpPr txBox="1"/>
          <p:nvPr/>
        </p:nvSpPr>
        <p:spPr>
          <a:xfrm>
            <a:off x="1830833" y="301352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DD8AC3-91FA-3714-62C0-9069F948BD8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63C6BB-1929-4D4E-D2DE-0ECC6C948A1E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7497C6-F699-4A1A-B092-77306A9EA83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07CD91-36D4-942F-323C-366FAF6D9E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F91F4E9-1FFB-EA68-03B6-B9D6DD3625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3F2F9C-EA38-1015-B105-2E78F8772F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EA4363-0129-538E-C3B6-2C2B51A80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FDC028-D0E4-E5B4-9BB2-9C9A5BAB32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F1BDEE7-1DC5-052E-7611-3661CE05BF6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6AED92B-7900-D56F-115D-7825A1C2A8CC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157765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528DA7A-978C-DE89-885F-58C9A493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النص، سنتوقع عَمَّ سيتحدث هذا النص.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C9826A-11C9-C807-4A48-F6DA31C8820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988CFF-C176-4C8C-48FC-7294760AF2F8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C583D6-DF34-FAAD-D355-73E9F079FC5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69E52A-413D-4CD3-CB63-5832EA2D57B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E461CF-F074-9E30-EF7A-8C734FA24D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26FC18-6F11-2D26-7E64-2D48CEBA04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F3BFC3-E861-E6B4-DB18-4434F1902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9F9EB71-00C5-8262-B194-DEE3C910DE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7A88CC-EBD2-0091-E1B3-7192492FDF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BBA5222-1577-CF79-BF41-D2A82D21D6E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7" name="Image 26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BFB1312C-978B-8F9E-60DF-196602AC3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28" name="Google Shape;2074;p49">
            <a:extLst>
              <a:ext uri="{FF2B5EF4-FFF2-40B4-BE49-F238E27FC236}">
                <a16:creationId xmlns:a16="http://schemas.microsoft.com/office/drawing/2014/main" id="{20A7DF44-83E3-CE7E-8D32-E2FFAD3CE0C1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FC284-EF8E-C2DC-8CD3-150A3AC69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767F7E0-9DD0-5B38-54CE-637D9266427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57D892E-CEA9-76B3-C86F-03324013B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BF6280D-8613-CBF6-7103-45DE278597B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اقرؤوا العنوان وانظروا إلى الصورة جيدا. عم سيتحدث النص؟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3971DF-C738-C643-22E8-9443CBA99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8E472E-9D25-7FE1-BBAC-71FB0F01136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B5A139-928A-8414-3216-5D1A546733B2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704502-6939-E53B-A84D-0FC5BB49023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3ADDAE-461B-1BFB-0A13-E41EED4CCD8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3AAFFCF-09EB-152B-A38B-93A56FA32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B629549-D996-15C5-9B49-B417C1E8CA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5D624C-49F9-1678-3B95-64F1AB90B2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F2A7BD-9782-0C58-6F97-506F8A4C5F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6404E6-D1F8-2F56-F281-8E3FDB9CE8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659A8D8-A7F3-DEC1-A109-B08D0B27AA9E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42E822AE-03B4-B7AF-1463-F5999F4E29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27" name="Google Shape;2074;p49">
            <a:extLst>
              <a:ext uri="{FF2B5EF4-FFF2-40B4-BE49-F238E27FC236}">
                <a16:creationId xmlns:a16="http://schemas.microsoft.com/office/drawing/2014/main" id="{FB89199B-D313-467F-CE58-1B2DEA8E6933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3238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51B0C-022F-CCA0-C54A-590D95A8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38FC586-17B7-EE42-5AF6-8FC880D7654C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289C226-8AF7-7CC6-8E9E-C5B60F49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2A30FDA1-1F8F-6D29-5059-61AADDA5FCD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يقول توقعه لنا؟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7164E9-37BD-A3DF-0D9A-5CFB7B5D5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FD334-5E91-769A-A40D-6970732F536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E4BE63-A8EA-845C-0402-CE762649C29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6EB3B8-F1F5-0855-C9BF-1F700612A7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C1C698-3E2E-B5F5-9BEC-28E1B1CAC2F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730DA4-2802-C7B1-1A64-3F4947FE06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711CE4-A0AB-561E-1C91-0FE8DA457A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1767989-AFC5-5C6C-CE29-2CBD144FB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8265515-31D3-0F04-C07A-F382E530B7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78025B-15A3-CE1C-5A72-3586453CD6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B9FC5EE-53F4-B929-67D0-9E34697A244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37F8AFFF-BE81-6AE0-8635-8D3A916657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27" name="Google Shape;2074;p49">
            <a:extLst>
              <a:ext uri="{FF2B5EF4-FFF2-40B4-BE49-F238E27FC236}">
                <a16:creationId xmlns:a16="http://schemas.microsoft.com/office/drawing/2014/main" id="{9ACD7003-E925-CD6E-4D43-A87A1CD8E3B0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7384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CC36-394B-5433-59C8-3AB14E1E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C52C3A8-D927-E8D8-F6B3-A4FC5D677464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B4F77DC-A96A-8FA0-7794-748D58653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EDF8E4C-72D6-D148-ADCF-772421338EA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سأقرأ النص للتحقق من توقعاتنا. تابعوا جيدا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15E1FC6-12D0-151D-7375-D1B6ECA03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D82C6D-417E-C2CB-84CE-AC99AB6C94B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919039-A1C6-48F5-A95E-6AE30238B89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2962D4-485D-0DCD-DC52-6C2C47CC4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B3167B-0C2B-5C26-4B2B-DE87447690C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990C43E-35F9-1DE7-333C-40FAAEAF73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AC5B69-89DC-5C1A-E001-AB47B8E0DF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C3E567-6C30-3704-C39A-30F5D5CDE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C10525F-AC5D-874A-6C29-0B1679098C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975746-BB30-A80A-778F-E6FAEAC9DD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27F6BCA-9EFA-6692-B3E2-3C7E91C1EA8F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2F5FDD22-16C3-89E8-91BE-60ADF9E3AD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27" name="Google Shape;2074;p49">
            <a:extLst>
              <a:ext uri="{FF2B5EF4-FFF2-40B4-BE49-F238E27FC236}">
                <a16:creationId xmlns:a16="http://schemas.microsoft.com/office/drawing/2014/main" id="{BA72DB50-B16F-9E1D-3039-63583D57D854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2040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جيدا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2FB287-2913-1FDF-543A-56CD8ECAE3F1}"/>
              </a:ext>
            </a:extLst>
          </p:cNvPr>
          <p:cNvSpPr txBox="1"/>
          <p:nvPr/>
        </p:nvSpPr>
        <p:spPr>
          <a:xfrm>
            <a:off x="258442" y="1791287"/>
            <a:ext cx="8627116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FD410C-EA8E-D50C-A06D-F86CC430D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0712EC-97BD-709B-2ECB-1CDDED0EC24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F0DCB-CC13-50B5-F52B-3F64DB3DA407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AC311D-38E5-0C10-4491-9B08DB0075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2A103F-3329-8F21-73D4-7C7030BA13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154A54-378C-017D-EADC-B1A16598FC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19243F-7842-7C9B-A3D6-7FFA9318A2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92ADFBD-BDBE-C2D5-6884-096AFBFA39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66D749-D4DB-299C-E1C6-49F32602FF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540F95-E52D-9551-9038-507A9EE35B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193DA3-D2EA-7006-23EF-4EF716C8240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A86389-76A5-E301-3972-EAE499233A54}"/>
              </a:ext>
            </a:extLst>
          </p:cNvPr>
          <p:cNvSpPr txBox="1"/>
          <p:nvPr/>
        </p:nvSpPr>
        <p:spPr>
          <a:xfrm>
            <a:off x="433067" y="1951511"/>
            <a:ext cx="82778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ٱلْقَطَراتُ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أَختَهُنَّ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ٱلصَّغيرَةَ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فقالَتْ كُلُّ واحِدَةٍ مِنْهُنَّ: وَأَنا أَيْضاً لَنْ أَنْزِلَ، فَأَنا قَطْرَةٌ صَغيرَةٌ لا أَزيدُ شَيْئاً وَلا أَنْقُصُ. فَلِماذا أُنْزِلُ؟ لَنْ أُنْزِلَ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وَتَحْتَ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ٱلْباسِقَةِ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نَظَرَتْ حَبَّةُ قَمْحٍ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ٱلسَّنابِلِ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وَقالَتْ: اَلزَّرْعُ كَثيرٌ وَأَخَواتي يَكْفينَ صاحِبَ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فَلِماذا أَنْتَظِرُ كُلَّ يَوْمٍ قَطَراتِ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لِأَكْبُرَ بِبُطْءٍ، ثُمَّ يَأْتي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ٱلْحَصّادُ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فَيَقْطَعُ رَقَبَتي بِمِنْجَلِهِ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ٱلْحادِّ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وَيقْذِفُني بِقُوَّةٍ بِمِذْراتِهِ؟ أَنا حَبَّةٌ صَغيرَةٌ، لا أَزيدُ شَيْئاً وَلا أَنْقُصُ...ثُمَّ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ٱخْتَبَأَتْ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مَكانٍ قَريبٍ</a:t>
            </a:r>
            <a:r>
              <a:rPr lang="ar-SA" b="1" dirty="0"/>
              <a:t>.</a:t>
            </a:r>
            <a:endParaRPr lang="fr-MA" dirty="0"/>
          </a:p>
        </p:txBody>
      </p:sp>
      <p:pic>
        <p:nvPicPr>
          <p:cNvPr id="2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0F9F289-CC20-9E00-F203-6D65839E6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449FED-E1F0-E375-143C-95A7857D5A0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77C029-0245-2C71-3922-697A0C8F7FC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0012E6-E5B7-E7BB-0E43-63F4AA2A88D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3820EA-2EEC-B354-FAB1-82FAEC3809B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C06D62-D234-A62A-00B0-8324390BC5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5CCE04-D717-FCCE-A6AF-2CC3F1D298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2C0C1F-D6B6-7B40-08AA-69970EF06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02E033-DEBB-85C4-4020-8F0931720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19D821-C6D9-CACF-1361-4BE6CD020A5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5C7C52C-984B-A641-F347-D2FD0F3633B1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0007F49-0BB4-9006-7F46-F992A6E5CC6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AA442E-225F-9939-F300-565AC32D8E40}"/>
              </a:ext>
            </a:extLst>
          </p:cNvPr>
          <p:cNvSpPr txBox="1"/>
          <p:nvPr/>
        </p:nvSpPr>
        <p:spPr>
          <a:xfrm>
            <a:off x="334004" y="2024793"/>
            <a:ext cx="8305304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أَيّامٍ مِنَ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يَبِسَ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وَماتَتِ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ٱلْغِلالُ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فَأُصيبَ أُناسٌ وَبَهائِمُ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ٱلْجوعِ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ٱلْباسِقَةُ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أَنَسيتِ يا قَطْرَةَ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تَتَشَكَّلُ قَطْرَةً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فَقَطْرَةً؟ وَأَنْتِ يا حَبَّةَ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 أَنَسيتِ أَنَّ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ٱلْوَفيرَ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يَجْتَمِعُ حَبَّةً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حَبَّةً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يَجِبُ أَنْ لا نَتَخاذَلَ عَنْ واجِبِنا، وَلَوْ كُنّا نَرى أَنْفُسَنا صِغاراً.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F05C2A-5B43-07AA-A56A-1D5EB2ACD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B959C6-24E0-9F39-5351-75B3F08DB75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3B634D-F5ED-DF2F-4381-ACB868AA776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0DE068-32D6-7591-E42C-2B5E850EDE7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A8E112-A09F-248F-0CD7-0BF2BAE4B19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93D793-E08F-C23F-DB72-613C819F74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0A8759-08A4-2233-32B3-FB5925E119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29C871-EEC2-E189-4CDF-043C2AEF5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15491B-1791-9C19-7439-8BE4A6BDD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A40AC9D-D350-2F25-DB90-C3C2F53A50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E4C8366-E916-B26E-DC9D-711473D1ED23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A327-7D68-27F9-6E77-735BFD6C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D397BA1-4193-34C9-2A04-3079A8F3CB0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AFDBEBB-AD06-55F5-AA38-3DDD7040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كان توقعه قريبا لمضمون النص؟  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AE787A5-EC60-8FE6-616E-B9FC83FEDCF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A855562-98A9-CD5F-3530-C6C2CCDC8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986056-A69C-D3F6-799C-3E7EB5ADD3A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B88A45-EE3D-2639-37B8-1B03800AAF86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01FEB4-9128-4CC9-E441-C769AC9C23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22FDDE-45E3-74F1-3ECB-D6625159F26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7E50D3E-0B96-4F41-9EA1-FC904DFD5F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94B5312-0C6C-2BBA-C406-9004DDEC47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68997A4-4F5A-B850-3216-4EADFAB40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C02011-030D-CF6F-B602-9A4A47C2D8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76149F6-2549-0DD0-C0F6-AD8D5CEF3E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19D636A-2285-9BB4-0563-C83E7B73F938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5" name="Image 24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D754CBCA-F23E-C9AE-E8B8-7F6D3C9086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390651"/>
            <a:ext cx="5859625" cy="3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9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3665-BE17-51C6-73F2-F4573D3B8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8C55ED3-5463-70E1-5E3F-8A7233F3DFE1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F662DD97-B67D-E9FC-7FF6-2D3549E4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9E4B575-676E-CACE-6F5C-C2F72270CE0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932C49-4EE0-64E6-E7BE-E68D91AD0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078F75-D7D7-A93C-C613-9A99FEF3998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2FA9DE-2AAE-9986-DFBE-9A2D8E7720BB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FC6D34-7751-9C76-55E0-3E1E481E421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7C8E1-E84D-2BD1-BD3D-08AEDED98BD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F227727-69F4-F931-F2CD-E24112E608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D54645-16F3-7D0F-48B4-C271B08701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790B74-B308-15FD-1367-8FB43FE4C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93FA9D-F72F-01B5-4175-8F76EE1AED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B828335-01EA-851B-B0E8-D2886151B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7B8EB96-5487-FB0C-8BBB-454043D2E54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C6F99B-EC7C-F46A-E3C5-EC67048D8EC6}"/>
              </a:ext>
            </a:extLst>
          </p:cNvPr>
          <p:cNvSpPr txBox="1"/>
          <p:nvPr/>
        </p:nvSpPr>
        <p:spPr>
          <a:xfrm>
            <a:off x="258442" y="1791287"/>
            <a:ext cx="8627116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2690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F9FC-6644-D444-370A-457F69071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6E4D949-F620-E319-522A-283C0E1068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2F837FB-A1D8-DBAD-1F3C-E8A50956D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9D7B8251-8B1D-35EF-C650-5852E5D8C5A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تابع القراءة؟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95E7E9-B7F3-023A-876B-E4C80C30F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2A61AA-5414-75E4-8401-24A9D100CF8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6976B-A480-A4BC-5B46-70CDB6E651E3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38B442-C80E-5EA5-A2A4-BB33D12B1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FF1EC2-7631-409D-E485-E7C6C24D6AD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BEC1F5E-AFD6-55CA-E050-AEA9DA134C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1EA54C-3B43-C83E-7D9D-40C1025AE1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495A8E-757C-0B80-B620-E8CB230EE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0E5209-CFF0-5453-15DF-9121F42912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89CA31-7829-D13E-4195-A413BF811CF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70ADBA-12BA-8FC0-E129-62AD5D3A702C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DCBEF33-EEA6-5786-9EE0-C0262A04958C}"/>
              </a:ext>
            </a:extLst>
          </p:cNvPr>
          <p:cNvSpPr txBox="1"/>
          <p:nvPr/>
        </p:nvSpPr>
        <p:spPr>
          <a:xfrm>
            <a:off x="433067" y="1951511"/>
            <a:ext cx="82778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ٱلْقَطَراتُ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أَختَهُنَّ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ٱلصَّغيرَةَ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فقالَتْ كُلُّ واحِدَةٍ مِنْهُنَّ: وَأَنا أَيْضاً لَنْ أَنْزِلَ، فَأَنا قَطْرَةٌ صَغيرَةٌ لا أَزيدُ شَيْئاً وَلا أَنْقُصُ. فَلِماذا أُنْزِلُ؟ لَنْ أُنْزِلَ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وَتَحْتَ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ٱلْباسِقَةِ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نَظَرَتْ حَبَّةُ قَمْحٍ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ٱلسَّنابِلِ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وَقالَتْ: اَلزَّرْعُ كَثيرٌ وَأَخَواتي يَكْفينَ صاحِبَ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فَلِماذا أَنْتَظِرُ كُلَّ يَوْمٍ قَطَراتِ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لِأَكْبُرَ بِبُطْءٍ، ثُمَّ يَأْتي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ٱلْحَصّادُ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فَيَقْطَعُ رَقَبَتي بِمِنْجَلِهِ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ٱلْحادِّ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وَيقْذِفُني بِقُوَّةٍ بِمِذْراتِهِ؟ أَنا حَبَّةٌ صَغيرَةٌ، لا أَزيدُ شَيْئاً وَلا أَنْقُصُ...ثُمَّ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ٱخْتَبَأَتْ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مَكانٍ قَريبٍ</a:t>
            </a:r>
            <a:r>
              <a:rPr lang="ar-SA" b="1" dirty="0"/>
              <a:t>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92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49C9C-3AC2-108C-5B05-40A95E2C4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0EADBF9-9402-9F53-EB64-BF0FEF31F59F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27D92A5A-C7F6-A2AE-6721-47597CAB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D09D14C-4334-8029-9E6C-0900808E03F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rtl="0">
              <a:defRPr/>
            </a:pPr>
            <a:r>
              <a:rPr lang="ar-MA" sz="2400" b="1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58BFA8E-62E6-B7B7-F77E-A936C0F9C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97E1FF-BA53-BD3F-F052-AC5B1BC9216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62431F-3DDD-A24B-B877-5DEA0F086962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44E2BB-F68C-B3FB-56DF-258DBE4E6B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DC6E17-604F-8087-7345-275C6BFEFEA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3B9F6C-9B0E-8F68-7280-84C9539AB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760FD1-82C3-4156-96A7-155BE779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F433A6-22E7-353B-F7CD-A48DC2780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F0D532-4F6B-CDBC-8C6D-ED82F52AE1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1785336-3DEF-ED87-C866-2CC96EF286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8A31C42-63AC-2FA7-09C6-D2AADE76FBDC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70B4868-C8CA-7139-4BE9-3054A93237FC}"/>
              </a:ext>
            </a:extLst>
          </p:cNvPr>
          <p:cNvSpPr txBox="1"/>
          <p:nvPr/>
        </p:nvSpPr>
        <p:spPr>
          <a:xfrm>
            <a:off x="334004" y="2024793"/>
            <a:ext cx="8305304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أَيّامٍ مِنَ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يَبِسَ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وَماتَتِ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ٱلْغِلالُ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فَأُصيبَ أُناسٌ وَبَهائِمُ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ٱلْجوعِ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ٱلْباسِقَةُ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أَنَسيتِ يا قَطْرَةَ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تَتَشَكَّلُ قَطْرَةً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فَقَطْرَةً؟ وَأَنْتِ يا حَبَّةَ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 أَنَسيتِ أَنَّ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ٱلْوَفيرَ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يَجْتَمِعُ حَبَّةً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حَبَّةً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يَجِبُ أَنْ لا نَتَخاذَلَ عَنْ واجِبِنا، وَلَوْ كُنّا نَرى أَنْفُسَنا صِغاراً.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2271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E9D6FE55-D550-A5B1-C1F6-5EC5D8CF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AA0C272F-54A2-456E-70AD-5BEE11A29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ألواحكم سأطرح عليكم بعض الأسئلة.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84FB2D06-1D5E-AA67-0B3D-F9D65E1BEB6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ECDB89-5458-FA6B-3084-62169789C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D6A6C6D-BCC4-C0BC-4CF8-F35A501E011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C97193-8FA4-B40B-E747-9349F230F9FD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9602A6-B0D7-8A63-C3DA-7C3FB0F9445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FEBE57-4FB3-BA52-7C1D-A43E5E13BE2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1E913CC-41DE-5D00-EDA3-C5C5F00708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A356E1-0838-DA03-2746-C617B673F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1B94F9-F142-B750-B685-39384FAEE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F424CC-AB3C-B496-0A05-60D83C725E3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B88E7D-049C-A2A7-0CE2-09CF5CFDDC4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A04C563-C30D-41F1-5262-5773B27842CF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2173713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127778" y="746669"/>
            <a:ext cx="739487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أنَّ 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تَكاسُلَ قَطْرَةِ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ٱلْمَطَرِ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وَحَبَّةِ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ٱلْقَمْحِ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سَيُسَبِّبُ </a:t>
            </a:r>
            <a:r>
              <a:rPr lang="ar-S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ٱلْجوعَ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اكتبوا  في اللوحة: نعم أو لا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3DF401A-2D9C-1506-E05D-1A7FC7F3C54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DCBA5C-FD51-0472-A850-A43888716E30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DE9F6-CAC3-1E20-0135-45D81F4BCD4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AC2B59-AB32-BD87-10C3-B1DBFE0DBFA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3E8ABF5-5740-6D4A-E3FC-F57CBB30CA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51F50C-A05C-5036-7C80-9EA8283F0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5AC0D7-FB6F-7E0E-03FF-043EB2CCF0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429F533-E1EC-E410-8228-F5C600090C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9BDF7D-532E-915D-95DC-030D00BF4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159CDE2-4A8B-50FF-3999-B0A55017CAC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4" name="Image 23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C9EC7E7C-0C11-E831-2831-1B973E6688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1697" y="2122427"/>
            <a:ext cx="5031625" cy="37063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D52DD30B-8898-3E76-91FF-4A78E1C7F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80D3A789-0288-7210-A6A8-67266B53DA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كم مرة تكررت كلمة" قطرة"؟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DD8532A0-61A0-0B49-62DC-3F7EEE286A1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15B544-83C6-A30B-D1BF-ED965F93E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B9FA6C-EA44-BF11-08C3-BAEB621EE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BB9975-34E3-4B57-53DC-FA4ECCA1048E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937AE4-A07F-A274-75AF-2D49EB6D19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A06483-B502-CA4F-2D76-AEBC76EB72C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3313203-916C-2174-B6A0-AEEB62883B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8C6EE3-A339-2468-D681-4106DD170D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5D6790-CDAB-B667-21E0-3A66F5AD7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7FDBC18-A557-72B9-1A83-D3107FEC73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F302CD-12B5-7188-9FEA-1BA03F12DE7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C1C12F-D072-7E2F-6DC1-4142D149DFCB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89697284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B3EDF7E1-EDBE-F11F-1B8F-A96BEDB07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848DE296-1369-E935-C77F-FD43DAC1E6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تكررت كلمة" قطرة" 6 مرات.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389842-E8AC-E05F-D1F4-BD4978E13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Google Shape;2263;p59">
            <a:extLst>
              <a:ext uri="{FF2B5EF4-FFF2-40B4-BE49-F238E27FC236}">
                <a16:creationId xmlns:a16="http://schemas.microsoft.com/office/drawing/2014/main" id="{D2198382-6FE8-E28F-BAAD-FC706CD25259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16681" b="16681"/>
          <a:stretch/>
        </p:blipFill>
        <p:spPr>
          <a:xfrm>
            <a:off x="1871663" y="2160588"/>
            <a:ext cx="5400675" cy="359886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7" name="Google Shape;2275;p59">
            <a:extLst>
              <a:ext uri="{FF2B5EF4-FFF2-40B4-BE49-F238E27FC236}">
                <a16:creationId xmlns:a16="http://schemas.microsoft.com/office/drawing/2014/main" id="{C85412FF-11C9-4EB1-7A17-0C12CB091973}"/>
              </a:ext>
            </a:extLst>
          </p:cNvPr>
          <p:cNvSpPr txBox="1"/>
          <p:nvPr/>
        </p:nvSpPr>
        <p:spPr>
          <a:xfrm>
            <a:off x="3521992" y="2852043"/>
            <a:ext cx="199399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3800" dirty="0">
                <a:latin typeface="Helvetica" pitchFamily="2" charset="0"/>
              </a:rPr>
              <a:t>6</a:t>
            </a:r>
            <a:endParaRPr sz="19900" dirty="0"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815E44-A4E3-C70A-6607-800E7221B0F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C41FFF-9947-5DCC-B75F-B928ACA8C0A1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0A4DA-D53A-F229-D083-ACDA04AE2E8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90F6D5-FE69-22B6-9D1C-D6125D5629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D4D216F-8B84-2B9D-6941-B01C933F04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9BF4F2-9619-E0CD-0A22-2E127E8082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F25BEA-14F9-78FD-1FE8-113ABBF1D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FD602C-89E7-EED3-6388-B152B073900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CF62DD0-B879-4E22-7E5C-644A611E8AF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84B3DC8-4022-48EF-2E9E-040A78F97168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4756894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تصريف جمل بالإكمال.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AA1744-9652-F464-79BE-5DCCE10771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D5C068-3DC8-8A75-7C7A-996622CCCE4D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04EEFC-A78A-3343-D02D-04A4CF26A5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865185-4DD9-F527-613F-99D52D94A1F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41E1FA-DFC1-0CA7-3E34-39F399F0F0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ED9117-666C-F251-0E4E-5E27F2AA5F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50EA5-CF7A-AD77-AC7A-CC35036FA4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DE8AE7-DB77-D9CC-0915-BFCAAD2924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C865B0F-AC3D-5A32-17FB-664D263FDFE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141B004-1A5B-5F50-7920-5ABAE0FFCDB3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خذوا الكراسات ص 60 .أكملوا الصرف بالكلمات المناسبة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8B11F00-B7A6-A0BD-28B0-BC0E58EB6E2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186432-0EBF-4F27-0B46-65623DDF7FC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B2242-876D-BF52-F605-9949A29FA18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33CB36-6571-9B12-5F38-057507C8FF5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7A145C-0170-98C8-C2AD-06955D2B98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F91112-D7D6-CD40-CAC1-C066A4220F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7D4DF7-9B3A-F5BA-961C-BD24988B49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8085F4-2BA3-CDDC-83D9-F36B0DAEED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AD87AB-2CFF-D337-0B93-2417AD8375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7195CC-BE7F-AF8A-0E66-31E7D0FAF8FA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17" name="Image 16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F2B8C3A0-DC61-585A-853F-73BE9BF866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7655" y="1445900"/>
            <a:ext cx="3514871" cy="52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E3F411E-CC03-722E-4930-51A246B4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55274F38-C8A6-63F0-606A-DA199CD0CF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أكملوا الجملة الأولى: </a:t>
            </a: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أَنْتُما، .................أَوْراقَ </a:t>
            </a:r>
            <a:r>
              <a:rPr lang="ar-S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</a:t>
            </a: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لْأَشْجارِ.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B7CE31-3724-8C2C-5EFF-14A35AA57F5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491C45-D1AF-C96A-8166-7BA3D88BF74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2556E8-EBDC-6E70-EF40-FF6C0D2ABB86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0E02B3-F04A-3F67-3C25-81044E9367D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F22178-CF1B-8D20-0283-DD7921D844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ADC019-B3B3-3384-D279-A6EA7B5FAE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66064D-426B-162E-5997-AB42FE498F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E8C95B-51C2-4C45-219F-81E6A89601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C68775-208C-3C95-6CE9-EFF0C4310F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C58DA9-E565-5EFD-ABE4-1E8E656D57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F170EA-3062-13E8-5A89-D2C4F6900FCB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962B38-2408-A910-BC50-1C669803FF3C}"/>
              </a:ext>
            </a:extLst>
          </p:cNvPr>
          <p:cNvGrpSpPr/>
          <p:nvPr/>
        </p:nvGrpSpPr>
        <p:grpSpPr>
          <a:xfrm>
            <a:off x="1946396" y="2544065"/>
            <a:ext cx="5071381" cy="3044175"/>
            <a:chOff x="1974731" y="2320131"/>
            <a:chExt cx="5071381" cy="304417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CFC0E42-C50B-C831-BF74-7F8225735DF4}"/>
                </a:ext>
              </a:extLst>
            </p:cNvPr>
            <p:cNvSpPr/>
            <p:nvPr/>
          </p:nvSpPr>
          <p:spPr>
            <a:xfrm>
              <a:off x="1974731" y="2320131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أَنْتَ، اِلْتَقِطْ أَوْراقَ </a:t>
              </a:r>
              <a:r>
                <a:rPr lang="ar-S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04E59D7-C4B8-0D67-93D8-A13173690375}"/>
                </a:ext>
              </a:extLst>
            </p:cNvPr>
            <p:cNvSpPr/>
            <p:nvPr/>
          </p:nvSpPr>
          <p:spPr>
            <a:xfrm>
              <a:off x="1983470" y="3501256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أَنْتُما، .................أَوْراقَ </a:t>
              </a:r>
              <a:r>
                <a:rPr lang="ar-S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8C88AE7-3375-538B-687B-761404C3BCA8}"/>
                </a:ext>
              </a:extLst>
            </p:cNvPr>
            <p:cNvSpPr/>
            <p:nvPr/>
          </p:nvSpPr>
          <p:spPr>
            <a:xfrm>
              <a:off x="2056622" y="4682381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أَنْتُمْ، ...................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810917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09F258EE-679A-DC39-5ACC-7E19BB705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1AE771E4-DFF6-B8F6-C4F2-6CFCC177FB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0DE5932-3235-9706-3B85-6DE206E9914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D7D87E-CD5D-A9B9-BA27-F94DFE05871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68B849-B388-01CF-71C1-1E0AA1FE1FE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4A8452-9832-3F1C-FC92-093272FD138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DFF9A8-3793-D353-9E88-87331258FB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425DBE-7D40-EFBB-DD92-970C4FCE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78AAF4-19B7-FC73-8E94-84F0B6B2A5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C6239-147E-F3A2-6989-494C29E044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ED7100-9F13-CDD8-1664-1C111166A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4B10B3-7A50-A9EF-B67E-F42516B60B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3E2AE4-5630-03D4-3440-5195BACC69F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4B41094-30BD-E97E-51EF-C09B8B757E05}"/>
              </a:ext>
            </a:extLst>
          </p:cNvPr>
          <p:cNvGrpSpPr/>
          <p:nvPr/>
        </p:nvGrpSpPr>
        <p:grpSpPr>
          <a:xfrm>
            <a:off x="1946396" y="2544065"/>
            <a:ext cx="5071381" cy="3044175"/>
            <a:chOff x="1974731" y="2320131"/>
            <a:chExt cx="5071381" cy="304417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E7CF689-709E-AB43-963E-99EB6A1947F5}"/>
                </a:ext>
              </a:extLst>
            </p:cNvPr>
            <p:cNvSpPr/>
            <p:nvPr/>
          </p:nvSpPr>
          <p:spPr>
            <a:xfrm>
              <a:off x="1974731" y="2320131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أَنْتَ، اِلْتَقِطْ أَوْراقَ </a:t>
              </a:r>
              <a:r>
                <a:rPr lang="ar-S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84E3A51-7C23-42C5-E192-6F2FFD5596D2}"/>
                </a:ext>
              </a:extLst>
            </p:cNvPr>
            <p:cNvSpPr/>
            <p:nvPr/>
          </p:nvSpPr>
          <p:spPr>
            <a:xfrm>
              <a:off x="1983470" y="3501256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أَنْتُما، </a:t>
              </a:r>
              <a:r>
                <a:rPr lang="ar-M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اِلْتَقِطا 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أَوْراقَ </a:t>
              </a:r>
              <a:r>
                <a:rPr lang="ar-S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5116F9D-B4F2-6230-B75A-DE0D3C28FAD3}"/>
                </a:ext>
              </a:extLst>
            </p:cNvPr>
            <p:cNvSpPr/>
            <p:nvPr/>
          </p:nvSpPr>
          <p:spPr>
            <a:xfrm>
              <a:off x="2056622" y="4682381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أَنْتُمْ، </a:t>
              </a:r>
              <a:r>
                <a:rPr lang="ar-M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اِلْتَقِطوا  أَوْراقَ </a:t>
              </a:r>
              <a:r>
                <a:rPr lang="ar-S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21977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CCB343-A08D-DBE8-B06E-61B7D7EE6F4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BBBAF2-FC32-7264-9085-942B4E67A433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88DFC8-FBAA-86EA-D178-7893490FD3D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8999EC-A942-A913-01A7-D793DA6C73A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56434E1-41F0-EB58-3603-D0E51C4AF9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52992C-CA9A-B26A-4437-BB51E28962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8A59DB-0BC3-9F09-FF7B-FE8FD98BB1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D66013-2313-E32E-A15A-D026C0A007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1E28A3-BD4C-0B4D-407C-9CAE74B01F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117616-44A7-893A-0D19-E95B4EC66D46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18059568-1062-11A0-BE48-9D0BE36007B1}"/>
              </a:ext>
            </a:extLst>
          </p:cNvPr>
          <p:cNvSpPr txBox="1">
            <a:spLocks/>
          </p:cNvSpPr>
          <p:nvPr/>
        </p:nvSpPr>
        <p:spPr>
          <a:xfrm>
            <a:off x="368332" y="2108481"/>
            <a:ext cx="8407335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ٱلْخَريفِ تَرْتَدي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أَلْواناً دافِئَةً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تَتَطايَرُ أَوْراقُ ٱلْأَشْجارِ وَتَسْقُطُ بِهُدوءٍ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مَدارِسِهِمْ فَرِحينَ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يَحْمِلونَ حَقائِبَهُم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ٱلْجَديدَةَ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يَصيرُ ٱلْهَواءُ بارِداً مُنْعِشاً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فَنَرْتَدي مَلابِسَنا ٱلدّافِئَةَ وَنَمْشي إِلى ٱلْمَدْرَسَةِ عَبْرَ ٱلطُّرُقاتِ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ٱلْمَفْروشَةِ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بِٱلْأَوْراقِ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ٱلصَّفْراءِ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نَتَعَلَّمُ وَنَلْعَبُ وَنَقْطِفُ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ٱلثِّمارَ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يذكرنا بكلمات المعجم؟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97EC2EF-412A-DC90-7893-90400F5843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0B062D-3EB1-7B5F-694F-CDB5CD9A85D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EB2186-ECD4-CD35-C81C-663B416045C4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04CA5-0220-9702-C7D9-FADD9B7B8E4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2034CE-D915-963F-C713-04EC5840AA2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42B5790-59E8-0C18-9381-E2592CF823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3C04C7-67B5-8609-C9FD-57AE884FC0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0265E2-16C7-2911-5915-6FE3459A3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5958A1-D315-B1E8-661D-2F4F998BD2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BD5C8E-4CA4-300F-8796-23A402C98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ACEA95-C321-3E81-F166-6ECF5E45E5F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2CA48C-5DE8-08EE-D5FA-36A7A015AD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0816" y="2122714"/>
            <a:ext cx="2053405" cy="1777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Image 18" descr="Une image contenant chapeau, habits, ciel, chapeau de cow-boy&#10;&#10;Le contenu généré par l’IA peut être incorrect.">
            <a:extLst>
              <a:ext uri="{FF2B5EF4-FFF2-40B4-BE49-F238E27FC236}">
                <a16:creationId xmlns:a16="http://schemas.microsoft.com/office/drawing/2014/main" id="{D2F3F19F-88E3-2F39-C245-4974EE0259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8893" y="2122713"/>
            <a:ext cx="2087926" cy="1777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 19" descr="Une image contenant bâtiment, plante, pot de fleurs, plein air&#10;&#10;Le contenu généré par l’IA peut être incorrect.">
            <a:extLst>
              <a:ext uri="{FF2B5EF4-FFF2-40B4-BE49-F238E27FC236}">
                <a16:creationId xmlns:a16="http://schemas.microsoft.com/office/drawing/2014/main" id="{E7B2D26F-B3CE-3DDF-AFF9-EC75443445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6969" y="2122713"/>
            <a:ext cx="2087927" cy="1777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 20" descr="Une image contenant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7B85F7F3-0ADF-63F3-EE94-A85464CBF6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8304" y="4396109"/>
            <a:ext cx="2157802" cy="1777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4FDCC1-80AF-F9D8-0501-5B61646E7B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65090" y="4367921"/>
            <a:ext cx="2260605" cy="18056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أكملنا التصريف بالكلمات المناسبة.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BBB689-9180-D5C0-238E-3639C96819F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79845-47A2-7D4A-1EA0-D9C7D6C693FA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FF15EE-4DDB-8343-A3C5-451FC6F182E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E3B130-283A-59D9-2CFE-F6323F368AF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29C0D4-6C1A-E6D4-7C19-545B61B9DB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B90D3A-8912-8211-C631-F4D7B3DD70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507C4D2-7F12-6ED3-6E07-167F6B644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F2E17F0-4253-C9DB-CDBE-FFC87DDA2C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D87581-01C4-A82C-33BE-EEB2E24586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D80DB3A-D39A-CB58-47AA-5571A19505BD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8F6B819-EBAE-BE3E-231B-6F412EDB7306}"/>
              </a:ext>
            </a:extLst>
          </p:cNvPr>
          <p:cNvGrpSpPr/>
          <p:nvPr/>
        </p:nvGrpSpPr>
        <p:grpSpPr>
          <a:xfrm>
            <a:off x="1946396" y="2544065"/>
            <a:ext cx="5071381" cy="3044175"/>
            <a:chOff x="1974731" y="2320131"/>
            <a:chExt cx="5071381" cy="3044175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87355DF-E95E-25B1-D8F8-E51837D3414F}"/>
                </a:ext>
              </a:extLst>
            </p:cNvPr>
            <p:cNvSpPr/>
            <p:nvPr/>
          </p:nvSpPr>
          <p:spPr>
            <a:xfrm>
              <a:off x="1974731" y="2320131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أَنْتَ، اِلْتَقِطْ أَوْراقَ </a:t>
              </a:r>
              <a:r>
                <a:rPr lang="ar-S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C9A9E33-883A-3830-8E78-E4B695ACC9C7}"/>
                </a:ext>
              </a:extLst>
            </p:cNvPr>
            <p:cNvSpPr/>
            <p:nvPr/>
          </p:nvSpPr>
          <p:spPr>
            <a:xfrm>
              <a:off x="1983470" y="3501256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أَنْتُما، </a:t>
              </a:r>
              <a:r>
                <a:rPr lang="ar-M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اِلْتَقِطا 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أَوْراقَ </a:t>
              </a:r>
              <a:r>
                <a:rPr lang="ar-S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C9C6FBE-EDC5-5DF9-ABB5-021B853E47F1}"/>
                </a:ext>
              </a:extLst>
            </p:cNvPr>
            <p:cNvSpPr/>
            <p:nvPr/>
          </p:nvSpPr>
          <p:spPr>
            <a:xfrm>
              <a:off x="2056622" y="4682381"/>
              <a:ext cx="4989490" cy="68192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0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أَنْتُمْ، </a:t>
              </a:r>
              <a:r>
                <a:rPr lang="ar-M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اِلْتَقِطوا  أَوْراقَ </a:t>
              </a:r>
              <a:r>
                <a:rPr lang="ar-S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لْأَشْجارِ.</a:t>
              </a:r>
              <a:endParaRPr lang="fr-MA" sz="4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ص 59.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وضعوا سطرا تحت الكلمات البصرية في النص.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5955117" y="5639838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E803EC-409E-DB16-35EF-415105807AE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5D499-328D-D5F3-4803-F2EF3B876A15}"/>
              </a:ext>
            </a:extLst>
          </p:cNvPr>
          <p:cNvSpPr>
            <a:spLocks/>
          </p:cNvSpPr>
          <p:nvPr/>
        </p:nvSpPr>
        <p:spPr>
          <a:xfrm>
            <a:off x="362025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75860-638B-F9F7-F335-42E781EDBDD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9DBD6C-FAB2-62FF-DC16-AD6200D541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C92A0E8-32F3-8D01-1EB9-6CB968E019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24F346-BF30-65B0-F958-30C0CF309A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8487" y="149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3B4838-BA9C-7E5E-43F3-5C79922ABC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5091" y="14965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B3116C-673C-CEED-7246-F9363E993A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4A83F5-7454-FC86-5984-2552D8F986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FF472A-647E-AE68-B564-B47BFED53802}"/>
              </a:ext>
            </a:extLst>
          </p:cNvPr>
          <p:cNvSpPr>
            <a:spLocks/>
          </p:cNvSpPr>
          <p:nvPr/>
        </p:nvSpPr>
        <p:spPr>
          <a:xfrm>
            <a:off x="5110503" y="162643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32" name="Image 3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1AE694E-8461-D3AF-C5D5-41F21EC30A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8265" y="1511262"/>
            <a:ext cx="3308554" cy="534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5017</TotalTime>
  <Words>2637</Words>
  <Application>Microsoft Office PowerPoint</Application>
  <PresentationFormat>Affichage à l'écran (4:3)</PresentationFormat>
  <Paragraphs>531</Paragraphs>
  <Slides>70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70</vt:i4>
      </vt:variant>
    </vt:vector>
  </HeadingPairs>
  <TitlesOfParts>
    <vt:vector size="99" baseType="lpstr">
      <vt:lpstr>Dosis Medium</vt:lpstr>
      <vt:lpstr>Calibri Light</vt:lpstr>
      <vt:lpstr>Times New Roman</vt:lpstr>
      <vt:lpstr>Noto Sans Symbols</vt:lpstr>
      <vt:lpstr>Arial</vt:lpstr>
      <vt:lpstr>Helvetica</vt:lpstr>
      <vt:lpstr>Wingdings</vt:lpstr>
      <vt:lpstr>Microsoft Uighur</vt:lpstr>
      <vt:lpstr>Calibri</vt:lpstr>
      <vt:lpstr>Dosis</vt:lpstr>
      <vt:lpstr>Abadi</vt:lpstr>
      <vt:lpstr>Dosis SemiBold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2_02- معــــــــــجم</vt:lpstr>
      <vt:lpstr>2_03- استماع وتحدث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انقلوا الفقرة الأولى بخط جميل.</vt:lpstr>
      <vt:lpstr>الطلاقة</vt:lpstr>
      <vt:lpstr>دليل تمرير رائز الطلاقة 2</vt:lpstr>
      <vt:lpstr>معايير تصحيح رائز 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Présentation PowerPoint</vt:lpstr>
      <vt:lpstr>ما اسم المكان الذي تأوي إليه الأغنام عند عودتها من المرعى؟ من يعبر عن المشهد بجملة؟ </vt:lpstr>
      <vt:lpstr>من يقرأ؟</vt:lpstr>
      <vt:lpstr>أين ترعى الأغنام؟ من يعبر عن المشهد بجملة؟ </vt:lpstr>
      <vt:lpstr>من يقرأ؟</vt:lpstr>
      <vt:lpstr>ماذا فعل الأب؟ من يعبر عن المشهد بجملة؟ </vt:lpstr>
      <vt:lpstr>من يقرأ؟</vt:lpstr>
      <vt:lpstr>كيف هي أزقة المدينة القديمة؟ من يعبر عن المشهد بجملة؟ </vt:lpstr>
      <vt:lpstr>من يقرأ؟</vt:lpstr>
      <vt:lpstr>ماذا فعل الفلاح؟ من يعبر عن المشهد بجملة؟ </vt:lpstr>
      <vt:lpstr>من يقرأ؟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من كان توقعه قريبا لمضمون النص؟  </vt:lpstr>
      <vt:lpstr> </vt:lpstr>
      <vt:lpstr> </vt:lpstr>
      <vt:lpstr> </vt:lpstr>
      <vt:lpstr>خذوا ألواحكم سأطرح عليكم بعض الأسئلة.</vt:lpstr>
      <vt:lpstr>هل توقعت أنَّ تَكاسُلَ قَطْرَةِ ٱلْمَطَرِ وَحَبَّةِ ٱلْقَمْحِ سَيُسَبِّبُ ٱلْجوعَ؟ اكتبوا  في اللوحة: نعم أو لا</vt:lpstr>
      <vt:lpstr>كم مرة تكررت كلمة" قطرة"؟</vt:lpstr>
      <vt:lpstr> تكررت كلمة" قطرة" 6 مرات.</vt:lpstr>
      <vt:lpstr>Présentation PowerPoint</vt:lpstr>
      <vt:lpstr> خذوا دفاتركم</vt:lpstr>
      <vt:lpstr>خذوا الكراسات ص 60 .أكملوا الصرف بالكلمات المناسبة</vt:lpstr>
      <vt:lpstr>أكملوا الجملة الأولى: أَنْتُما، .................أَوْراقَ ٱلْأَشْجارِ.</vt:lpstr>
      <vt:lpstr>صححوا. </vt:lpstr>
      <vt:lpstr> اختتام الحصة </vt:lpstr>
      <vt:lpstr>تدربنا على قراءة فقرة بدقة واسترسال </vt:lpstr>
      <vt:lpstr>من يذكرنا بكلمات المعجم؟</vt:lpstr>
      <vt:lpstr>أكملنا التصريف بالكلمات المناسبة.</vt:lpstr>
      <vt:lpstr>في المنزل، تدربوا على قراءة النص ص 59. وضعوا سطرا تحت الكلمات البصرية في النص.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48</cp:revision>
  <dcterms:created xsi:type="dcterms:W3CDTF">2023-09-20T21:35:22Z</dcterms:created>
  <dcterms:modified xsi:type="dcterms:W3CDTF">2026-03-02T21:13:42Z</dcterms:modified>
</cp:coreProperties>
</file>