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1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2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3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4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5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14" r:id="rId3"/>
    <p:sldMasterId id="2147483732" r:id="rId4"/>
    <p:sldMasterId id="2147483773" r:id="rId5"/>
    <p:sldMasterId id="2147483836" r:id="rId6"/>
    <p:sldMasterId id="2147483851" r:id="rId7"/>
    <p:sldMasterId id="2147483863" r:id="rId8"/>
    <p:sldMasterId id="2147483865" r:id="rId9"/>
    <p:sldMasterId id="2147483898" r:id="rId10"/>
    <p:sldMasterId id="2147483902" r:id="rId11"/>
    <p:sldMasterId id="2147483925" r:id="rId12"/>
    <p:sldMasterId id="2147483948" r:id="rId13"/>
    <p:sldMasterId id="2147483965" r:id="rId14"/>
    <p:sldMasterId id="2147483988" r:id="rId15"/>
    <p:sldMasterId id="2147484002" r:id="rId16"/>
  </p:sldMasterIdLst>
  <p:notesMasterIdLst>
    <p:notesMasterId r:id="rId75"/>
  </p:notesMasterIdLst>
  <p:sldIdLst>
    <p:sldId id="2147482835" r:id="rId17"/>
    <p:sldId id="2147482723" r:id="rId18"/>
    <p:sldId id="2147482771" r:id="rId19"/>
    <p:sldId id="2147482692" r:id="rId20"/>
    <p:sldId id="2147482531" r:id="rId21"/>
    <p:sldId id="2147482727" r:id="rId22"/>
    <p:sldId id="2147482713" r:id="rId23"/>
    <p:sldId id="2147482728" r:id="rId24"/>
    <p:sldId id="2147482508" r:id="rId25"/>
    <p:sldId id="2147482729" r:id="rId26"/>
    <p:sldId id="2147482730" r:id="rId27"/>
    <p:sldId id="2134806537" r:id="rId28"/>
    <p:sldId id="2147482772" r:id="rId29"/>
    <p:sldId id="2147482776" r:id="rId30"/>
    <p:sldId id="2147482790" r:id="rId31"/>
    <p:sldId id="2147482794" r:id="rId32"/>
    <p:sldId id="2147482795" r:id="rId33"/>
    <p:sldId id="2147482797" r:id="rId34"/>
    <p:sldId id="2147482792" r:id="rId35"/>
    <p:sldId id="2147482833" r:id="rId36"/>
    <p:sldId id="2147482824" r:id="rId37"/>
    <p:sldId id="2147482816" r:id="rId38"/>
    <p:sldId id="2147482791" r:id="rId39"/>
    <p:sldId id="2147482830" r:id="rId40"/>
    <p:sldId id="2147482834" r:id="rId41"/>
    <p:sldId id="2147482817" r:id="rId42"/>
    <p:sldId id="2147482822" r:id="rId43"/>
    <p:sldId id="2147482831" r:id="rId44"/>
    <p:sldId id="2147482823" r:id="rId45"/>
    <p:sldId id="2147482705" r:id="rId46"/>
    <p:sldId id="2147482491" r:id="rId47"/>
    <p:sldId id="2147482766" r:id="rId48"/>
    <p:sldId id="2147482740" r:id="rId49"/>
    <p:sldId id="2147482741" r:id="rId50"/>
    <p:sldId id="2147482743" r:id="rId51"/>
    <p:sldId id="303" r:id="rId52"/>
    <p:sldId id="2147482836" r:id="rId53"/>
    <p:sldId id="2147482744" r:id="rId54"/>
    <p:sldId id="2147482837" r:id="rId55"/>
    <p:sldId id="304" r:id="rId56"/>
    <p:sldId id="2147482838" r:id="rId57"/>
    <p:sldId id="2147482745" r:id="rId58"/>
    <p:sldId id="2147482839" r:id="rId59"/>
    <p:sldId id="2147482748" r:id="rId60"/>
    <p:sldId id="2147482749" r:id="rId61"/>
    <p:sldId id="2147482750" r:id="rId62"/>
    <p:sldId id="2147482840" r:id="rId63"/>
    <p:sldId id="2147482763" r:id="rId64"/>
    <p:sldId id="2147482761" r:id="rId65"/>
    <p:sldId id="305" r:id="rId66"/>
    <p:sldId id="2147482746" r:id="rId67"/>
    <p:sldId id="2147482762" r:id="rId68"/>
    <p:sldId id="2147482524" r:id="rId69"/>
    <p:sldId id="2147482753" r:id="rId70"/>
    <p:sldId id="2147482521" r:id="rId71"/>
    <p:sldId id="2147482499" r:id="rId72"/>
    <p:sldId id="2147482510" r:id="rId73"/>
    <p:sldId id="2147482522" r:id="rId74"/>
  </p:sldIdLst>
  <p:sldSz cx="9144000" cy="6858000" type="screen4x3"/>
  <p:notesSz cx="6858000" cy="9144000"/>
  <p:embeddedFontLst>
    <p:embeddedFont>
      <p:font typeface="Abadi" panose="020B0604020104020204" pitchFamily="34" charset="0"/>
      <p:regular r:id="rId76"/>
      <p:bold r:id="rId77"/>
      <p:italic r:id="rId78"/>
      <p:boldItalic r:id="rId79"/>
    </p:embeddedFont>
    <p:embeddedFont>
      <p:font typeface="Dosis" pitchFamily="2" charset="0"/>
      <p:regular r:id="rId80"/>
      <p:bold r:id="rId81"/>
    </p:embeddedFont>
    <p:embeddedFont>
      <p:font typeface="Dosis Medium" pitchFamily="2" charset="0"/>
      <p:regular r:id="rId82"/>
      <p:bold r:id="rId83"/>
    </p:embeddedFont>
    <p:embeddedFont>
      <p:font typeface="Dosis SemiBold" pitchFamily="2" charset="0"/>
      <p:regular r:id="rId84"/>
      <p:bold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Noto Sans Symbols" panose="020B0604020202020204" charset="0"/>
      <p:regular r:id="rId88"/>
      <p:bold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B"/>
    <a:srgbClr val="DDF1EC"/>
    <a:srgbClr val="D6E9EA"/>
    <a:srgbClr val="00ABA3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0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22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font" Target="fonts/font9.fntdata"/><Relationship Id="rId89" Type="http://schemas.openxmlformats.org/officeDocument/2006/relationships/font" Target="fonts/font14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font" Target="fonts/font4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129" Type="http://schemas.openxmlformats.org/officeDocument/2006/relationships/presProps" Target="presProp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font" Target="fonts/font13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font" Target="fonts/font11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87" Type="http://schemas.openxmlformats.org/officeDocument/2006/relationships/font" Target="fonts/font12.fntdata"/><Relationship Id="rId131" Type="http://schemas.openxmlformats.org/officeDocument/2006/relationships/theme" Target="theme/theme1.xml"/><Relationship Id="rId61" Type="http://schemas.openxmlformats.org/officeDocument/2006/relationships/slide" Target="slides/slide45.xml"/><Relationship Id="rId82" Type="http://schemas.openxmlformats.org/officeDocument/2006/relationships/font" Target="fonts/font7.fntdata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56" Type="http://schemas.openxmlformats.org/officeDocument/2006/relationships/slide" Target="slides/slide40.xml"/><Relationship Id="rId7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8219841E-AE20-CAA3-B338-4B28D752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7C428AA-4B7F-0B6A-8194-D9D17ACC5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16CA406-473C-C30F-007D-22FC13FC6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8DEFFE2-0EEB-BFA5-A3A5-E1E575BDEF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10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>
          <a:extLst>
            <a:ext uri="{FF2B5EF4-FFF2-40B4-BE49-F238E27FC236}">
              <a16:creationId xmlns:a16="http://schemas.microsoft.com/office/drawing/2014/main" id="{45AE8D1A-8E99-E2A9-AFE4-E69A295A9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>
            <a:extLst>
              <a:ext uri="{FF2B5EF4-FFF2-40B4-BE49-F238E27FC236}">
                <a16:creationId xmlns:a16="http://schemas.microsoft.com/office/drawing/2014/main" id="{E039F39C-0DFC-B353-633C-8E231D6EDF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76" name="Google Shape;1376;p12:notes">
            <a:extLst>
              <a:ext uri="{FF2B5EF4-FFF2-40B4-BE49-F238E27FC236}">
                <a16:creationId xmlns:a16="http://schemas.microsoft.com/office/drawing/2014/main" id="{1C067D0F-3C46-981F-2DA0-D44EC0D13D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2013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BE5C71D8-1855-1B12-F69C-5B2EC4BA8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51B0DBCD-6337-87A5-47B9-A440EABA72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0514B4F8-A0B7-A89A-4704-35F1B3EACC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8949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C11AC1AA-BB0D-E1E7-B05B-F23BF428E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C98F5245-8E24-425E-CA0E-93FAD8043B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9B968668-03E0-B6BE-8AB7-E3D84BFB14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2227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F0EFF8F3-E3E8-B4FA-4410-CD28CD37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0F78E471-22BE-F187-6798-621D5F0DCC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D3AA4118-86F6-07DF-B991-9DE99C165B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61271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9FB3BD83-F5EC-5628-A444-2E3288F21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53CFB215-6D5F-1E57-2CE7-BBB08436D5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AB7867F0-F55B-A101-CE08-19DE80274B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61948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5DB64F6F-A24E-0720-4561-68887A1BC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B4716B24-A26B-4146-2021-939B227A8D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C26271A-D80F-6B9B-C246-ED8E2967BE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42574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74EB4853-C0E3-3061-AE20-1F3F7AD19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F99844DC-B54E-6CA3-3AB2-5F3D5328D3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3372B68B-4AF7-8482-DC31-C91F352B22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3831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839C800B-327F-41D3-E404-B3F887491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6CB2609E-A3FC-BA09-9C42-AF619A8D95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8F42DA47-AB84-4CDB-7653-085C89EA8B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3513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05E4F7ED-EBC0-5C1E-E44E-393CD077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D1E3FEA6-537E-3598-142C-0CD032868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C51B8653-69CE-A675-E6B7-FB47B087FD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98318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CD5A5B6B-37C1-7DAA-CFF9-47967B321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1C92D1D8-D660-A8EC-DC3C-34C7B0A66A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F8186BCE-DED7-C8F9-8CDA-BFEF3714CD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2948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FCC00470-AE93-342B-4313-C1CC4D3D6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A2543462-50A7-19D6-2B5A-859DE1C457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05BD8415-219F-DF04-4BA4-02034FAF6E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291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36798A23-8896-1AD9-4A40-4EACF2562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C70DCDB-879C-5FC0-E043-16F46D3CF2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C5F57C6A-BD19-CE50-9D1D-2DA27E04BA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6518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97DEEB7A-40E9-02AB-688A-B04CBE776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0D52A47D-370B-9C96-ADE6-74B3D6B923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26B8584F-D969-CDE2-F25E-4911621ECE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523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7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6.png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645956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261096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32539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296992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36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3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image" Target="../media/image3.jp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22.xml"/><Relationship Id="rId21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20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29.xml"/><Relationship Id="rId19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Relationship Id="rId22" Type="http://schemas.openxmlformats.org/officeDocument/2006/relationships/slideLayout" Target="../slideLayouts/slideLayout14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slideLayout" Target="../slideLayouts/slideLayout154.xml"/><Relationship Id="rId18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44.xml"/><Relationship Id="rId21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17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43.xml"/><Relationship Id="rId16" Type="http://schemas.openxmlformats.org/officeDocument/2006/relationships/slideLayout" Target="../slideLayouts/slideLayout157.xml"/><Relationship Id="rId20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146.xml"/><Relationship Id="rId15" Type="http://schemas.openxmlformats.org/officeDocument/2006/relationships/slideLayout" Target="../slideLayouts/slideLayout15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51.xml"/><Relationship Id="rId19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slideLayout" Target="../slideLayouts/slideLayout155.xml"/><Relationship Id="rId22" Type="http://schemas.openxmlformats.org/officeDocument/2006/relationships/slideLayout" Target="../slideLayouts/slideLayout16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18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79.xml"/><Relationship Id="rId20" Type="http://schemas.openxmlformats.org/officeDocument/2006/relationships/image" Target="../media/image15.bin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3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1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4.xml"/><Relationship Id="rId21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20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91.xml"/><Relationship Id="rId19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Relationship Id="rId22" Type="http://schemas.openxmlformats.org/officeDocument/2006/relationships/slideLayout" Target="../slideLayouts/slideLayout20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1.xml"/><Relationship Id="rId13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210.xml"/><Relationship Id="rId12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204.xml"/><Relationship Id="rId6" Type="http://schemas.openxmlformats.org/officeDocument/2006/relationships/slideLayout" Target="../slideLayouts/slideLayout209.xml"/><Relationship Id="rId11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08.xml"/><Relationship Id="rId10" Type="http://schemas.openxmlformats.org/officeDocument/2006/relationships/slideLayout" Target="../slideLayouts/slideLayout213.xml"/><Relationship Id="rId4" Type="http://schemas.openxmlformats.org/officeDocument/2006/relationships/slideLayout" Target="../slideLayouts/slideLayout207.xml"/><Relationship Id="rId9" Type="http://schemas.openxmlformats.org/officeDocument/2006/relationships/slideLayout" Target="../slideLayouts/slideLayout212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1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4015" r:id="rId17"/>
    <p:sldLayoutId id="214748401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01/03/2026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140.xml"/><Relationship Id="rId10" Type="http://schemas.openxmlformats.org/officeDocument/2006/relationships/image" Target="../media/image38.png"/><Relationship Id="rId4" Type="http://schemas.openxmlformats.org/officeDocument/2006/relationships/video" Target="../media/media2.mp4"/><Relationship Id="rId9" Type="http://schemas.openxmlformats.org/officeDocument/2006/relationships/image" Target="../media/image25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3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44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4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43.xml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21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51.png"/><Relationship Id="rId5" Type="http://schemas.openxmlformats.org/officeDocument/2006/relationships/image" Target="../media/image20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8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8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4.png"/><Relationship Id="rId4" Type="http://schemas.openxmlformats.org/officeDocument/2006/relationships/image" Target="../media/image20.png"/><Relationship Id="rId9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8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1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9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9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4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62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62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62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62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1.png"/><Relationship Id="rId7" Type="http://schemas.openxmlformats.org/officeDocument/2006/relationships/image" Target="../media/image3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5.gif"/><Relationship Id="rId4" Type="http://schemas.openxmlformats.org/officeDocument/2006/relationships/image" Target="../media/image68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1889BAE-DED1-2CE6-4E55-F2750D2387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57" b="321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50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ea typeface="Dosis SemiBold"/>
                <a:cs typeface="Arial" panose="020B0604020202020204" pitchFamily="34" charset="0"/>
                <a:sym typeface="Dosis SemiBold"/>
              </a:rPr>
              <a:t>أنشطة اعتيادية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الطلاقة </a:t>
            </a:r>
            <a:r>
              <a:rPr lang="ar-MA" sz="120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/ </a:t>
            </a:r>
            <a:r>
              <a:rPr lang="ar-MA" sz="1200" noProof="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التحدث</a:t>
            </a: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وضعية تقويمية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1 -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680071" y="194093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أنشطة اعتيادية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lang="fr-MA" sz="1200" dirty="0">
              <a:solidFill>
                <a:srgbClr val="757575"/>
              </a:solidFill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البنيات اللغوية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932720" y="237744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البنيات اللغوية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" name="Google Shape;1173;p2">
            <a:extLst>
              <a:ext uri="{FF2B5EF4-FFF2-40B4-BE49-F238E27FC236}">
                <a16:creationId xmlns:a16="http://schemas.microsoft.com/office/drawing/2014/main" id="{E7EACE19-4B77-866C-4FDF-3D67BE1F95DB}"/>
              </a:ext>
            </a:extLst>
          </p:cNvPr>
          <p:cNvGrpSpPr/>
          <p:nvPr/>
        </p:nvGrpSpPr>
        <p:grpSpPr>
          <a:xfrm flipH="1">
            <a:off x="4735350" y="5080864"/>
            <a:ext cx="3780000" cy="1332000"/>
            <a:chOff x="648000" y="1944000"/>
            <a:chExt cx="3780000" cy="1332000"/>
          </a:xfrm>
        </p:grpSpPr>
        <p:sp>
          <p:nvSpPr>
            <p:cNvPr id="6" name="Google Shape;1174;p2">
              <a:extLst>
                <a:ext uri="{FF2B5EF4-FFF2-40B4-BE49-F238E27FC236}">
                  <a16:creationId xmlns:a16="http://schemas.microsoft.com/office/drawing/2014/main" id="{8D7AB306-73F1-F785-1A93-1B45D2299F20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75;p2">
              <a:extLst>
                <a:ext uri="{FF2B5EF4-FFF2-40B4-BE49-F238E27FC236}">
                  <a16:creationId xmlns:a16="http://schemas.microsoft.com/office/drawing/2014/main" id="{A0794CB9-BE06-6951-A449-F59F7CC765A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176;p2">
            <a:extLst>
              <a:ext uri="{FF2B5EF4-FFF2-40B4-BE49-F238E27FC236}">
                <a16:creationId xmlns:a16="http://schemas.microsoft.com/office/drawing/2014/main" id="{4AED1DC4-F443-02CB-A5E1-C2FF93F11836}"/>
              </a:ext>
            </a:extLst>
          </p:cNvPr>
          <p:cNvSpPr/>
          <p:nvPr/>
        </p:nvSpPr>
        <p:spPr>
          <a:xfrm>
            <a:off x="4887961" y="5532152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739350" y="5056226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6 -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891961" y="55075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نشيد : «القرية»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sz="18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قراءة النص "رحلة إلى المدينة  " ونقل الفقرة الأولى بخط جميل.</a:t>
            </a:r>
            <a:endParaRPr lang="ar-MA" sz="1800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9642" y="2790288"/>
            <a:ext cx="1438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الطلاقة/ التحدث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النص/ الفهم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وضعية تقويمية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72608" y="2655179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الطلاقة والتحدث؛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المكتسبات السابقة للإجابة عن أسئلة الوضعية التقويمية.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«القرية» /إملاء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BD79885-DD4D-E7EC-6552-12D801897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2FD152-A167-E990-AB1B-E44BF362D2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3388A75-5DDD-E432-DBA0-2BD65E14E7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FF6700D-DFCA-1C01-D6E5-DC6961F2FBD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7159FD-4102-BA85-FBA5-E4D3F5F75EA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D72BA5-60BE-B158-555A-6F182AE06142}"/>
              </a:ext>
            </a:extLst>
          </p:cNvPr>
          <p:cNvSpPr>
            <a:spLocks/>
          </p:cNvSpPr>
          <p:nvPr/>
        </p:nvSpPr>
        <p:spPr>
          <a:xfrm>
            <a:off x="4237521" y="14745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A36630F-3CE1-AAD2-76D8-927C3EE7593F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Google Shape;1246;p5">
            <a:extLst>
              <a:ext uri="{FF2B5EF4-FFF2-40B4-BE49-F238E27FC236}">
                <a16:creationId xmlns:a16="http://schemas.microsoft.com/office/drawing/2014/main" id="{A354AB34-3FD9-774A-87C1-8BEB7F9B5780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19" name="Espace réservé pour une image  16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BEEBD1-A535-B329-817C-270005903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9E475C0-F8FF-2801-6FAF-16669BE2C9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548" y="1072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322265-074A-F843-C982-1E9D9BC9ED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0550" y="1072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2E40EEE-D089-0344-B67E-006A2A1B2C0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7355" y="873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4861858-1604-D4B3-E77B-983A0BA9DCB5}"/>
              </a:ext>
            </a:extLst>
          </p:cNvPr>
          <p:cNvSpPr>
            <a:spLocks/>
          </p:cNvSpPr>
          <p:nvPr/>
        </p:nvSpPr>
        <p:spPr>
          <a:xfrm>
            <a:off x="6533540" y="973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25726C-8C03-FA17-A9E1-290767933193}"/>
              </a:ext>
            </a:extLst>
          </p:cNvPr>
          <p:cNvSpPr>
            <a:spLocks/>
          </p:cNvSpPr>
          <p:nvPr/>
        </p:nvSpPr>
        <p:spPr>
          <a:xfrm>
            <a:off x="977040" y="973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89EF6A-19A5-625E-2695-703FA7AA887F}"/>
              </a:ext>
            </a:extLst>
          </p:cNvPr>
          <p:cNvSpPr>
            <a:spLocks/>
          </p:cNvSpPr>
          <p:nvPr/>
        </p:nvSpPr>
        <p:spPr>
          <a:xfrm>
            <a:off x="4471432" y="97305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0DBC22-9D6C-50B0-F9D6-B173434F3E90}"/>
              </a:ext>
            </a:extLst>
          </p:cNvPr>
          <p:cNvSpPr>
            <a:spLocks/>
          </p:cNvSpPr>
          <p:nvPr/>
        </p:nvSpPr>
        <p:spPr>
          <a:xfrm>
            <a:off x="2881604" y="7744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4" name="Google Shape;1246;p5">
            <a:extLst>
              <a:ext uri="{FF2B5EF4-FFF2-40B4-BE49-F238E27FC236}">
                <a16:creationId xmlns:a16="http://schemas.microsoft.com/office/drawing/2014/main" id="{3BC032D6-50AF-2DC7-3175-13CFA1D6510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2299587" y="107235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743710-ABCC-53BC-18EF-625AFDC136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7747" y="1544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F6DCED-90CC-D2E8-8619-F9A7A2248A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8749" y="1544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A5B109-DBBC-D29F-A3D9-39414BA9E49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54" y="1345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AD65513-CFDA-1E2E-57E3-102CADB56840}"/>
              </a:ext>
            </a:extLst>
          </p:cNvPr>
          <p:cNvSpPr>
            <a:spLocks/>
          </p:cNvSpPr>
          <p:nvPr/>
        </p:nvSpPr>
        <p:spPr>
          <a:xfrm>
            <a:off x="6281739" y="1445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DEEF96-9A49-ABE4-9CCC-EED7CEE90409}"/>
              </a:ext>
            </a:extLst>
          </p:cNvPr>
          <p:cNvSpPr>
            <a:spLocks/>
          </p:cNvSpPr>
          <p:nvPr/>
        </p:nvSpPr>
        <p:spPr>
          <a:xfrm>
            <a:off x="725239" y="1445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9E9FE1-F63B-D17D-EC44-8A2F7CBC40AA}"/>
              </a:ext>
            </a:extLst>
          </p:cNvPr>
          <p:cNvSpPr>
            <a:spLocks/>
          </p:cNvSpPr>
          <p:nvPr/>
        </p:nvSpPr>
        <p:spPr>
          <a:xfrm>
            <a:off x="4219631" y="14451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A8134C-94A8-7644-985E-8F8BEF3520E8}"/>
              </a:ext>
            </a:extLst>
          </p:cNvPr>
          <p:cNvSpPr>
            <a:spLocks/>
          </p:cNvSpPr>
          <p:nvPr/>
        </p:nvSpPr>
        <p:spPr>
          <a:xfrm>
            <a:off x="2629803" y="1246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23637B86-7DAB-3DE6-4A4E-54BFDEF94416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2047786" y="154447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rgbClr val="A5A5A5"/>
                </a:solidFill>
                <a:latin typeface="Arial"/>
                <a:cs typeface="Arial"/>
                <a:sym typeface="Arial"/>
              </a:rPr>
              <a:t>ننشد معا</a:t>
            </a:r>
            <a:endParaRPr dirty="0"/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FD570C-84EA-0191-978E-B9E333F04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A2C61-F2C4-8EAD-6BD3-AC161AE3BD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74EBBD-F72C-9D81-8204-D8DBE6F785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A657276-D422-5E2C-F9CD-C7C1669BB4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D7C281-8A0A-1A82-6927-17F0CF131F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ACFE2B-1AA7-9C55-FF5E-125F14AD0C9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0774E6-3CB5-EFB5-ED1A-CA3B4D4095B1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A8FA87-2246-835C-734C-9ACF4D6382A3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0" name="Google Shape;1246;p5">
            <a:extLst>
              <a:ext uri="{FF2B5EF4-FFF2-40B4-BE49-F238E27FC236}">
                <a16:creationId xmlns:a16="http://schemas.microsoft.com/office/drawing/2014/main" id="{41295E2C-41A6-B866-7C07-32A6A2106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3AF82F-9D33-5471-8ED9-28D04AC0F8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180" y="1785051"/>
            <a:ext cx="7171041" cy="470905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E24A348-DBCB-0D25-14AB-F821F0F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C56E07E-01E0-07AD-1CC3-3C18EFD13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B1E578-2CD7-609E-3056-34429D819A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363F36-FCC2-E88D-3E3D-63934933CD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3DD9164-2F25-3D57-8AB9-C14EB17244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0685D13-38F1-AC55-04FC-5A3C34CC86D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A6A8C64-0EE4-313F-EDFD-6E48CC7107E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DC99AF-B428-2518-48B6-4E324066171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6C636C-1196-C80D-45C3-1209E01AF381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0D224E-2984-A364-45A4-924A26884EBF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B7B2EE76-E0F2-4F4F-D18B-7CCC2129BE53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FINALE NACHID ALQARYA DONE">
            <a:hlinkClick r:id="" action="ppaction://media"/>
            <a:extLst>
              <a:ext uri="{FF2B5EF4-FFF2-40B4-BE49-F238E27FC236}">
                <a16:creationId xmlns:a16="http://schemas.microsoft.com/office/drawing/2014/main" id="{F4793CC8-6049-9BF6-4A6A-498CA8693E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2274" y="1924410"/>
            <a:ext cx="6961975" cy="417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6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CA5A5A3-FF4A-EA7E-33DC-FD0D88F9F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559F22-C5B3-EE75-2E21-E81C487137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1507E37-1961-F463-F04F-026BD46E37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D830CD2-1DAE-7A92-3F8C-DE214A270DD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A36E4D-797D-BDC4-CC35-6D9B0B8F65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17D86E-9321-6E5E-1D65-55F3D0F6B9A0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4A67A7-FB02-E11F-0758-6D3F27E8D5D7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5" name="Google Shape;1246;p5">
            <a:extLst>
              <a:ext uri="{FF2B5EF4-FFF2-40B4-BE49-F238E27FC236}">
                <a16:creationId xmlns:a16="http://schemas.microsoft.com/office/drawing/2014/main" id="{3B20E69C-36BD-2A77-89CB-06F35B55F42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(LF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1,LF2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129514845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سلسلة كلمات ونص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74617395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الخامس؛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الكلمات وفقرات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رحلة إلى المدينة (ص 64)،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61301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321939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64)  ودفاتر المنزل . اقرؤوا النص جيدا ثم انقلوا الفقرة الأولى بخط جميل.</a:t>
            </a:r>
            <a:endParaRPr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101DF8-E1D3-1991-C2BB-847CE87D2B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56E479-C70E-3A1F-E6A3-A92CCEA3E1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0FBF776-0DA7-6B44-13C7-3DF9D09C76D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EC1244-350E-B78F-7F61-BB2FEC67369A}"/>
              </a:ext>
            </a:extLst>
          </p:cNvPr>
          <p:cNvSpPr>
            <a:spLocks/>
          </p:cNvSpPr>
          <p:nvPr/>
        </p:nvSpPr>
        <p:spPr>
          <a:xfrm>
            <a:off x="4098016" y="15155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9F25DF2-1AB1-652B-8828-CC3D0B7D53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EC899C-BF0E-FA04-96BD-305219AB08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4304" y="1359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E5138C6-F54A-8D06-8031-EE3817C4A86D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841473-276E-38C1-A317-E8D022387E50}"/>
              </a:ext>
            </a:extLst>
          </p:cNvPr>
          <p:cNvSpPr>
            <a:spLocks/>
          </p:cNvSpPr>
          <p:nvPr/>
        </p:nvSpPr>
        <p:spPr>
          <a:xfrm>
            <a:off x="2508553" y="1260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CFACA9E-8A0B-ACB7-C988-6FEFC9882E0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23107-142F-0BB2-D3D1-62D9DB1DB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AE128F2-D076-3115-7773-F553D72D52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5FED245-1CDD-E974-65D3-522C821F6F4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538F7B9-FE80-80C5-3407-042BC8C6FF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56DA4DE-071C-35F5-3C6E-92D3EAEAABF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فقرة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6AC1A9C-1440-C144-6790-236CC1C7D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228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B69AA-2066-AB21-7155-6853146FB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A0E9AD-D48C-F2AF-9F61-1AC177173725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فقرة  الطلاقة 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 قراءة 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30 ثانية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المتعلم (ة)  الفقرة بدقة واسترسال؛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سواء في الدقة أو الاسترسال؛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كلمة، لا تحتسب خطأ؛</a:t>
            </a:r>
          </a:p>
          <a:p>
            <a:pPr marL="457200" indent="-9525" algn="r" defTabSz="457200" rtl="1">
              <a:buFont typeface="Arial" panose="020B0604020202020204" pitchFamily="34" charset="0"/>
              <a:buChar char="•"/>
              <a:defRPr/>
            </a:pPr>
            <a:r>
              <a: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توقف المتعلم أمام كلمة لمدة تزيد عن 5 ثواني يطلب منه مواصلة القراءة.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يتوقف الإجراء بعد انتهاء مدة 90 ثانية. وإن لم يكمل المتعلم قراءة الفقرة.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2F57A7F-DD51-DFFA-B201-71E2CBC72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869372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2BBF22-5890-D345-48C5-611D9C93B2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43EAA3-A6EE-69B8-8F10-EDFF61963E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420059" y="1925698"/>
            <a:ext cx="8193813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بيعِ تَرْتَدي ٱلطَّبيعَةُ أَجْمَلَ حُلَّة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تَتَفَتَّحُ ٱلْأَزْهارُ وَتَنْتَشِرُ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ٱلْفَراشاتُ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ٱلْمُلَوَّنَةُ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تَخْضَرُّ ٱلْحُقولُ وَتَنْمو ٱلْأَشْجارُ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تُغَرِّدُ ٱلْعَصافيرُ بِأَلْحانِها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ٱلْعَذْبَةِ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يَصيرُ ٱلْهَواءُ لَطيفاً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فَنَخْرُجُ إِلى ٱلْحَديقَةِ فَرِحينَ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نَلْعَبُ وَنَسْتَمْتِعُ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أَجْمَلَ فَصْلَ ٱلرَّبيعِ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472C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284AE9-1E1C-272D-C785-AAAB1AA875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FBF506-0925-F5FE-959E-47D60B98D4CF}"/>
              </a:ext>
            </a:extLst>
          </p:cNvPr>
          <p:cNvSpPr>
            <a:spLocks/>
          </p:cNvSpPr>
          <p:nvPr/>
        </p:nvSpPr>
        <p:spPr>
          <a:xfrm>
            <a:off x="4098016" y="15155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7794356-BCA6-2338-44CC-EC2D5F1F30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4304" y="1359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B4372E4-0B6F-0583-FF9B-7288D2A98038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DA7C7D-A624-AD63-3643-AD2B3A741917}"/>
              </a:ext>
            </a:extLst>
          </p:cNvPr>
          <p:cNvSpPr>
            <a:spLocks/>
          </p:cNvSpPr>
          <p:nvPr/>
        </p:nvSpPr>
        <p:spPr>
          <a:xfrm>
            <a:off x="2508553" y="1260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780A2B22-06A6-9780-0AC6-AB3DE6BD43D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720355"/>
              </p:ext>
            </p:extLst>
          </p:nvPr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800703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15303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مرافق الحي في القرية أو المدينة.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أين يسكن؟ وما المرافق  الموجودة في حيه؟(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مرفقين من مرافق الحي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677FDF1-7BFB-8D6A-DDB7-EC88EE57A5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C7D604A-892B-DF6F-0AF3-8E6C85EA6BF9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4876800" y="3306234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أَ</a:t>
            </a:r>
            <a:r>
              <a:rPr lang="ar-MA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سْكُنُ في 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...............................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16" y="3431266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779008" y="2397736"/>
            <a:ext cx="185988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أَيْنَ تَسْكُنُ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4990494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في حَيِّي </a:t>
            </a: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73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365715" y="4191532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لْمَرافِقُ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لْمَوْجودَةُ في حَيِّكَ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3715" y="4245407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69E26D-23F0-6FF5-75A7-0B3FB9E508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0D4D11-D918-6589-C6AA-F6DDB2C4AA03}"/>
              </a:ext>
            </a:extLst>
          </p:cNvPr>
          <p:cNvSpPr>
            <a:spLocks/>
          </p:cNvSpPr>
          <p:nvPr/>
        </p:nvSpPr>
        <p:spPr>
          <a:xfrm>
            <a:off x="4098016" y="15155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8A23F73-D82D-07AE-F2E1-A70DA84A9CF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4304" y="1359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3B8098-63C4-F166-0191-5C4F57E74243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66EB31-16C9-83E0-BA28-92279F05EB62}"/>
              </a:ext>
            </a:extLst>
          </p:cNvPr>
          <p:cNvSpPr>
            <a:spLocks/>
          </p:cNvSpPr>
          <p:nvPr/>
        </p:nvSpPr>
        <p:spPr>
          <a:xfrm>
            <a:off x="2508553" y="1260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4B5C3C1F-2B94-E8BC-FD56-BF303634E22E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 descr="Une image contenant arbre, plein air, ciel, nuage&#10;&#10;Le contenu généré par l’IA peut être incorrect.">
            <a:extLst>
              <a:ext uri="{FF2B5EF4-FFF2-40B4-BE49-F238E27FC236}">
                <a16:creationId xmlns:a16="http://schemas.microsoft.com/office/drawing/2014/main" id="{DF467C9C-87D6-B199-FA7D-E0B15CA8AD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702" y="2266846"/>
            <a:ext cx="3591037" cy="349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682906"/>
              </p:ext>
            </p:extLst>
          </p:nvPr>
        </p:nvGraphicFramePr>
        <p:xfrm>
          <a:off x="637195" y="2429570"/>
          <a:ext cx="7886700" cy="335077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فصل من فصول السنة والأنشطة التي يمكن القيام بها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3 مظاهر على الأقل تميز فصل من فصول السنة الأربعة؛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الأنشطة التي يمكن القيام بها خلال فصل من الفصول الأربعة؛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ولو ذكر نشاطا واحدا)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61111CC-061D-1A01-BDAC-DCA6800206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DCBEF7-E021-68F7-8B2D-8D690F96D45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فصلا تفضله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تَرى في الطَّبيعَةِ خِلالَهُ؟ (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3 مظاهر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على الأقل)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</a:t>
            </a:r>
            <a:r>
              <a:rPr lang="ar-MA" sz="2400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تُحِبُّ أَنْ تَفْعَلَ فيهِ؟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مظاهر 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34BE75-DA95-332E-45E2-D4B002806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8968967-48BC-935D-5985-BF460F60EBF5}"/>
              </a:ext>
            </a:extLst>
          </p:cNvPr>
          <p:cNvSpPr>
            <a:spLocks/>
          </p:cNvSpPr>
          <p:nvPr/>
        </p:nvSpPr>
        <p:spPr>
          <a:xfrm>
            <a:off x="4098016" y="15155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C22C5C-6C95-4D5A-7906-38AC31A163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4304" y="1359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89B39C-FE69-342D-A7BA-59902C595C4C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374743-82D2-99B0-D159-58F09A20113D}"/>
              </a:ext>
            </a:extLst>
          </p:cNvPr>
          <p:cNvSpPr>
            <a:spLocks/>
          </p:cNvSpPr>
          <p:nvPr/>
        </p:nvSpPr>
        <p:spPr>
          <a:xfrm>
            <a:off x="2508553" y="1260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A6C5897-93BF-5CF9-358E-3C23FD78D7D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184D23-C9EB-55C3-3E24-DF3099A045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762" y="1844763"/>
            <a:ext cx="6925994" cy="462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الوضعية التقويمية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القراءة (رحلتي إلى المدرسة): القراءة والفهم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98409" y="969591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56CC841-36E5-4B78-BBCC-93C220AA4061}"/>
              </a:ext>
            </a:extLst>
          </p:cNvPr>
          <p:cNvSpPr txBox="1"/>
          <p:nvPr/>
        </p:nvSpPr>
        <p:spPr>
          <a:xfrm>
            <a:off x="262140" y="1695997"/>
            <a:ext cx="8489460" cy="473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ِحْلَتي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اِسْمي سُعادُ،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أَسْكُنُ في قَرْيَةٍ جَبَلِيَّةٍ. كُنْتُ أَذْهَبُ إِلى مَدْرَسَتي مَشْياً، أَحْمِلُ مِحْفَظَتي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ٱلثَّقيلَةَ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فَأَصِلُ مُتْعَبَةً. لَكِنّي كُنْتُ أُشارِكُ في دُروسي بِحَماسَةٍ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صَباحٍ، وَجَدْتُ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مُجْتَمِعينَ حَوْلَ شاحِنَةٍ كَبيرَةٍ. قالَ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ٱلْمُديرُ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لِنُرَحِّبْ بِأَعْضاءِ جَمْعِيَّةِ أَصْدِقاءِ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لَقَدْ أَحْضَروا لَكُمْ مُفاجَأَةً سارَّةً! هَتَفْنا جَميعاً: مَرْحَباً بِضُيوفِنَا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ٱلْكِرامِ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483C27F-38BE-D63E-0593-A706B6959E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50DFE3-B387-0F5B-117B-F8B0866110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11198A1-10F1-A4D7-F0C6-7E257B784F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09349CB-2862-AC18-08AD-CDEA0212BC8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BF65C1-28E2-A938-4296-35C1EABB865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C7A254-0B78-1292-DEC1-5DE063FFFC16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D85AE1-D067-C031-7FEF-742543BE6E27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75C73618-15F1-9F44-D534-EA310D346CC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07EA65-F292-BEFE-648C-280821C541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4BBB9-79C9-1124-E428-1DC57BC7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9467A06-5E3C-7A8B-54A2-128BF164B87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7B4F2E7-D208-0709-2136-906978BC1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F385578-5BF3-3FCD-1C0C-9657FF62C85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964C083-7B0E-327C-9DD6-A00B3BF427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C14FE40-AB33-D7C4-9B08-A0DFEF1145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5EBB56-17CB-BDD2-F0CC-20C4830A2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7BF57F-9F2B-7C9E-3FA6-24FF32A713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D4BEA0-03B7-D902-D3D5-6A55EF16B57F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769EE1-3F39-1318-1105-7869B20FDACE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66DEAC-A2CE-F237-0DE4-B26D14E90DCB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E15DE68B-8FCB-638C-7A6F-C027E4002B5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6D36815-4859-777D-2817-C598C03A9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89D908-6134-77B5-7EA4-B181A4E68844}"/>
              </a:ext>
            </a:extLst>
          </p:cNvPr>
          <p:cNvSpPr txBox="1"/>
          <p:nvPr/>
        </p:nvSpPr>
        <p:spPr>
          <a:xfrm>
            <a:off x="223807" y="1803997"/>
            <a:ext cx="8489460" cy="473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ِحْلَتي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اِسْمي سُعادُ،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أَسْكُنُ في قَرْيَةٍ جَبَلِيَّةٍ. كُنْتُ أَذْهَبُ إِلى مَدْرَسَتي مَشْياً، أَحْمِلُ مِحْفَظَتي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ٱلثَّقيلَةَ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فَأَصِلُ مُتْعَبَةً. لَكِنّي كُنْتُ أُشارِكُ في دُروسي بِحَماسَةٍ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صَباحٍ، وَجَدْتُ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مُجْتَمِعينَ حَوْلَ شاحِنَةٍ كَبيرَةٍ. قالَ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ٱلْمُديرُ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لِنُرَحِّبْ بِأَعْضاءِ جَمْعِيَّةِ أَصْدِقاءِ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لَقَدْ أَحْضَروا لَكُمْ مُفاجَأَةً سارَّةً! هَتَفْنا جَميعاً: مَرْحَباً بِضُيوفِنَا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ٱلْكِرامِ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004005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2AC1E22-14A4-A898-FB4D-53B231CC2E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7F8795-E18B-89F2-1AB5-F796AD269B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7AEDCB-A915-A605-80E9-EC835CE373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7E7052B-5FA8-BBE3-C360-26309B09C31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677FF7-6BFF-D5DA-940B-C56D3A8C446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F2F5D8E-BDB7-2B68-5CB1-8CCDAAEA0139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A64FCDE8-9BDE-73F6-6959-7BF7F9844D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D9892E0-9920-7F0C-F080-7E5D531AB2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EBA8BF-4E2C-40D8-42E7-51B174291437}"/>
              </a:ext>
            </a:extLst>
          </p:cNvPr>
          <p:cNvSpPr txBox="1"/>
          <p:nvPr/>
        </p:nvSpPr>
        <p:spPr>
          <a:xfrm>
            <a:off x="223807" y="2594500"/>
            <a:ext cx="848946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فُتِحَتْ أَبْوابُ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ٱلشّاحِنَةِ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لَمَعَتْ أَمامَ عَيْنَيَّ دَرّاجاتٌ جَديدَةٌ! أَخَذَ كُلُّ تِلْميذٍ دَرّاجَتَهُ. فَرِحْتُ كَثيراً حينَ رَأَيْتُ شَبَكَةً خَلْفِيَّةً لِلْمِحْفَظَةِ. أَمْسَكْتُ دَرّاجَتي لَكِنّي شَعَرْتُ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بِٱرْتِباكٍ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لِأَنّي لَمْ أَرْكَبِ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ٱلدَّرّاجَةَ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قَبْلُ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0CF61E-CABC-9873-9E6C-FDDB5CDA799B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96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2FB287-2913-1FDF-543A-56CD8ECAE3F1}"/>
              </a:ext>
            </a:extLst>
          </p:cNvPr>
          <p:cNvSpPr txBox="1"/>
          <p:nvPr/>
        </p:nvSpPr>
        <p:spPr>
          <a:xfrm>
            <a:off x="419348" y="2870690"/>
            <a:ext cx="830530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أَيّامٍ مِنَ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ٱلتَّدَرُّبِ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قُمْتُ بِرِحْلَتي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ٱلْأولى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دَرّاجَتي. وَأَصْبَحْتُ أَصِلُ مُبَكِّرَةً وَمُفْعَمَةً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بِٱلنَّشاطِ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3D31F11-4AF4-AEAA-5770-856D9672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73D74D-3EC8-A42E-F654-FA0CC02B29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35AB78-1BA3-B920-ADCF-5287C9DDC0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1C8C566-7671-1520-0007-EC3730E846C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457731-093A-CBD7-3ECA-84645DEAC4BA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43697F9-5694-E312-3E72-CB4A3BF113B6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29" name="Google Shape;1246;p5">
            <a:extLst>
              <a:ext uri="{FF2B5EF4-FFF2-40B4-BE49-F238E27FC236}">
                <a16:creationId xmlns:a16="http://schemas.microsoft.com/office/drawing/2014/main" id="{7F8EB067-F045-EE25-EC5B-2D710D5268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CC71660-8BAB-54CD-57F7-86D2ED2375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67E3AD0-5C1F-1383-64C0-FF211F17D489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6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>
          <a:extLst>
            <a:ext uri="{FF2B5EF4-FFF2-40B4-BE49-F238E27FC236}">
              <a16:creationId xmlns:a16="http://schemas.microsoft.com/office/drawing/2014/main" id="{E9D6FE55-D550-A5B1-C1F6-5EC5D8CF7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>
            <a:extLst>
              <a:ext uri="{FF2B5EF4-FFF2-40B4-BE49-F238E27FC236}">
                <a16:creationId xmlns:a16="http://schemas.microsoft.com/office/drawing/2014/main" id="{AA0C272F-54A2-456E-70AD-5BEE11A29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ألواحكم سأطرح عليكم بعض الأسئلة.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79" name="Google Shape;1379;p12">
            <a:extLst>
              <a:ext uri="{FF2B5EF4-FFF2-40B4-BE49-F238E27FC236}">
                <a16:creationId xmlns:a16="http://schemas.microsoft.com/office/drawing/2014/main" id="{84FB2D06-1D5E-AA67-0B3D-F9D65E1BEB61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5E21569-AC39-22C4-AF5D-DC90A2D5B0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1443C2-5336-99E0-4D0A-804567F4F2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3D5E60-B7B2-10EB-6659-8E6E7D8C35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1C20438-E18F-88BD-8025-09FB5DB087B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BE6E8-0480-F390-0FF9-5EEC7CE13449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2242CA-3976-F9D8-2DF9-A1518550ACA2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25" name="Google Shape;1246;p5">
            <a:extLst>
              <a:ext uri="{FF2B5EF4-FFF2-40B4-BE49-F238E27FC236}">
                <a16:creationId xmlns:a16="http://schemas.microsoft.com/office/drawing/2014/main" id="{1C02FF18-095B-D39C-45B9-03150B68F7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ECDB89-5458-FA6B-3084-62169789CE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2FA77C9-8C93-C928-A8D6-A9B4CD5311CE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173713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كيف كانت سعاد تتنقل إلى المدرسة؟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على الألواح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DCBCA97-2C4A-5D32-7FF6-589519D50B74}"/>
              </a:ext>
            </a:extLst>
          </p:cNvPr>
          <p:cNvGrpSpPr/>
          <p:nvPr/>
        </p:nvGrpSpPr>
        <p:grpSpPr>
          <a:xfrm>
            <a:off x="610859" y="2135670"/>
            <a:ext cx="7693151" cy="4110386"/>
            <a:chOff x="3266537" y="1949109"/>
            <a:chExt cx="4621138" cy="4110386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7419001-52D2-B3B0-46AC-124C0C77050F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كانَتْ سُعادُ تَتَنَقَّلُ إِلى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ﭐلْمَدْرَسَةِ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17ADB7F-B594-09D3-3FA9-97CD68F09760}"/>
                </a:ext>
              </a:extLst>
            </p:cNvPr>
            <p:cNvSpPr txBox="1"/>
            <p:nvPr/>
          </p:nvSpPr>
          <p:spPr>
            <a:xfrm>
              <a:off x="3266537" y="3088810"/>
              <a:ext cx="4572000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أ- 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بِـﭑلْحافِلَةِ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ﭐلْمَدْرَسِيَّةِ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ب-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بِـﭑلشّاحِنَةِ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ﭐلْكَبيرَةِ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ت-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بِٱلسَّيّارَةِ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مَعَ والِدَيْها؛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ث- مَشْياً عَلى قَدَمَيْها.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3E96F01-A18E-D2AE-F296-1276EE512C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EAA6FE-45CB-8071-BAC5-F69A9A5F6B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598E47-E17A-5FAA-4508-1428B6DB3B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9E25972-135A-B73D-4136-7A22DAACE3F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4DBC59-1638-DBE7-84E7-969F4B024CCC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A2B76D-D0BB-6475-59D7-39E8232C65CD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274D8083-68C0-B988-2EE4-94B1ED85874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2C35591-853A-5299-AD26-35FE87A13B84}"/>
              </a:ext>
            </a:extLst>
          </p:cNvPr>
          <p:cNvGrpSpPr/>
          <p:nvPr/>
        </p:nvGrpSpPr>
        <p:grpSpPr>
          <a:xfrm>
            <a:off x="1455762" y="3533618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A5BA683-0588-4998-C90B-2CB32443A29D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EEBAAD0-CFBC-7C49-FA45-3E0F287956FB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31ED7B9-B350-B1D3-3267-3B6C2E8ECE3D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3B27822C-EBCC-FCB0-311A-90130BD806D2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8A747BB-6833-4FCA-F9B6-044D52D6E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DB8416-BA81-BF17-FB6C-34921C6A3736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BFF19B62-A182-7EC5-683E-79F6DA44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A22CAE3C-1B79-3F9C-F071-715FD203D4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01DBFB6-B9D7-5210-A5CF-D2F8A720300A}"/>
              </a:ext>
            </a:extLst>
          </p:cNvPr>
          <p:cNvGrpSpPr/>
          <p:nvPr/>
        </p:nvGrpSpPr>
        <p:grpSpPr>
          <a:xfrm>
            <a:off x="610859" y="2135670"/>
            <a:ext cx="7693151" cy="4110386"/>
            <a:chOff x="3266537" y="1949109"/>
            <a:chExt cx="4621138" cy="4110386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39B44AE-DFE9-DB93-FAD4-06A3B1EF50FE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كانَتْ سُعادُ تَتَنَقَّلُ إِلى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ﭐلْمَدْرَسَةِ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6F9E7E1-132C-2232-E547-8C24BA9B9A6F}"/>
                </a:ext>
              </a:extLst>
            </p:cNvPr>
            <p:cNvSpPr txBox="1"/>
            <p:nvPr/>
          </p:nvSpPr>
          <p:spPr>
            <a:xfrm>
              <a:off x="3266537" y="3088810"/>
              <a:ext cx="4572000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أ- 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بِـﭑلْحافِلَةِ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ﭐلْمَدْرَسِيَّةِ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ب-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بِـﭑلشّاحِنَةِ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ﭐلْكَبيرَةِ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ت-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بِٱلسَّيّارَةِ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مَعَ والِدَيْها؛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ث- مَشْياً عَلى قَدَمَيْها.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36A66B7-64DE-9462-68B3-5DAB6EB406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A0E20D-5475-DD25-94C3-07E1AD39A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B560EE-7133-9DF5-E00D-00155B879E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E3303B-B0AB-34A1-C8D2-5D5A576A895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0BB8A3-FE0C-22B4-6FC7-38284B5623E8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5ECCAE-1EF6-E609-B534-6FBEBBC93832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E0FAB601-EEB3-CCDF-1B97-81741414035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8D017C3-78C5-0CCA-CBC6-4AC6B5646863}"/>
              </a:ext>
            </a:extLst>
          </p:cNvPr>
          <p:cNvGrpSpPr/>
          <p:nvPr/>
        </p:nvGrpSpPr>
        <p:grpSpPr>
          <a:xfrm>
            <a:off x="1455762" y="3533618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1175467C-DCB4-9071-5C62-0736110EC6ED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96653B0-1C63-459B-6EA5-D8D0441C8BCA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A69C652-6F1A-8137-090D-2405E736B905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9D0D14C8-0A82-2E68-6245-41913FB112FB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F69E988-0DB1-9FC8-F48D-FA819A33B1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BF8920A1-2BC1-B652-CDD6-31FEA59A19D5}"/>
              </a:ext>
            </a:extLst>
          </p:cNvPr>
          <p:cNvSpPr/>
          <p:nvPr/>
        </p:nvSpPr>
        <p:spPr>
          <a:xfrm>
            <a:off x="1536130" y="5650427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3BF791-BA2C-18C7-D9DB-EF52564EA862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98304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1A3C70F3-7F0F-7ADB-A868-ECA12454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6D6B3819-DDE6-03F6-608F-41CAB7C86F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أحضر ضيوف المدرسة؟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على الألواح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068402D-E1FA-2170-06C0-3817BE71FBAB}"/>
              </a:ext>
            </a:extLst>
          </p:cNvPr>
          <p:cNvGrpSpPr/>
          <p:nvPr/>
        </p:nvGrpSpPr>
        <p:grpSpPr>
          <a:xfrm>
            <a:off x="2391550" y="1937040"/>
            <a:ext cx="5756702" cy="3913164"/>
            <a:chOff x="2391550" y="1937040"/>
            <a:chExt cx="5756702" cy="3913164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CB3C5FC-ECAA-9214-F938-04635258402C}"/>
                </a:ext>
              </a:extLst>
            </p:cNvPr>
            <p:cNvSpPr txBox="1"/>
            <p:nvPr/>
          </p:nvSpPr>
          <p:spPr>
            <a:xfrm>
              <a:off x="3576252" y="1937040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أَحْضَرَ ضُيوفُ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975113D-CD21-0787-C4EA-0D908EEF974B}"/>
                </a:ext>
              </a:extLst>
            </p:cNvPr>
            <p:cNvSpPr txBox="1"/>
            <p:nvPr/>
          </p:nvSpPr>
          <p:spPr>
            <a:xfrm>
              <a:off x="2391550" y="2879519"/>
              <a:ext cx="4572000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lvl="0" indent="-514350" algn="r" rtl="1">
                <a:lnSpc>
                  <a:spcPct val="150000"/>
                </a:lnSpc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كُتُباً جَديدَةً؛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ب- دَرّاجاتٍ جَديدَةً؛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ت- لَوْحاتٍ  إِلِكْترونِيَّةً؛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ث- مَلابِسَ رِيّاضِيَّةً.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65F1875-527B-5290-BAD6-8990F19708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69AC18-CABA-32AD-698C-5EAB606C0B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383495-A0D8-D663-D419-EBA0E94F78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D2FA9C-19A3-C75B-D470-83A67C04BEF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F51CE4-E376-1E5F-1BF9-C2BB937AEE7C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C4DE75-A0B6-2DD6-92CB-80B09B5A63F1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AD17779C-4707-7753-97CF-F7723614D5A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D7D305A-E898-4B96-CB8A-957C74500613}"/>
              </a:ext>
            </a:extLst>
          </p:cNvPr>
          <p:cNvGrpSpPr/>
          <p:nvPr/>
        </p:nvGrpSpPr>
        <p:grpSpPr>
          <a:xfrm>
            <a:off x="1634526" y="3174342"/>
            <a:ext cx="451236" cy="2454190"/>
            <a:chOff x="2263725" y="3019516"/>
            <a:chExt cx="451236" cy="245419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D3710C3-9B26-D6DF-E728-ACDCF318CDCF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BC7A038A-60E9-0594-58AF-F09D59EC32A9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F29F29C-BECA-3FCD-FD63-BEA0BBEA6A56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C9C017F-F025-320E-2302-37E9264646E0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1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7DAB198-14BD-8EFC-B43D-45DE61E68E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893229-72DB-C104-184E-E2794FAD2EE9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789585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CAA6FC83-C310-1A8D-3AF0-31D88921F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DA27BDCF-6420-3B1C-D2B4-83EF578582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A461316-9345-B5A6-D3A6-AE1A7995348B}"/>
              </a:ext>
            </a:extLst>
          </p:cNvPr>
          <p:cNvGrpSpPr/>
          <p:nvPr/>
        </p:nvGrpSpPr>
        <p:grpSpPr>
          <a:xfrm>
            <a:off x="2391550" y="1937040"/>
            <a:ext cx="5756702" cy="3913164"/>
            <a:chOff x="2391550" y="1937040"/>
            <a:chExt cx="5756702" cy="3913164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D3C3E66-7B85-5B06-98FD-C37FA1E5A0C0}"/>
                </a:ext>
              </a:extLst>
            </p:cNvPr>
            <p:cNvSpPr txBox="1"/>
            <p:nvPr/>
          </p:nvSpPr>
          <p:spPr>
            <a:xfrm>
              <a:off x="3576252" y="1937040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أَحْضَرَ ضُيوفُ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5964B5D-1425-4534-30B3-F9F74BCF8CE0}"/>
                </a:ext>
              </a:extLst>
            </p:cNvPr>
            <p:cNvSpPr txBox="1"/>
            <p:nvPr/>
          </p:nvSpPr>
          <p:spPr>
            <a:xfrm>
              <a:off x="2391550" y="2879519"/>
              <a:ext cx="4572000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lvl="0" indent="-514350" algn="r" rtl="1">
                <a:lnSpc>
                  <a:spcPct val="150000"/>
                </a:lnSpc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كُتُباً جَديدَةً؛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ب- دَرّاجاتٍ جَديدَةً؛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ت- لَوْحاتٍ  إِلِكْترونِيَّةً؛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ث- مَلابِسَ رِيّاضِيَّةً.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C4FDC5C-A4DD-2B12-7BCD-C9A10FC797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AA7DA2-19D7-D03B-7282-15F726D84B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9613E0-268A-E05A-BD59-2CCCDB1D03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ADF486-33E4-C903-156A-BC0D71E29B1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8AD68D-633D-58FE-601B-DA5DDD8846D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746399-78BE-1144-8F79-3261D262D627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D53A2567-63FA-6C31-4B53-21EB1686859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C831DF7-7721-C982-F0F6-2570290991B5}"/>
              </a:ext>
            </a:extLst>
          </p:cNvPr>
          <p:cNvGrpSpPr/>
          <p:nvPr/>
        </p:nvGrpSpPr>
        <p:grpSpPr>
          <a:xfrm>
            <a:off x="1634526" y="3174342"/>
            <a:ext cx="451236" cy="2454190"/>
            <a:chOff x="2263725" y="3019516"/>
            <a:chExt cx="451236" cy="245419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AC40CD3-C5D3-962F-A8D8-50571C5F4A79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6D5196D-DD4D-43CF-76DE-5C866AE18DDC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819CF54-C164-48CD-F0BF-03C753133B6F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EBDB4E0-9E84-0B40-320E-0AC0A67F597A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1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1E59804-B78C-430D-943E-7710AFDF82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117AE78B-8A8C-3818-198F-9DA4E6830E19}"/>
              </a:ext>
            </a:extLst>
          </p:cNvPr>
          <p:cNvSpPr/>
          <p:nvPr/>
        </p:nvSpPr>
        <p:spPr>
          <a:xfrm>
            <a:off x="1700594" y="3912149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C5D00E-C204-DD92-F2AC-206B63687545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39296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/>
          <p:cNvSpPr txBox="1">
            <a:spLocks noGrp="1"/>
          </p:cNvSpPr>
          <p:nvPr>
            <p:ph type="title"/>
          </p:nvPr>
        </p:nvSpPr>
        <p:spPr>
          <a:xfrm>
            <a:off x="292608" y="756000"/>
            <a:ext cx="715825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لِماذا شَعَرَتْ سُعادُ </a:t>
            </a:r>
            <a:r>
              <a:rPr lang="ar-S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بِٱلِارْتِباكِ</a:t>
            </a: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حينَ أَمْسَكَتِ </a:t>
            </a:r>
            <a:r>
              <a:rPr lang="ar-S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ٱلدَّرّاجَةَ</a:t>
            </a: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؟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للجواب الصحيح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249DF6A-3774-676F-87FB-FA12F0F3A183}"/>
              </a:ext>
            </a:extLst>
          </p:cNvPr>
          <p:cNvGrpSpPr/>
          <p:nvPr/>
        </p:nvGrpSpPr>
        <p:grpSpPr>
          <a:xfrm>
            <a:off x="2212336" y="2180880"/>
            <a:ext cx="6029455" cy="3701416"/>
            <a:chOff x="2750782" y="1937040"/>
            <a:chExt cx="6029455" cy="370141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968301E-4687-E516-316A-BD50189669BD}"/>
                </a:ext>
              </a:extLst>
            </p:cNvPr>
            <p:cNvSpPr txBox="1"/>
            <p:nvPr/>
          </p:nvSpPr>
          <p:spPr>
            <a:xfrm>
              <a:off x="2952462" y="1937040"/>
              <a:ext cx="51957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شَعَرَتْ سُعادُ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بِٱلِارْتِباكِ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r>
                <a:rPr lang="f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69A5E38-EF50-8A4B-2E5A-8A1F7E61D591}"/>
                </a:ext>
              </a:extLst>
            </p:cNvPr>
            <p:cNvSpPr txBox="1"/>
            <p:nvPr/>
          </p:nvSpPr>
          <p:spPr>
            <a:xfrm>
              <a:off x="2750782" y="2670977"/>
              <a:ext cx="6029455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lvl="0" indent="-514350" algn="r" rtl="1">
                <a:lnSpc>
                  <a:spcPct val="150000"/>
                </a:lnSpc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لِأَنَّ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ٱلدَّرّاجَةَ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 كَبيرَةٌ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لِأَنَّها لَمْ تُحِبَّ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ٱلدَّرّاجَةَ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لِأَنَّها لَمْ تَرْكَبِ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ٱلدَّرّاجَةَ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مِنْ قَبْلُ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لِأَنَّ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ٱلطَّريقَ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طَويلَةٌ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f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6B7F95A-32BF-4242-8411-949F114F5B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393ED0-1FA0-FAAF-1782-D82DB854C5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587B7F-9EA3-6E86-DDC8-99300FAD1A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6B1ECDE-3071-CD28-74DB-9CC40503DDC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DFFECA-A903-8189-B4C4-30189E31DCE7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3A6411-BA8F-2980-0F79-53F57ED1DE7F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1E006DEA-0847-AC7D-7414-9E48BC8A558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08E18403-3A1E-96CA-A47C-CA3364828CA9}"/>
              </a:ext>
            </a:extLst>
          </p:cNvPr>
          <p:cNvGrpSpPr/>
          <p:nvPr/>
        </p:nvGrpSpPr>
        <p:grpSpPr>
          <a:xfrm>
            <a:off x="1812489" y="3252214"/>
            <a:ext cx="451236" cy="2454190"/>
            <a:chOff x="2263725" y="3019516"/>
            <a:chExt cx="451236" cy="245419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7B38C5F-E139-F94B-15AF-A23D31274738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07CD1C46-9A91-DAB7-77C4-B4B471E493D9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0424C01-DE4B-147A-0FC5-30D1FB32D256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FDB9AFE-82E6-21F5-420D-9E29EF65FE1D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2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E8E2914-675E-35A2-71E3-E73F20887D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B12710-2877-507F-1270-4F4BF1CA0C63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524E26C1-6CEF-ADD6-F121-E64FC33F0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377B2B17-0A51-C3F1-D3FB-B963D479DB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8" y="756000"/>
            <a:ext cx="715825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9FA821-4754-01DD-36C1-ABF0C2994200}"/>
              </a:ext>
            </a:extLst>
          </p:cNvPr>
          <p:cNvGrpSpPr/>
          <p:nvPr/>
        </p:nvGrpSpPr>
        <p:grpSpPr>
          <a:xfrm>
            <a:off x="2212336" y="2180880"/>
            <a:ext cx="6029455" cy="3701416"/>
            <a:chOff x="2750782" y="1937040"/>
            <a:chExt cx="6029455" cy="370141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D85EDEA-3D54-7FE3-5759-2BF7771EB545}"/>
                </a:ext>
              </a:extLst>
            </p:cNvPr>
            <p:cNvSpPr txBox="1"/>
            <p:nvPr/>
          </p:nvSpPr>
          <p:spPr>
            <a:xfrm>
              <a:off x="2952462" y="1937040"/>
              <a:ext cx="51957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شَعَرَتْ سُعادُ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بِٱلِارْتِباكِ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r>
                <a:rPr lang="f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F296FD7-9FB3-CCE8-FBBE-10FC8A545A47}"/>
                </a:ext>
              </a:extLst>
            </p:cNvPr>
            <p:cNvSpPr txBox="1"/>
            <p:nvPr/>
          </p:nvSpPr>
          <p:spPr>
            <a:xfrm>
              <a:off x="2750782" y="2670977"/>
              <a:ext cx="6029455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lvl="0" indent="-514350" algn="r" rtl="1">
                <a:lnSpc>
                  <a:spcPct val="150000"/>
                </a:lnSpc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لِأَنَّ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ٱلدَّرّاجَةَ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 كَبيرَةٌ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لِأَنَّها لَمْ تُحِبَّ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ٱلدَّرّاجَةَ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لِأَنَّها لَمْ تَرْكَبِ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ٱلدَّرّاجَةَ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مِنْ قَبْلُ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لِأَنَّ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ٱلطَّريقَ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طَويلَةٌ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f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1292A8D-C96C-E98E-FE2A-F9DD74257B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C50BB41-3A4B-8C05-371B-A11B3BE4F2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142D18-97F1-1563-0921-06F12388D6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3E10B38-6A41-17D0-4C06-7EBCF9A1BA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810F95-7AED-A89A-E009-60B8040E848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EE51B6-5F9D-CBA5-0F26-CBBC5B2186D2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28772877-CD74-09AB-A6D3-B5ECE77449A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21AB510-6AFB-43F6-7230-BC10DE2C9D82}"/>
              </a:ext>
            </a:extLst>
          </p:cNvPr>
          <p:cNvGrpSpPr/>
          <p:nvPr/>
        </p:nvGrpSpPr>
        <p:grpSpPr>
          <a:xfrm>
            <a:off x="1812489" y="3252214"/>
            <a:ext cx="451236" cy="2454190"/>
            <a:chOff x="2263725" y="3019516"/>
            <a:chExt cx="451236" cy="245419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E76B9E7-B307-09C8-E37E-98A8A05517E3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BE463A6-FC98-BB31-7C3B-44849269FB03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5B587CF-63C3-9EB2-74AF-68D5EDA5999B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81A0C25-22F6-3D83-B753-0C7E8CF0A149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2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872409D-304D-882F-DFD5-FE290EB013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57593D41-CE91-F0EC-DD9C-E3C3A4B360FB}"/>
              </a:ext>
            </a:extLst>
          </p:cNvPr>
          <p:cNvSpPr/>
          <p:nvPr/>
        </p:nvSpPr>
        <p:spPr>
          <a:xfrm>
            <a:off x="1860013" y="4672920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D91F2D-1BB2-FFA7-09FE-1F6034AEE43B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37860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F71F9ECF-7B27-DF3D-F34F-DF9985D55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FE203B39-7BEA-AE88-6B7A-51D60DE7F5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0875" y="756000"/>
            <a:ext cx="710998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كَيْفَ أَصْبَحَتْ سُعادُ تَصِلُ إِلى </a:t>
            </a:r>
            <a:r>
              <a:rPr lang="ar-S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ٱلْمَدْرَسَةِ</a:t>
            </a: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بَعْدَ </a:t>
            </a:r>
            <a:r>
              <a:rPr lang="ar-S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ٱلتَّدَرُّبِ</a:t>
            </a: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؟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للجواب الصحيح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043F0D5-0170-4207-AA02-80B8900A9417}"/>
              </a:ext>
            </a:extLst>
          </p:cNvPr>
          <p:cNvGrpSpPr/>
          <p:nvPr/>
        </p:nvGrpSpPr>
        <p:grpSpPr>
          <a:xfrm>
            <a:off x="1455762" y="2053028"/>
            <a:ext cx="6765636" cy="3809383"/>
            <a:chOff x="2343786" y="1766966"/>
            <a:chExt cx="6765636" cy="380938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BC4A138-F28C-2FFC-002A-A901B9A05627}"/>
                </a:ext>
              </a:extLst>
            </p:cNvPr>
            <p:cNvSpPr txBox="1"/>
            <p:nvPr/>
          </p:nvSpPr>
          <p:spPr>
            <a:xfrm>
              <a:off x="2343786" y="1766966"/>
              <a:ext cx="65421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أَصْبَحَتْ سُعادُ تَصِلُ إِلى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بَعْدَ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ٱلتَّدَرُّبِ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0ED7F4E-3246-10EF-F67E-4D246F3168DF}"/>
                </a:ext>
              </a:extLst>
            </p:cNvPr>
            <p:cNvSpPr txBox="1"/>
            <p:nvPr/>
          </p:nvSpPr>
          <p:spPr>
            <a:xfrm>
              <a:off x="2358086" y="2605664"/>
              <a:ext cx="6751336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algn="r" rtl="1">
                <a:lnSpc>
                  <a:spcPct val="150000"/>
                </a:lnSpc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مُتْعَبَةً وَمُتَأَخِّرَةً ؛</a:t>
              </a:r>
            </a:p>
            <a:p>
              <a:pPr marL="514350" indent="-514350" algn="r" rtl="1">
                <a:lnSpc>
                  <a:spcPct val="150000"/>
                </a:lnSpc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حَزينَةً وَخائِفَةً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مُتَأَخِّرَةً وَنَشيطَةً ؛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514350" lvl="0" indent="-514350" algn="r" rtl="1">
                <a:lnSpc>
                  <a:spcPct val="150000"/>
                </a:lnSpc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مُبَكِّرَةً وَمُفْعَمَةً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بِٱلنَّشاطِ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14B78A1-5298-B930-A9FA-3B6FDE9678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B78FAB-A72E-CB94-CB88-B441567BAC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AECC6A-4C85-4BF6-398A-CAD7427993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565AA14-3F8C-70A3-2568-6C3CD282211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82DA42-6908-277B-8885-625E216C7F30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7BE079-2390-8CE1-2D4D-6CE0F19DCA4B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947522DE-78FB-2C0F-D049-30C1B818C17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19E62A3C-CD1F-DE08-4C33-8D8CF282A8BE}"/>
              </a:ext>
            </a:extLst>
          </p:cNvPr>
          <p:cNvGrpSpPr/>
          <p:nvPr/>
        </p:nvGrpSpPr>
        <p:grpSpPr>
          <a:xfrm>
            <a:off x="1018826" y="3178775"/>
            <a:ext cx="451236" cy="2454190"/>
            <a:chOff x="2263725" y="3019516"/>
            <a:chExt cx="451236" cy="245419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00C2A39E-F571-F876-D678-0E102E0AC784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6F3DF86-3B9A-CDB6-446E-6269A09CB299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79BAAAB-9A60-8716-8096-7CFEC25602A5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6170784-152F-77BA-C1FF-9A00D7422172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3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30161C5-42DC-2512-AC6A-B385127252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2049" name="Groupe 4"/>
          <p:cNvGrpSpPr>
            <a:grpSpLocks/>
          </p:cNvGrpSpPr>
          <p:nvPr/>
        </p:nvGrpSpPr>
        <p:grpSpPr bwMode="auto">
          <a:xfrm>
            <a:off x="63500" y="73025"/>
            <a:ext cx="288925" cy="995363"/>
            <a:chOff x="0" y="0"/>
            <a:chExt cx="3276" cy="13411"/>
          </a:xfrm>
        </p:grpSpPr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0FB1A23-4B32-6B0E-DED9-FCADE69D0791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654578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81AFA4EF-A7CB-6DC1-2BD0-DD865099D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0C3273A9-3E16-7756-072C-F86890140E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0875" y="756000"/>
            <a:ext cx="710998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كَيْفَ أَصْبَحَتْ سُعادُ تَصِلُ إِلى </a:t>
            </a:r>
            <a:r>
              <a:rPr lang="ar-S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ٱلْمَدْرَسَةِ</a:t>
            </a: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بَعْدَ </a:t>
            </a:r>
            <a:r>
              <a:rPr lang="ar-S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ٱلتَّدَرُّبِ</a:t>
            </a: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؟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للجواب الصحيح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A086E53-B3B2-A629-6421-641F54CDAAB3}"/>
              </a:ext>
            </a:extLst>
          </p:cNvPr>
          <p:cNvGrpSpPr/>
          <p:nvPr/>
        </p:nvGrpSpPr>
        <p:grpSpPr>
          <a:xfrm>
            <a:off x="1455762" y="2053028"/>
            <a:ext cx="6765636" cy="3809383"/>
            <a:chOff x="2343786" y="1766966"/>
            <a:chExt cx="6765636" cy="380938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298159C-B801-7A10-C975-0780D1804E2E}"/>
                </a:ext>
              </a:extLst>
            </p:cNvPr>
            <p:cNvSpPr txBox="1"/>
            <p:nvPr/>
          </p:nvSpPr>
          <p:spPr>
            <a:xfrm>
              <a:off x="2343786" y="1766966"/>
              <a:ext cx="65421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أَصْبَحَتْ سُعادُ تَصِلُ إِلى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بَعْدَ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ٱلتَّدَرُّبِ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03F6FF0-4299-3844-88BD-B6E243C68A5A}"/>
                </a:ext>
              </a:extLst>
            </p:cNvPr>
            <p:cNvSpPr txBox="1"/>
            <p:nvPr/>
          </p:nvSpPr>
          <p:spPr>
            <a:xfrm>
              <a:off x="2358086" y="2605664"/>
              <a:ext cx="6751336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algn="r" rtl="1">
                <a:lnSpc>
                  <a:spcPct val="150000"/>
                </a:lnSpc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مُتْعَبَةً وَمُتَأَخِّرَةً ؛</a:t>
              </a:r>
            </a:p>
            <a:p>
              <a:pPr marL="514350" indent="-514350" algn="r" rtl="1">
                <a:lnSpc>
                  <a:spcPct val="150000"/>
                </a:lnSpc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حَزينَةً وَخائِفَةً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مُتَأَخِّرَةً وَنَشيطَةً ؛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514350" lvl="0" indent="-514350" algn="r" rtl="1">
                <a:lnSpc>
                  <a:spcPct val="150000"/>
                </a:lnSpc>
                <a:buAutoNum type="arabic1Minus"/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مُبَكِّرَةً وَمُفْعَمَةً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بِٱلنَّشاطِ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2AC6D68-B2A7-8954-C162-42B8046987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6BB7FF-CE19-A021-32DB-F114C9EF5B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11E09E-86BE-5977-93EC-010D76409A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5E08B81-0F1F-7C25-072A-030A861FCB2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EE1DA9-412A-F291-0C3F-BA4529CAE963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023221-E662-8DE8-3902-3B845F53127C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8754A41E-ADAE-1BBB-4D4E-E6704E96A9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895CD4F-AD02-D7F8-CDFE-EC7649FA347D}"/>
              </a:ext>
            </a:extLst>
          </p:cNvPr>
          <p:cNvGrpSpPr/>
          <p:nvPr/>
        </p:nvGrpSpPr>
        <p:grpSpPr>
          <a:xfrm>
            <a:off x="1018826" y="3178775"/>
            <a:ext cx="451236" cy="2454190"/>
            <a:chOff x="2263725" y="3019516"/>
            <a:chExt cx="451236" cy="245419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52233C2-7A2E-F567-8C3B-AE78FA077CA5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6BA3294-A486-B3E2-DEA0-1C5D31268145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08B83FF3-3AC0-066B-96E0-6502D7D5BBE5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01F48DB-F56B-9FAF-FFA7-B1196D6AF57D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3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D28E01-5030-D7A5-F048-061ADC4309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2049" name="Groupe 4">
            <a:extLst>
              <a:ext uri="{FF2B5EF4-FFF2-40B4-BE49-F238E27FC236}">
                <a16:creationId xmlns:a16="http://schemas.microsoft.com/office/drawing/2014/main" id="{284FC36E-1FC0-AF9A-5EF2-487CD00BB520}"/>
              </a:ext>
            </a:extLst>
          </p:cNvPr>
          <p:cNvGrpSpPr>
            <a:grpSpLocks/>
          </p:cNvGrpSpPr>
          <p:nvPr/>
        </p:nvGrpSpPr>
        <p:grpSpPr bwMode="auto">
          <a:xfrm>
            <a:off x="63500" y="73025"/>
            <a:ext cx="288925" cy="995363"/>
            <a:chOff x="0" y="0"/>
            <a:chExt cx="3276" cy="13411"/>
          </a:xfrm>
        </p:grpSpPr>
      </p:grp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C2CF3489-B27D-55EA-3EF2-737BDBCD0DE4}"/>
              </a:ext>
            </a:extLst>
          </p:cNvPr>
          <p:cNvSpPr/>
          <p:nvPr/>
        </p:nvSpPr>
        <p:spPr>
          <a:xfrm>
            <a:off x="1084894" y="5295584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8BD873-F159-ED04-B7BC-719958D9E662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30789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410E1A27-5BAE-FCEF-9DAF-65474E29F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654492E5-0C86-55FA-3588-06B5B3448E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سأقرأ الجمل، انتبهوا جيدا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9E8970A-C6DA-4A86-0526-E270C7F594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B4F5B5-9E28-6D47-3E6C-ECF6D869FD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01EDF0-D4F1-8946-D7D1-D589206FCD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5391A7-5F6E-C86F-9812-C56602600FD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DF76DF-1D63-FB1A-7402-4FFA73263D84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68AB3E-4613-2797-1A4B-F9BCE5D622FA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54F09EF3-945B-C13D-9EC0-99EEB93809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62AFFD1-6871-D8AE-6D4A-BD9EE797B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4138D1EA-EE70-65B8-4471-FCBFF209EADE}"/>
              </a:ext>
            </a:extLst>
          </p:cNvPr>
          <p:cNvGrpSpPr/>
          <p:nvPr/>
        </p:nvGrpSpPr>
        <p:grpSpPr>
          <a:xfrm>
            <a:off x="675385" y="1854614"/>
            <a:ext cx="7642764" cy="4602481"/>
            <a:chOff x="859949" y="2255519"/>
            <a:chExt cx="7642764" cy="4602481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BE24EFF-D65A-74CA-4394-AECAEC0DDB16}"/>
                </a:ext>
              </a:extLst>
            </p:cNvPr>
            <p:cNvGrpSpPr/>
            <p:nvPr/>
          </p:nvGrpSpPr>
          <p:grpSpPr>
            <a:xfrm>
              <a:off x="950976" y="2255519"/>
              <a:ext cx="7551737" cy="1024129"/>
              <a:chOff x="-56683" y="0"/>
              <a:chExt cx="6479683" cy="80685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A591BD9-CA69-64F1-DD53-64FA5144C5AA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بَعْدَ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ٱلتَّدَرُّبِ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، أَصْبَحَتْ سُعادُ تَصِلُ إِلى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ٱلْمَدْرَسَةِ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مُبَكِّرَةً وَنَشيطَةً</a:t>
                </a:r>
                <a:r>
                  <a:rPr lang="f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8259B34-A026-FE84-35EB-19114C97016C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3F501E8-5C0A-CF8C-D9D6-5D26E579E34C}"/>
                </a:ext>
              </a:extLst>
            </p:cNvPr>
            <p:cNvGrpSpPr/>
            <p:nvPr/>
          </p:nvGrpSpPr>
          <p:grpSpPr>
            <a:xfrm>
              <a:off x="895521" y="3429000"/>
              <a:ext cx="7551737" cy="1024129"/>
              <a:chOff x="-56683" y="0"/>
              <a:chExt cx="6479683" cy="80685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927D8FB-0B82-B26B-30E1-554F5B755E00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كانَتْ سُعادُ تَذْهَبُ إِلى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ٱلْمَدْرَسَةِ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مَشْيًا عَلى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ٱلْأَقْدامِ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وَتَصِلُ مُتْعَبَة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؛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8131045-CEE4-DAEA-0A3D-0ABE3A2EF2B9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E36F2E8-DEB0-58CE-F378-2982AFF32129}"/>
                </a:ext>
              </a:extLst>
            </p:cNvPr>
            <p:cNvGrpSpPr/>
            <p:nvPr/>
          </p:nvGrpSpPr>
          <p:grpSpPr>
            <a:xfrm>
              <a:off x="859949" y="4629911"/>
              <a:ext cx="7551737" cy="1024129"/>
              <a:chOff x="-56683" y="0"/>
              <a:chExt cx="6479683" cy="806857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DAD8128-5B6F-0DC9-798E-D76CED90D0FA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فَتَحَتِ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ٱلشّاحِنَةُ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أَبْوابَها، فَظَهَرَتْ دَرّاجاتٌ جَديدَةٌ لِلتَّلاميذِ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؛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C4635E-51D9-824C-BC1A-973480215875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FB04DD58-25CD-11C1-7813-921ED65A47F0}"/>
                </a:ext>
              </a:extLst>
            </p:cNvPr>
            <p:cNvGrpSpPr/>
            <p:nvPr/>
          </p:nvGrpSpPr>
          <p:grpSpPr>
            <a:xfrm>
              <a:off x="859949" y="5833871"/>
              <a:ext cx="7551737" cy="1024129"/>
              <a:chOff x="-56683" y="0"/>
              <a:chExt cx="6479683" cy="806857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8DFECCA-48A7-F56E-93CD-4F28AB56D918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وَجَدَتْ سُعادُ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ٱلتَّلاميذَ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مُجْتَمِعينَ حَوْلَ شاحِنَةٍ كَبيرَة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ٍ؛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6F3C953E-00A2-9F82-05A3-17A5F7A42A8B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1FA39D8C-FA88-75DD-A195-70A1FBC84CFF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164657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C84F4B32-650A-53A1-1BA8-08523D8E6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2245CF78-5CBE-8B37-8D22-B6FFF09810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يقرأ؟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B5EF9C-AB1B-B07D-DDB1-7BB275E735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07B128-F379-81E1-5CC3-177641CE38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C9C877-81A3-ABB5-977D-7743841EEF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CFC2A0A-6CDA-C12C-AB7D-9190407D366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7F91EE-41CE-776C-5D7F-B8B34862DC04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D2BDC3-E069-7387-171D-0D612E297E8D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3151BDE1-B3A2-E1B0-296A-192B8EB6798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E2C510A-D55A-D1DA-92F3-9A32B90406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0029008-C769-5E7C-1D1B-E6A0CC8DEB4B}"/>
              </a:ext>
            </a:extLst>
          </p:cNvPr>
          <p:cNvGrpSpPr/>
          <p:nvPr/>
        </p:nvGrpSpPr>
        <p:grpSpPr>
          <a:xfrm>
            <a:off x="675385" y="1854614"/>
            <a:ext cx="7642764" cy="4602481"/>
            <a:chOff x="859949" y="2255519"/>
            <a:chExt cx="7642764" cy="4602481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6088F47-29FD-E8F4-A135-B1B58D469122}"/>
                </a:ext>
              </a:extLst>
            </p:cNvPr>
            <p:cNvGrpSpPr/>
            <p:nvPr/>
          </p:nvGrpSpPr>
          <p:grpSpPr>
            <a:xfrm>
              <a:off x="950976" y="2255519"/>
              <a:ext cx="7551737" cy="1024129"/>
              <a:chOff x="-56683" y="0"/>
              <a:chExt cx="6479683" cy="80685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3A95E3DE-F58F-6CA5-8099-0962B8BBB714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بَعْدَ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ٱلتَّدَرُّبِ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، أَصْبَحَتْ سُعادُ تَصِلُ إِلى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ٱلْمَدْرَسَةِ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مُبَكِّرَةً وَنَشيطَةً</a:t>
                </a:r>
                <a:r>
                  <a:rPr lang="f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D2DC68A-3362-3EFC-810E-53DB489EDC1D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89EDC18-5DCD-2B72-3E17-98F7679B8293}"/>
                </a:ext>
              </a:extLst>
            </p:cNvPr>
            <p:cNvGrpSpPr/>
            <p:nvPr/>
          </p:nvGrpSpPr>
          <p:grpSpPr>
            <a:xfrm>
              <a:off x="895521" y="3429000"/>
              <a:ext cx="7551737" cy="1024129"/>
              <a:chOff x="-56683" y="0"/>
              <a:chExt cx="6479683" cy="806857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B207139-0FA7-9898-59C8-5BE3CC8C9F0F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كانَتْ سُعادُ تَذْهَبُ إِلى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ٱلْمَدْرَسَةِ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مَشْيًا عَلى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ٱلْأَقْدامِ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وَتَصِلُ مُتْعَبَة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؛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8AE61B8B-ECC1-9BFD-EF8A-E831F80BA863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7573FF3-F94E-4404-30ED-13FF0C8C1E50}"/>
                </a:ext>
              </a:extLst>
            </p:cNvPr>
            <p:cNvGrpSpPr/>
            <p:nvPr/>
          </p:nvGrpSpPr>
          <p:grpSpPr>
            <a:xfrm>
              <a:off x="859949" y="4629911"/>
              <a:ext cx="7551737" cy="1024129"/>
              <a:chOff x="-56683" y="0"/>
              <a:chExt cx="6479683" cy="806857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37A2A85-DD3B-4C4D-F341-D19018BBBEC8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فَتَحَتِ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ٱلشّاحِنَةُ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أَبْوابَها، فَظَهَرَتْ دَرّاجاتٌ جَديدَةٌ لِلتَّلاميذِ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؛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C05BEF69-21D0-2F2B-6F34-D87C9A77D634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DE1B3766-4A3C-141C-BA50-C921629D0FA7}"/>
                </a:ext>
              </a:extLst>
            </p:cNvPr>
            <p:cNvGrpSpPr/>
            <p:nvPr/>
          </p:nvGrpSpPr>
          <p:grpSpPr>
            <a:xfrm>
              <a:off x="859949" y="5833871"/>
              <a:ext cx="7551737" cy="1024129"/>
              <a:chOff x="-56683" y="0"/>
              <a:chExt cx="6479683" cy="80685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67C917F-F207-9B9D-6C72-033E4C3623E7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وَجَدَتْ سُعادُ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ٱلتَّلاميذَ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مُجْتَمِعينَ حَوْلَ شاحِنَةٍ كَبيرَة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ٍ؛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D1DF683-0DF3-CBEC-0120-9C93FB9A9DF8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E24954E-4440-2AE3-94B1-87F7DF10F245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855146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E602DFF8-0B14-66F3-F06D-980756791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CBCEE6E2-EE8D-6022-55AF-A6D0A19F07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رتبوا الجمل بوضع الأرقام من 1إلى 4 حسب ورودها في النص.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D1B898D-1564-B63A-8634-981B898FE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1BD75C-101A-03D6-4AC8-9B58E5BBDD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601407-D1C6-FDD9-AF30-2F0109999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2137E3-3B9B-EB7C-51F3-BBE3F1AFD3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DD58F5-CF5E-7385-9189-6B971680906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24C41D-B8F1-78AD-0C42-FBB18970EE90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684092-A672-9E56-81E3-F8E9735138A1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D9438E48-A353-4419-454F-B6212B7C8A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7EBB122-3E0E-F484-BCE7-DB6FC35ADFA2}"/>
              </a:ext>
            </a:extLst>
          </p:cNvPr>
          <p:cNvGrpSpPr/>
          <p:nvPr/>
        </p:nvGrpSpPr>
        <p:grpSpPr>
          <a:xfrm>
            <a:off x="675385" y="1854614"/>
            <a:ext cx="7642764" cy="4602481"/>
            <a:chOff x="859949" y="2255519"/>
            <a:chExt cx="7642764" cy="4602481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BB77DA34-5192-1708-95DD-7AC80D947855}"/>
                </a:ext>
              </a:extLst>
            </p:cNvPr>
            <p:cNvGrpSpPr/>
            <p:nvPr/>
          </p:nvGrpSpPr>
          <p:grpSpPr>
            <a:xfrm>
              <a:off x="950976" y="2255519"/>
              <a:ext cx="7551737" cy="1024129"/>
              <a:chOff x="-56683" y="0"/>
              <a:chExt cx="6479683" cy="80685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52DF758F-F5A1-BF4C-CFA5-4A26CC327713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بَعْدَ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ٱلتَّدَرُّبِ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، أَصْبَحَتْ سُعادُ تَصِلُ إِلى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ٱلْمَدْرَسَةِ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مُبَكِّرَةً وَنَشيطَةً</a:t>
                </a:r>
                <a:r>
                  <a:rPr lang="f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AAC78F1C-2CF9-7B22-0FD1-F03F0DF0A332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EEE91E57-6BC2-5A09-52EA-0A33415AE2AF}"/>
                </a:ext>
              </a:extLst>
            </p:cNvPr>
            <p:cNvGrpSpPr/>
            <p:nvPr/>
          </p:nvGrpSpPr>
          <p:grpSpPr>
            <a:xfrm>
              <a:off x="895521" y="3429000"/>
              <a:ext cx="7551737" cy="1024129"/>
              <a:chOff x="-56683" y="0"/>
              <a:chExt cx="6479683" cy="806857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26F8080-209C-E768-79FF-B9F71F662405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كانَتْ سُعادُ تَذْهَبُ إِلى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ٱلْمَدْرَسَةِ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مَشْيًا عَلى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ٱلْأَقْدامِ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وَتَصِلُ مُتْعَبَة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؛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07902F3A-74B1-64D8-9364-37A2D44805E1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4192159F-B916-C690-3C23-DA32A4F1BAE9}"/>
                </a:ext>
              </a:extLst>
            </p:cNvPr>
            <p:cNvGrpSpPr/>
            <p:nvPr/>
          </p:nvGrpSpPr>
          <p:grpSpPr>
            <a:xfrm>
              <a:off x="859949" y="4629911"/>
              <a:ext cx="7551737" cy="1024129"/>
              <a:chOff x="-56683" y="0"/>
              <a:chExt cx="6479683" cy="806857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F1576EF-C773-6E86-679A-A6C1F38564F3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فَتَحَتِ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ٱلشّاحِنَةُ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أَبْوابَها، فَظَهَرَتْ دَرّاجاتٌ جَديدَةٌ لِلتَّلاميذِ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؛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BD5D875E-88C0-7F22-D3B1-C59EDDE03B2F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DF52969-1D6F-E6A5-0AE4-29CAA00EA149}"/>
                </a:ext>
              </a:extLst>
            </p:cNvPr>
            <p:cNvGrpSpPr/>
            <p:nvPr/>
          </p:nvGrpSpPr>
          <p:grpSpPr>
            <a:xfrm>
              <a:off x="859949" y="5833871"/>
              <a:ext cx="7551737" cy="1024129"/>
              <a:chOff x="-56683" y="0"/>
              <a:chExt cx="6479683" cy="80685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467EEB1-A585-3FD8-ED95-78E7B52AE030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وَجَدَتْ سُعادُ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ٱلتَّلاميذَ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مُجْتَمِعينَ حَوْلَ شاحِنَةٍ كَبيرَة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ٍ؛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2C65B1E-E399-66A9-FF87-27DB74080A29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97C5733-157C-7531-8A70-4243A942E81D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832476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45A19583-D4EB-D4D9-AD20-CE6C1C582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40B251CF-B6E7-9798-B7B6-A18878E647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56B08B-C8A2-577F-3540-AAA457DC4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F61B5E-0E2C-E97F-55F5-E99A52B44B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7CB1A9-0293-D488-3FA9-ABFEC90ED4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726FE6-47F7-31E5-D8AF-2473940C8C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B708A4-35AA-DE25-A662-36538300C16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D8F3D5-5372-B695-FCFB-1FC36B2FC86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C63095-6F74-3731-8E5D-D7180D987C68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9A32EDB7-B24E-224E-A787-625803C9D5F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65368C9-5521-8E21-F22B-03E1D491AA1A}"/>
              </a:ext>
            </a:extLst>
          </p:cNvPr>
          <p:cNvGrpSpPr/>
          <p:nvPr/>
        </p:nvGrpSpPr>
        <p:grpSpPr>
          <a:xfrm>
            <a:off x="676955" y="1840053"/>
            <a:ext cx="7642764" cy="4602481"/>
            <a:chOff x="859949" y="2255519"/>
            <a:chExt cx="7642764" cy="4602481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5BB999-8D35-E495-3B9B-FCD3F1A846BB}"/>
                </a:ext>
              </a:extLst>
            </p:cNvPr>
            <p:cNvGrpSpPr/>
            <p:nvPr/>
          </p:nvGrpSpPr>
          <p:grpSpPr>
            <a:xfrm>
              <a:off x="950976" y="2255519"/>
              <a:ext cx="7551737" cy="1024129"/>
              <a:chOff x="-56683" y="0"/>
              <a:chExt cx="6479683" cy="80685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C1C7776F-6536-BD39-E40D-04F5A0D454F7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بَعْدَ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ٱلتَّدَرُّبِ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، أَصْبَحَتْ سُعادُ تَصِلُ إِلى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ٱلْمَدْرَسَةِ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مُبَكِّرَةً وَنَشيطَةً</a:t>
                </a:r>
                <a:r>
                  <a:rPr lang="f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6598CF17-38B5-28E5-4994-C518504F3BAD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7FA49CD-28D0-5E58-C09B-5F4993D918F3}"/>
                </a:ext>
              </a:extLst>
            </p:cNvPr>
            <p:cNvGrpSpPr/>
            <p:nvPr/>
          </p:nvGrpSpPr>
          <p:grpSpPr>
            <a:xfrm>
              <a:off x="895521" y="3429000"/>
              <a:ext cx="7551737" cy="1024129"/>
              <a:chOff x="-56683" y="0"/>
              <a:chExt cx="6479683" cy="806857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810315F-1600-7891-EAFC-ED0F7616C9B7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كانَتْ سُعادُ تَذْهَبُ إِلى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ٱلْمَدْرَسَةِ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مَشْيا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ً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عَلى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ٱلْأَقْدامِ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وَتَصِلُ مُتْعَبَة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ً؛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78861BB1-AED2-DD45-85A8-2CB8C60EC63B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2F2AC18-79C1-C848-46C7-51910B1F0E4D}"/>
                </a:ext>
              </a:extLst>
            </p:cNvPr>
            <p:cNvGrpSpPr/>
            <p:nvPr/>
          </p:nvGrpSpPr>
          <p:grpSpPr>
            <a:xfrm>
              <a:off x="859949" y="4629911"/>
              <a:ext cx="7551737" cy="1024129"/>
              <a:chOff x="-56683" y="0"/>
              <a:chExt cx="6479683" cy="806857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AFD230E-FB02-C450-6319-DC48CFAE214C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فَتَحَتِ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ٱلشّاحِنَةُ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أَبْوابَها، فَظَهَرَتْ دَرّاجاتٌ جَديدَةٌ لِلتَّلاميذِ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؛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36D2F82B-DE76-9620-CEF6-30A12B9AD74F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4248236-F6F3-4A0A-5760-F4F3BC2F897A}"/>
                </a:ext>
              </a:extLst>
            </p:cNvPr>
            <p:cNvGrpSpPr/>
            <p:nvPr/>
          </p:nvGrpSpPr>
          <p:grpSpPr>
            <a:xfrm>
              <a:off x="859949" y="5833871"/>
              <a:ext cx="7551737" cy="1024129"/>
              <a:chOff x="-56683" y="0"/>
              <a:chExt cx="6479683" cy="80685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DAD0677-EC76-2764-5EE3-062F5FFC2E70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وَجَدَتْ سُعادُ </a:t>
                </a:r>
                <a:r>
                  <a:rPr lang="ar-SA" sz="2400" b="1" dirty="0" err="1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ٱلتَّلاميذَ</a:t>
                </a:r>
                <a:r>
                  <a:rPr lang="ar-S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مُجْتَمِعينَ حَوْلَ شاحِنَةٍ كَبيرَة</a:t>
                </a: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ٍ؛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A29D5D-EF76-F134-7DC9-ABE2095211A4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MA" sz="2400" b="1" dirty="0">
                    <a:solidFill>
                      <a:schemeClr val="accent1">
                        <a:lumMod val="50000"/>
                      </a:scheme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249E575-CC9F-A473-3184-584C6879EA30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368180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A75FC7-E0F0-22A0-783E-345390F8F0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44E6A6-D4F5-7492-BD77-A19B5195F8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53FF16-BA15-F3F9-4FE2-7C600C7885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5850F66-F2AC-1418-B2F7-8F42D6E1A5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821639-AE76-01EB-5097-6DDB5D645F61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0BC190-0FF0-18DB-9A67-57E7A15643A9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345BE907-8B33-4418-DC09-E7BDA01F57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03DBFE9-0166-BF9C-1066-842A779C6581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br>
              <a:rPr lang="ar-MA" sz="2400" dirty="0">
                <a:solidFill>
                  <a:srgbClr val="A5A5A5"/>
                </a:solidFill>
                <a:latin typeface="Microsoft Uighur" panose="02000000000000000000" pitchFamily="2" charset="-78"/>
                <a:ea typeface="Calibri" panose="020F0502020204030204" pitchFamily="34" charset="0"/>
                <a:sym typeface="Arial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رَتِّبوا </a:t>
            </a:r>
            <a:r>
              <a:rPr lang="ar-DZ" sz="27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ٱلْكَلِماتِ</a:t>
            </a:r>
            <a:r>
              <a:rPr lang="ar-DZ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لِتَرْكيبِ جُمَلٍ:</a:t>
            </a:r>
            <a:br>
              <a:rPr lang="f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0254433B-EBCA-DB36-781B-8B222C5EDCE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3D360197-4DF2-E2BA-8CD2-343A8A128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0C8373-721A-A912-27D0-1B49C0424E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8BB67B-9A55-43A3-46F2-8214B7BEF2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7B7B58-D5DD-6A7A-EE67-21ABCC7F3C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E5E581-A3FE-AADF-00B0-620B1E3DD4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712EE4-9E61-E896-09D7-759B014383C5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ECC7D0-938A-6BE6-E83C-E15E7BD26756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A48FEEC5-FB38-A733-CACB-A87DA896E8E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D9525925-301C-4E87-4113-EDDF79D5F49D}"/>
              </a:ext>
            </a:extLst>
          </p:cNvPr>
          <p:cNvGrpSpPr/>
          <p:nvPr/>
        </p:nvGrpSpPr>
        <p:grpSpPr>
          <a:xfrm>
            <a:off x="1158240" y="2350156"/>
            <a:ext cx="7079949" cy="611999"/>
            <a:chOff x="2344835" y="2301687"/>
            <a:chExt cx="5113020" cy="61199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6CF0A409-A5DC-1066-12D6-92739505A760}"/>
                </a:ext>
              </a:extLst>
            </p:cNvPr>
            <p:cNvSpPr/>
            <p:nvPr/>
          </p:nvSpPr>
          <p:spPr>
            <a:xfrm>
              <a:off x="3305590" y="2301687"/>
              <a:ext cx="79946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في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E833EB9-6437-3C83-0E16-4AC101EDF50B}"/>
                </a:ext>
              </a:extLst>
            </p:cNvPr>
            <p:cNvSpPr/>
            <p:nvPr/>
          </p:nvSpPr>
          <p:spPr>
            <a:xfrm>
              <a:off x="6528850" y="2301687"/>
              <a:ext cx="92900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سُعادُ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BBD35F8-28B8-F23E-92A8-3B4B775C409C}"/>
                </a:ext>
              </a:extLst>
            </p:cNvPr>
            <p:cNvSpPr/>
            <p:nvPr/>
          </p:nvSpPr>
          <p:spPr>
            <a:xfrm>
              <a:off x="4204115" y="2301687"/>
              <a:ext cx="105092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تَسْكُنُ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0B5F918-CF68-037C-9805-BBC70629C154}"/>
                </a:ext>
              </a:extLst>
            </p:cNvPr>
            <p:cNvSpPr/>
            <p:nvPr/>
          </p:nvSpPr>
          <p:spPr>
            <a:xfrm>
              <a:off x="2344835" y="2301687"/>
              <a:ext cx="84518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قَرْيَةٍ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6DD8B6E-52B8-825B-E931-80F39C17BA4C}"/>
                </a:ext>
              </a:extLst>
            </p:cNvPr>
            <p:cNvSpPr/>
            <p:nvPr/>
          </p:nvSpPr>
          <p:spPr>
            <a:xfrm>
              <a:off x="5369340" y="2301687"/>
              <a:ext cx="1021080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جَبَلِيَّةٍ.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A05DFD1-42E4-5260-42B9-D7799092D64D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صححوا؛ من يقرأ؟ 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3213E2EA-2876-5908-5A1C-0BD2789C0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716668-D525-AF54-CE03-28B412DAD5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6BEBE9-7908-F6FA-A868-6E518E6216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01D80F-AB6F-AC44-3889-BCCBA77FE1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C7AFC65-E10A-3015-9EA6-A00937B5EB0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C41A39-3E61-DF6A-DBF1-07C4164E8402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88B391-8B65-3130-6046-D86FFB3170C7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D860C10-4BD3-6FB8-3287-CA8AA8C700D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FD8905-CA5E-6B2F-774E-A6E6BEF177E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306FBE7-5336-2562-A7B6-5A43A4B99E80}"/>
              </a:ext>
            </a:extLst>
          </p:cNvPr>
          <p:cNvSpPr txBox="1"/>
          <p:nvPr/>
        </p:nvSpPr>
        <p:spPr>
          <a:xfrm>
            <a:off x="825762" y="4346642"/>
            <a:ext cx="6402334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تَسْكُنُ سُعادُ في </a:t>
            </a:r>
            <a:r>
              <a:rPr lang="ar-S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قَرْيَةٍ جَبَلِيَّةٍ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000" b="1" kern="1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1BABA3-93EC-058F-66C0-47CFB9A60A05}"/>
              </a:ext>
            </a:extLst>
          </p:cNvPr>
          <p:cNvGrpSpPr/>
          <p:nvPr/>
        </p:nvGrpSpPr>
        <p:grpSpPr>
          <a:xfrm>
            <a:off x="1158240" y="2350156"/>
            <a:ext cx="7079949" cy="611999"/>
            <a:chOff x="2344835" y="2301687"/>
            <a:chExt cx="5113020" cy="61199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FD1E282-8A76-3DB4-673A-154C5F1E89CA}"/>
                </a:ext>
              </a:extLst>
            </p:cNvPr>
            <p:cNvSpPr/>
            <p:nvPr/>
          </p:nvSpPr>
          <p:spPr>
            <a:xfrm>
              <a:off x="3305590" y="2301687"/>
              <a:ext cx="79946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في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49D834-E553-71A4-8DE4-5DD10260156A}"/>
                </a:ext>
              </a:extLst>
            </p:cNvPr>
            <p:cNvSpPr/>
            <p:nvPr/>
          </p:nvSpPr>
          <p:spPr>
            <a:xfrm>
              <a:off x="6528850" y="2301687"/>
              <a:ext cx="92900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سُعادُ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8FD2A13-C58C-31DC-B678-EDDD6780296E}"/>
                </a:ext>
              </a:extLst>
            </p:cNvPr>
            <p:cNvSpPr/>
            <p:nvPr/>
          </p:nvSpPr>
          <p:spPr>
            <a:xfrm>
              <a:off x="4204115" y="2301687"/>
              <a:ext cx="105092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تَسْكُنُ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B524F37-8321-9BA3-3AAC-8E5FB0FCA2C3}"/>
                </a:ext>
              </a:extLst>
            </p:cNvPr>
            <p:cNvSpPr/>
            <p:nvPr/>
          </p:nvSpPr>
          <p:spPr>
            <a:xfrm>
              <a:off x="2344835" y="2301687"/>
              <a:ext cx="84518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قَرْيَةٍ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474FF11-7800-C054-A73D-D40F7F654748}"/>
                </a:ext>
              </a:extLst>
            </p:cNvPr>
            <p:cNvSpPr/>
            <p:nvPr/>
          </p:nvSpPr>
          <p:spPr>
            <a:xfrm>
              <a:off x="5369340" y="2301687"/>
              <a:ext cx="1021080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جَبَلِيَّةٍ.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F6055C8-8FD3-9EDC-B628-E904DF0EB641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CD625A3D-E5F6-1DD6-42ED-D1971261E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B0F9630F-3D62-11A2-9889-7EE8EA9DC8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br>
              <a:rPr lang="ar-MA" sz="2400" dirty="0">
                <a:solidFill>
                  <a:srgbClr val="A5A5A5"/>
                </a:solidFill>
                <a:latin typeface="Microsoft Uighur" panose="02000000000000000000" pitchFamily="2" charset="-78"/>
                <a:ea typeface="Calibri" panose="020F0502020204030204" pitchFamily="34" charset="0"/>
                <a:sym typeface="Arial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رَتِّبوا </a:t>
            </a:r>
            <a:r>
              <a:rPr lang="ar-DZ" sz="27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ٱلْكَلِماتِ</a:t>
            </a:r>
            <a:r>
              <a:rPr lang="ar-DZ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لِتَرْكيبِ جُمَلٍ:</a:t>
            </a:r>
            <a:br>
              <a:rPr lang="f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A450EDBC-5C82-479F-67E9-C9374836CA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668E2F0C-BED7-F7D9-E578-12FCAC74D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37E40D-D4AF-D90C-3154-1218647FBE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5C69C2-848F-C9EF-2DEA-475960013A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9D9EE4-1B51-8565-3F76-EF59762E4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D124F37-8CA5-381F-C97D-05D37A59F67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ADAD3-AFD3-E8D9-7D22-B01B7077234D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A73F27-54B1-6A4B-0B85-886AB6088436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AB9305D-6F45-E6BF-4A6E-749A97C8901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89D7042-BB4B-9032-FADA-ACDA6F985CA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2625"/>
            <a:ext cx="900113" cy="900113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406708FC-DB89-732F-F19F-EF97C7F09F08}"/>
              </a:ext>
            </a:extLst>
          </p:cNvPr>
          <p:cNvGrpSpPr/>
          <p:nvPr/>
        </p:nvGrpSpPr>
        <p:grpSpPr>
          <a:xfrm>
            <a:off x="615889" y="2301688"/>
            <a:ext cx="8030129" cy="744526"/>
            <a:chOff x="1982964" y="3234689"/>
            <a:chExt cx="5453618" cy="386081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3A1D7889-7515-0FD1-7135-B49542F1EEE9}"/>
                </a:ext>
              </a:extLst>
            </p:cNvPr>
            <p:cNvSpPr/>
            <p:nvPr/>
          </p:nvSpPr>
          <p:spPr>
            <a:xfrm>
              <a:off x="6010118" y="3239770"/>
              <a:ext cx="73850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يَصِلُ</a:t>
              </a:r>
              <a:r>
                <a:rPr lang="ar-S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5730C8-ED57-7358-1C1A-84FE128A6DEE}"/>
                </a:ext>
              </a:extLst>
            </p:cNvPr>
            <p:cNvSpPr/>
            <p:nvPr/>
          </p:nvSpPr>
          <p:spPr>
            <a:xfrm>
              <a:off x="2961758" y="3234689"/>
              <a:ext cx="8832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حَمْزَةُ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0F8BB2C-CC02-4936-309F-B27B9B13E734}"/>
                </a:ext>
              </a:extLst>
            </p:cNvPr>
            <p:cNvSpPr/>
            <p:nvPr/>
          </p:nvSpPr>
          <p:spPr>
            <a:xfrm>
              <a:off x="3940551" y="3239770"/>
              <a:ext cx="73850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مُتْعَباً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A0E3E64-8E7B-0C27-B5AA-4BFD51F2AA45}"/>
                </a:ext>
              </a:extLst>
            </p:cNvPr>
            <p:cNvSpPr/>
            <p:nvPr/>
          </p:nvSpPr>
          <p:spPr>
            <a:xfrm>
              <a:off x="6825275" y="3236051"/>
              <a:ext cx="611307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إِلى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5232DC4-7606-DD40-D845-21E4BADEF818}"/>
                </a:ext>
              </a:extLst>
            </p:cNvPr>
            <p:cNvSpPr/>
            <p:nvPr/>
          </p:nvSpPr>
          <p:spPr>
            <a:xfrm>
              <a:off x="4806926" y="3239770"/>
              <a:ext cx="1084944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746C0B8-65D9-8A55-5971-EED41FB98DBB}"/>
                </a:ext>
              </a:extLst>
            </p:cNvPr>
            <p:cNvSpPr/>
            <p:nvPr/>
          </p:nvSpPr>
          <p:spPr>
            <a:xfrm>
              <a:off x="1982964" y="3234689"/>
              <a:ext cx="8832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وَمُتَأَخِّراً.</a:t>
              </a:r>
              <a:r>
                <a:rPr lang="ar-S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D90C737-16BF-1DE1-E5EA-E1F42DB4FB1D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922491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CCF1FDED-FE11-A9A8-7E05-8D8CBE09F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F1ECDF8A-F7E1-F024-42B1-E32575F495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صححوا؛ من يقرأ؟ </a:t>
            </a: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4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C0360966-70A2-A028-C717-83D2AD184D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C16966E3-4A15-C570-1CFF-30CC45A88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98" y="4556312"/>
            <a:ext cx="7646470" cy="965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4976F7-EFBA-5DFD-5C75-A79F56E6A9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49388-9259-779C-616C-478BDF3BD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20C966-DD05-4ED8-5FAA-C8223FA6DE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571A6DD-1552-E07F-F71D-F41C8F85342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EE7C1E-EB66-102A-983C-9C20D9EF83DD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B297A3-E95E-1D78-D3E9-5CC912C88764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1D1327F3-DE8D-BEF3-1F40-0A085965F5E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BDB5DB-0521-59D9-8F54-88E4C2184BE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2625"/>
            <a:ext cx="900113" cy="90011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4743DD-96E0-A6F6-5C94-E18A547254AD}"/>
              </a:ext>
            </a:extLst>
          </p:cNvPr>
          <p:cNvSpPr txBox="1"/>
          <p:nvPr/>
        </p:nvSpPr>
        <p:spPr>
          <a:xfrm>
            <a:off x="-216638" y="4375062"/>
            <a:ext cx="8412599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يَصِلُ</a:t>
            </a:r>
            <a:r>
              <a:rPr lang="ar-S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حَمْزَةُ إِلى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مُتْعَباً وَمُتَأَخِّراً.</a:t>
            </a:r>
            <a:endParaRPr lang="fr-MA" sz="6000" b="1" kern="1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EF08B1B-6F72-A29A-D0CA-EE3B42CA099B}"/>
              </a:ext>
            </a:extLst>
          </p:cNvPr>
          <p:cNvGrpSpPr/>
          <p:nvPr/>
        </p:nvGrpSpPr>
        <p:grpSpPr>
          <a:xfrm>
            <a:off x="615889" y="2301688"/>
            <a:ext cx="8030129" cy="744526"/>
            <a:chOff x="1982964" y="3234689"/>
            <a:chExt cx="5453618" cy="386081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85287A0-3FD5-5E02-296A-7D6827F1DF05}"/>
                </a:ext>
              </a:extLst>
            </p:cNvPr>
            <p:cNvSpPr/>
            <p:nvPr/>
          </p:nvSpPr>
          <p:spPr>
            <a:xfrm>
              <a:off x="6010118" y="3239770"/>
              <a:ext cx="73850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يَصِلُ</a:t>
              </a:r>
              <a:r>
                <a:rPr lang="ar-S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9231EFE-5D6E-D1BF-769E-958B9ACBB029}"/>
                </a:ext>
              </a:extLst>
            </p:cNvPr>
            <p:cNvSpPr/>
            <p:nvPr/>
          </p:nvSpPr>
          <p:spPr>
            <a:xfrm>
              <a:off x="2961758" y="3234689"/>
              <a:ext cx="8832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حَمْزَةُ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E58F36F-9701-844C-9E3C-723121B03CA3}"/>
                </a:ext>
              </a:extLst>
            </p:cNvPr>
            <p:cNvSpPr/>
            <p:nvPr/>
          </p:nvSpPr>
          <p:spPr>
            <a:xfrm>
              <a:off x="3940551" y="3239770"/>
              <a:ext cx="73850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مُتْعَباً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4A3299A-54F8-2A75-A585-3DE8FDFE8D3B}"/>
                </a:ext>
              </a:extLst>
            </p:cNvPr>
            <p:cNvSpPr/>
            <p:nvPr/>
          </p:nvSpPr>
          <p:spPr>
            <a:xfrm>
              <a:off x="6825275" y="3236051"/>
              <a:ext cx="611307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إِلى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C9400F7-D259-CBCD-E507-50D209A81D53}"/>
                </a:ext>
              </a:extLst>
            </p:cNvPr>
            <p:cNvSpPr/>
            <p:nvPr/>
          </p:nvSpPr>
          <p:spPr>
            <a:xfrm>
              <a:off x="4806926" y="3239770"/>
              <a:ext cx="1084944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1C59144-A885-0F33-7E1C-1AC5FD56FF07}"/>
                </a:ext>
              </a:extLst>
            </p:cNvPr>
            <p:cNvSpPr/>
            <p:nvPr/>
          </p:nvSpPr>
          <p:spPr>
            <a:xfrm>
              <a:off x="1982964" y="3234689"/>
              <a:ext cx="8832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وَمُتَأَخِّراً.</a:t>
              </a:r>
              <a:r>
                <a:rPr lang="ar-S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6311DD0-47B4-9885-0073-AF4A5E6270D0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480745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تدربنا على الإجابة عن أسئلة الفهم.</a:t>
            </a:r>
            <a:endParaRPr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E281FB-CFD0-332A-1539-A2003FC36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116FA10-FEA5-50FB-C044-18B9237186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9A76B0-C05D-85FB-F08C-7B29E059AB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F10E927-8B8E-9A51-FBC1-C25270D8A5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847509-2055-DE69-A9D4-D2F5BA2D289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31B29AD-2388-0DFF-D5F8-B5BA4EB49B8A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6191E8D-5376-F9AB-F671-FC0C16F506FE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E537DC7E-7AED-1AAD-3FE4-95EBD7228E2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ABDBA3D-5F94-CB4A-0EE9-C70D18DDBC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070" y="2626456"/>
            <a:ext cx="4909301" cy="30939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923F6F3-E573-8560-3616-3B02E85617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8352" y="2626456"/>
            <a:ext cx="3260472" cy="30939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8D1926E-9A1E-FE32-69EE-37833E9A4BAF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650-4413-5D16-1669-DD0B0447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E313-494C-A3B1-F8B5-FF082D0E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655565D-BA0F-B953-17AD-0E2D9F3A84DE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CBB635-0C5D-4CC8-6C5C-62E47F0C778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47B153-F4E4-3A15-B189-0C81D5AC585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Google Shape;1680;p27">
            <a:extLst>
              <a:ext uri="{FF2B5EF4-FFF2-40B4-BE49-F238E27FC236}">
                <a16:creationId xmlns:a16="http://schemas.microsoft.com/office/drawing/2014/main" id="{A4A412D9-BDA5-CADF-60E2-4C731975B0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627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الفقرة الأولى ص 58.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 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135689" y="342900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DBCB45B-06A4-9CCB-B66D-BA246DBF6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654" y="1584325"/>
            <a:ext cx="3449655" cy="484414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A7AD77-A6BB-45AC-5804-767E7F5EEE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2B2B494-A01E-2FB8-D02E-90032B15AD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9DDFF35-002A-E0E8-6D45-6AA7B5FF1E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E25D0D4-8018-76EB-C809-48B5B6F5982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BD85358-FF5B-E25F-F276-7ADD8169610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CE0F04-B826-D8F4-5AC5-B9A428CDEB26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ED478B02-01D0-B28F-DE2C-348FAC748417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FF1B69C9-6D85-75BF-0275-31D3898F8C5A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4978</TotalTime>
  <Words>2286</Words>
  <Application>Microsoft Office PowerPoint</Application>
  <PresentationFormat>Affichage à l'écran (4:3)</PresentationFormat>
  <Paragraphs>490</Paragraphs>
  <Slides>58</Slides>
  <Notes>28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58</vt:i4>
      </vt:variant>
    </vt:vector>
  </HeadingPairs>
  <TitlesOfParts>
    <vt:vector size="85" baseType="lpstr">
      <vt:lpstr>Arial</vt:lpstr>
      <vt:lpstr>Wingdings</vt:lpstr>
      <vt:lpstr>Times New Roman</vt:lpstr>
      <vt:lpstr>Microsoft Uighur</vt:lpstr>
      <vt:lpstr>Abadi</vt:lpstr>
      <vt:lpstr>Dosis SemiBold</vt:lpstr>
      <vt:lpstr>Noto Sans Symbols</vt:lpstr>
      <vt:lpstr>Calibri</vt:lpstr>
      <vt:lpstr>Calibri Light</vt:lpstr>
      <vt:lpstr>Dosis</vt:lpstr>
      <vt:lpstr>Dosis Medium</vt:lpstr>
      <vt:lpstr>Thème Office</vt:lpstr>
      <vt:lpstr>02- معــــــــــجم</vt:lpstr>
      <vt:lpstr>03- استماع وتحدث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أنشدوا</vt:lpstr>
      <vt:lpstr>Présentation PowerPoint</vt:lpstr>
      <vt:lpstr>Présentation PowerPoint</vt:lpstr>
      <vt:lpstr>Présentation PowerPoint</vt:lpstr>
      <vt:lpstr>توجيهات عامة</vt:lpstr>
      <vt:lpstr>Présentation PowerPoint</vt:lpstr>
      <vt:lpstr>خذوا كراساتكم (الصفحة 64)  ودفاتر المنزل . اقرؤوا النص جيدا ثم انقلوا الفقرة الأولى بخط جميل.</vt:lpstr>
      <vt:lpstr>الطلاقة</vt:lpstr>
      <vt:lpstr>دليل تمرير رائز الطلاقة</vt:lpstr>
      <vt:lpstr>معايير تصحيح رائز 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فصلا تفضله ثم  تحدث عن:  ماذا تَرى في الطَّبيعَةِ خِلالَهُ؟ (3 مظاهر على الأقل)  و ماذا تُحِبُّ أَنْ تَفْعَلَ فيهِ؟ يمكنك أن تتحدث عن مظاهر أخرى  غير موجودة في هذه المشاهد. </vt:lpstr>
      <vt:lpstr>Présentation PowerPoint</vt:lpstr>
      <vt:lpstr> </vt:lpstr>
      <vt:lpstr> </vt:lpstr>
      <vt:lpstr> </vt:lpstr>
      <vt:lpstr> </vt:lpstr>
      <vt:lpstr>خذوا ألواحكم سأطرح عليكم بعض الأسئلة.</vt:lpstr>
      <vt:lpstr> كيف كانت سعاد تتنقل إلى المدرسة؟ اكتبوا الحرف المناسب على الألواح</vt:lpstr>
      <vt:lpstr> صححوا؛</vt:lpstr>
      <vt:lpstr>ماذا أحضر ضيوف المدرسة؟ اكتبوا الحرف المناسب على الألواح</vt:lpstr>
      <vt:lpstr>صححوا؛</vt:lpstr>
      <vt:lpstr>لِماذا شَعَرَتْ سُعادُ بِٱلِارْتِباكِ حينَ أَمْسَكَتِ ٱلدَّرّاجَةَ؟ اكتبوا الحرف المناسب للجواب الصحيح</vt:lpstr>
      <vt:lpstr>صححوا؛</vt:lpstr>
      <vt:lpstr>كَيْفَ أَصْبَحَتْ سُعادُ تَصِلُ إِلى ٱلْمَدْرَسَةِ بَعْدَ ٱلتَّدَرُّبِ؟ اكتبوا الحرف المناسب للجواب الصحيح</vt:lpstr>
      <vt:lpstr>كَيْفَ أَصْبَحَتْ سُعادُ تَصِلُ إِلى ٱلْمَدْرَسَةِ بَعْدَ ٱلتَّدَرُّبِ؟ اكتبوا الحرف المناسب للجواب الصحيح</vt:lpstr>
      <vt:lpstr>سأقرأ الجمل، انتبهوا جيدا</vt:lpstr>
      <vt:lpstr>من يقرأ؟</vt:lpstr>
      <vt:lpstr>رتبوا الجمل بوضع الأرقام من 1إلى 4 حسب ورودها في النص.</vt:lpstr>
      <vt:lpstr>صححوا؛</vt:lpstr>
      <vt:lpstr> خذوا دفاتركم</vt:lpstr>
      <vt:lpstr> رَتِّبوا ٱلْكَلِماتِ لِتَرْكيبِ جُمَلٍ:  </vt:lpstr>
      <vt:lpstr>صححوا؛ من يقرأ؟ </vt:lpstr>
      <vt:lpstr> رَتِّبوا ٱلْكَلِماتِ لِتَرْكيبِ جُمَلٍ:  </vt:lpstr>
      <vt:lpstr>صححوا؛ من يقرأ؟  </vt:lpstr>
      <vt:lpstr> اختتام الحصة </vt:lpstr>
      <vt:lpstr>تدربنا على الإجابة عن أسئلة الفهم.</vt:lpstr>
      <vt:lpstr> اختتام الحصة </vt:lpstr>
      <vt:lpstr>في المنزل، تدربوا على قراءة الفقرة الأولى ص 58.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52</cp:revision>
  <dcterms:created xsi:type="dcterms:W3CDTF">2023-09-20T21:35:22Z</dcterms:created>
  <dcterms:modified xsi:type="dcterms:W3CDTF">2026-03-01T21:27:46Z</dcterms:modified>
</cp:coreProperties>
</file>