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5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6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7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8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9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0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11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theme/theme14.xml" ContentType="application/vnd.openxmlformats-officedocument.theme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5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67" r:id="rId1"/>
    <p:sldMasterId id="2147483792" r:id="rId2"/>
    <p:sldMasterId id="2147483806" r:id="rId3"/>
    <p:sldMasterId id="2147483860" r:id="rId4"/>
    <p:sldMasterId id="2147483863" r:id="rId5"/>
    <p:sldMasterId id="2147483886" r:id="rId6"/>
    <p:sldMasterId id="2147483910" r:id="rId7"/>
    <p:sldMasterId id="2147483928" r:id="rId8"/>
    <p:sldMasterId id="2147483973" r:id="rId9"/>
    <p:sldMasterId id="2147484011" r:id="rId10"/>
    <p:sldMasterId id="2147484030" r:id="rId11"/>
    <p:sldMasterId id="2147484052" r:id="rId12"/>
    <p:sldMasterId id="2147484065" r:id="rId13"/>
    <p:sldMasterId id="2147484068" r:id="rId14"/>
    <p:sldMasterId id="2147484088" r:id="rId15"/>
    <p:sldMasterId id="2147484098" r:id="rId16"/>
  </p:sldMasterIdLst>
  <p:notesMasterIdLst>
    <p:notesMasterId r:id="rId75"/>
  </p:notesMasterIdLst>
  <p:sldIdLst>
    <p:sldId id="2147482907" r:id="rId17"/>
    <p:sldId id="2147482471" r:id="rId18"/>
    <p:sldId id="2147482796" r:id="rId19"/>
    <p:sldId id="2147482880" r:id="rId20"/>
    <p:sldId id="2147482927" r:id="rId21"/>
    <p:sldId id="2147482928" r:id="rId22"/>
    <p:sldId id="2147482929" r:id="rId23"/>
    <p:sldId id="2147482931" r:id="rId24"/>
    <p:sldId id="2147482932" r:id="rId25"/>
    <p:sldId id="2147482933" r:id="rId26"/>
    <p:sldId id="2147482934" r:id="rId27"/>
    <p:sldId id="2147482926" r:id="rId28"/>
    <p:sldId id="2147482883" r:id="rId29"/>
    <p:sldId id="2147482886" r:id="rId30"/>
    <p:sldId id="2147482885" r:id="rId31"/>
    <p:sldId id="2147482912" r:id="rId32"/>
    <p:sldId id="2147482913" r:id="rId33"/>
    <p:sldId id="2147482914" r:id="rId34"/>
    <p:sldId id="2147482908" r:id="rId35"/>
    <p:sldId id="2147482909" r:id="rId36"/>
    <p:sldId id="2147482910" r:id="rId37"/>
    <p:sldId id="2147482911" r:id="rId38"/>
    <p:sldId id="2147482915" r:id="rId39"/>
    <p:sldId id="2147482916" r:id="rId40"/>
    <p:sldId id="2147482917" r:id="rId41"/>
    <p:sldId id="2147482918" r:id="rId42"/>
    <p:sldId id="2147482919" r:id="rId43"/>
    <p:sldId id="2147482920" r:id="rId44"/>
    <p:sldId id="2147482922" r:id="rId45"/>
    <p:sldId id="2147482923" r:id="rId46"/>
    <p:sldId id="2147482925" r:id="rId47"/>
    <p:sldId id="2147482935" r:id="rId48"/>
    <p:sldId id="2147482936" r:id="rId49"/>
    <p:sldId id="2147482937" r:id="rId50"/>
    <p:sldId id="2147482938" r:id="rId51"/>
    <p:sldId id="2147482939" r:id="rId52"/>
    <p:sldId id="2147482940" r:id="rId53"/>
    <p:sldId id="2147482941" r:id="rId54"/>
    <p:sldId id="2147482942" r:id="rId55"/>
    <p:sldId id="2147482943" r:id="rId56"/>
    <p:sldId id="2147482944" r:id="rId57"/>
    <p:sldId id="2147482945" r:id="rId58"/>
    <p:sldId id="2147482946" r:id="rId59"/>
    <p:sldId id="2147482947" r:id="rId60"/>
    <p:sldId id="2147482948" r:id="rId61"/>
    <p:sldId id="2147482949" r:id="rId62"/>
    <p:sldId id="2147482950" r:id="rId63"/>
    <p:sldId id="2147482951" r:id="rId64"/>
    <p:sldId id="2147482952" r:id="rId65"/>
    <p:sldId id="2147482953" r:id="rId66"/>
    <p:sldId id="2147482954" r:id="rId67"/>
    <p:sldId id="2147482955" r:id="rId68"/>
    <p:sldId id="2147482956" r:id="rId69"/>
    <p:sldId id="2147482957" r:id="rId70"/>
    <p:sldId id="2147482958" r:id="rId71"/>
    <p:sldId id="2147482959" r:id="rId72"/>
    <p:sldId id="2147482960" r:id="rId73"/>
    <p:sldId id="2147482961" r:id="rId74"/>
  </p:sldIdLst>
  <p:sldSz cx="9144000" cy="6858000" type="screen4x3"/>
  <p:notesSz cx="6858000" cy="9144000"/>
  <p:embeddedFontLst>
    <p:embeddedFont>
      <p:font typeface="Dosis" pitchFamily="2" charset="0"/>
      <p:regular r:id="rId76"/>
      <p:bold r:id="rId77"/>
    </p:embeddedFont>
    <p:embeddedFont>
      <p:font typeface="Dosis ExtraBold" pitchFamily="2" charset="0"/>
      <p:bold r:id="rId78"/>
    </p:embeddedFont>
    <p:embeddedFont>
      <p:font typeface="Dosis Medium" pitchFamily="2" charset="0"/>
      <p:regular r:id="rId79"/>
      <p:bold r:id="rId80"/>
    </p:embeddedFont>
    <p:embeddedFont>
      <p:font typeface="Dosis SemiBold" pitchFamily="2" charset="0"/>
      <p:regular r:id="rId81"/>
      <p:bold r:id="rId82"/>
    </p:embeddedFont>
    <p:embeddedFont>
      <p:font typeface="Microsoft Uighur" panose="02000000000000000000" pitchFamily="2" charset="-78"/>
      <p:regular r:id="rId83"/>
      <p:bold r:id="rId84"/>
    </p:embeddedFont>
    <p:embeddedFont>
      <p:font typeface="Modern Love" panose="04090805081005020601" pitchFamily="82" charset="0"/>
      <p:regular r:id="rId85"/>
    </p:embeddedFont>
    <p:embeddedFont>
      <p:font typeface="Noto Sans Symbols" panose="020B0604020202020204" charset="0"/>
      <p:regular r:id="rId86"/>
      <p:bold r:id="rId8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46" roundtripDataSignature="AMtx7mjCmx/7zG8L+ijJcYopbFz/ZY3U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4E7B"/>
    <a:srgbClr val="ECF8FB"/>
    <a:srgbClr val="00ABA3"/>
    <a:srgbClr val="A1A6BC"/>
    <a:srgbClr val="424D7B"/>
    <a:srgbClr val="16AB98"/>
    <a:srgbClr val="00ACA4"/>
    <a:srgbClr val="00A89F"/>
    <a:srgbClr val="5BCAC5"/>
    <a:srgbClr val="00A9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C733AFA-3FCC-4A63-ADFC-33A60633C5B0}">
  <a:tblStyle styleId="{2C733AFA-3FCC-4A63-ADFC-33A60633C5B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EBBBCC-DAD2-459C-BE2E-F6DE35CF9A28}" styleName="Style foncé 2 - Accentuation 3/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 autoAdjust="0"/>
    <p:restoredTop sz="94718" autoAdjust="0"/>
  </p:normalViewPr>
  <p:slideViewPr>
    <p:cSldViewPr snapToGrid="0">
      <p:cViewPr varScale="1">
        <p:scale>
          <a:sx n="71" d="100"/>
          <a:sy n="71" d="100"/>
        </p:scale>
        <p:origin x="1112" y="28"/>
      </p:cViewPr>
      <p:guideLst/>
    </p:cSldViewPr>
  </p:slideViewPr>
  <p:outlineViewPr>
    <p:cViewPr>
      <p:scale>
        <a:sx n="33" d="100"/>
        <a:sy n="33" d="100"/>
      </p:scale>
      <p:origin x="0" y="-235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84" Type="http://schemas.openxmlformats.org/officeDocument/2006/relationships/font" Target="fonts/font9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74" Type="http://schemas.openxmlformats.org/officeDocument/2006/relationships/slide" Target="slides/slide58.xml"/><Relationship Id="rId79" Type="http://schemas.openxmlformats.org/officeDocument/2006/relationships/font" Target="fonts/font4.fntdata"/><Relationship Id="rId14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77" Type="http://schemas.openxmlformats.org/officeDocument/2006/relationships/font" Target="fonts/font2.fntdata"/><Relationship Id="rId147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72" Type="http://schemas.openxmlformats.org/officeDocument/2006/relationships/slide" Target="slides/slide56.xml"/><Relationship Id="rId80" Type="http://schemas.openxmlformats.org/officeDocument/2006/relationships/font" Target="fonts/font5.fntdata"/><Relationship Id="rId85" Type="http://schemas.openxmlformats.org/officeDocument/2006/relationships/font" Target="fonts/font10.fntdata"/><Relationship Id="rId15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slide" Target="slides/slide51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slide" Target="slides/slide54.xml"/><Relationship Id="rId75" Type="http://schemas.openxmlformats.org/officeDocument/2006/relationships/notesMaster" Target="notesMasters/notesMaster1.xml"/><Relationship Id="rId83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slide" Target="slides/slide57.xml"/><Relationship Id="rId78" Type="http://schemas.openxmlformats.org/officeDocument/2006/relationships/font" Target="fonts/font3.fntdata"/><Relationship Id="rId81" Type="http://schemas.openxmlformats.org/officeDocument/2006/relationships/font" Target="fonts/font6.fntdata"/><Relationship Id="rId86" Type="http://schemas.openxmlformats.org/officeDocument/2006/relationships/font" Target="fonts/font11.fntdata"/><Relationship Id="rId148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6" Type="http://schemas.openxmlformats.org/officeDocument/2006/relationships/font" Target="fonts/font1.fntdata"/><Relationship Id="rId146" Type="http://customschemas.google.com/relationships/presentationmetadata" Target="meta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3.xml"/><Relationship Id="rId24" Type="http://schemas.openxmlformats.org/officeDocument/2006/relationships/slide" Target="slides/slide8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66" Type="http://schemas.openxmlformats.org/officeDocument/2006/relationships/slide" Target="slides/slide50.xml"/><Relationship Id="rId87" Type="http://schemas.openxmlformats.org/officeDocument/2006/relationships/font" Target="fonts/font12.fntdata"/><Relationship Id="rId61" Type="http://schemas.openxmlformats.org/officeDocument/2006/relationships/slide" Target="slides/slide45.xml"/><Relationship Id="rId82" Type="http://schemas.openxmlformats.org/officeDocument/2006/relationships/font" Target="fonts/font7.fntdata"/><Relationship Id="rId19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Microsoft Uighur" panose="02000000000000000000" pitchFamily="2" charset="-78"/>
        <a:ea typeface="Microsoft Uighur" panose="02000000000000000000" pitchFamily="2" charset="-78"/>
        <a:cs typeface="Microsoft Uighur" panose="02000000000000000000" pitchFamily="2" charset="-78"/>
        <a:sym typeface="Arial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5E7BDBD5-1953-AC2D-E7F1-B4B95F214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9ADA0FEB-DBC2-7F02-746D-DB7ACD3C63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A8A6368A-5894-AF17-CB90-424F5A8748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5728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BA7B7327-39F4-1C0E-1ACA-9B5AA63A3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07500F97-ABEF-9C74-2460-68D67156C5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DB4582FE-D593-3671-73DE-1D4D21BD3C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0573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7BFE6BF1-A234-2B55-B581-86073ED0F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78FA7DE3-C443-4892-C92A-3C11C60F00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53984BEC-EB8C-AD04-7157-D3AB0AA733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3986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153C436A-AB22-ED13-4E60-C9BB7EC90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2183ACB5-4617-6445-4409-2FA38A5B81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7F4E6952-2A72-F976-B8A4-33D3CC76A7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0662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6E4F4B38-294F-2347-9722-749E4A1A8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7C42EC3D-4CF4-B8B8-CC7B-87AA4BBE21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90CC8A40-2743-B215-A752-D5237D20D1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28117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FF1F1E5D-27EA-9A4D-984A-05F17293C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F6810688-69A3-C3B4-1E93-B8BFC2DF5C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A09EC934-FFBB-53E9-F073-052A40BEDC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65653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60C6FFE3-E3BD-8B5A-573C-7D2F5FF50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4F78698C-5B1E-8009-BF7C-3D9A95F166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778C804A-A1CC-208D-ADD8-61371C930B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27622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FEFB3CF6-CB87-286A-8BF0-FBFBEE7BB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304A0C33-33A0-E267-E533-93C5F7A806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B6C4B113-97F7-554C-B021-94D5B18298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15723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FEAF5BB6-8E6F-0372-DFCE-381AC2D2E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AF5478BC-4289-1326-2C47-4FAE923504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2280AF8E-2062-9803-0CA5-13DF2CCA0B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47430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7B58FD16-2468-7AAD-3EE3-27BBE5944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60C8DB02-4B99-43FF-5095-8EBB9C4026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B72BE160-7DDC-F327-8860-3380D2FC5F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8647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7D147963-CF53-3409-271B-4A43A6EF4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A3EF84DB-E501-182A-7F3B-64F4ADDF90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633550BF-E935-B5D6-B880-2D5E7407748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62579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57C9EAD5-7498-6256-DC2D-AE393E593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51BF4DB7-D00E-7C33-0408-C1CB8504EB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1B4B0EAD-13CA-676C-C43D-E671D199361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29048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BF8D3CF0-74A9-44CD-AED2-6301263E8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DDEF2461-BC65-EF25-DE4A-7923519911E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929F3530-329C-BEB5-6F4A-63DAF46C8B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900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144CCE7C-7AA2-0B28-D70D-79414FD25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BA479AD8-2C36-3A88-B3B2-DDDE79890E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C1BF80BF-3702-6A12-F7CF-0C9A2E9BB8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56423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E215B028-CDA0-9362-8265-F4BA82785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84A00F4A-C2F2-56B6-DB33-06F6D86845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D0E7EB08-B582-5D51-39E4-FDE6CDF7A6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659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00943ADB-B324-D7FD-3546-13B242790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C1B36F91-7D5E-66FC-C495-7E373F4F7A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473F03C3-4D5A-6CDC-77ED-C789EFE025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57763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9043373A-F383-1970-0344-D7C1B27E2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24F02EBC-51C0-639E-AD44-286DE52B2A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FBDA443A-A814-F720-B210-096DE485F0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7103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D8891672-2466-9C79-BAEF-1E19404B0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DE185A11-CC85-2986-E683-5F73FC2398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57228B2E-5506-7F1C-7D25-684CFAB498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46403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469994A7-67ED-9F75-58AE-902E1BE0D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4F03BA45-4E89-D261-18B5-2717B2C26B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05ED1C71-6636-A385-4FD3-993C80D92C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957757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1AA59BFA-6B21-FB4A-CA75-49C7471F3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8A722382-BB3F-D732-F11B-E2AF811C428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8DFF2A65-4A6E-F05B-259A-BD60FF6C7E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989240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1AF63C38-13FD-2E2D-C118-64C2A410E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CADE7B2A-77BD-D535-D6C8-CD729F6338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9EF9F99F-0024-8FE1-9284-FBCBEE050A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33073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A003D3E8-BEA5-BC59-8C79-122E5FFFA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CB67A137-0FE8-6D5D-F1AF-8AB11BACC10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C847875D-DF76-D405-F324-E3C16FAA47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46034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D5C2AB33-DA18-ED45-557B-B1392EE04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BD968337-DE7D-0261-EBCC-F1DC3CC05CF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28E78E7F-5EDD-3144-5831-F44C484CF2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16317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84173F71-251C-18B1-AAE9-3A242A461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5BDDD90B-4EE3-CAC9-02A3-2363599347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4B39E1ED-1A3F-48D0-C6C3-FABBEE66C7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4215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E5BD19F9-FFCA-D225-71F1-981F7BA0A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F8DC3A64-0CB5-D7A2-08F8-274FE2C5E4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1DA9FBE8-F573-2284-DD4F-6856EC89ED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07644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0799B366-963A-D6A1-4811-7418E77AB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2C26C989-F5E6-3F9C-97DF-C1698126E4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DC5564DD-D7D1-7867-D80A-131296A840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61550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66561D1E-16F8-7A14-48E7-C65684D21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B1430D94-A244-2B92-7166-FF720A2F5A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016D33F6-9CC9-33A9-C573-ED6D8ED30D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22417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DB25CC3A-27EC-2CFF-91DB-FB13598AA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FFC356D4-FC15-0DBC-5EAC-7919B968BE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8A4ACD2C-CB60-CD2C-4059-5F8BB7CD7D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46061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5BD8A128-A1F2-9FC5-73F2-B95A480FF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5980D3F5-3120-7F93-9387-27826EE6047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27075842-A557-EBCF-2C74-D46D0A6F66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83044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A7B04B19-3C95-6509-20FF-B9EF3FFF1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AC4C3C31-7BB1-8B71-5A35-C4B5E8A359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96AAFA45-EADA-2E24-D90E-14AC7F20F4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37427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BCA20383-8046-5F79-4C72-8542ABE2F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01F59F85-9CE0-4390-8401-51DEFC20A2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0DE5A39E-F387-4FB4-6901-6AC0BD142C8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641022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E1D3CA15-344E-FF61-5EE1-ED20FF048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F7D0F263-53CA-1429-40EA-BCA1D2C079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03A7EF68-2EED-BBA3-5E23-63513FD5EB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740551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4F795964-A7DE-D8C0-C890-7ABCF6839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C941F80A-75BC-4DF0-6CD4-715270EEEF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218E1D02-4E44-0902-CFEE-8FBA818B16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65583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4E1808F1-86BC-0F6E-AAF1-EC340CB31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655E93BF-4A3C-1203-BD61-0C01A8C049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BBCB8133-9015-7AF2-4D10-C17D33A7B7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998270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32D8E0C3-6FA5-D8D8-F8BE-11D1F3521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E85DE73E-D8B1-BABA-975F-30564585D5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E2939121-30DB-0D91-9685-8198A9A3C4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99133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E33EF951-9EE9-A2A6-EC30-1F8DD2297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CB123430-DA45-B887-935F-9EDD0182DE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825A2FAD-A2CA-53D7-8CC7-8E2BE33764A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1718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png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8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8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9.png"/></Relationships>
</file>

<file path=ppt/slideLayouts/_rels/slideLayout2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3149098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27430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00638660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05037730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2453018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00650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9522308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8743187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04456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398194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439162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407660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99254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1392757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3428977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94172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19043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090813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9129473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673183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49112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611542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558041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04831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0974164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1190947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57072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09534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66264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09662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3243859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863366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4659289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163741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3411604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54403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609740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750759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689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1482608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242943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99562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1128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58215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46908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012089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176412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84197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94272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21334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646790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186742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13286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3241235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2926894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8852870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52054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53270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8676848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639344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12437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B0604020202020204" charset="-78"/>
                <a:ea typeface="Microsoft Uighur" panose="020B0604020202020204" charset="-78"/>
                <a:cs typeface="Microsoft Uighur" panose="020B0604020202020204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B0604020202020204" charset="-78"/>
                <a:ea typeface="Microsoft Uighur" panose="020B0604020202020204" charset="-78"/>
                <a:cs typeface="Microsoft Uighur" panose="020B0604020202020204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B0604020202020204" charset="-78"/>
                <a:ea typeface="Microsoft Uighur" panose="020B0604020202020204" charset="-78"/>
                <a:cs typeface="Microsoft Uighur" panose="020B0604020202020204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5278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preserve="1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034708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86335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1485540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06983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604536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1426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9306231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49215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348548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931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081459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840189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94495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291955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  <a:lvl2pPr algn="r" rtl="1">
              <a:defRPr>
                <a:latin typeface="Microsoft Uighur" panose="020B0604020202020204" charset="-78"/>
              </a:defRPr>
            </a:lvl2pPr>
            <a:lvl3pPr algn="r" rtl="1">
              <a:defRPr>
                <a:latin typeface="Microsoft Uighur" panose="020B0604020202020204" charset="-78"/>
              </a:defRPr>
            </a:lvl3pPr>
            <a:lvl4pPr algn="r" rtl="1">
              <a:defRPr>
                <a:latin typeface="Microsoft Uighur" panose="020B0604020202020204" charset="-78"/>
              </a:defRPr>
            </a:lvl4pPr>
            <a:lvl5pPr algn="r" rtl="1">
              <a:defRPr>
                <a:latin typeface="Microsoft Uighur" panose="020B0604020202020204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421278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  <a:lvl2pPr algn="r" rtl="1">
              <a:defRPr>
                <a:latin typeface="Microsoft Uighur" panose="020B0604020202020204" charset="-78"/>
              </a:defRPr>
            </a:lvl2pPr>
            <a:lvl3pPr algn="r" rtl="1">
              <a:defRPr>
                <a:latin typeface="Microsoft Uighur" panose="020B0604020202020204" charset="-78"/>
              </a:defRPr>
            </a:lvl3pPr>
            <a:lvl4pPr algn="r" rtl="1">
              <a:defRPr>
                <a:latin typeface="Microsoft Uighur" panose="020B0604020202020204" charset="-78"/>
              </a:defRPr>
            </a:lvl4pPr>
            <a:lvl5pPr algn="r" rtl="1">
              <a:defRPr>
                <a:latin typeface="Microsoft Uighur" panose="020B0604020202020204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10790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0788470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0090792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02246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438863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6362686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68720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0719959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936885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684629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53994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25239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7199212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82101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689481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648992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20383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230087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81301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1976172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777107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9904690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715223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11335436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996364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715837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5425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148320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1444981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97257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98928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539715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657738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6669827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34387908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393363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80562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576966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75579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378657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69534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83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55098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120938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6480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34B1C6-A916-D409-24A3-96AC31699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0695636-D5CE-B2F6-FE5C-0B582CD54B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F4857FD7-4547-9717-3A3D-1740DF8E75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38646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39432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1369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94181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22266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50853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796708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807662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324066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38265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3112533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525853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70350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76392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5477594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 rtl="0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0861928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5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1186513" y="2467200"/>
            <a:ext cx="3132000" cy="3132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4792249" y="2467200"/>
            <a:ext cx="3132000" cy="3132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0AD54B5-BB7C-E473-2CB8-CFA8C01EC78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11265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199773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1958314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744247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775391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754614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199020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55011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911028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434987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36511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083910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668319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262042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46191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492085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9883187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784549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0681861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35260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13/03/2026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4628881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187829" y="1890939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697662" y="1876893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07495" y="1875163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187829" y="424547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697661" y="424547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207495" y="424547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ED56BC3F-7321-1EF3-DDE9-F8EF9F179D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45365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187829" y="2988219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697662" y="2974173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07495" y="2972443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ED56BC3F-7321-1EF3-DDE9-F8EF9F179D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659377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7203B50-09EE-EA2F-6AE5-A47FDC20346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1898499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DAD2D7-8A68-1076-651E-A339BE1933D5}"/>
              </a:ext>
            </a:extLst>
          </p:cNvPr>
          <p:cNvSpPr/>
          <p:nvPr userDrawn="1"/>
        </p:nvSpPr>
        <p:spPr>
          <a:xfrm>
            <a:off x="4004841" y="5972537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F39A88EB-4765-4DB3-C0FE-34C6D846856D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466703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06FC3CB0-341D-AA4D-412F-89F8A233B1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211783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FA48B46-136A-CAB7-177B-945DFF24572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413548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FA25EB-9F6A-FE10-E81D-7E957E8505B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1915707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107692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A40DC6-6DB2-347F-2BCA-A0E57FBC2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B85AD467-1D5A-6286-4EDA-C6BD6A6A8A9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00701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4C3D762-8249-70EC-B296-3DF67F7E6D5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873323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969758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45909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879495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878939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2159994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8758881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1367490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5793191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1217982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553086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150609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179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18349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0180735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0664442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t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871393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768135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713313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6037747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254038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0093681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1864603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054287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316936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6104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8087234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746901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342110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3987558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50419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1738773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014983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891438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75479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69578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214458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639863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501310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7907501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2485156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7854091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975829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4471902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5192955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0751375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851704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57958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59885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18089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8109401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26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21" Type="http://schemas.openxmlformats.org/officeDocument/2006/relationships/slideLayout" Target="../slideLayouts/slideLayout45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5" Type="http://schemas.openxmlformats.org/officeDocument/2006/relationships/slideLayout" Target="../slideLayouts/slideLayout49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2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slideLayout" Target="../slideLayouts/slideLayout46.xml"/><Relationship Id="rId27" Type="http://schemas.openxmlformats.org/officeDocument/2006/relationships/image" Target="../media/image6.bin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71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image" Target="../media/image12.jpg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9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Relationship Id="rId22" Type="http://schemas.openxmlformats.org/officeDocument/2006/relationships/slideLayout" Target="../slideLayouts/slideLayout7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slideLayout" Target="../slideLayouts/slideLayout85.xml"/><Relationship Id="rId1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75.xml"/><Relationship Id="rId21" Type="http://schemas.openxmlformats.org/officeDocument/2006/relationships/slideLayout" Target="../slideLayouts/slideLayout93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17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4.xml"/><Relationship Id="rId16" Type="http://schemas.openxmlformats.org/officeDocument/2006/relationships/slideLayout" Target="../slideLayouts/slideLayout88.xml"/><Relationship Id="rId20" Type="http://schemas.openxmlformats.org/officeDocument/2006/relationships/slideLayout" Target="../slideLayouts/slideLayout92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24" Type="http://schemas.openxmlformats.org/officeDocument/2006/relationships/image" Target="../media/image6.bin"/><Relationship Id="rId5" Type="http://schemas.openxmlformats.org/officeDocument/2006/relationships/slideLayout" Target="../slideLayouts/slideLayout77.xml"/><Relationship Id="rId15" Type="http://schemas.openxmlformats.org/officeDocument/2006/relationships/slideLayout" Target="../slideLayouts/slideLayout87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91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86.xml"/><Relationship Id="rId22" Type="http://schemas.openxmlformats.org/officeDocument/2006/relationships/slideLayout" Target="../slideLayouts/slideLayout9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6.xml"/><Relationship Id="rId16" Type="http://schemas.openxmlformats.org/officeDocument/2006/relationships/image" Target="../media/image13.jpg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slideLayout" Target="../slideLayouts/slideLayout10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image" Target="../media/image1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18" Type="http://schemas.openxmlformats.org/officeDocument/2006/relationships/slideLayout" Target="../slideLayouts/slideLayout138.xml"/><Relationship Id="rId3" Type="http://schemas.openxmlformats.org/officeDocument/2006/relationships/slideLayout" Target="../slideLayouts/slideLayout123.xml"/><Relationship Id="rId21" Type="http://schemas.openxmlformats.org/officeDocument/2006/relationships/image" Target="../media/image6.bin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17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122.xml"/><Relationship Id="rId16" Type="http://schemas.openxmlformats.org/officeDocument/2006/relationships/slideLayout" Target="../slideLayouts/slideLayout136.xml"/><Relationship Id="rId20" Type="http://schemas.openxmlformats.org/officeDocument/2006/relationships/theme" Target="../theme/theme9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5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30.xml"/><Relationship Id="rId19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13" Type="http://schemas.openxmlformats.org/officeDocument/2006/relationships/slideLayout" Target="../slideLayouts/slideLayout152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46.xml"/><Relationship Id="rId12" Type="http://schemas.openxmlformats.org/officeDocument/2006/relationships/slideLayout" Target="../slideLayouts/slideLayout151.xml"/><Relationship Id="rId17" Type="http://schemas.openxmlformats.org/officeDocument/2006/relationships/slideLayout" Target="../slideLayouts/slideLayout156.xml"/><Relationship Id="rId2" Type="http://schemas.openxmlformats.org/officeDocument/2006/relationships/slideLayout" Target="../slideLayouts/slideLayout141.xml"/><Relationship Id="rId16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50.xml"/><Relationship Id="rId5" Type="http://schemas.openxmlformats.org/officeDocument/2006/relationships/slideLayout" Target="../slideLayouts/slideLayout144.xml"/><Relationship Id="rId15" Type="http://schemas.openxmlformats.org/officeDocument/2006/relationships/slideLayout" Target="../slideLayouts/slideLayout154.xml"/><Relationship Id="rId10" Type="http://schemas.openxmlformats.org/officeDocument/2006/relationships/slideLayout" Target="../slideLayouts/slideLayout149.xml"/><Relationship Id="rId19" Type="http://schemas.openxmlformats.org/officeDocument/2006/relationships/image" Target="../media/image6.bin"/><Relationship Id="rId4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8.xml"/><Relationship Id="rId14" Type="http://schemas.openxmlformats.org/officeDocument/2006/relationships/slideLayout" Target="../slideLayouts/slideLayout153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9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13" Type="http://schemas.openxmlformats.org/officeDocument/2006/relationships/image" Target="../media/image12.jpg"/><Relationship Id="rId3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6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5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8.xml"/><Relationship Id="rId13" Type="http://schemas.openxmlformats.org/officeDocument/2006/relationships/slideLayout" Target="../slideLayouts/slideLayout183.xml"/><Relationship Id="rId3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77.xml"/><Relationship Id="rId12" Type="http://schemas.openxmlformats.org/officeDocument/2006/relationships/slideLayout" Target="../slideLayouts/slideLayout182.xml"/><Relationship Id="rId17" Type="http://schemas.openxmlformats.org/officeDocument/2006/relationships/image" Target="../media/image13.jpg"/><Relationship Id="rId2" Type="http://schemas.openxmlformats.org/officeDocument/2006/relationships/slideLayout" Target="../slideLayouts/slideLayout172.xml"/><Relationship Id="rId16" Type="http://schemas.openxmlformats.org/officeDocument/2006/relationships/theme" Target="../theme/theme14.xml"/><Relationship Id="rId1" Type="http://schemas.openxmlformats.org/officeDocument/2006/relationships/slideLayout" Target="../slideLayouts/slideLayout171.xml"/><Relationship Id="rId6" Type="http://schemas.openxmlformats.org/officeDocument/2006/relationships/slideLayout" Target="../slideLayouts/slideLayout176.xml"/><Relationship Id="rId11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75.xml"/><Relationship Id="rId15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80.xml"/><Relationship Id="rId4" Type="http://schemas.openxmlformats.org/officeDocument/2006/relationships/slideLayout" Target="../slideLayouts/slideLayout174.xml"/><Relationship Id="rId9" Type="http://schemas.openxmlformats.org/officeDocument/2006/relationships/slideLayout" Target="../slideLayouts/slideLayout179.xml"/><Relationship Id="rId14" Type="http://schemas.openxmlformats.org/officeDocument/2006/relationships/slideLayout" Target="../slideLayouts/slideLayout18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3.xml"/><Relationship Id="rId3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92.xml"/><Relationship Id="rId2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91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190.xml"/><Relationship Id="rId10" Type="http://schemas.openxmlformats.org/officeDocument/2006/relationships/theme" Target="../theme/theme15.xml"/><Relationship Id="rId4" Type="http://schemas.openxmlformats.org/officeDocument/2006/relationships/slideLayout" Target="../slideLayouts/slideLayout189.xml"/><Relationship Id="rId9" Type="http://schemas.openxmlformats.org/officeDocument/2006/relationships/slideLayout" Target="../slideLayouts/slideLayout19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7.xml"/><Relationship Id="rId18" Type="http://schemas.openxmlformats.org/officeDocument/2006/relationships/slideLayout" Target="../slideLayouts/slideLayout212.xml"/><Relationship Id="rId26" Type="http://schemas.openxmlformats.org/officeDocument/2006/relationships/theme" Target="../theme/theme16.xml"/><Relationship Id="rId3" Type="http://schemas.openxmlformats.org/officeDocument/2006/relationships/slideLayout" Target="../slideLayouts/slideLayout197.xml"/><Relationship Id="rId21" Type="http://schemas.openxmlformats.org/officeDocument/2006/relationships/slideLayout" Target="../slideLayouts/slideLayout215.xml"/><Relationship Id="rId7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6.xml"/><Relationship Id="rId17" Type="http://schemas.openxmlformats.org/officeDocument/2006/relationships/slideLayout" Target="../slideLayouts/slideLayout211.xml"/><Relationship Id="rId25" Type="http://schemas.openxmlformats.org/officeDocument/2006/relationships/slideLayout" Target="../slideLayouts/slideLayout219.xml"/><Relationship Id="rId2" Type="http://schemas.openxmlformats.org/officeDocument/2006/relationships/slideLayout" Target="../slideLayouts/slideLayout196.xml"/><Relationship Id="rId16" Type="http://schemas.openxmlformats.org/officeDocument/2006/relationships/slideLayout" Target="../slideLayouts/slideLayout210.xml"/><Relationship Id="rId20" Type="http://schemas.openxmlformats.org/officeDocument/2006/relationships/slideLayout" Target="../slideLayouts/slideLayout214.xml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24" Type="http://schemas.openxmlformats.org/officeDocument/2006/relationships/slideLayout" Target="../slideLayouts/slideLayout218.xml"/><Relationship Id="rId5" Type="http://schemas.openxmlformats.org/officeDocument/2006/relationships/slideLayout" Target="../slideLayouts/slideLayout199.xml"/><Relationship Id="rId15" Type="http://schemas.openxmlformats.org/officeDocument/2006/relationships/slideLayout" Target="../slideLayouts/slideLayout209.xml"/><Relationship Id="rId23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04.xml"/><Relationship Id="rId19" Type="http://schemas.openxmlformats.org/officeDocument/2006/relationships/slideLayout" Target="../slideLayouts/slideLayout213.xml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Relationship Id="rId14" Type="http://schemas.openxmlformats.org/officeDocument/2006/relationships/slideLayout" Target="../slideLayouts/slideLayout208.xml"/><Relationship Id="rId22" Type="http://schemas.openxmlformats.org/officeDocument/2006/relationships/slideLayout" Target="../slideLayouts/slideLayout216.xml"/><Relationship Id="rId27" Type="http://schemas.openxmlformats.org/officeDocument/2006/relationships/image" Target="../media/image6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3713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859" r:id="rId2"/>
    <p:sldLayoutId id="2147483769" r:id="rId3"/>
    <p:sldLayoutId id="2147483770" r:id="rId4"/>
    <p:sldLayoutId id="2147483778" r:id="rId5"/>
    <p:sldLayoutId id="2147483785" r:id="rId6"/>
    <p:sldLayoutId id="2147483786" r:id="rId7"/>
    <p:sldLayoutId id="2147483771" r:id="rId8"/>
    <p:sldLayoutId id="2147483772" r:id="rId9"/>
    <p:sldLayoutId id="2147483773" r:id="rId10"/>
    <p:sldLayoutId id="2147483774" r:id="rId11"/>
    <p:sldLayoutId id="2147483775" r:id="rId1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5636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59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927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  <p:sldLayoutId id="2147483823" r:id="rId18"/>
    <p:sldLayoutId id="2147483824" r:id="rId19"/>
    <p:sldLayoutId id="2147483825" r:id="rId20"/>
    <p:sldLayoutId id="2147483826" r:id="rId21"/>
    <p:sldLayoutId id="2147483827" r:id="rId22"/>
    <p:sldLayoutId id="2147483828" r:id="rId23"/>
    <p:sldLayoutId id="2147484086" r:id="rId24"/>
    <p:sldLayoutId id="2147484087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88339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1" r:id="rId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552316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  <p:sldLayoutId id="2147483884" r:id="rId21"/>
    <p:sldLayoutId id="214748388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868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5464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  <p:sldLayoutId id="2147483923" r:id="rId13"/>
    <p:sldLayoutId id="2147483924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2072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  <p:sldLayoutId id="2147483940" r:id="rId1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024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75" r:id="rId2"/>
    <p:sldLayoutId id="2147483992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  <p:sldLayoutId id="2147483985" r:id="rId13"/>
    <p:sldLayoutId id="2147483986" r:id="rId14"/>
    <p:sldLayoutId id="2147483987" r:id="rId15"/>
    <p:sldLayoutId id="2147483988" r:id="rId16"/>
    <p:sldLayoutId id="2147483989" r:id="rId17"/>
    <p:sldLayoutId id="2147483990" r:id="rId18"/>
    <p:sldLayoutId id="2147483991" r:id="rId1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029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  <p:sldLayoutId id="2147484023" r:id="rId12"/>
    <p:sldLayoutId id="2147484024" r:id="rId13"/>
    <p:sldLayoutId id="2147484025" r:id="rId14"/>
    <p:sldLayoutId id="2147484026" r:id="rId15"/>
    <p:sldLayoutId id="2147484027" r:id="rId16"/>
    <p:sldLayoutId id="2147484028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588064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7827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3" r:id="rId1"/>
    <p:sldLayoutId id="2147484054" r:id="rId2"/>
    <p:sldLayoutId id="2147484055" r:id="rId3"/>
    <p:sldLayoutId id="2147484056" r:id="rId4"/>
    <p:sldLayoutId id="2147484057" r:id="rId5"/>
    <p:sldLayoutId id="2147484058" r:id="rId6"/>
    <p:sldLayoutId id="2147484059" r:id="rId7"/>
    <p:sldLayoutId id="2147484060" r:id="rId8"/>
    <p:sldLayoutId id="2147484061" r:id="rId9"/>
    <p:sldLayoutId id="2147484062" r:id="rId10"/>
    <p:sldLayoutId id="2147484063" r:id="rId1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7065215"/>
      </p:ext>
    </p:extLst>
  </p:cSld>
  <p:clrMap bg1="lt1" tx1="dk1" bg2="lt2" tx2="dk2" accent1="accent1" accent2="accent2" accent3="accent3" accent4="accent4" accent5="accent5" accent6="accent6" hlink="hlink" folHlink="folHlink"/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73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  <p:sldLayoutId id="2147484080" r:id="rId12"/>
    <p:sldLayoutId id="2147484081" r:id="rId13"/>
    <p:sldLayoutId id="2147484082" r:id="rId14"/>
    <p:sldLayoutId id="2147484083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5920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9" r:id="rId1"/>
    <p:sldLayoutId id="2147484090" r:id="rId2"/>
    <p:sldLayoutId id="2147484091" r:id="rId3"/>
    <p:sldLayoutId id="2147484092" r:id="rId4"/>
    <p:sldLayoutId id="2147484093" r:id="rId5"/>
    <p:sldLayoutId id="2147484094" r:id="rId6"/>
    <p:sldLayoutId id="2147484095" r:id="rId7"/>
    <p:sldLayoutId id="2147484096" r:id="rId8"/>
    <p:sldLayoutId id="2147484097" r:id="rId9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1493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  <p:sldLayoutId id="2147484109" r:id="rId11"/>
    <p:sldLayoutId id="2147484110" r:id="rId12"/>
    <p:sldLayoutId id="2147484111" r:id="rId13"/>
    <p:sldLayoutId id="2147484112" r:id="rId14"/>
    <p:sldLayoutId id="2147484113" r:id="rId15"/>
    <p:sldLayoutId id="2147484114" r:id="rId16"/>
    <p:sldLayoutId id="2147484115" r:id="rId17"/>
    <p:sldLayoutId id="2147484116" r:id="rId18"/>
    <p:sldLayoutId id="2147484117" r:id="rId19"/>
    <p:sldLayoutId id="2147484118" r:id="rId20"/>
    <p:sldLayoutId id="2147484119" r:id="rId21"/>
    <p:sldLayoutId id="2147484120" r:id="rId22"/>
    <p:sldLayoutId id="2147484121" r:id="rId23"/>
    <p:sldLayoutId id="2147484122" r:id="rId24"/>
    <p:sldLayoutId id="2147484123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8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5.xml"/><Relationship Id="rId6" Type="http://schemas.openxmlformats.org/officeDocument/2006/relationships/image" Target="../media/image21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5.xml"/><Relationship Id="rId6" Type="http://schemas.openxmlformats.org/officeDocument/2006/relationships/image" Target="../media/image21.png"/><Relationship Id="rId5" Type="http://schemas.openxmlformats.org/officeDocument/2006/relationships/image" Target="../media/image29.png"/><Relationship Id="rId4" Type="http://schemas.openxmlformats.org/officeDocument/2006/relationships/image" Target="../media/image27.pn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5.xml"/><Relationship Id="rId6" Type="http://schemas.openxmlformats.org/officeDocument/2006/relationships/image" Target="../media/image21.png"/><Relationship Id="rId5" Type="http://schemas.openxmlformats.org/officeDocument/2006/relationships/image" Target="../media/image30.png"/><Relationship Id="rId4" Type="http://schemas.openxmlformats.org/officeDocument/2006/relationships/image" Target="../media/image27.png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49.xml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5" Type="http://schemas.openxmlformats.org/officeDocument/2006/relationships/image" Target="../media/image38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49.xml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5" Type="http://schemas.openxmlformats.org/officeDocument/2006/relationships/image" Target="../media/image38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7.png"/><Relationship Id="rId9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7.png"/><Relationship Id="rId9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7.png"/><Relationship Id="rId9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8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49.xml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5" Type="http://schemas.openxmlformats.org/officeDocument/2006/relationships/image" Target="../media/image38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39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6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6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49.xml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5" Type="http://schemas.openxmlformats.org/officeDocument/2006/relationships/image" Target="../media/image38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8B30DAD-64B7-D7C8-D07B-4CF46B7C1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403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: مراجعة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كتابة: مراجعة 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cs typeface="Microsoft Uighur" panose="02000000000000000000" pitchFamily="2" charset="-78"/>
              </a:rPr>
              <a:t>قراءة : مراجعة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cs typeface="Microsoft Uighur" panose="02000000000000000000" pitchFamily="2" charset="-78"/>
              </a:rPr>
              <a:t>كتابة: مراجعة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cs typeface="Microsoft Uighur" panose="02000000000000000000" pitchFamily="2" charset="-78"/>
              </a:rPr>
              <a:t>التقويم الفردي للمجموعة الأولى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cs typeface="Microsoft Uighur" panose="02000000000000000000" pitchFamily="2" charset="-78"/>
              </a:rPr>
              <a:t>قراءة : مراجعة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cs typeface="Microsoft Uighur" panose="02000000000000000000" pitchFamily="2" charset="-78"/>
              </a:rPr>
              <a:t>كتابة: مراجعة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cs typeface="Microsoft Uighur" panose="02000000000000000000" pitchFamily="2" charset="-78"/>
              </a:rPr>
              <a:t>التقويم الفردي للمجموعة الثانية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cs typeface="Microsoft Uighur" panose="02000000000000000000" pitchFamily="2" charset="-78"/>
              </a:rPr>
              <a:t>تصحيح إنتاجات المتعلمين الكتابية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tzm-Arab-MA" sz="1400" dirty="0">
                <a:cs typeface="Microsoft Uighur" panose="02000000000000000000" pitchFamily="2" charset="-78"/>
              </a:rPr>
              <a:t>تفريغ النتائج </a:t>
            </a:r>
            <a:endParaRPr lang="ar-MA" sz="1400" dirty="0">
              <a:cs typeface="Microsoft Uighur" panose="02000000000000000000" pitchFamily="2" charset="-78"/>
            </a:endParaRP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cs typeface="Microsoft Uighur" panose="02000000000000000000" pitchFamily="2" charset="-78"/>
              </a:rPr>
              <a:t>قراءة : مراجعة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cs typeface="Microsoft Uighur" panose="02000000000000000000" pitchFamily="2" charset="-78"/>
              </a:rPr>
              <a:t>كتابة: مراجعة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cs typeface="Microsoft Uighur" panose="02000000000000000000" pitchFamily="2" charset="-78"/>
              </a:rPr>
              <a:t>التقويم الفردي للمجموعة الثالثة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التقويم الكتابي الموجه: فهم المسموع – فهم المقروء – إملاء – إنتاج كتابي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اليوم</a:t>
            </a:r>
            <a:r>
              <a:rPr kumimoji="0" lang="f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5 - </a:t>
            </a: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0124" y="874850"/>
            <a:ext cx="6283427" cy="523785"/>
          </a:xfrm>
        </p:spPr>
        <p:txBody>
          <a:bodyPr>
            <a:normAutofit fontScale="90000"/>
          </a:bodyPr>
          <a:lstStyle/>
          <a:p>
            <a:pPr rtl="1"/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</a:rPr>
              <a:t>الكفايات المعنية بالاختبار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9" name="Nuage 8">
            <a:extLst>
              <a:ext uri="{FF2B5EF4-FFF2-40B4-BE49-F238E27FC236}">
                <a16:creationId xmlns:a16="http://schemas.microsoft.com/office/drawing/2014/main" id="{26DD088F-9D10-C014-595F-67FEE73810B0}"/>
              </a:ext>
            </a:extLst>
          </p:cNvPr>
          <p:cNvSpPr/>
          <p:nvPr/>
        </p:nvSpPr>
        <p:spPr>
          <a:xfrm>
            <a:off x="6884748" y="2061038"/>
            <a:ext cx="1037605" cy="388883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C0</a:t>
            </a:r>
            <a:r>
              <a:rPr kumimoji="0" lang="ar-MA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1</a:t>
            </a: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1" name="Nuage 10">
            <a:extLst>
              <a:ext uri="{FF2B5EF4-FFF2-40B4-BE49-F238E27FC236}">
                <a16:creationId xmlns:a16="http://schemas.microsoft.com/office/drawing/2014/main" id="{CDF5763D-2319-1644-A2B2-9C361BF184D1}"/>
              </a:ext>
            </a:extLst>
          </p:cNvPr>
          <p:cNvSpPr/>
          <p:nvPr/>
        </p:nvSpPr>
        <p:spPr>
          <a:xfrm>
            <a:off x="6913325" y="4269301"/>
            <a:ext cx="1037605" cy="388883"/>
          </a:xfrm>
          <a:prstGeom prst="cloud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OL1</a:t>
            </a: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2" name="Nuage 11">
            <a:extLst>
              <a:ext uri="{FF2B5EF4-FFF2-40B4-BE49-F238E27FC236}">
                <a16:creationId xmlns:a16="http://schemas.microsoft.com/office/drawing/2014/main" id="{3ABAF7D1-290B-F2BD-2CCF-16D6379FD43A}"/>
              </a:ext>
            </a:extLst>
          </p:cNvPr>
          <p:cNvSpPr/>
          <p:nvPr/>
        </p:nvSpPr>
        <p:spPr>
          <a:xfrm>
            <a:off x="6913325" y="4969798"/>
            <a:ext cx="1037605" cy="407433"/>
          </a:xfrm>
          <a:prstGeom prst="cloud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PE</a:t>
            </a:r>
            <a:r>
              <a:rPr kumimoji="0" lang="ar-MA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1</a:t>
            </a: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66DB64A-EAE7-D612-E712-944188F01E22}"/>
              </a:ext>
            </a:extLst>
          </p:cNvPr>
          <p:cNvSpPr txBox="1"/>
          <p:nvPr/>
        </p:nvSpPr>
        <p:spPr>
          <a:xfrm>
            <a:off x="1120124" y="2024646"/>
            <a:ext cx="5613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استرجاع واستنتاج معلومات صريحة وضمنية واردة في نص مسمع.</a:t>
            </a:r>
            <a:endParaRPr kumimoji="0" lang="fr-MA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6154776-7221-0A81-A8AE-26A15D4EA53B}"/>
              </a:ext>
            </a:extLst>
          </p:cNvPr>
          <p:cNvSpPr txBox="1"/>
          <p:nvPr/>
        </p:nvSpPr>
        <p:spPr>
          <a:xfrm>
            <a:off x="1039282" y="4234791"/>
            <a:ext cx="5613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كتابة كلمات مملاة أو تطبيق ظواهر لغوية بسيطة بالمحاكاة. </a:t>
            </a:r>
            <a:endParaRPr lang="fr-MA" sz="2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D20DDDA-6410-1DB4-D72C-BC2696BD6DB2}"/>
              </a:ext>
            </a:extLst>
          </p:cNvPr>
          <p:cNvSpPr txBox="1"/>
          <p:nvPr/>
        </p:nvSpPr>
        <p:spPr>
          <a:xfrm>
            <a:off x="1039282" y="4942683"/>
            <a:ext cx="5613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التعبير عن مشاهد بكتابة كلمات وجمل.</a:t>
            </a:r>
            <a:endParaRPr lang="fr-MA" sz="2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Nuage 1">
            <a:extLst>
              <a:ext uri="{FF2B5EF4-FFF2-40B4-BE49-F238E27FC236}">
                <a16:creationId xmlns:a16="http://schemas.microsoft.com/office/drawing/2014/main" id="{4082B4AC-3CCF-07AF-DE4F-AC1A4D616371}"/>
              </a:ext>
            </a:extLst>
          </p:cNvPr>
          <p:cNvSpPr/>
          <p:nvPr/>
        </p:nvSpPr>
        <p:spPr>
          <a:xfrm>
            <a:off x="6913325" y="3526899"/>
            <a:ext cx="1037605" cy="388883"/>
          </a:xfrm>
          <a:prstGeom prst="cloud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LC1</a:t>
            </a: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63F3E56-93F2-E926-F7A4-70D996AE3B19}"/>
              </a:ext>
            </a:extLst>
          </p:cNvPr>
          <p:cNvSpPr txBox="1"/>
          <p:nvPr/>
        </p:nvSpPr>
        <p:spPr>
          <a:xfrm>
            <a:off x="1108109" y="3519712"/>
            <a:ext cx="5613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فهم كلمات  وجمل واستخراج معلومات صريحة من فقرات بسيطة. </a:t>
            </a:r>
            <a:endParaRPr lang="fr-MA" sz="2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Nuage 4">
            <a:extLst>
              <a:ext uri="{FF2B5EF4-FFF2-40B4-BE49-F238E27FC236}">
                <a16:creationId xmlns:a16="http://schemas.microsoft.com/office/drawing/2014/main" id="{A6297B55-A74C-6C9A-3BF7-25DF22BB5385}"/>
              </a:ext>
            </a:extLst>
          </p:cNvPr>
          <p:cNvSpPr/>
          <p:nvPr/>
        </p:nvSpPr>
        <p:spPr>
          <a:xfrm>
            <a:off x="6913325" y="2784497"/>
            <a:ext cx="1037605" cy="388883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C0</a:t>
            </a:r>
            <a:r>
              <a:rPr kumimoji="0" lang="ar-MA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2</a:t>
            </a: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22B9CEA-5E82-BF29-9AA5-25BEB9E7F937}"/>
              </a:ext>
            </a:extLst>
          </p:cNvPr>
          <p:cNvSpPr txBox="1"/>
          <p:nvPr/>
        </p:nvSpPr>
        <p:spPr>
          <a:xfrm>
            <a:off x="1120124" y="2772179"/>
            <a:ext cx="5613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إعادة إِنْتاج ٱلنص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مسموع موظفا مهارات الترتيب أو الإكمال.</a:t>
            </a:r>
            <a:endParaRPr kumimoji="0" lang="fr-MA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23284356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D2212-F607-40B9-5F99-D6F89B00D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83D84ED-F1A3-3759-DD3F-CB6C64EDAB72}"/>
              </a:ext>
            </a:extLst>
          </p:cNvPr>
          <p:cNvSpPr txBox="1"/>
          <p:nvPr/>
        </p:nvSpPr>
        <p:spPr>
          <a:xfrm>
            <a:off x="636608" y="2174936"/>
            <a:ext cx="7564664" cy="3347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النموذج 1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خاص بالأقسام التي ستقوم في موارد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الأربعة أسابيع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من المرحلة الثالثة. (من الشريحة 5 إلى الشريحة 31)</a:t>
            </a:r>
          </a:p>
          <a:p>
            <a:pPr marL="342900" indent="-342900" algn="r" defTabSz="457200" rtl="1">
              <a:lnSpc>
                <a:spcPct val="15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ar-MA" sz="3600" b="1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النموذج 2</a:t>
            </a:r>
            <a:r>
              <a:rPr lang="ar-MA" sz="3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خاص </a:t>
            </a:r>
            <a:r>
              <a:rPr lang="ar-MA" sz="36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بالأقسام التي ستقوم في موارد </a:t>
            </a:r>
            <a:r>
              <a:rPr lang="ar-MA" sz="3600" b="1" kern="1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الثلاثة أسابيع </a:t>
            </a:r>
            <a:r>
              <a:rPr lang="ar-MA" sz="36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المرحلة الثالثة. (من الشريحة 32 إلى الشريحة 58)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0D755F-C00C-4BAC-C7EC-8E25AEB90530}"/>
              </a:ext>
            </a:extLst>
          </p:cNvPr>
          <p:cNvSpPr txBox="1"/>
          <p:nvPr/>
        </p:nvSpPr>
        <p:spPr>
          <a:xfrm>
            <a:off x="5858622" y="1343939"/>
            <a:ext cx="1654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توجيه</a:t>
            </a:r>
          </a:p>
        </p:txBody>
      </p:sp>
    </p:spTree>
    <p:extLst>
      <p:ext uri="{BB962C8B-B14F-4D97-AF65-F5344CB8AC3E}">
        <p14:creationId xmlns:p14="http://schemas.microsoft.com/office/powerpoint/2010/main" val="1484777140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0B118-7354-BE01-DC7B-5456604B0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e 2">
            <a:extLst>
              <a:ext uri="{FF2B5EF4-FFF2-40B4-BE49-F238E27FC236}">
                <a16:creationId xmlns:a16="http://schemas.microsoft.com/office/drawing/2014/main" id="{D341ACE0-FE3A-2F50-DF95-0EA58C4B6CD1}"/>
              </a:ext>
            </a:extLst>
          </p:cNvPr>
          <p:cNvSpPr/>
          <p:nvPr/>
        </p:nvSpPr>
        <p:spPr>
          <a:xfrm>
            <a:off x="1037980" y="1842413"/>
            <a:ext cx="6811591" cy="392768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ED26D5-2EAF-0361-9374-83ECF7E0F30D}"/>
              </a:ext>
            </a:extLst>
          </p:cNvPr>
          <p:cNvSpPr txBox="1"/>
          <p:nvPr/>
        </p:nvSpPr>
        <p:spPr>
          <a:xfrm>
            <a:off x="1172109" y="2652095"/>
            <a:ext cx="63663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النموذج 1</a:t>
            </a:r>
          </a:p>
          <a:p>
            <a:pPr algn="ctr" rtl="1"/>
            <a:r>
              <a:rPr lang="ar-MA" sz="72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(4 أسابيع)</a:t>
            </a:r>
          </a:p>
        </p:txBody>
      </p:sp>
    </p:spTree>
    <p:extLst>
      <p:ext uri="{BB962C8B-B14F-4D97-AF65-F5344CB8AC3E}">
        <p14:creationId xmlns:p14="http://schemas.microsoft.com/office/powerpoint/2010/main" val="2396730428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DFDD5EB1-15B2-49C2-AA01-626CECE82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0D00A5F8-B1D3-D3E6-A53E-6688B8029C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7B59F9F0-49CB-D721-299E-FFAA78705EF5}"/>
              </a:ext>
            </a:extLst>
          </p:cNvPr>
          <p:cNvSpPr/>
          <p:nvPr/>
        </p:nvSpPr>
        <p:spPr>
          <a:xfrm>
            <a:off x="1037980" y="1154155"/>
            <a:ext cx="6811591" cy="392768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F2FF54C-C6C5-1F45-7F00-CCE12FA924BD}"/>
              </a:ext>
            </a:extLst>
          </p:cNvPr>
          <p:cNvSpPr txBox="1"/>
          <p:nvPr/>
        </p:nvSpPr>
        <p:spPr>
          <a:xfrm>
            <a:off x="1294429" y="2228671"/>
            <a:ext cx="63663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7200" b="1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رائز فهم المقروء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(النموذج 1)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9C940FB-73C0-49B7-641A-F9FB3E9275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4CF42A6-2871-925E-7354-363EA81BEF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2F5651A-3AF4-CA1F-E2DA-B0F94B4A7E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89E7EA-E2FC-D4CF-727E-50968B8E3E6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F6E1B81-935F-B88E-2BA8-161BDA15D742}"/>
              </a:ext>
            </a:extLst>
          </p:cNvPr>
          <p:cNvSpPr>
            <a:spLocks/>
          </p:cNvSpPr>
          <p:nvPr/>
        </p:nvSpPr>
        <p:spPr>
          <a:xfrm>
            <a:off x="6401463" y="131772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B7055C-5CF8-020F-CC6B-3319459FCBFE}"/>
              </a:ext>
            </a:extLst>
          </p:cNvPr>
          <p:cNvSpPr>
            <a:spLocks/>
          </p:cNvSpPr>
          <p:nvPr/>
        </p:nvSpPr>
        <p:spPr>
          <a:xfrm>
            <a:off x="4466682" y="101882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0D69B02-A5E0-DD69-3058-E48ED6ED18A4}"/>
              </a:ext>
            </a:extLst>
          </p:cNvPr>
          <p:cNvSpPr>
            <a:spLocks/>
          </p:cNvSpPr>
          <p:nvPr/>
        </p:nvSpPr>
        <p:spPr>
          <a:xfrm>
            <a:off x="525457" y="126807"/>
            <a:ext cx="1598874" cy="3368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63F853-8B2E-7F01-B8F7-AB1A9747FF0E}"/>
              </a:ext>
            </a:extLst>
          </p:cNvPr>
          <p:cNvSpPr>
            <a:spLocks/>
          </p:cNvSpPr>
          <p:nvPr/>
        </p:nvSpPr>
        <p:spPr>
          <a:xfrm>
            <a:off x="2531901" y="126806"/>
            <a:ext cx="1598874" cy="336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7B3B3B1-53B1-1A57-0435-522CD631E3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7980" y="4934558"/>
            <a:ext cx="7283921" cy="65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26543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7A850-FABD-B152-D971-2FD437D7C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3">
            <a:extLst>
              <a:ext uri="{FF2B5EF4-FFF2-40B4-BE49-F238E27FC236}">
                <a16:creationId xmlns:a16="http://schemas.microsoft.com/office/drawing/2014/main" id="{0816E3B6-2844-1D3D-F323-C392A935D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1" y="1995948"/>
            <a:ext cx="8270158" cy="3437110"/>
          </a:xfrm>
        </p:spPr>
        <p:txBody>
          <a:bodyPr>
            <a:noAutofit/>
          </a:bodyPr>
          <a:lstStyle/>
          <a:p>
            <a:pPr lvl="0" algn="r" defTabSz="457200">
              <a:lnSpc>
                <a:spcPct val="150000"/>
              </a:lnSpc>
              <a:spcAft>
                <a:spcPts val="400"/>
              </a:spcAft>
              <a:buClrTx/>
              <a:buSzTx/>
              <a:defRPr/>
            </a:pP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 </a:t>
            </a:r>
            <a: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يتكون الرائز من 3 تمارين، في كل تمرين، يقرأ المتعلم الكلمات المقترحة، ثم يصل بخط الصورة بالكلمة المناسبة لها من بين الثلاث كلمات المقترحة 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2- </a:t>
            </a:r>
            <a: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 يطلب من المتعلم قراءة الكلمات قراءة جهرية. يقرأ المتعلم الكلمات دون تدخل الأستاذ بالكيفية التي تناسبه دون إزعاج زملائه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3- </a:t>
            </a:r>
            <a: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 يتم الحكم على قراءة المتعلم في هذا الرائز، وإنما يقوم فهمه لما يقرؤه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4- يشرح الأستاذ التمرين من المتعلم ويتأكد من فهم المطلوب قبل إعطاء إشارة البدء في الإنجاز</a:t>
            </a:r>
            <a: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re 3">
            <a:extLst>
              <a:ext uri="{FF2B5EF4-FFF2-40B4-BE49-F238E27FC236}">
                <a16:creationId xmlns:a16="http://schemas.microsoft.com/office/drawing/2014/main" id="{0D157641-0874-B767-EAFF-A3483F410392}"/>
              </a:ext>
            </a:extLst>
          </p:cNvPr>
          <p:cNvSpPr txBox="1">
            <a:spLocks/>
          </p:cNvSpPr>
          <p:nvPr/>
        </p:nvSpPr>
        <p:spPr>
          <a:xfrm>
            <a:off x="417872" y="848416"/>
            <a:ext cx="7886700" cy="523785"/>
          </a:xfrm>
          <a:prstGeom prst="rect">
            <a:avLst/>
          </a:prstGeom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fr-MA" sz="3600" b="1" i="0" u="none" strike="noStrike" cap="none">
                <a:solidFill>
                  <a:srgbClr val="565F88"/>
                </a:solidFill>
                <a:latin typeface="Microsoft Uighur" panose="020B0604020202020204" charset="-78"/>
                <a:ea typeface="Arial"/>
                <a:cs typeface="Microsoft Uighur" panose="020B0604020202020204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فهم المقروء</a:t>
            </a:r>
          </a:p>
        </p:txBody>
      </p:sp>
    </p:spTree>
    <p:extLst>
      <p:ext uri="{BB962C8B-B14F-4D97-AF65-F5344CB8AC3E}">
        <p14:creationId xmlns:p14="http://schemas.microsoft.com/office/powerpoint/2010/main" val="337532593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FC097DFC-0E37-CD38-C107-210D57B27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5CAB540E-39F3-229A-62ED-E3E0B76A73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سننجز رائز فهم المقروء. خذوا كراسة التقويم.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5228D2B4-E9E0-1418-13CE-0FAA158E0F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2" name="Image 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C22C44C7-3A66-9D1B-ABF1-D551468B7E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8841" y="1928352"/>
            <a:ext cx="3730113" cy="373011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7173F90-8942-3D2F-5A86-91F02789EC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3C2A5EA-3EB5-A542-7818-F1EC6DF595E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961BE3-1EFF-E10F-FAC0-FF4F85189D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B4856A-0F0A-E09B-FB79-CF8A7D2B14A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82B4B9F-59AB-D03B-A328-B4B2E91F0E0A}"/>
              </a:ext>
            </a:extLst>
          </p:cNvPr>
          <p:cNvSpPr>
            <a:spLocks/>
          </p:cNvSpPr>
          <p:nvPr/>
        </p:nvSpPr>
        <p:spPr>
          <a:xfrm>
            <a:off x="6401463" y="131772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14AC3C-5D5B-D0D8-88F2-218C9929D005}"/>
              </a:ext>
            </a:extLst>
          </p:cNvPr>
          <p:cNvSpPr>
            <a:spLocks/>
          </p:cNvSpPr>
          <p:nvPr/>
        </p:nvSpPr>
        <p:spPr>
          <a:xfrm>
            <a:off x="4466682" y="101882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DBF7EE-4626-8DB7-3314-51B60A418CF0}"/>
              </a:ext>
            </a:extLst>
          </p:cNvPr>
          <p:cNvSpPr>
            <a:spLocks/>
          </p:cNvSpPr>
          <p:nvPr/>
        </p:nvSpPr>
        <p:spPr>
          <a:xfrm>
            <a:off x="525457" y="126807"/>
            <a:ext cx="1598874" cy="3368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7D58F9-376A-200F-1300-67D53DDC27AB}"/>
              </a:ext>
            </a:extLst>
          </p:cNvPr>
          <p:cNvSpPr>
            <a:spLocks/>
          </p:cNvSpPr>
          <p:nvPr/>
        </p:nvSpPr>
        <p:spPr>
          <a:xfrm>
            <a:off x="2531901" y="126806"/>
            <a:ext cx="1598874" cy="336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202063868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C6E49F11-7082-08C5-7D2F-CAAA86DB8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35AB081F-4851-6FD1-6E72-B4BC2E0A14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الأول: لاحظوا الصورة جيدا ، اقرؤوا الكلمات ثم صلوا بسهم الصورة بالكلمة المناسبة لها.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يشرح الأستاذ للمتعلمين المطلوب ثم يعطي إشارة البدء.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E18A7113-ACDF-11AE-529F-25BE1FEE63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A7DF068-B019-B8A4-C3D0-648932CF66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8860" y="1709193"/>
            <a:ext cx="5685368" cy="53831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C894A79-9D24-B145-F488-C378DC9E60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3244" y="2588702"/>
            <a:ext cx="3133438" cy="298303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A8E95FC-1E1B-A5DC-B73C-0DD48B8B55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ED2D5D4-2670-3A7F-48D6-26696AF6FC9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2E1D3D7-E32E-5A86-63B1-B2CD221B4E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B3A2A33-B3B5-F655-6340-1918A8BA25C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6522E58-CBB0-23C8-1FE1-F5AC8F93E10F}"/>
              </a:ext>
            </a:extLst>
          </p:cNvPr>
          <p:cNvSpPr>
            <a:spLocks/>
          </p:cNvSpPr>
          <p:nvPr/>
        </p:nvSpPr>
        <p:spPr>
          <a:xfrm>
            <a:off x="6401463" y="131772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8D2EAAF-24F6-2971-0568-FE45F6DDE04F}"/>
              </a:ext>
            </a:extLst>
          </p:cNvPr>
          <p:cNvSpPr>
            <a:spLocks/>
          </p:cNvSpPr>
          <p:nvPr/>
        </p:nvSpPr>
        <p:spPr>
          <a:xfrm>
            <a:off x="4466682" y="101882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49E770F-28BC-ADCD-D24E-A4D99CFE42D2}"/>
              </a:ext>
            </a:extLst>
          </p:cNvPr>
          <p:cNvSpPr>
            <a:spLocks/>
          </p:cNvSpPr>
          <p:nvPr/>
        </p:nvSpPr>
        <p:spPr>
          <a:xfrm>
            <a:off x="525457" y="126807"/>
            <a:ext cx="1598874" cy="3368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D41E8D7-DE6D-9C61-5E8B-C5049369FF36}"/>
              </a:ext>
            </a:extLst>
          </p:cNvPr>
          <p:cNvSpPr>
            <a:spLocks/>
          </p:cNvSpPr>
          <p:nvPr/>
        </p:nvSpPr>
        <p:spPr>
          <a:xfrm>
            <a:off x="2531901" y="126806"/>
            <a:ext cx="1598874" cy="336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175014671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6FB3A169-AF84-1C5B-96C6-BAD045061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9948FC31-0915-4132-C72F-04A99C36B3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الثاني: لاحظوا الصورة جيدا ، اقرؤوا الكلمات ثم صلوا بسهم الصورة بالكلمة المناسبة لها.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يشرح الأستاذ للمتعلمين المطلوب ثم يعطي إشارة البدء.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590F072A-A6FE-D136-758C-7AABBC93BA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1BFAE9-2DAF-6B34-4FEC-ACDBDF2DD7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8860" y="1709193"/>
            <a:ext cx="5685368" cy="53831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5B6C2A-3589-1829-720A-B39E2B65E5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7653" y="2638466"/>
            <a:ext cx="3269029" cy="307373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84FE4EB-361D-BDE5-7E85-2BF3B20501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52FC384-2898-CB15-3AFE-E49F7352445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9EC14E-F5FA-D7DC-55BE-E95BD88666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10159A8-5958-0FDB-AB5A-C766D1E0FA2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B1B4127-9C71-1856-0883-285DB69AF393}"/>
              </a:ext>
            </a:extLst>
          </p:cNvPr>
          <p:cNvSpPr>
            <a:spLocks/>
          </p:cNvSpPr>
          <p:nvPr/>
        </p:nvSpPr>
        <p:spPr>
          <a:xfrm>
            <a:off x="6401463" y="131772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8D67AFA-C83A-8E52-358C-4C0B2271397B}"/>
              </a:ext>
            </a:extLst>
          </p:cNvPr>
          <p:cNvSpPr>
            <a:spLocks/>
          </p:cNvSpPr>
          <p:nvPr/>
        </p:nvSpPr>
        <p:spPr>
          <a:xfrm>
            <a:off x="4466682" y="101882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1A90CFC-C7B1-B824-3650-8DC7D8B712E6}"/>
              </a:ext>
            </a:extLst>
          </p:cNvPr>
          <p:cNvSpPr>
            <a:spLocks/>
          </p:cNvSpPr>
          <p:nvPr/>
        </p:nvSpPr>
        <p:spPr>
          <a:xfrm>
            <a:off x="525457" y="126807"/>
            <a:ext cx="1598874" cy="3368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1AB292A-208D-0E76-3F81-89B5D7A63D0B}"/>
              </a:ext>
            </a:extLst>
          </p:cNvPr>
          <p:cNvSpPr>
            <a:spLocks/>
          </p:cNvSpPr>
          <p:nvPr/>
        </p:nvSpPr>
        <p:spPr>
          <a:xfrm>
            <a:off x="2531901" y="126806"/>
            <a:ext cx="1598874" cy="336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58604064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2C7FF14D-AD53-0499-4FC6-D6224C3AD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DAF5CD78-A950-95C9-8D91-194A514A3E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الثالث: لاحظوا الصورة جيدا ، اقرؤوا الكلمات ثم صلوا بسهم الصورة بالكلمة المناسبة لها.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يشرح الأستاذ للمتعلمين المطلوب ثم يعطي إشارة البدء.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A9E70FF0-E0CB-8B49-EB2B-86E24E7F8B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DCBDB6-6659-196A-08C5-3AFA32AFAB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8860" y="1709193"/>
            <a:ext cx="5685368" cy="53831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7AFD9A-A747-26E1-1BD7-20347C75CE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6885" y="2588702"/>
            <a:ext cx="3247748" cy="304788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5527B10-20FC-8718-7C21-BCBDC7904A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D1B38C5-6701-4F35-908F-A03EC1BF542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3FB5B14-B663-2145-A0D7-85FB077F65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0E5D91-9889-BCA0-48E9-727A074F7AF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30DAA6C-6C44-94E7-3759-07F2094E7618}"/>
              </a:ext>
            </a:extLst>
          </p:cNvPr>
          <p:cNvSpPr>
            <a:spLocks/>
          </p:cNvSpPr>
          <p:nvPr/>
        </p:nvSpPr>
        <p:spPr>
          <a:xfrm>
            <a:off x="6401463" y="131772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1B8EDAC-EBA1-DE85-B895-82A17F492465}"/>
              </a:ext>
            </a:extLst>
          </p:cNvPr>
          <p:cNvSpPr>
            <a:spLocks/>
          </p:cNvSpPr>
          <p:nvPr/>
        </p:nvSpPr>
        <p:spPr>
          <a:xfrm>
            <a:off x="4466682" y="101882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49751EC-1B98-01E2-A130-55032D2B368E}"/>
              </a:ext>
            </a:extLst>
          </p:cNvPr>
          <p:cNvSpPr>
            <a:spLocks/>
          </p:cNvSpPr>
          <p:nvPr/>
        </p:nvSpPr>
        <p:spPr>
          <a:xfrm>
            <a:off x="525457" y="126807"/>
            <a:ext cx="1598874" cy="3368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11C3AA3-86BF-10AF-8055-3DA099EF78DA}"/>
              </a:ext>
            </a:extLst>
          </p:cNvPr>
          <p:cNvSpPr>
            <a:spLocks/>
          </p:cNvSpPr>
          <p:nvPr/>
        </p:nvSpPr>
        <p:spPr>
          <a:xfrm>
            <a:off x="2531901" y="126806"/>
            <a:ext cx="1598874" cy="336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257798253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8C668448-DFEA-065C-A27E-014D20B72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223DBAEA-5B14-88A6-1827-33447238C1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B87AE050-A201-3747-A606-714C70808E88}"/>
              </a:ext>
            </a:extLst>
          </p:cNvPr>
          <p:cNvSpPr/>
          <p:nvPr/>
        </p:nvSpPr>
        <p:spPr>
          <a:xfrm>
            <a:off x="1037980" y="1154155"/>
            <a:ext cx="6811591" cy="392768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1640021-8629-3D28-30B8-8ABB9E24C53F}"/>
              </a:ext>
            </a:extLst>
          </p:cNvPr>
          <p:cNvSpPr txBox="1"/>
          <p:nvPr/>
        </p:nvSpPr>
        <p:spPr>
          <a:xfrm>
            <a:off x="1294429" y="2228671"/>
            <a:ext cx="63663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 </a:t>
            </a:r>
          </a:p>
          <a:p>
            <a:pPr algn="ctr" rtl="1"/>
            <a:r>
              <a: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(النموذج 1)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A7144D8-5985-46B1-E094-2550BA1FE9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265" y="5181600"/>
            <a:ext cx="7523141" cy="63972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2A8760E-0CA1-E713-C075-7E3AAC5747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2614FD7-39A6-16A1-8F9F-4236517ED4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986BC58-3657-B7D2-A8DB-4208293848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4CBE681-FBCA-CA93-805D-58253787DFA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3814F3E-644A-AB15-6838-0EEC28F5A157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B2678C4-A75A-89C5-F45D-ABC9C9A38BB6}"/>
              </a:ext>
            </a:extLst>
          </p:cNvPr>
          <p:cNvSpPr>
            <a:spLocks/>
          </p:cNvSpPr>
          <p:nvPr/>
        </p:nvSpPr>
        <p:spPr>
          <a:xfrm>
            <a:off x="4553619" y="137421"/>
            <a:ext cx="151193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13A2D4-3E4D-0433-7DFA-68AE4069BA00}"/>
              </a:ext>
            </a:extLst>
          </p:cNvPr>
          <p:cNvSpPr>
            <a:spLocks/>
          </p:cNvSpPr>
          <p:nvPr/>
        </p:nvSpPr>
        <p:spPr>
          <a:xfrm>
            <a:off x="530942" y="126806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77A9F58-DD5F-B0C3-C9DB-A88B74A314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138990714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3B956-900D-A75C-2047-782712CFC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3">
            <a:extLst>
              <a:ext uri="{FF2B5EF4-FFF2-40B4-BE49-F238E27FC236}">
                <a16:creationId xmlns:a16="http://schemas.microsoft.com/office/drawing/2014/main" id="{0DA124D8-C1D5-84BE-35CD-D7F18E98F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974" y="2421411"/>
            <a:ext cx="8279376" cy="3437110"/>
          </a:xfrm>
        </p:spPr>
        <p:txBody>
          <a:bodyPr>
            <a:noAutofit/>
          </a:bodyPr>
          <a:lstStyle/>
          <a:p>
            <a:pPr lvl="0" algn="r" defTabSz="457200">
              <a:lnSpc>
                <a:spcPct val="150000"/>
              </a:lnSpc>
              <a:spcAft>
                <a:spcPts val="400"/>
              </a:spcAft>
              <a:buClrTx/>
              <a:buSzTx/>
              <a:defRPr/>
            </a:pPr>
            <a:r>
              <a:rPr kumimoji="0" lang="ar-MA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تمرير جماعي على كراسة التقويم.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تسميع النص مرتين، بعد شد انتباه كل المتعلمين.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يقرأ الأستاذ السؤال بتأن مع الاقتراحات. يشرح المطلوب دون التلميح بالجواب. يشرح كيفية الإجابة.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بعد أن يتأكد من فهم المطلوب، يعطي الأستاذ إشارة البدء في الجواب.</a:t>
            </a:r>
            <a:b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لا يمر الأستاذ إلى السؤال الموالي إلا بعد الإجابة عن السؤال السابق. 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يجيب المتعلمون عن كل سؤال بوضع علامة (</a:t>
            </a:r>
            <a:r>
              <a:rPr kumimoji="0" lang="fr-FR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تحت أو أمام الجواب الصحيح حسب المطلوب في السؤال</a:t>
            </a:r>
            <a:r>
              <a:rPr kumimoji="0" lang="f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في السؤال الخاص بترتيب مشاهد الحكاية، يسمع الأستاذ المقطع المكتوب تحت كل مشهد قبل أن يبدأ المتعلمون في الترتيب.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تصحيح الإنجازات بناء على عناصر الإجابة.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kumimoji="0" lang="ar-MA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re 3">
            <a:extLst>
              <a:ext uri="{FF2B5EF4-FFF2-40B4-BE49-F238E27FC236}">
                <a16:creationId xmlns:a16="http://schemas.microsoft.com/office/drawing/2014/main" id="{B0102CAE-4C3B-6AD5-44D3-9C206CE4E75B}"/>
              </a:ext>
            </a:extLst>
          </p:cNvPr>
          <p:cNvSpPr txBox="1">
            <a:spLocks/>
          </p:cNvSpPr>
          <p:nvPr/>
        </p:nvSpPr>
        <p:spPr>
          <a:xfrm>
            <a:off x="628650" y="881492"/>
            <a:ext cx="7886700" cy="523785"/>
          </a:xfrm>
          <a:prstGeom prst="rect">
            <a:avLst/>
          </a:prstGeom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fr-MA" sz="3600" b="1" i="0" u="none" strike="noStrike" cap="none">
                <a:solidFill>
                  <a:srgbClr val="565F88"/>
                </a:solidFill>
                <a:latin typeface="Microsoft Uighur" panose="020B0604020202020204" charset="-78"/>
                <a:ea typeface="Arial"/>
                <a:cs typeface="Microsoft Uighur" panose="020B0604020202020204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فهم المسموع</a:t>
            </a:r>
          </a:p>
        </p:txBody>
      </p:sp>
    </p:spTree>
    <p:extLst>
      <p:ext uri="{BB962C8B-B14F-4D97-AF65-F5344CB8AC3E}">
        <p14:creationId xmlns:p14="http://schemas.microsoft.com/office/powerpoint/2010/main" val="168942722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81256122-D4B4-2227-3C7B-2AEF7226D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E02C3081-B285-F460-A349-CEBB8F44CC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كراسة التقويم.  ضعوها جانبا وأنصتوا للنص.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A937AE41-DF95-772E-3CDB-5CC238222A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6" name="Image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B71880A5-3192-B1F8-1696-F8C65D37AD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8841" y="1928352"/>
            <a:ext cx="3730113" cy="373011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8B49406-894E-BBB0-5201-9141E5D1F6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C12E185-D81F-5319-F8FF-508D5E6734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821BEDE-05E2-21D7-AE15-D1C23C595E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92B528A-0134-6BFF-2D64-8C0C87E078B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6540E2E-F23C-8B1E-06AB-9BB9A40D5082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BA4FBBC-EFD5-F05F-C2CB-7837F8D4288D}"/>
              </a:ext>
            </a:extLst>
          </p:cNvPr>
          <p:cNvSpPr>
            <a:spLocks/>
          </p:cNvSpPr>
          <p:nvPr/>
        </p:nvSpPr>
        <p:spPr>
          <a:xfrm>
            <a:off x="4553619" y="137421"/>
            <a:ext cx="151193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E034C48-ECAA-8101-68BB-CD904790FE41}"/>
              </a:ext>
            </a:extLst>
          </p:cNvPr>
          <p:cNvSpPr>
            <a:spLocks/>
          </p:cNvSpPr>
          <p:nvPr/>
        </p:nvSpPr>
        <p:spPr>
          <a:xfrm>
            <a:off x="530942" y="126806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86A07D-06BE-3DE3-DC90-8C065AF8CC5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169518853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FD7BB127-66BC-0C10-6F3C-2C6C549F7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B607E5B8-8503-47D6-C90D-5412767EE0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عليكم النص مرتين، أنصتوا جيدا كي تتمكنوا من الإجابة عن الأسئلة بشكل صحيح.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ED66CE4C-0A91-0A79-C089-B92A4BD0F0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719ACE4-7B0F-D215-54CF-D51F0DB5992E}"/>
              </a:ext>
            </a:extLst>
          </p:cNvPr>
          <p:cNvSpPr txBox="1"/>
          <p:nvPr/>
        </p:nvSpPr>
        <p:spPr>
          <a:xfrm>
            <a:off x="505218" y="1843805"/>
            <a:ext cx="8096802" cy="46994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بع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ْ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عَوْدَتِهِما 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من الم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ْ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ر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س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ة، خَرَجَ كَرِيمٌ لِيَلْعَبَ مع أ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خيه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ِ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يوسف فِي حَدِيقَةِ ال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ْ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منز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ِ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ل. 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عَادَ كَرِيمٌ إِلَى البَيْتِ مُتَّسِخًا.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نَظَرَتِ الأُمُّ إِلَيْهِ وَقَالَتْ: يَا كَريمُ! أَنْتَ مُتَّسِخٌ جِدًّا!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ِ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ذْهَبْ لِلاسْتِحْمامِ ونَظِّفْ ج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ِ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س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ْ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م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ك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جَيِّدًا بِالمَاءِ وَالصَابونِ.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و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أ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ن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ْ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ت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يا يوسف: ا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ِ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ج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ْ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م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ع الأَزْبَالَ وضعها فِي سَلَّةِ الن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ّ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فاياتِ.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ج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م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ع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يوسف </a:t>
            </a:r>
            <a:r>
              <a:rPr lang="ar-SA" sz="2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الأ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ز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ْ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بال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ورَماها في سَلَّةِ الن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ّ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فاياتِ. بعدها غ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س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ل ي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ي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ْ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ه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ِ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بالماء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ِ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والص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ّ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ابون.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أ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م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ّ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 كريم ف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خ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ل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ال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ْ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ح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م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ّ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ام</a:t>
            </a:r>
            <a:r>
              <a:rPr lang="ar-MA" sz="24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ل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ِ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ي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س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ْ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ت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ح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ِ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م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َّ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ه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ن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َّ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أ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ت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ِ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ال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ْ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أ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ُ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م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ُّ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كريم ويوسف وق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َّ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م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ت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ْ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ل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ه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ُ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ما عصير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ال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ْ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م</a:t>
            </a:r>
            <a:r>
              <a:rPr lang="ar-MA" sz="24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و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ْ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ز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ِ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ال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َّ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ذي ح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ض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َّ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ر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ت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ْ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ه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ُ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ل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ه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ُ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ما.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ابْتَسَمَ كَرِيم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وَقالَ: شُكْرا يا أُم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ّ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ي! س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أ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ُ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حاف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ِ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ظ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ُ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عَلى 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نظافتي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دائِما!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2D068FE-2692-3D38-B4D6-4A355608400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B030FA-747C-9A92-80FD-DD497E23DC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BB6DE0-6D0A-C019-6B9E-F5E268FBDE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7B041E-767A-9451-F63A-800A81FB96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1F29FE8-40C5-A126-A40A-59019DF82480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74EF35-A5AA-8A86-967C-189BB6151DC8}"/>
              </a:ext>
            </a:extLst>
          </p:cNvPr>
          <p:cNvSpPr>
            <a:spLocks/>
          </p:cNvSpPr>
          <p:nvPr/>
        </p:nvSpPr>
        <p:spPr>
          <a:xfrm>
            <a:off x="4553619" y="137421"/>
            <a:ext cx="151193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5EA8DB-6B43-0939-0052-D8B9732D72E2}"/>
              </a:ext>
            </a:extLst>
          </p:cNvPr>
          <p:cNvSpPr>
            <a:spLocks/>
          </p:cNvSpPr>
          <p:nvPr/>
        </p:nvSpPr>
        <p:spPr>
          <a:xfrm>
            <a:off x="530942" y="126806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827CED-FAEE-6D68-AFE7-C8B3DE39E49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131657747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B8D18-5E58-F36C-048D-66D5BD662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3EEE363-D0EE-4510-8298-16E519667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429" y="3233259"/>
            <a:ext cx="7523141" cy="63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22705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03778114-D8A1-A28A-538F-C26DA9309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EDE98A24-1F9C-4F9D-A1A7-D9FC0DAB68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السؤال الأول، وعندما أعطي الإشارة تضعون علامة (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(x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تحت الجواب الصحيح،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581683A7-A4FB-978D-2293-0DA973301F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B8D8EFA-B002-FB90-8D07-350EBD5640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625" y="1929274"/>
            <a:ext cx="7737987" cy="361741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F3C947-4343-F236-EDD4-EF84B5EBA4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374A802-53B7-17A8-C7F6-E77C989030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63B97D1-7768-4802-6CB1-EA25C85BDA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17046F0-313F-30A0-3A21-D4F8A4C21AB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F291652-3D74-121A-4126-3FA901FA3903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29DDCC-5FB0-84CD-D392-9D1911923DE4}"/>
              </a:ext>
            </a:extLst>
          </p:cNvPr>
          <p:cNvSpPr>
            <a:spLocks/>
          </p:cNvSpPr>
          <p:nvPr/>
        </p:nvSpPr>
        <p:spPr>
          <a:xfrm>
            <a:off x="4553619" y="137421"/>
            <a:ext cx="151193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9FB1C4-26CB-B204-29F1-A15F1A135938}"/>
              </a:ext>
            </a:extLst>
          </p:cNvPr>
          <p:cNvSpPr>
            <a:spLocks/>
          </p:cNvSpPr>
          <p:nvPr/>
        </p:nvSpPr>
        <p:spPr>
          <a:xfrm>
            <a:off x="530942" y="126806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F76B157-3102-3322-E130-F8BB7B20E26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239180347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30C792D7-523C-5534-A979-385DF706D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0BC5FE5D-0611-2A87-B387-A15B366ADB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السؤال الثاني مع الاقتراحات، وعندما أعطي الإشارة تضعون علامة (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(x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  الجواب الصحيح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1415D547-0779-1308-E829-19CB03E7E4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91C4623-734B-0A02-94D8-D4ED3C549C1E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تقويم فهم المسموع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E178CE9-2071-2142-359E-8E01FA84B2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950" y="3063208"/>
            <a:ext cx="6218459" cy="73158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0D556C4-2891-6D39-E5A6-A0CC12BE1B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DFAFF4D-9AB8-6705-EFF5-06603C87E5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C200E7-E24B-2B6E-3B82-DE2DB8B8E2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F8B48B-8A6A-F3D6-839B-49A4A1EC4EB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9FC2017-2594-E96D-8199-0CEA55F6BB43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5EED0C-04FF-5CDD-BEC3-2DD32160A1BD}"/>
              </a:ext>
            </a:extLst>
          </p:cNvPr>
          <p:cNvSpPr>
            <a:spLocks/>
          </p:cNvSpPr>
          <p:nvPr/>
        </p:nvSpPr>
        <p:spPr>
          <a:xfrm>
            <a:off x="4553619" y="137421"/>
            <a:ext cx="151193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80C074-1AD8-6F6F-CF7B-5B41B5D748B6}"/>
              </a:ext>
            </a:extLst>
          </p:cNvPr>
          <p:cNvSpPr>
            <a:spLocks/>
          </p:cNvSpPr>
          <p:nvPr/>
        </p:nvSpPr>
        <p:spPr>
          <a:xfrm>
            <a:off x="530942" y="126806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8888AE-5FC4-AEBF-3E83-B33C37053AD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86364958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F56A94DC-722C-70D5-2A89-4F1B8046D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D2FEEB8E-EE46-5D85-A0C6-3A4349E029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السؤال الثالث مع الاقتراحات، وعندما أعطي الإشارة تضعون علامة (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(x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  الجواب الصحيح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54B5584B-862D-11A2-7241-AB4DD9E869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B0279AB-F6FC-7C36-670F-7B66906B91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6064" y="2964409"/>
            <a:ext cx="3865393" cy="92918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BA2037F-73B4-D490-BDF4-A77911B841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783126F-3A62-469B-F059-53E410B81BF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CBDC897-24E9-4081-D76B-773DE460B4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12FE791-06B4-55E2-46C6-D977D567AAE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55C1C76-E0D4-7B3F-15EE-20310D3E0AC8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E9A326-06B1-7319-D385-614CC5D90152}"/>
              </a:ext>
            </a:extLst>
          </p:cNvPr>
          <p:cNvSpPr>
            <a:spLocks/>
          </p:cNvSpPr>
          <p:nvPr/>
        </p:nvSpPr>
        <p:spPr>
          <a:xfrm>
            <a:off x="4553619" y="137421"/>
            <a:ext cx="151193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775D5B-A284-3E1D-CCBA-7C1E78C6689C}"/>
              </a:ext>
            </a:extLst>
          </p:cNvPr>
          <p:cNvSpPr>
            <a:spLocks/>
          </p:cNvSpPr>
          <p:nvPr/>
        </p:nvSpPr>
        <p:spPr>
          <a:xfrm>
            <a:off x="530942" y="126806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F2A1CD-9688-5819-F6BB-583B1B36036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183703484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A4D28E28-69BF-0713-CB49-7374A3F87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89476C70-0301-465B-BEEC-B89C2F5166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السؤال الرابع مع الاقتراحات، وعندما أعطي الإشارة تضعون علامة (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(x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  الجواب الصحيح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8CF44336-2A50-3CDD-19D8-B94DAA426F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D93378-63D1-B1A2-6773-F4B91D16EC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5292" y="3031516"/>
            <a:ext cx="4363286" cy="79496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9CC8445-6F84-E5F0-BEA1-AC7C9AE7F4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FFB82D-C538-061E-E7AB-9CB272F5E97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A38C6C3-873E-F7DB-ABF2-D545338221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732C47A-A49A-E0BB-E9B5-5A7F20F8C3E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E22DC46-7A8E-533E-1D46-97C4A6A2BC05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8F0342-5CE2-9971-2F41-0576260F8200}"/>
              </a:ext>
            </a:extLst>
          </p:cNvPr>
          <p:cNvSpPr>
            <a:spLocks/>
          </p:cNvSpPr>
          <p:nvPr/>
        </p:nvSpPr>
        <p:spPr>
          <a:xfrm>
            <a:off x="4553619" y="137421"/>
            <a:ext cx="151193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F30FF1-5D17-413F-99F9-78FC4DD3C6D9}"/>
              </a:ext>
            </a:extLst>
          </p:cNvPr>
          <p:cNvSpPr>
            <a:spLocks/>
          </p:cNvSpPr>
          <p:nvPr/>
        </p:nvSpPr>
        <p:spPr>
          <a:xfrm>
            <a:off x="530942" y="126806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1AC867-AC0B-F903-B454-F09DFF5F85B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207351176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D3089-F683-57A3-8496-61CF300B3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0DE4E075-4402-6713-AB5E-753667BB8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170" y="3061079"/>
            <a:ext cx="7112975" cy="73584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16120544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1B56F4C2-AF28-F2FB-7949-ED47D9C1B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EE277321-1ED5-70B1-9902-F3255ECB310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الوصف المرافق لكل صورة، وعندما أعطي الإشارة ترتبون المشاهد من1 إلى 4  حسب تسلسل ظهورها  في النص. 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C7959222-0986-E019-4162-F7D570C5DA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5AAD2B-4683-AF2C-6672-8646510807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2767" y="1614146"/>
            <a:ext cx="4501703" cy="485436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C26E851-698E-F55A-0FB0-466B68E79C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EDFB6B0-2338-1177-B5E3-FA9CDF6F7D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DE2C5CE-34AE-59A1-82B0-2FFB8D59F3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3E05B31-495B-DC96-D938-34213A9EE15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F3DD69F-6BAE-09BB-458C-43D7C12406D3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01A795-C4D0-48A8-75DD-DD7AB8D425F7}"/>
              </a:ext>
            </a:extLst>
          </p:cNvPr>
          <p:cNvSpPr>
            <a:spLocks/>
          </p:cNvSpPr>
          <p:nvPr/>
        </p:nvSpPr>
        <p:spPr>
          <a:xfrm>
            <a:off x="4553619" y="137421"/>
            <a:ext cx="151193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AED9C7-62CF-E002-2B2A-FBD3FF5FF18E}"/>
              </a:ext>
            </a:extLst>
          </p:cNvPr>
          <p:cNvSpPr>
            <a:spLocks/>
          </p:cNvSpPr>
          <p:nvPr/>
        </p:nvSpPr>
        <p:spPr>
          <a:xfrm>
            <a:off x="530942" y="126806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A09BB0-8486-94AF-518A-BE5505E358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404417509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الهدوء هم: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استراحة قبل أن نواصل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507D3-2C26-C566-2768-7461D0C62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C61A996-2908-496F-CF84-EEB5287AE7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CC04FA5-A53A-AA3B-BDAE-B44E38D157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BF40C74-EEC0-1F67-66DE-A2BF6EBF594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5B22545-532C-51C7-F15F-335AC1FB71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A18D5A1-6CDA-A55D-A7C7-E78D3DA2AD3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FCE2E8F-3823-EE07-1646-25CED7197D01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B37CDB-CDE9-60D4-02F4-8C8A54406653}"/>
              </a:ext>
            </a:extLst>
          </p:cNvPr>
          <p:cNvSpPr>
            <a:spLocks/>
          </p:cNvSpPr>
          <p:nvPr/>
        </p:nvSpPr>
        <p:spPr>
          <a:xfrm>
            <a:off x="4553619" y="137421"/>
            <a:ext cx="151193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2BB3AC-C813-8D1F-84E8-08851F225351}"/>
              </a:ext>
            </a:extLst>
          </p:cNvPr>
          <p:cNvSpPr>
            <a:spLocks/>
          </p:cNvSpPr>
          <p:nvPr/>
        </p:nvSpPr>
        <p:spPr>
          <a:xfrm>
            <a:off x="530942" y="126806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FDC179-3A58-51BE-8BD7-30ECF39D95F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32930955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92F5788C-9096-3A42-246A-AC34458CE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7F998B46-ADE4-2C1A-2577-691490B3A3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D4C53554-69B2-C49C-1BC6-90F2D399F741}"/>
              </a:ext>
            </a:extLst>
          </p:cNvPr>
          <p:cNvSpPr/>
          <p:nvPr/>
        </p:nvSpPr>
        <p:spPr>
          <a:xfrm>
            <a:off x="1037980" y="1154155"/>
            <a:ext cx="6811591" cy="392768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B90B347-B4D3-524C-01A6-D10A4206F8ED}"/>
              </a:ext>
            </a:extLst>
          </p:cNvPr>
          <p:cNvSpPr txBox="1"/>
          <p:nvPr/>
        </p:nvSpPr>
        <p:spPr>
          <a:xfrm>
            <a:off x="1294429" y="2228671"/>
            <a:ext cx="63663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  <a:p>
            <a:pPr algn="ctr" rtl="1"/>
            <a:r>
              <a: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(النموذج 1)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F999D05-B283-C7C1-02E3-3D81915E2D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5161935"/>
            <a:ext cx="6255049" cy="61907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2E41739-219E-814C-310C-F94741A4B9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141BD30-D476-3BCC-5C65-925064B25A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1C6419D-C72C-EEEC-B46B-3793DFEE47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60C5757-BC70-9E3B-5DA3-E108DA7211D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E716825-241A-04D1-AC35-B6F3F18D1CBA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B6B07A-3203-EC10-FBD8-FB6A0BDFEAF2}"/>
              </a:ext>
            </a:extLst>
          </p:cNvPr>
          <p:cNvSpPr>
            <a:spLocks/>
          </p:cNvSpPr>
          <p:nvPr/>
        </p:nvSpPr>
        <p:spPr>
          <a:xfrm>
            <a:off x="4553619" y="137421"/>
            <a:ext cx="151193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EFA7329-2F7F-DCFF-A198-BC6499FAB125}"/>
              </a:ext>
            </a:extLst>
          </p:cNvPr>
          <p:cNvSpPr>
            <a:spLocks/>
          </p:cNvSpPr>
          <p:nvPr/>
        </p:nvSpPr>
        <p:spPr>
          <a:xfrm>
            <a:off x="530942" y="126806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018297-110A-449F-CBA1-99C7908B0A7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347908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DEC37-21FE-2BE7-6643-A888AF602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3">
            <a:extLst>
              <a:ext uri="{FF2B5EF4-FFF2-40B4-BE49-F238E27FC236}">
                <a16:creationId xmlns:a16="http://schemas.microsoft.com/office/drawing/2014/main" id="{CC0DD6EE-0B31-54FC-EED8-E0B3BCA35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1" y="2281084"/>
            <a:ext cx="7924799" cy="3437110"/>
          </a:xfrm>
        </p:spPr>
        <p:txBody>
          <a:bodyPr>
            <a:noAutofit/>
          </a:bodyPr>
          <a:lstStyle/>
          <a:p>
            <a:pPr lvl="0" algn="r" defTabSz="457200">
              <a:lnSpc>
                <a:spcPct val="150000"/>
              </a:lnSpc>
              <a:spcAft>
                <a:spcPts val="400"/>
              </a:spcAft>
              <a:buClrTx/>
              <a:buSzTx/>
              <a:defRPr/>
            </a:pP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يشرح الممرر للمتعلم المطلوب منه: سأملي عليكم كلمات . استمعوا جيدا للكلمة ثم اكتبوها على كراساتكم (يعين الأستاذ للمتعلم المكان الذي سيكتب فيه) 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يملي الأستاذ كل كلمة مرتين بصوت واضح. يطلب من بعض المتعلمين قول الكلمة المملاة للتأكد من أنهم سمعوا جيدا ما تم إملاؤه؛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يراقب الأستاذ كتابة المتعلمين دون التدخل أو المساعدة؛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تمنح للمتعلمين بين 30 ثانية ودقيقة لكتابة الكلمة. ثم ينتقل الأستاذ إلى إملاء الكلمة الموالية؛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عند تصحيح الإملاء، لا يتم احتساب جمالية الخط : التأكد من الرسم الصحيح والمتصل للكلمة وإن كان الخط غير جيد، يجب أن يكون مقروءا ؛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تحتسب الأخطاء في رسم الحركات.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كلمات الإملاء هي: 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غابَ – دَخَلَ – مَلِكاً – نَشيدٌ </a:t>
            </a:r>
          </a:p>
        </p:txBody>
      </p:sp>
      <p:sp>
        <p:nvSpPr>
          <p:cNvPr id="2" name="Titre 3">
            <a:extLst>
              <a:ext uri="{FF2B5EF4-FFF2-40B4-BE49-F238E27FC236}">
                <a16:creationId xmlns:a16="http://schemas.microsoft.com/office/drawing/2014/main" id="{85104AB4-8B1C-507C-B7EF-9D992FB4CFC2}"/>
              </a:ext>
            </a:extLst>
          </p:cNvPr>
          <p:cNvSpPr txBox="1">
            <a:spLocks/>
          </p:cNvSpPr>
          <p:nvPr/>
        </p:nvSpPr>
        <p:spPr>
          <a:xfrm>
            <a:off x="628650" y="1139806"/>
            <a:ext cx="7886700" cy="523785"/>
          </a:xfrm>
          <a:prstGeom prst="rect">
            <a:avLst/>
          </a:prstGeom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fr-MA" sz="3600" b="1" i="0" u="none" strike="noStrike" cap="none">
                <a:solidFill>
                  <a:srgbClr val="565F88"/>
                </a:solidFill>
                <a:latin typeface="Microsoft Uighur" panose="020B0604020202020204" charset="-78"/>
                <a:ea typeface="Arial"/>
                <a:cs typeface="Microsoft Uighur" panose="020B0604020202020204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19180848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DDFB3F0B-48FC-932A-5BB9-902C05847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C5B5A046-9FEE-DED3-A342-C379BA4C27C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كراسة المراقبة. سوف أملي عليكم أربع كلمات. تنصتون جيدا لكل كلمة ثم تكتبونها على الكراسة.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DB0A7AC8-2E5B-1886-8E42-E730AEF9E3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2" name="Image 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0BB6910E-C632-7CD2-05EF-DD4636E7C5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8841" y="1928352"/>
            <a:ext cx="3730113" cy="373011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3A045E-F90F-6643-DF24-80E02FD5D4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8F0E9DF-62D4-8513-3FFA-31FE5BA216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CEC7CF1-1DC5-7D72-5BF3-59C20FC047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90015D-5122-54E7-C8B8-05BADE8FB2B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70EEEDB-846C-64CB-CB0F-68ED833A9E30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AEF8A4-6E82-AEB0-51A4-625423B3C7EA}"/>
              </a:ext>
            </a:extLst>
          </p:cNvPr>
          <p:cNvSpPr>
            <a:spLocks/>
          </p:cNvSpPr>
          <p:nvPr/>
        </p:nvSpPr>
        <p:spPr>
          <a:xfrm>
            <a:off x="4553619" y="137421"/>
            <a:ext cx="151193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E0C5AF-89C8-FF29-3F5D-A523FCC2AF71}"/>
              </a:ext>
            </a:extLst>
          </p:cNvPr>
          <p:cNvSpPr>
            <a:spLocks/>
          </p:cNvSpPr>
          <p:nvPr/>
        </p:nvSpPr>
        <p:spPr>
          <a:xfrm>
            <a:off x="530942" y="126806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2E4905B-00EC-D91C-12CE-A6BAEDB1555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34501759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FA5DE00F-F52C-972D-0415-E9242B238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748B4DA3-E238-40BB-61CE-542C61AA2B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32776859-52AE-49CA-EDBB-AB5D0088E026}"/>
              </a:ext>
            </a:extLst>
          </p:cNvPr>
          <p:cNvSpPr/>
          <p:nvPr/>
        </p:nvSpPr>
        <p:spPr>
          <a:xfrm>
            <a:off x="1037980" y="1154155"/>
            <a:ext cx="6811591" cy="392768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E77252-5257-E180-C11F-C1592ADEFAFE}"/>
              </a:ext>
            </a:extLst>
          </p:cNvPr>
          <p:cNvSpPr txBox="1"/>
          <p:nvPr/>
        </p:nvSpPr>
        <p:spPr>
          <a:xfrm>
            <a:off x="1294429" y="2228671"/>
            <a:ext cx="63663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7200" b="1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  <a:p>
            <a:pPr algn="ctr" rtl="1">
              <a:defRPr/>
            </a:pPr>
            <a:r>
              <a: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(النموذج 1)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6C24A78-AEA9-8195-7C9B-4EB22DADD1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340" y="5220930"/>
            <a:ext cx="7322869" cy="57304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1D6CFF6-72C6-3DFE-1929-AD4796D171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94D514E-B514-B59F-1DEF-023F9AE34C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03367C7-2A49-C19B-2049-A2A9BBD98F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1ABD6E1-C808-CB6E-AA51-33EF4ADD1A2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0B2D212-AAE6-6117-6D8E-BD006A09A1FC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DC0100-63CC-C01C-290D-86F5E9F58EDB}"/>
              </a:ext>
            </a:extLst>
          </p:cNvPr>
          <p:cNvSpPr>
            <a:spLocks/>
          </p:cNvSpPr>
          <p:nvPr/>
        </p:nvSpPr>
        <p:spPr>
          <a:xfrm>
            <a:off x="4553619" y="137421"/>
            <a:ext cx="151193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3FB4D0-C5E4-29B5-22C8-0E9E34585AD6}"/>
              </a:ext>
            </a:extLst>
          </p:cNvPr>
          <p:cNvSpPr>
            <a:spLocks/>
          </p:cNvSpPr>
          <p:nvPr/>
        </p:nvSpPr>
        <p:spPr>
          <a:xfrm>
            <a:off x="530942" y="126806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5767B2-05C9-4DE4-FF3A-C619597FDF0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397238517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CD7A1-40F5-76D2-5B36-92008DA5E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3">
            <a:extLst>
              <a:ext uri="{FF2B5EF4-FFF2-40B4-BE49-F238E27FC236}">
                <a16:creationId xmlns:a16="http://schemas.microsoft.com/office/drawing/2014/main" id="{B926E2C3-1826-0912-D14A-7AD0919A0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143" y="2310581"/>
            <a:ext cx="8270158" cy="3437110"/>
          </a:xfrm>
        </p:spPr>
        <p:txBody>
          <a:bodyPr>
            <a:noAutofit/>
          </a:bodyPr>
          <a:lstStyle/>
          <a:p>
            <a:pPr lvl="0" algn="r" defTabSz="457200">
              <a:lnSpc>
                <a:spcPct val="150000"/>
              </a:lnSpc>
              <a:spcAft>
                <a:spcPts val="400"/>
              </a:spcAft>
              <a:buClrTx/>
              <a:buSzTx/>
              <a:defRPr/>
            </a:pP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 يكتب المتعلمون الجملة الموافقة لما يرونه في كل صورة، بعد ترتيب كلماتها المقترحة؛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2- يشرح الأستاذ للمتعلمين المطلوب منهم قبل البدء في الإنجاز</a:t>
            </a:r>
            <a: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و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يعين لهم المكان الذي سيكتبون فيه 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3- يطلب الأستاذ من المتعلمين التأكد من أنهم كتبوا الكلمات بشكل صحيح؛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4- يراقب الأستاذ كتابة المتعلمين دون التدخل أو المساعدة؛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5- لا تحتسب الأخطاء الإملائية. </a:t>
            </a:r>
          </a:p>
        </p:txBody>
      </p:sp>
      <p:sp>
        <p:nvSpPr>
          <p:cNvPr id="2" name="Titre 3">
            <a:extLst>
              <a:ext uri="{FF2B5EF4-FFF2-40B4-BE49-F238E27FC236}">
                <a16:creationId xmlns:a16="http://schemas.microsoft.com/office/drawing/2014/main" id="{2DA8D1F8-978F-2775-EF31-DE60914E8991}"/>
              </a:ext>
            </a:extLst>
          </p:cNvPr>
          <p:cNvSpPr txBox="1">
            <a:spLocks/>
          </p:cNvSpPr>
          <p:nvPr/>
        </p:nvSpPr>
        <p:spPr>
          <a:xfrm>
            <a:off x="609600" y="982489"/>
            <a:ext cx="7886700" cy="523785"/>
          </a:xfrm>
          <a:prstGeom prst="rect">
            <a:avLst/>
          </a:prstGeom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fr-MA" sz="3600" b="1" i="0" u="none" strike="noStrike" cap="none">
                <a:solidFill>
                  <a:srgbClr val="565F88"/>
                </a:solidFill>
                <a:latin typeface="Microsoft Uighur" panose="020B0604020202020204" charset="-78"/>
                <a:ea typeface="Arial"/>
                <a:cs typeface="Microsoft Uighur" panose="020B0604020202020204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الإنتاج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226418613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C20479EA-AC1A-6052-6A7F-FB264DA46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CC921CC1-DD46-2C31-698C-73A7C6444E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إلى الإنتاج الكتابي. خذوا كراسة التقويم.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AFD559F4-4004-1AAC-8015-85BE2CB504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2" name="Image 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5623F5C8-0AEC-BA51-362F-9A1B070701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8841" y="1928352"/>
            <a:ext cx="3730113" cy="373011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19D9168-14CC-36A5-6D34-419D34020F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048C08B-178C-3032-85AA-54BBCD783EE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F83B378-E650-F34B-B82C-9D5A3D575F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2DB8333-4698-CCAE-0BB4-287A36DBCA3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B67ECEF-DFC9-3AA0-BDC0-AA09044537B6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2A5F99D-833B-67FA-0F01-79B28B535C2D}"/>
              </a:ext>
            </a:extLst>
          </p:cNvPr>
          <p:cNvSpPr>
            <a:spLocks/>
          </p:cNvSpPr>
          <p:nvPr/>
        </p:nvSpPr>
        <p:spPr>
          <a:xfrm>
            <a:off x="4553619" y="137421"/>
            <a:ext cx="151193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EFBE9D-B10D-0FE3-75EB-F7DDEDF303EA}"/>
              </a:ext>
            </a:extLst>
          </p:cNvPr>
          <p:cNvSpPr>
            <a:spLocks/>
          </p:cNvSpPr>
          <p:nvPr/>
        </p:nvSpPr>
        <p:spPr>
          <a:xfrm>
            <a:off x="530942" y="126806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F4DC3E-1265-06F2-64FD-912ABB16912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394715422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EEB34A54-BD94-2C78-16DF-AF9442155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C7BA84A3-698F-DAC7-FE16-FC569DCBA3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الأول: لاحظوا الصور جيدا ثم اكتبوا الجملة الموافقة لكل صورة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ترتيب كلماتها.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يشرح الأستاذ للمتعلمين المطلوب ثم يعطي إشارة البدء. يحثهم على الكتابة بخط جميل.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4849453C-FB86-22AF-0E9F-4207816D1E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805AC82-BD5B-9240-675B-FD1C7B0CFF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4994" y="1709193"/>
            <a:ext cx="5714299" cy="45741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F5FAB83-04CB-865E-33BE-F2D32E919B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996AF6-9FFB-A2C1-DE9E-F2E55D5A83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69F7869-3A40-A714-2F5E-354086E6E3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0CFD521-04E9-8D3B-0C33-4E79FD3EFC1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C130AC1-C35D-F8B5-C38D-6C3D31A034AB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D58F87B-3779-7005-7FB2-41D7431C8694}"/>
              </a:ext>
            </a:extLst>
          </p:cNvPr>
          <p:cNvSpPr>
            <a:spLocks/>
          </p:cNvSpPr>
          <p:nvPr/>
        </p:nvSpPr>
        <p:spPr>
          <a:xfrm>
            <a:off x="4553619" y="137421"/>
            <a:ext cx="151193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81D573-1E84-D20E-83C6-2CA8F4ABE2C0}"/>
              </a:ext>
            </a:extLst>
          </p:cNvPr>
          <p:cNvSpPr>
            <a:spLocks/>
          </p:cNvSpPr>
          <p:nvPr/>
        </p:nvSpPr>
        <p:spPr>
          <a:xfrm>
            <a:off x="530942" y="126806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9BABBFF-7F2B-8AAD-2E2A-A8F161D3170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3038311492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الهدوء هم: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507D3-2C26-C566-2768-7461D0C62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C61A996-2908-496F-CF84-EEB5287AE7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6ECA9D5-AB83-3EDD-D127-C711B07F2C5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7376B32-6DBC-F6AB-0E4D-DAB00580C32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88C579-AFC1-C0FF-4F65-25F9D59C9C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10FEDE9-8C9F-4EC0-017A-0FC2A75EE49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6CFE000-E71B-252E-2E13-47E741DD7E97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8FFB9CA-766F-F082-0756-5C2D12982E17}"/>
              </a:ext>
            </a:extLst>
          </p:cNvPr>
          <p:cNvSpPr>
            <a:spLocks/>
          </p:cNvSpPr>
          <p:nvPr/>
        </p:nvSpPr>
        <p:spPr>
          <a:xfrm>
            <a:off x="4553619" y="137421"/>
            <a:ext cx="151193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1396F93-2844-0EF3-6728-D5DC177006F7}"/>
              </a:ext>
            </a:extLst>
          </p:cNvPr>
          <p:cNvSpPr>
            <a:spLocks/>
          </p:cNvSpPr>
          <p:nvPr/>
        </p:nvSpPr>
        <p:spPr>
          <a:xfrm>
            <a:off x="530942" y="126806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5AEDEE9-C5B9-865A-040D-85DC9CF3310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9017940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EE4EF-CBF1-77FB-5A48-DE778F105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e 2">
            <a:extLst>
              <a:ext uri="{FF2B5EF4-FFF2-40B4-BE49-F238E27FC236}">
                <a16:creationId xmlns:a16="http://schemas.microsoft.com/office/drawing/2014/main" id="{AF8DF2E1-DCD4-E8D1-29C2-144BDFD4C941}"/>
              </a:ext>
            </a:extLst>
          </p:cNvPr>
          <p:cNvSpPr/>
          <p:nvPr/>
        </p:nvSpPr>
        <p:spPr>
          <a:xfrm>
            <a:off x="1037980" y="1842413"/>
            <a:ext cx="6811591" cy="392768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A0B5FB4-053A-DBBF-38FA-4755BEEAFA26}"/>
              </a:ext>
            </a:extLst>
          </p:cNvPr>
          <p:cNvSpPr txBox="1"/>
          <p:nvPr/>
        </p:nvSpPr>
        <p:spPr>
          <a:xfrm>
            <a:off x="1172109" y="2652095"/>
            <a:ext cx="63663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النموذج 2</a:t>
            </a:r>
          </a:p>
          <a:p>
            <a:pPr algn="ctr" rtl="1"/>
            <a:r>
              <a:rPr lang="ar-MA" sz="72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(3 أسابيع)</a:t>
            </a:r>
          </a:p>
        </p:txBody>
      </p:sp>
    </p:spTree>
    <p:extLst>
      <p:ext uri="{BB962C8B-B14F-4D97-AF65-F5344CB8AC3E}">
        <p14:creationId xmlns:p14="http://schemas.microsoft.com/office/powerpoint/2010/main" val="194602950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19C4C41A-8BA5-8BEF-11E4-8EA9F002A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7C3FD7F8-0875-83C3-B4F0-2B3944F759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18E71779-C984-E6EF-6470-F7E58535592B}"/>
              </a:ext>
            </a:extLst>
          </p:cNvPr>
          <p:cNvSpPr/>
          <p:nvPr/>
        </p:nvSpPr>
        <p:spPr>
          <a:xfrm>
            <a:off x="1037980" y="1154155"/>
            <a:ext cx="6811591" cy="392768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B8DD249-ECC4-4B58-9EF9-A0F959F40D82}"/>
              </a:ext>
            </a:extLst>
          </p:cNvPr>
          <p:cNvSpPr txBox="1"/>
          <p:nvPr/>
        </p:nvSpPr>
        <p:spPr>
          <a:xfrm>
            <a:off x="1294429" y="2228671"/>
            <a:ext cx="63663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7200" b="1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رائز فهم المقروء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(النموذج 2)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2E12748-9D53-00FD-902F-573338F1F6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C732128-C9CC-9C4E-EED6-E021D1BCC1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ED65BA7-AB51-238E-9807-7957E17C5C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70A4B7F-140C-30DC-8A26-661B08DD4CF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BE35CD6-481D-FFC4-15E5-9D8BA801C9F8}"/>
              </a:ext>
            </a:extLst>
          </p:cNvPr>
          <p:cNvSpPr>
            <a:spLocks/>
          </p:cNvSpPr>
          <p:nvPr/>
        </p:nvSpPr>
        <p:spPr>
          <a:xfrm>
            <a:off x="6401463" y="131772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D242588-E1F6-053E-4DD4-4868522D23EA}"/>
              </a:ext>
            </a:extLst>
          </p:cNvPr>
          <p:cNvSpPr>
            <a:spLocks/>
          </p:cNvSpPr>
          <p:nvPr/>
        </p:nvSpPr>
        <p:spPr>
          <a:xfrm>
            <a:off x="4466682" y="101882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CF753C1-F857-0B8A-A102-0FE9D9B47BF3}"/>
              </a:ext>
            </a:extLst>
          </p:cNvPr>
          <p:cNvSpPr>
            <a:spLocks/>
          </p:cNvSpPr>
          <p:nvPr/>
        </p:nvSpPr>
        <p:spPr>
          <a:xfrm>
            <a:off x="525457" y="126807"/>
            <a:ext cx="1598874" cy="3368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2E0979F-E4D0-E449-C607-A858F60161CA}"/>
              </a:ext>
            </a:extLst>
          </p:cNvPr>
          <p:cNvSpPr>
            <a:spLocks/>
          </p:cNvSpPr>
          <p:nvPr/>
        </p:nvSpPr>
        <p:spPr>
          <a:xfrm>
            <a:off x="2531901" y="126806"/>
            <a:ext cx="1598874" cy="336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40E09F-C552-F1BA-8DB3-7CDC7784A8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7980" y="4934558"/>
            <a:ext cx="7283921" cy="65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59541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D1A7F-4B2D-A15A-A577-503ADC509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3">
            <a:extLst>
              <a:ext uri="{FF2B5EF4-FFF2-40B4-BE49-F238E27FC236}">
                <a16:creationId xmlns:a16="http://schemas.microsoft.com/office/drawing/2014/main" id="{D644ADB8-14BE-16BA-5D1D-B49EA0BDB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1" y="1995948"/>
            <a:ext cx="8270158" cy="3437110"/>
          </a:xfrm>
        </p:spPr>
        <p:txBody>
          <a:bodyPr>
            <a:noAutofit/>
          </a:bodyPr>
          <a:lstStyle/>
          <a:p>
            <a:pPr lvl="0" algn="r" defTabSz="457200">
              <a:lnSpc>
                <a:spcPct val="150000"/>
              </a:lnSpc>
              <a:spcAft>
                <a:spcPts val="400"/>
              </a:spcAft>
              <a:buClrTx/>
              <a:buSzTx/>
              <a:defRPr/>
            </a:pP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 </a:t>
            </a:r>
            <a: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يتكون الرائز من 3 تمارين، في كل تمرين، يقرأ المتعلم الكلمات المقترحة، ثم يصل بخط الصورة بالكلمة المناسبة لها من بين الثلاث كلمات المقترحة 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2- </a:t>
            </a:r>
            <a: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 يطلب من المتعلم قراءة الكلمات قراءة جهرية. يقرأ المتعلم الكلمات دون تدخل الأستاذ بالكيفية التي تناسبه دون إزعاج زملائه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3- </a:t>
            </a:r>
            <a: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 يتم الحكم على قراءة المتعلم في هذا الرائز، وإنما يقوم في فهمه لما يقرؤه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4- يشرح الأستاذ التمرين من المتعلم ويتأكد من فهم المطلوب قبل إعطاء إشارة البدء في الإنجاز</a:t>
            </a:r>
            <a: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re 3">
            <a:extLst>
              <a:ext uri="{FF2B5EF4-FFF2-40B4-BE49-F238E27FC236}">
                <a16:creationId xmlns:a16="http://schemas.microsoft.com/office/drawing/2014/main" id="{47E35D58-5C37-A75E-17FB-16F148B38DFF}"/>
              </a:ext>
            </a:extLst>
          </p:cNvPr>
          <p:cNvSpPr txBox="1">
            <a:spLocks/>
          </p:cNvSpPr>
          <p:nvPr/>
        </p:nvSpPr>
        <p:spPr>
          <a:xfrm>
            <a:off x="417872" y="848416"/>
            <a:ext cx="7886700" cy="523785"/>
          </a:xfrm>
          <a:prstGeom prst="rect">
            <a:avLst/>
          </a:prstGeom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fr-MA" sz="3600" b="1" i="0" u="none" strike="noStrike" cap="none">
                <a:solidFill>
                  <a:srgbClr val="565F88"/>
                </a:solidFill>
                <a:latin typeface="Microsoft Uighur" panose="020B0604020202020204" charset="-78"/>
                <a:ea typeface="Arial"/>
                <a:cs typeface="Microsoft Uighur" panose="020B0604020202020204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فهم المقروء</a:t>
            </a:r>
          </a:p>
        </p:txBody>
      </p:sp>
    </p:spTree>
    <p:extLst>
      <p:ext uri="{BB962C8B-B14F-4D97-AF65-F5344CB8AC3E}">
        <p14:creationId xmlns:p14="http://schemas.microsoft.com/office/powerpoint/2010/main" val="67654046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011418E2-E291-AD7B-BF41-BBBF73880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52859041-1810-1C3C-207C-C0AFDBC830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سننجز رائز فهم المقروء. خذوا كراسة التقويم.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810E96F1-EE88-3D6F-957B-B5BAC69617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2" name="Image 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95C2B833-53E3-B2BA-7779-60E5FFC5E8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8841" y="1928352"/>
            <a:ext cx="3730113" cy="373011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2193A91-AEBE-89FF-3E67-2BE0F62D72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087C46B-CD81-EA45-F3EF-CDEE99B929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B944B4F-9443-824D-CE3A-E1F7F0ABD6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C25E6D-E7E8-8C71-784C-B19203975C1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449372E-5F5A-66C7-6DD4-4B44DFAB01D5}"/>
              </a:ext>
            </a:extLst>
          </p:cNvPr>
          <p:cNvSpPr>
            <a:spLocks/>
          </p:cNvSpPr>
          <p:nvPr/>
        </p:nvSpPr>
        <p:spPr>
          <a:xfrm>
            <a:off x="6401463" y="131772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AE69BA-D04B-5E4A-FDA7-41F4FDCB3068}"/>
              </a:ext>
            </a:extLst>
          </p:cNvPr>
          <p:cNvSpPr>
            <a:spLocks/>
          </p:cNvSpPr>
          <p:nvPr/>
        </p:nvSpPr>
        <p:spPr>
          <a:xfrm>
            <a:off x="4466682" y="101882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83EFCE-A2E4-B0F2-C8FF-B4637D5703A8}"/>
              </a:ext>
            </a:extLst>
          </p:cNvPr>
          <p:cNvSpPr>
            <a:spLocks/>
          </p:cNvSpPr>
          <p:nvPr/>
        </p:nvSpPr>
        <p:spPr>
          <a:xfrm>
            <a:off x="525457" y="126807"/>
            <a:ext cx="1598874" cy="3368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31F3DF-E151-E02F-35CC-13DCBD1A8A51}"/>
              </a:ext>
            </a:extLst>
          </p:cNvPr>
          <p:cNvSpPr>
            <a:spLocks/>
          </p:cNvSpPr>
          <p:nvPr/>
        </p:nvSpPr>
        <p:spPr>
          <a:xfrm>
            <a:off x="2531901" y="126806"/>
            <a:ext cx="1598874" cy="336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163263891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04A62B0F-BC6D-F034-0F79-5BCB2D2BA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1EC6EAD4-A578-2D2A-3CEF-B1DC155FA4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الأول: لاحظوا الصورة جيدا ، اقرؤوا الكلمات ثم صلوا بسهم الصورة بالكلمة المناسبة لها.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يشرح الأستاذ للمتعلمين المطلوب ثم يعطي إشارة البدء.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792E624E-7B91-27BC-2FEF-12089CFA1B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5CE473E-344E-E9FE-432F-9082ED2624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8860" y="1709193"/>
            <a:ext cx="5685368" cy="53831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E2E4618-F529-95FE-11B6-54048D7458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B275FD-9C75-AA03-94FB-7A191D3AB8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F7484EE-E9E6-D839-5519-CF66421AAD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B5C719C-1443-027C-8D4E-0A9E1C1188D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B5D4F90-ED13-BCEE-E68E-ECA0D3CF17AC}"/>
              </a:ext>
            </a:extLst>
          </p:cNvPr>
          <p:cNvSpPr>
            <a:spLocks/>
          </p:cNvSpPr>
          <p:nvPr/>
        </p:nvSpPr>
        <p:spPr>
          <a:xfrm>
            <a:off x="6401463" y="131772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4AC974-616A-B7AB-A9E0-DAF106755B68}"/>
              </a:ext>
            </a:extLst>
          </p:cNvPr>
          <p:cNvSpPr>
            <a:spLocks/>
          </p:cNvSpPr>
          <p:nvPr/>
        </p:nvSpPr>
        <p:spPr>
          <a:xfrm>
            <a:off x="4466682" y="101882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0A3435D-0433-9CE8-343A-49736334C623}"/>
              </a:ext>
            </a:extLst>
          </p:cNvPr>
          <p:cNvSpPr>
            <a:spLocks/>
          </p:cNvSpPr>
          <p:nvPr/>
        </p:nvSpPr>
        <p:spPr>
          <a:xfrm>
            <a:off x="525457" y="126807"/>
            <a:ext cx="1598874" cy="3368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3DEB7F-C6FB-DF5E-C6F6-501153B1C05B}"/>
              </a:ext>
            </a:extLst>
          </p:cNvPr>
          <p:cNvSpPr>
            <a:spLocks/>
          </p:cNvSpPr>
          <p:nvPr/>
        </p:nvSpPr>
        <p:spPr>
          <a:xfrm>
            <a:off x="2531901" y="126806"/>
            <a:ext cx="1598874" cy="336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A9BCFF7-011E-8CC2-48F6-44B9004578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8576" y="2588702"/>
            <a:ext cx="3088908" cy="293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49387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8AEE9302-09F4-8742-BBCB-3F727CB4E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90D6E22C-1A11-4BEA-AF5B-2973918279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الثاني: لاحظوا الصورة جيدا ، اقرؤوا الكلمات ثم صلوا بسهم الصورة بالكلمة المناسبة لها.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يشرح الأستاذ للمتعلمين المطلوب ثم يعطي إشارة البدء.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09864A6B-9128-4C69-8784-68B6D5E0A6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1E25487-3D31-3842-E50F-CABDC11FA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8860" y="1709193"/>
            <a:ext cx="5685368" cy="53831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DCB99B7-9134-AA29-CF65-088B950317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F3CDB07-D5E1-938D-3447-072071846E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66FC860-5D8E-45A6-DBBE-CF77379F28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53E9EC2-2626-0900-4810-A6CB954D5E0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8AC1BC6-2CDE-72F3-5CDF-219BE02EAF29}"/>
              </a:ext>
            </a:extLst>
          </p:cNvPr>
          <p:cNvSpPr>
            <a:spLocks/>
          </p:cNvSpPr>
          <p:nvPr/>
        </p:nvSpPr>
        <p:spPr>
          <a:xfrm>
            <a:off x="6401463" y="131772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CA1A19-6450-15AE-7604-83D9538C4B96}"/>
              </a:ext>
            </a:extLst>
          </p:cNvPr>
          <p:cNvSpPr>
            <a:spLocks/>
          </p:cNvSpPr>
          <p:nvPr/>
        </p:nvSpPr>
        <p:spPr>
          <a:xfrm>
            <a:off x="4466682" y="101882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6E492B9-677D-7604-B7F1-49443A4B1917}"/>
              </a:ext>
            </a:extLst>
          </p:cNvPr>
          <p:cNvSpPr>
            <a:spLocks/>
          </p:cNvSpPr>
          <p:nvPr/>
        </p:nvSpPr>
        <p:spPr>
          <a:xfrm>
            <a:off x="525457" y="126807"/>
            <a:ext cx="1598874" cy="3368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0796B06-F10A-AF16-0DEE-225D127EC3FD}"/>
              </a:ext>
            </a:extLst>
          </p:cNvPr>
          <p:cNvSpPr>
            <a:spLocks/>
          </p:cNvSpPr>
          <p:nvPr/>
        </p:nvSpPr>
        <p:spPr>
          <a:xfrm>
            <a:off x="2531901" y="126806"/>
            <a:ext cx="1598874" cy="336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3BC657E-0890-06C1-E884-606A4B6F1D4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02339" y="2704834"/>
            <a:ext cx="2993971" cy="287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26835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A35E4708-7821-CDFE-2F34-EC54DEACF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08DBE1EB-5CE4-AB2C-6502-4E64682222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الثالث: لاحظوا الصورة جيدا ، اقرؤوا الكلمات ثم صلوا بسهم الصورة بالكلمة المناسبة لها.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يشرح الأستاذ للمتعلمين المطلوب ثم يعطي إشارة البدء.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8A4A2CAC-03CF-FDAD-970E-BDA2CDDEFC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6586A6-A7FE-20E7-D142-34C0970023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8860" y="1709193"/>
            <a:ext cx="5685368" cy="53831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B1E7C51-E7E9-2296-77E2-3726093546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68DD6F-5589-5D4B-75F9-F2FB8997E44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3FE9A68-4795-7060-CD6A-C30FF9330D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56E9EDE-007A-DC8D-D608-D1202C50808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120729D-6360-3328-196A-4CB4E4C212C9}"/>
              </a:ext>
            </a:extLst>
          </p:cNvPr>
          <p:cNvSpPr>
            <a:spLocks/>
          </p:cNvSpPr>
          <p:nvPr/>
        </p:nvSpPr>
        <p:spPr>
          <a:xfrm>
            <a:off x="6401463" y="131772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C49B666-D201-E2B0-0893-C20BDB55197E}"/>
              </a:ext>
            </a:extLst>
          </p:cNvPr>
          <p:cNvSpPr>
            <a:spLocks/>
          </p:cNvSpPr>
          <p:nvPr/>
        </p:nvSpPr>
        <p:spPr>
          <a:xfrm>
            <a:off x="4466682" y="101882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6C03E60-DAA5-EB43-CBFC-8ABF908BFD2B}"/>
              </a:ext>
            </a:extLst>
          </p:cNvPr>
          <p:cNvSpPr>
            <a:spLocks/>
          </p:cNvSpPr>
          <p:nvPr/>
        </p:nvSpPr>
        <p:spPr>
          <a:xfrm>
            <a:off x="525457" y="126807"/>
            <a:ext cx="1598874" cy="3368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59196E-B2FF-F36B-379D-750361B19AE9}"/>
              </a:ext>
            </a:extLst>
          </p:cNvPr>
          <p:cNvSpPr>
            <a:spLocks/>
          </p:cNvSpPr>
          <p:nvPr/>
        </p:nvSpPr>
        <p:spPr>
          <a:xfrm>
            <a:off x="2531901" y="126806"/>
            <a:ext cx="1598874" cy="336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DA69F9F-A4E8-941F-C658-1C65D07172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81696" y="2588702"/>
            <a:ext cx="3114614" cy="293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56376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62E5F001-C507-D685-3EC7-2D451BEB8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CA2D3DD4-CDC5-2090-80D2-0F93962E46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457D9947-2A6B-4070-EAFE-D51CCD951C7F}"/>
              </a:ext>
            </a:extLst>
          </p:cNvPr>
          <p:cNvSpPr/>
          <p:nvPr/>
        </p:nvSpPr>
        <p:spPr>
          <a:xfrm>
            <a:off x="1037980" y="1154155"/>
            <a:ext cx="6811591" cy="392768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76A26C3-0B53-FC79-D120-36FE79453A89}"/>
              </a:ext>
            </a:extLst>
          </p:cNvPr>
          <p:cNvSpPr txBox="1"/>
          <p:nvPr/>
        </p:nvSpPr>
        <p:spPr>
          <a:xfrm>
            <a:off x="1294429" y="2228671"/>
            <a:ext cx="63663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 </a:t>
            </a:r>
          </a:p>
          <a:p>
            <a:pPr algn="ctr" rtl="1"/>
            <a:r>
              <a: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(النموذج 2)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36030A-CEF4-66BA-6EAF-97E547D87D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265" y="5181600"/>
            <a:ext cx="7523141" cy="63972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3D1EA6D-5E35-2FBE-6FE4-139BD0CD7A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321CDEB-35EE-57EC-3522-2A9688D6F68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9D923A9-29DE-9493-7927-DF85D85DB1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DA0CF44-C4D5-AF9D-4985-3AE89404B3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A815AEB-BF7A-4BD9-99A2-75976FA2B000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2B7F957-5D47-F75D-08BD-08586D68C305}"/>
              </a:ext>
            </a:extLst>
          </p:cNvPr>
          <p:cNvSpPr>
            <a:spLocks/>
          </p:cNvSpPr>
          <p:nvPr/>
        </p:nvSpPr>
        <p:spPr>
          <a:xfrm>
            <a:off x="4553619" y="137421"/>
            <a:ext cx="151193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B4EA18-F582-1C9B-94D0-73829197C1C4}"/>
              </a:ext>
            </a:extLst>
          </p:cNvPr>
          <p:cNvSpPr>
            <a:spLocks/>
          </p:cNvSpPr>
          <p:nvPr/>
        </p:nvSpPr>
        <p:spPr>
          <a:xfrm>
            <a:off x="530942" y="126806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F416932-3401-BFF1-DD06-1B07AE182C8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359084540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D9E3E-2F9D-44D5-17B1-8689100E1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3">
            <a:extLst>
              <a:ext uri="{FF2B5EF4-FFF2-40B4-BE49-F238E27FC236}">
                <a16:creationId xmlns:a16="http://schemas.microsoft.com/office/drawing/2014/main" id="{20AE596F-4D54-60DC-BDF1-7D649D978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974" y="2421411"/>
            <a:ext cx="8279376" cy="3437110"/>
          </a:xfrm>
        </p:spPr>
        <p:txBody>
          <a:bodyPr>
            <a:noAutofit/>
          </a:bodyPr>
          <a:lstStyle/>
          <a:p>
            <a:pPr lvl="0" algn="r" defTabSz="457200">
              <a:lnSpc>
                <a:spcPct val="150000"/>
              </a:lnSpc>
              <a:spcAft>
                <a:spcPts val="400"/>
              </a:spcAft>
              <a:buClrTx/>
              <a:buSzTx/>
              <a:defRPr/>
            </a:pPr>
            <a:r>
              <a:rPr kumimoji="0" lang="ar-MA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تمرير جماعي على كراسة التقويم.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تسميع النص مرتين، بعد شد انتباه كل المتعلمين.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يقرأ الأستاذ السؤال بتأن مع الاقتراحات. يشرح المطلوب دون التلميح بالجواب. يشرح كيفية الإجابة.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بعد أن يتأكد من فهم المطلوب، يعطي الأستاذ إشارة البدء في الجواب.</a:t>
            </a:r>
            <a:b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لا يمر الأستاذ إلى السؤال الموالي إلا بعد الإجابة عن السؤال السابق. 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يجيب المتعلمون عن كل سؤال بوضع علامة (</a:t>
            </a:r>
            <a:r>
              <a:rPr kumimoji="0" lang="fr-FR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تحت أو أمام الجواب الصحيح حسب المطلوب في السؤال</a:t>
            </a:r>
            <a:r>
              <a:rPr kumimoji="0" lang="f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في السؤال الخاص بترتيب مشاهد الحكاية، يسمع الأستاذ المقطع المكتوب تحت كل مشهد قبل أن يبدأ المتعلمون في الترتيب.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تصحيح الإنجازات بناء على عناصر الإجابة.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kumimoji="0" lang="ar-MA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re 3">
            <a:extLst>
              <a:ext uri="{FF2B5EF4-FFF2-40B4-BE49-F238E27FC236}">
                <a16:creationId xmlns:a16="http://schemas.microsoft.com/office/drawing/2014/main" id="{7D077479-F009-0B06-AE89-7113460F2C9E}"/>
              </a:ext>
            </a:extLst>
          </p:cNvPr>
          <p:cNvSpPr txBox="1">
            <a:spLocks/>
          </p:cNvSpPr>
          <p:nvPr/>
        </p:nvSpPr>
        <p:spPr>
          <a:xfrm>
            <a:off x="628650" y="881492"/>
            <a:ext cx="7886700" cy="523785"/>
          </a:xfrm>
          <a:prstGeom prst="rect">
            <a:avLst/>
          </a:prstGeom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fr-MA" sz="3600" b="1" i="0" u="none" strike="noStrike" cap="none">
                <a:solidFill>
                  <a:srgbClr val="565F88"/>
                </a:solidFill>
                <a:latin typeface="Microsoft Uighur" panose="020B0604020202020204" charset="-78"/>
                <a:ea typeface="Arial"/>
                <a:cs typeface="Microsoft Uighur" panose="020B0604020202020204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فهم المسموع</a:t>
            </a:r>
          </a:p>
        </p:txBody>
      </p:sp>
    </p:spTree>
    <p:extLst>
      <p:ext uri="{BB962C8B-B14F-4D97-AF65-F5344CB8AC3E}">
        <p14:creationId xmlns:p14="http://schemas.microsoft.com/office/powerpoint/2010/main" val="192590783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18A9FCA0-4D72-540C-9448-BF6C47566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21DFBEF6-7B80-4726-E9FD-2858C54E52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كراسة التقويم.  ضعوها جانبا وأنصتوا للنص.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06C69D7A-0B16-8FE3-8BA5-654FC3C42A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6" name="Image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D6194BA2-72E5-B395-D8A2-D12D1349A3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8841" y="1928352"/>
            <a:ext cx="3730113" cy="373011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ED88FA-B11E-8D99-6D20-966B44D1BD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5144A3A-8C86-C21B-708C-764378A418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EEE5637-8EEC-22A2-F720-AE609134F0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26765F1-0137-14C1-AF67-E345667F0F0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B96A31B-6AC5-9FD5-3251-0DA700F3C78A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9EF749F-4BFD-4D50-6A0F-C05165513463}"/>
              </a:ext>
            </a:extLst>
          </p:cNvPr>
          <p:cNvSpPr>
            <a:spLocks/>
          </p:cNvSpPr>
          <p:nvPr/>
        </p:nvSpPr>
        <p:spPr>
          <a:xfrm>
            <a:off x="4553619" y="137421"/>
            <a:ext cx="151193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B9241D4-27DA-BD70-0203-524E84894B31}"/>
              </a:ext>
            </a:extLst>
          </p:cNvPr>
          <p:cNvSpPr>
            <a:spLocks/>
          </p:cNvSpPr>
          <p:nvPr/>
        </p:nvSpPr>
        <p:spPr>
          <a:xfrm>
            <a:off x="530942" y="126806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656400-E27C-A449-07F4-4969841C68E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3420979067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4CA957F2-CDDF-8888-E92B-ECB7764A8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2BD1414D-E6CC-6DA6-A0A8-DEB2265379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عليكم النص مرتين، أنصتوا جيدا كي تتمكنوا من الإجابة عن الأسئلة بشكل صحيح.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F75E9CF4-C3EC-D423-EA99-C255F598C3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4D47444-C8DF-7C34-6D20-29A792FE7A87}"/>
              </a:ext>
            </a:extLst>
          </p:cNvPr>
          <p:cNvSpPr txBox="1"/>
          <p:nvPr/>
        </p:nvSpPr>
        <p:spPr>
          <a:xfrm>
            <a:off x="505218" y="1843805"/>
            <a:ext cx="8096802" cy="45968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كَانَتْ سَلمى تُحِبُّ أَكْلَ الحَلْوَياتِ كَثيرا. تَأْكُلُها في المدرسة وفي البيت.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فِي يَوْمٍ مِنَ الأَيّامِ، شَعَرَتْ سلمى بِأَلَمٍ شَديدٍ. 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قَالَتْ سلمى وَهِيَ تَبْكي: أَبي! ضِرْسي يُؤْلِمُني!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أَخَذَتْها ٱلْأُمُّ إِلى عيادة الطَّبيبَةِ. فَحَصَتِ الطَّبيبَةُ أَسْنانَ سلمى.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قَالَتِ الطَّبيبَةُ: عِنْدَكِ ضِرْسٌ مُسَوَّسٌ يَا سلمى!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عالَجَتِ الطَّبيبَةُ الضِّرْسَ. ثُمَّ قالَتْ: نَظِّفي أسنانَكِ  بالفُرْشاةِ وَمَعْجُونِ الأَسْنَانِ كُلَّ يَوْمٍ.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قالَتِ الطَّبيبَةُ أَيْضا: لا تأكلي الحلويات كثيرا. كُلي الخُضَرَ وَالفَواكِهَ.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وَعَدَتْ سلمى الطَّبيبَةَ وقالَتْ: سَأُنَظِّفُ أَسْناني كُلَّ يَوْمٍ. وَسَآكُلُ الخُضَرَ وَالفَواكِهَ!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21B54A3-DE71-310A-53FE-8C9A9436C4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D791490-1FCA-788F-13A8-24F7E04C96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4B26AE6-0DB7-2156-A5DE-5F6D9278C1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413FAB-44E2-A740-0578-EB2C28C4E8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18FC749-FF23-131B-CA1B-69E611246545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3DC9CC-249D-4C9B-FA91-B3968953405B}"/>
              </a:ext>
            </a:extLst>
          </p:cNvPr>
          <p:cNvSpPr>
            <a:spLocks/>
          </p:cNvSpPr>
          <p:nvPr/>
        </p:nvSpPr>
        <p:spPr>
          <a:xfrm>
            <a:off x="4553619" y="137421"/>
            <a:ext cx="151193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5F20A-82D2-6039-CFCA-AEF66294A93E}"/>
              </a:ext>
            </a:extLst>
          </p:cNvPr>
          <p:cNvSpPr>
            <a:spLocks/>
          </p:cNvSpPr>
          <p:nvPr/>
        </p:nvSpPr>
        <p:spPr>
          <a:xfrm>
            <a:off x="530942" y="126806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3EF2E8-7DAA-9711-7BE5-FC6BC149A95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190366478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648E5-4667-E866-20CF-6DA1158D8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B602AAE-98AD-6BCC-FFA2-925BB34DC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429" y="3233259"/>
            <a:ext cx="7523141" cy="63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81680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30518EBC-B429-FC4B-B298-66915BBE3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F2A827FA-5BBE-3923-DF17-1715AD3122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السؤال الأول، وعندما أعطي الإشارة تضعون علامة (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(x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تحت الجواب الصحيح،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B9771DC0-D004-0927-F7CB-04A1639B79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CF72D06-AA2C-D9B0-D14A-785D3A9290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C72B943-25EE-8DC4-0BB0-B729C41E42F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D9B0661-EE69-DB4B-DBBE-8B44C6AD1D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A1DF49E-7708-62C4-A575-D48B60491A5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2A74B55-3CAD-AE6E-833B-D4E1F0792993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784EBD-82C0-D8E6-AB7B-187A6A5843E9}"/>
              </a:ext>
            </a:extLst>
          </p:cNvPr>
          <p:cNvSpPr>
            <a:spLocks/>
          </p:cNvSpPr>
          <p:nvPr/>
        </p:nvSpPr>
        <p:spPr>
          <a:xfrm>
            <a:off x="4553619" y="137421"/>
            <a:ext cx="151193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7D2BA3-76BC-6354-ED8B-3967258F5D38}"/>
              </a:ext>
            </a:extLst>
          </p:cNvPr>
          <p:cNvSpPr>
            <a:spLocks/>
          </p:cNvSpPr>
          <p:nvPr/>
        </p:nvSpPr>
        <p:spPr>
          <a:xfrm>
            <a:off x="530942" y="126806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C13D18-ABA4-6D54-5BC1-983F6195D42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9F67056-56BE-72E3-5357-20E7884696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8014" y="2161623"/>
            <a:ext cx="7776385" cy="3275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05022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8A4D79C1-C3B0-F102-B8A6-0AF6C3E18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7243B7A7-1540-3DCF-0452-D0DB3DF106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السؤال الثاني مع الاقتراحات، وعندما أعطي الإشارة تضعون علامة (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(x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  الجواب الصحيح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1E975A56-F2C3-AD0D-39D2-66BABC342B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74F9663-D3E2-2AAF-998C-92B7FACECBF1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تقويم فهم المسموع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A77FE83-4F3B-FBEA-3F1F-38A42D5C3D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80D0559-F3C3-2090-735E-BFC8F1F333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14281A-0D41-E999-8A22-15E3C5A311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0B2B169-C534-4666-92F7-623931985D7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E925AA1-6196-BD61-3534-E7EE0C98064A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494BF3-3E04-3089-559D-61846CB7CD0E}"/>
              </a:ext>
            </a:extLst>
          </p:cNvPr>
          <p:cNvSpPr>
            <a:spLocks/>
          </p:cNvSpPr>
          <p:nvPr/>
        </p:nvSpPr>
        <p:spPr>
          <a:xfrm>
            <a:off x="4553619" y="137421"/>
            <a:ext cx="151193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87A20D-8AE2-17CA-939D-8F19283BE7EE}"/>
              </a:ext>
            </a:extLst>
          </p:cNvPr>
          <p:cNvSpPr>
            <a:spLocks/>
          </p:cNvSpPr>
          <p:nvPr/>
        </p:nvSpPr>
        <p:spPr>
          <a:xfrm>
            <a:off x="530942" y="126806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D10433-5D7D-00C6-5266-21591389428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1B7949F-D4CC-DD7A-EA7F-8972600618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59427" y="2803185"/>
            <a:ext cx="4303223" cy="988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54781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7403BCD3-275D-4528-1389-37704D828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F775D60E-B8A5-215F-1D68-DC609642FF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السؤال الثالث مع الاقتراحات، وعندما أعطي الإشارة تضعون علامة (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(x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  الجواب الصحيح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B72AAEBF-8BEA-B34D-58DA-CC98594A1A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8DA62D0-CB27-3CFC-EE0A-E862B04F58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01C8841-DB6B-F614-D481-CB4B6F788E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EB5D183-28BF-33D0-3D8D-ABAB848E04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124CEB-6093-F124-09E6-1ACBD1CAC6A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2E4062E-0E28-5617-6B09-235E1CA87922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3841CE-DA33-AAE8-BE39-16A67DE3519A}"/>
              </a:ext>
            </a:extLst>
          </p:cNvPr>
          <p:cNvSpPr>
            <a:spLocks/>
          </p:cNvSpPr>
          <p:nvPr/>
        </p:nvSpPr>
        <p:spPr>
          <a:xfrm>
            <a:off x="4553619" y="137421"/>
            <a:ext cx="151193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5B1B3B-3B57-6DA6-5FB0-306D22170A0A}"/>
              </a:ext>
            </a:extLst>
          </p:cNvPr>
          <p:cNvSpPr>
            <a:spLocks/>
          </p:cNvSpPr>
          <p:nvPr/>
        </p:nvSpPr>
        <p:spPr>
          <a:xfrm>
            <a:off x="530942" y="126806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54D3A2-0E78-B551-1C86-75CD7D61C00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435280B-12FC-48E1-EF95-1B463F4036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2721" y="2875104"/>
            <a:ext cx="5441795" cy="82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620873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3AD37770-8377-C45A-39FC-7B0165695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09F636C2-CA1A-108E-EEE2-923A3BE35C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السؤال الرابع مع الاقتراحات، وعندما أعطي الإشارة تضعون علامة (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(x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  الجواب الصحيح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60231D17-F149-9C93-15F1-DD73AFA748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9E30E02-2533-C7C0-C115-608A3C5054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7C97D1-8C22-AAB5-B45F-BB66CC14BF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2125F73-FFF8-6F43-AB7E-C26D7B5BB6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A191724-2351-6292-6403-0761246682D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30EFAC2-D8B0-5C36-7401-C77948BFF6D1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6C24AA-FE45-4CB7-BEC0-F31D3CDC8926}"/>
              </a:ext>
            </a:extLst>
          </p:cNvPr>
          <p:cNvSpPr>
            <a:spLocks/>
          </p:cNvSpPr>
          <p:nvPr/>
        </p:nvSpPr>
        <p:spPr>
          <a:xfrm>
            <a:off x="4553619" y="137421"/>
            <a:ext cx="151193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6B426C-56E5-14CF-0298-062CBABE1307}"/>
              </a:ext>
            </a:extLst>
          </p:cNvPr>
          <p:cNvSpPr>
            <a:spLocks/>
          </p:cNvSpPr>
          <p:nvPr/>
        </p:nvSpPr>
        <p:spPr>
          <a:xfrm>
            <a:off x="530942" y="126806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C1CA9E-6C6F-9156-BD76-E5C6D5A8DE3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F31E77B-8BB2-713A-1761-FD5CFB950C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7120" y="2933111"/>
            <a:ext cx="5412998" cy="82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89870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C4790-283A-F432-CCEC-5FF1EF3F3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06EA5855-9B5D-56E7-2B14-7DCC60B52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170" y="3061079"/>
            <a:ext cx="7112975" cy="73584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132690004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ED6310E3-59C1-6800-C56F-D2E2BA235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E50EE6C4-EC36-C10E-AA06-30B65CBAD48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الوصف المرافق لكل صورة، وعندما أعطي الإشارة ترتبون المشاهد من1 إلى 4  حسب تسلسل ظهورها  في النص. 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4EED1C05-83C6-C611-89A6-DE9D81DF84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7FD4B11-B594-42AD-510C-D308237F11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971772C-AC92-4B5B-B01F-122D215A04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A2E0B6E-C309-33A6-AB6A-95885F6AA0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C96A9B1-EC76-B69F-4235-06F08880595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F1855A4-BF63-0FB6-A45D-0E3CEE7DB158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85439D-74A1-B1A2-C81E-0074E7745FA7}"/>
              </a:ext>
            </a:extLst>
          </p:cNvPr>
          <p:cNvSpPr>
            <a:spLocks/>
          </p:cNvSpPr>
          <p:nvPr/>
        </p:nvSpPr>
        <p:spPr>
          <a:xfrm>
            <a:off x="4553619" y="137421"/>
            <a:ext cx="151193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9BFE31-13D6-83F2-A8B8-88F4BD6AA23D}"/>
              </a:ext>
            </a:extLst>
          </p:cNvPr>
          <p:cNvSpPr>
            <a:spLocks/>
          </p:cNvSpPr>
          <p:nvPr/>
        </p:nvSpPr>
        <p:spPr>
          <a:xfrm>
            <a:off x="530942" y="126806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3BCD28-3FA9-3172-EE01-9FE2588BD7B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74E8F50-385A-3534-E8D9-A5C9B26DBC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7559" y="1513226"/>
            <a:ext cx="4696364" cy="48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933876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06761-3291-0BA2-A7C4-016D657E6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E47135-B03D-6A91-C201-6B6C81CA2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الهدوء هم: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استراحة قبل أن نواصل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6E80AC-5D7E-14B8-9805-EC2826F291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1646FDBA-F5CD-65E2-E13F-48E7053533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C8E04E2-19A7-6791-B3B9-25860F195A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D2933BF-ACDD-0361-A688-83B80242DAA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C799478-07C8-DC41-6642-225570EAB0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74F1276-B331-AD67-0A42-8852907F21DE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345670E-CFD1-4102-4674-EDF136E5BDEE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621A3DF-2DC9-820E-B41C-4E3AB6B52FFB}"/>
              </a:ext>
            </a:extLst>
          </p:cNvPr>
          <p:cNvSpPr>
            <a:spLocks/>
          </p:cNvSpPr>
          <p:nvPr/>
        </p:nvSpPr>
        <p:spPr>
          <a:xfrm>
            <a:off x="4553619" y="137421"/>
            <a:ext cx="151193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F27D1-08D6-362F-B04B-CFB32DC44D3C}"/>
              </a:ext>
            </a:extLst>
          </p:cNvPr>
          <p:cNvSpPr>
            <a:spLocks/>
          </p:cNvSpPr>
          <p:nvPr/>
        </p:nvSpPr>
        <p:spPr>
          <a:xfrm>
            <a:off x="530942" y="126806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659048-4F26-D702-75E5-A6D231D50FC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11972015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4DD94A63-280C-1D2F-BFEE-75BA5AEA0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C8AB6004-9040-03D2-EC7C-D4EBC00DF6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E54A514A-FF3F-AC19-2BF4-E08CCA3CFEAE}"/>
              </a:ext>
            </a:extLst>
          </p:cNvPr>
          <p:cNvSpPr/>
          <p:nvPr/>
        </p:nvSpPr>
        <p:spPr>
          <a:xfrm>
            <a:off x="1037980" y="1154155"/>
            <a:ext cx="6811591" cy="392768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AAF67C2-5C32-D1F5-B58F-344F40D0B2AC}"/>
              </a:ext>
            </a:extLst>
          </p:cNvPr>
          <p:cNvSpPr txBox="1"/>
          <p:nvPr/>
        </p:nvSpPr>
        <p:spPr>
          <a:xfrm>
            <a:off x="1294429" y="2228671"/>
            <a:ext cx="63663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  <a:p>
            <a:pPr algn="ctr" rtl="1"/>
            <a:r>
              <a: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(النموذج 2)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2C00651-ED99-6918-B3BD-B382D51D45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5161935"/>
            <a:ext cx="6255049" cy="61907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96F64EA-DBC6-4061-98A2-B5BB6549C7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8C4A2A6-94FC-F839-4D63-307CCBA4D25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ADD6A1A-C71E-74C3-AC1D-4253525F16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0F92A50-3975-1D55-E05D-A74119E08C5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C20DAF7-1EA8-81E9-D3F2-92AE8421B590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2A9664-7E62-C942-CEFE-EFC5E9CD58DC}"/>
              </a:ext>
            </a:extLst>
          </p:cNvPr>
          <p:cNvSpPr>
            <a:spLocks/>
          </p:cNvSpPr>
          <p:nvPr/>
        </p:nvSpPr>
        <p:spPr>
          <a:xfrm>
            <a:off x="4553619" y="137421"/>
            <a:ext cx="151193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332384-26CF-65B4-F27A-47D023513DF4}"/>
              </a:ext>
            </a:extLst>
          </p:cNvPr>
          <p:cNvSpPr>
            <a:spLocks/>
          </p:cNvSpPr>
          <p:nvPr/>
        </p:nvSpPr>
        <p:spPr>
          <a:xfrm>
            <a:off x="530942" y="126806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D75C672-7881-33F3-2DC1-630286D23C1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1684577848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EE419-D949-612A-5534-B768D2866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3">
            <a:extLst>
              <a:ext uri="{FF2B5EF4-FFF2-40B4-BE49-F238E27FC236}">
                <a16:creationId xmlns:a16="http://schemas.microsoft.com/office/drawing/2014/main" id="{6202F0EE-5835-2EC4-91D7-C86F6EEE2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1" y="2281084"/>
            <a:ext cx="7924799" cy="3437110"/>
          </a:xfrm>
        </p:spPr>
        <p:txBody>
          <a:bodyPr>
            <a:noAutofit/>
          </a:bodyPr>
          <a:lstStyle/>
          <a:p>
            <a:pPr lvl="0" algn="r" defTabSz="457200">
              <a:lnSpc>
                <a:spcPct val="150000"/>
              </a:lnSpc>
              <a:spcAft>
                <a:spcPts val="400"/>
              </a:spcAft>
              <a:buClrTx/>
              <a:buSzTx/>
              <a:defRPr/>
            </a:pP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يشرح الممرر للمتعلم المطلوب منه: سأملي عليكم كلمات . استمعوا جيدا للكلمة ثم اكتبوها على كراساتكم (يعين الأستاذ للمتعلم المكان الذي سيكتب فيه) 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يملي الأستاذ كل كلمة مرتين بصوت واضح. يطلب من بعض المتعلمين قول الكلمة المملاة للتأكد من أنهم سمعوا جيدا ما تم إملاؤه؛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يراقب الأستاذ كتابة المتعلمين دون التدخل أو المساعدة؛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تمنح للمتعلمين بين 30 ثانية ودقيقة لكتابة الكلمة. ثم ينتقل الأستاذ إلى إملاء الكلمة الموالية؛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عند تصحيح الإملاء، لا يتم احتساب جمالية الخط : التأكد من الرسم الصحيح والمتصل للكلمة وإن كان الخط غير جيد، يجب أن يكون مقروءا ؛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تحتسب الأخطاء في رسم الحركات.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كلمات الإملاء هي: 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عادَ – فَتَحَ – سَمَكاً – </a:t>
            </a:r>
            <a:r>
              <a:rPr lang="ar-MA" sz="2000" b="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رَ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شيدٌ </a:t>
            </a:r>
          </a:p>
        </p:txBody>
      </p:sp>
      <p:sp>
        <p:nvSpPr>
          <p:cNvPr id="2" name="Titre 3">
            <a:extLst>
              <a:ext uri="{FF2B5EF4-FFF2-40B4-BE49-F238E27FC236}">
                <a16:creationId xmlns:a16="http://schemas.microsoft.com/office/drawing/2014/main" id="{0F3040CC-DACD-C9B2-E005-B928EC32C2E7}"/>
              </a:ext>
            </a:extLst>
          </p:cNvPr>
          <p:cNvSpPr txBox="1">
            <a:spLocks/>
          </p:cNvSpPr>
          <p:nvPr/>
        </p:nvSpPr>
        <p:spPr>
          <a:xfrm>
            <a:off x="628650" y="1139806"/>
            <a:ext cx="7886700" cy="523785"/>
          </a:xfrm>
          <a:prstGeom prst="rect">
            <a:avLst/>
          </a:prstGeom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fr-MA" sz="3600" b="1" i="0" u="none" strike="noStrike" cap="none">
                <a:solidFill>
                  <a:srgbClr val="565F88"/>
                </a:solidFill>
                <a:latin typeface="Microsoft Uighur" panose="020B0604020202020204" charset="-78"/>
                <a:ea typeface="Arial"/>
                <a:cs typeface="Microsoft Uighur" panose="020B0604020202020204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2614275622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0D05BE1F-BD0D-8137-85EF-C504D35D8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3A8119F0-E2BB-F14C-F67A-AC7F33C7FA1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كراسة المراقبة. سوف أملي عليكم أربع كلمات. تنصتون جيدا لكل كلمة ثم تكتبونها على الكراسة.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D5EE9638-27CB-94A2-DD38-EF9E343E98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2" name="Image 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DE976FC6-880C-799D-AED7-C91DC1A120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8841" y="1928352"/>
            <a:ext cx="3730113" cy="373011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4B42B18-EAB9-2B08-3D85-E73AF368A5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AFBA36-4E11-2ED2-250A-59C8D7F7B05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E5E5A91-5A87-087C-7A4F-FCEAACB85B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6A9464-9A41-56CE-7808-C8BD98F8CF9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C52AE93-5F30-57E8-90C5-DE348ABDC686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0EFC7C-BC6A-A31B-2BA4-6ECEA78495CB}"/>
              </a:ext>
            </a:extLst>
          </p:cNvPr>
          <p:cNvSpPr>
            <a:spLocks/>
          </p:cNvSpPr>
          <p:nvPr/>
        </p:nvSpPr>
        <p:spPr>
          <a:xfrm>
            <a:off x="4553619" y="137421"/>
            <a:ext cx="151193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7523F8-D8E4-9DBD-5958-29DD79C91CCE}"/>
              </a:ext>
            </a:extLst>
          </p:cNvPr>
          <p:cNvSpPr>
            <a:spLocks/>
          </p:cNvSpPr>
          <p:nvPr/>
        </p:nvSpPr>
        <p:spPr>
          <a:xfrm>
            <a:off x="530942" y="126806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B14213-D039-4A30-3C02-B3FC89B3105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637125790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DF44D438-02AB-0E0F-8A8F-1B166CEE4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A34FE146-836E-E7D8-6155-5EA98A825F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6F47F476-0EE3-3E92-8CF7-80AB4B4149B6}"/>
              </a:ext>
            </a:extLst>
          </p:cNvPr>
          <p:cNvSpPr/>
          <p:nvPr/>
        </p:nvSpPr>
        <p:spPr>
          <a:xfrm>
            <a:off x="1037980" y="1154155"/>
            <a:ext cx="6811591" cy="392768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4A56CD3-DF73-D386-2DA7-9C21158CFE1B}"/>
              </a:ext>
            </a:extLst>
          </p:cNvPr>
          <p:cNvSpPr txBox="1"/>
          <p:nvPr/>
        </p:nvSpPr>
        <p:spPr>
          <a:xfrm>
            <a:off x="1294429" y="2228671"/>
            <a:ext cx="63663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7200" b="1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  <a:p>
            <a:pPr algn="ctr" rtl="1">
              <a:defRPr/>
            </a:pPr>
            <a:r>
              <a:rPr lang="ar-MA" sz="60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(النموذج 2)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F1EA156-6689-230D-55C9-34AEBD1DFE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340" y="5220930"/>
            <a:ext cx="7322869" cy="57304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B2BD09-2FE7-BF0B-9A22-9CC34FAD53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BC4732-341A-321D-FE53-E78C6264B8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FDFF8F5-B02B-7A23-286D-DDCB4F7D33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A140D9B-54FF-8704-B1EB-F1BFBFCB88D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4AFFAF6-A20D-9E19-5FB2-6E629251C1DB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8069D4-F75E-E491-7114-7214DD6B8669}"/>
              </a:ext>
            </a:extLst>
          </p:cNvPr>
          <p:cNvSpPr>
            <a:spLocks/>
          </p:cNvSpPr>
          <p:nvPr/>
        </p:nvSpPr>
        <p:spPr>
          <a:xfrm>
            <a:off x="4553619" y="137421"/>
            <a:ext cx="151193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8A1E56-C85F-7D05-58AF-9FE9521BDC43}"/>
              </a:ext>
            </a:extLst>
          </p:cNvPr>
          <p:cNvSpPr>
            <a:spLocks/>
          </p:cNvSpPr>
          <p:nvPr/>
        </p:nvSpPr>
        <p:spPr>
          <a:xfrm>
            <a:off x="530942" y="126806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CA1AB9-5846-0482-50F7-8A499659042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533800706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FE910-67B3-C9A3-3093-4E89C82AD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3">
            <a:extLst>
              <a:ext uri="{FF2B5EF4-FFF2-40B4-BE49-F238E27FC236}">
                <a16:creationId xmlns:a16="http://schemas.microsoft.com/office/drawing/2014/main" id="{E1276F4F-DC1B-D8E2-356A-B68215533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143" y="2310581"/>
            <a:ext cx="8270158" cy="3437110"/>
          </a:xfrm>
        </p:spPr>
        <p:txBody>
          <a:bodyPr>
            <a:noAutofit/>
          </a:bodyPr>
          <a:lstStyle/>
          <a:p>
            <a:pPr lvl="0" algn="r" defTabSz="457200">
              <a:lnSpc>
                <a:spcPct val="150000"/>
              </a:lnSpc>
              <a:spcAft>
                <a:spcPts val="400"/>
              </a:spcAft>
              <a:buClrTx/>
              <a:buSzTx/>
              <a:defRPr/>
            </a:pP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 يكتب المتعلمون الجملة الموافقة لما يرونه في كل صورة، بعد ترتيب كلماتها المقترحة؛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2- يشرح الأستاذ للمتعلمين المطلوب منهم قبل البدء في الإنجاز</a:t>
            </a:r>
            <a: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و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يعين لهم المكان الذي سيكتبون فيه 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3- يطلب الأستاذ من المتعلمين التأكد من أنهم كتبوا الكلمات بشكل صحيح؛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4- يراقب الأستاذ كتابة المتعلمين دون التدخل أو المساعدة؛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5- لا تحتسب الأخطاء الإملائية. </a:t>
            </a:r>
          </a:p>
        </p:txBody>
      </p:sp>
      <p:sp>
        <p:nvSpPr>
          <p:cNvPr id="2" name="Titre 3">
            <a:extLst>
              <a:ext uri="{FF2B5EF4-FFF2-40B4-BE49-F238E27FC236}">
                <a16:creationId xmlns:a16="http://schemas.microsoft.com/office/drawing/2014/main" id="{D2C6DE6A-792C-1196-117D-4C13194B8290}"/>
              </a:ext>
            </a:extLst>
          </p:cNvPr>
          <p:cNvSpPr txBox="1">
            <a:spLocks/>
          </p:cNvSpPr>
          <p:nvPr/>
        </p:nvSpPr>
        <p:spPr>
          <a:xfrm>
            <a:off x="609600" y="982489"/>
            <a:ext cx="7886700" cy="523785"/>
          </a:xfrm>
          <a:prstGeom prst="rect">
            <a:avLst/>
          </a:prstGeom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fr-MA" sz="3600" b="1" i="0" u="none" strike="noStrike" cap="none">
                <a:solidFill>
                  <a:srgbClr val="565F88"/>
                </a:solidFill>
                <a:latin typeface="Microsoft Uighur" panose="020B0604020202020204" charset="-78"/>
                <a:ea typeface="Arial"/>
                <a:cs typeface="Microsoft Uighur" panose="020B0604020202020204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الإنتاج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403893842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1D3D2796-1673-AB42-5950-5276B3411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31B447FA-1E9C-4F05-A763-124F939A47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إلى الإنتاج الكتابي. خذوا كراسة التقويم.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E00C4324-BE8A-30F9-8FE3-397CCD1CB8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2" name="Image 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DBE03812-2A2D-356D-395A-F45FF23E81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8841" y="1928352"/>
            <a:ext cx="3730113" cy="373011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F44A2E-681D-7A7C-F2A5-AB11C862DE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3261592-0295-DD6D-155A-F412354E28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D31F4E3-B367-6447-04EA-9E59B9D767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BF26A1B-A850-5D01-5899-00B7D22D4C7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CF7A206-C41F-202A-3F6C-B5C6878B6FAB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43F42D-8BBC-36E6-DF9B-3C2B8A47FE48}"/>
              </a:ext>
            </a:extLst>
          </p:cNvPr>
          <p:cNvSpPr>
            <a:spLocks/>
          </p:cNvSpPr>
          <p:nvPr/>
        </p:nvSpPr>
        <p:spPr>
          <a:xfrm>
            <a:off x="4553619" y="137421"/>
            <a:ext cx="151193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70B475-4734-4019-7B35-711530FAF764}"/>
              </a:ext>
            </a:extLst>
          </p:cNvPr>
          <p:cNvSpPr>
            <a:spLocks/>
          </p:cNvSpPr>
          <p:nvPr/>
        </p:nvSpPr>
        <p:spPr>
          <a:xfrm>
            <a:off x="530942" y="126806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6912D03-04C6-8552-2424-529EB0D41A8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834099451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47FF3D9B-C545-52EA-A591-0B59A4378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4C2F2D05-07D9-64C5-062A-BF463D326B0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الأول: لاحظوا الصور جيدا ثم اكتبوا الجملة الموافقة لكل صورة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ترتيب كلماتها.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يشرح الأستاذ للمتعلمين المطلوب ثم يعطي إشارة البدء. يحثهم على الكتابة بخط جميل.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9BCC022D-5D2D-7FA4-05CC-917AA0A9B6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287427-D163-BBDB-E70E-3F317904C4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1AF9D45-5CD1-8403-30C2-782D85B3AF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BD527E9-FE97-55A6-CE8F-9AD3D7664B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F3D3288-7773-04D3-B2E4-7D8D0CA56AF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3B5E6A7-304D-F4FA-2FF7-978875BF2DE8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4B2DB0B-5568-061D-51EC-1CF6253E43E6}"/>
              </a:ext>
            </a:extLst>
          </p:cNvPr>
          <p:cNvSpPr>
            <a:spLocks/>
          </p:cNvSpPr>
          <p:nvPr/>
        </p:nvSpPr>
        <p:spPr>
          <a:xfrm>
            <a:off x="4553619" y="137421"/>
            <a:ext cx="151193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268AA9E-09A8-BA46-00BC-3E087913CD1F}"/>
              </a:ext>
            </a:extLst>
          </p:cNvPr>
          <p:cNvSpPr>
            <a:spLocks/>
          </p:cNvSpPr>
          <p:nvPr/>
        </p:nvSpPr>
        <p:spPr>
          <a:xfrm>
            <a:off x="530942" y="126806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A0C8C6E-F239-CB84-3BCB-DC99C928FD3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50CC0C6-E884-295D-1687-81BBAFB7D1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23512" y="1698579"/>
            <a:ext cx="5714729" cy="4611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385857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F00A6A-265A-F978-5774-070C6E8F9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85640A-06DE-A289-816E-07CEFBAFC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الهدوء هم: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E4B8D86-ECA9-F868-3C14-234E1E078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1020FCAA-C0FB-C9A5-D9A6-50404657D3D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EE2889F-ABFD-2947-8DDA-34178E3035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872A52B-D81F-DE30-3C9B-63E72C370D9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D09EFB9-1EDA-9A7F-AD1E-ED51286953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064714D-E5B2-BB48-3D23-CC1F8C4D81A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40997A-E861-45CD-F5E2-CC0C0A4E2827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DF530E9-6657-C39E-17C5-C3B0159B6A09}"/>
              </a:ext>
            </a:extLst>
          </p:cNvPr>
          <p:cNvSpPr>
            <a:spLocks/>
          </p:cNvSpPr>
          <p:nvPr/>
        </p:nvSpPr>
        <p:spPr>
          <a:xfrm>
            <a:off x="4553619" y="137421"/>
            <a:ext cx="151193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F32D36-C0C3-2CA6-6EEC-5A64438FA972}"/>
              </a:ext>
            </a:extLst>
          </p:cNvPr>
          <p:cNvSpPr>
            <a:spLocks/>
          </p:cNvSpPr>
          <p:nvPr/>
        </p:nvSpPr>
        <p:spPr>
          <a:xfrm>
            <a:off x="530942" y="126806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13ADE8-5755-65A0-A581-83BB878C57D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41521833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02- 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7647</TotalTime>
  <Words>2466</Words>
  <Application>Microsoft Office PowerPoint</Application>
  <PresentationFormat>Affichage à l'écran (4:3)</PresentationFormat>
  <Paragraphs>284</Paragraphs>
  <Slides>58</Slides>
  <Notes>36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16</vt:i4>
      </vt:variant>
      <vt:variant>
        <vt:lpstr>Titres des diapositives</vt:lpstr>
      </vt:variant>
      <vt:variant>
        <vt:i4>58</vt:i4>
      </vt:variant>
    </vt:vector>
  </HeadingPairs>
  <TitlesOfParts>
    <vt:vector size="85" baseType="lpstr">
      <vt:lpstr>Microsoft Uighur</vt:lpstr>
      <vt:lpstr>Calibri</vt:lpstr>
      <vt:lpstr>Arial</vt:lpstr>
      <vt:lpstr>Dosis</vt:lpstr>
      <vt:lpstr>Dosis SemiBold</vt:lpstr>
      <vt:lpstr>Dosis Medium</vt:lpstr>
      <vt:lpstr>Modern Love</vt:lpstr>
      <vt:lpstr>Dosis ExtraBold</vt:lpstr>
      <vt:lpstr>Wingdings</vt:lpstr>
      <vt:lpstr>Noto Sans Symbols</vt:lpstr>
      <vt:lpstr>Aptos</vt:lpstr>
      <vt:lpstr>1_Env-Enseignant</vt:lpstr>
      <vt:lpstr>2_Env-Enseignant</vt:lpstr>
      <vt:lpstr>2_04- قراءة/ كتابة</vt:lpstr>
      <vt:lpstr>3_04- قراءة/ كتابة</vt:lpstr>
      <vt:lpstr>2_01- نشاط اعتيادي</vt:lpstr>
      <vt:lpstr>3_01- نشاط اعتيادي</vt:lpstr>
      <vt:lpstr>3_Env-Enseignant</vt:lpstr>
      <vt:lpstr>4_Env-Enseignant</vt:lpstr>
      <vt:lpstr>03- استماع وتحدث</vt:lpstr>
      <vt:lpstr>2_03- استماع وتحدث</vt:lpstr>
      <vt:lpstr>1_Thème Office</vt:lpstr>
      <vt:lpstr>02-  استماع وتحدث</vt:lpstr>
      <vt:lpstr>7_Env-Enseignant</vt:lpstr>
      <vt:lpstr>5_Env-Enseignant</vt:lpstr>
      <vt:lpstr>6_Env-Enseignant</vt:lpstr>
      <vt:lpstr>4_04- قراءة/ كتابة</vt:lpstr>
      <vt:lpstr>Présentation PowerPoint</vt:lpstr>
      <vt:lpstr>تنظيم حصص الأسبوع</vt:lpstr>
      <vt:lpstr>الكفايات المعنية بالاختبار</vt:lpstr>
      <vt:lpstr>Présentation PowerPoint</vt:lpstr>
      <vt:lpstr>Présentation PowerPoint</vt:lpstr>
      <vt:lpstr>Présentation PowerPoint</vt:lpstr>
      <vt:lpstr>1- يتكون الرائز من 3 تمارين، في كل تمرين، يقرأ المتعلم الكلمات المقترحة، ثم يصل بخط الصورة بالكلمة المناسبة لها من بين الثلاث كلمات المقترحة ؛  2- لا يطلب من المتعلم قراءة الكلمات قراءة جهرية. يقرأ المتعلم الكلمات دون تدخل الأستاذ بالكيفية التي تناسبه دون إزعاج زملائه؛ 3- لا يتم الحكم على قراءة المتعلم في هذا الرائز، وإنما يقوم فهمه لما يقرؤه؛ 4- يشرح الأستاذ التمرين من المتعلم ويتأكد من فهم المطلوب قبل إعطاء إشارة البدء في الإنجاز.</vt:lpstr>
      <vt:lpstr>سننجز رائز فهم المقروء. خذوا كراسة التقويم.</vt:lpstr>
      <vt:lpstr>السؤال الأول: لاحظوا الصورة جيدا ، اقرؤوا الكلمات ثم صلوا بسهم الصورة بالكلمة المناسبة لها. يشرح الأستاذ للمتعلمين المطلوب ثم يعطي إشارة البدء. </vt:lpstr>
      <vt:lpstr>السؤال الثاني: لاحظوا الصورة جيدا ، اقرؤوا الكلمات ثم صلوا بسهم الصورة بالكلمة المناسبة لها. يشرح الأستاذ للمتعلمين المطلوب ثم يعطي إشارة البدء. </vt:lpstr>
      <vt:lpstr>السؤال الثالث: لاحظوا الصورة جيدا ، اقرؤوا الكلمات ثم صلوا بسهم الصورة بالكلمة المناسبة لها. يشرح الأستاذ للمتعلمين المطلوب ثم يعطي إشارة البدء. </vt:lpstr>
      <vt:lpstr>Présentation PowerPoint</vt:lpstr>
      <vt:lpstr>- تمرير جماعي على كراسة التقويم.  - تسميع النص مرتين، بعد شد انتباه كل المتعلمين.  - يقرأ الأستاذ السؤال بتأن مع الاقتراحات. يشرح المطلوب دون التلميح بالجواب. يشرح كيفية الإجابة. - بعد أن يتأكد من فهم المطلوب، يعطي الأستاذ إشارة البدء في الجواب. - لا يمر الأستاذ إلى السؤال الموالي إلا بعد الإجابة عن السؤال السابق.   - يجيب المتعلمون عن كل سؤال بوضع علامة (x) تحت أو أمام الجواب الصحيح حسب المطلوب في السؤال .  - في السؤال الخاص بترتيب مشاهد الحكاية، يسمع الأستاذ المقطع المكتوب تحت كل مشهد قبل أن يبدأ المتعلمون في الترتيب. - تصحيح الإنجازات بناء على عناصر الإجابة. </vt:lpstr>
      <vt:lpstr>خذوا كراسة التقويم.  ضعوها جانبا وأنصتوا للنص. </vt:lpstr>
      <vt:lpstr>سأقرأ عليكم النص مرتين، أنصتوا جيدا كي تتمكنوا من الإجابة عن الأسئلة بشكل صحيح.</vt:lpstr>
      <vt:lpstr>Présentation PowerPoint</vt:lpstr>
      <vt:lpstr>سأقرأ السؤال الأول، وعندما أعطي الإشارة تضعون علامة ((x تحت الجواب الصحيح، </vt:lpstr>
      <vt:lpstr>سأقرأ السؤال الثاني مع الاقتراحات، وعندما أعطي الإشارة تضعون علامة ((x أمام  الجواب الصحيح </vt:lpstr>
      <vt:lpstr>سأقرأ السؤال الثالث مع الاقتراحات، وعندما أعطي الإشارة تضعون علامة ((x أمام  الجواب الصحيح </vt:lpstr>
      <vt:lpstr>سأقرأ السؤال الرابع مع الاقتراحات، وعندما أعطي الإشارة تضعون علامة ((x أمام  الجواب الصحيح </vt:lpstr>
      <vt:lpstr>Présentation PowerPoint</vt:lpstr>
      <vt:lpstr>سأقرأ الوصف المرافق لكل صورة، وعندما أعطي الإشارة ترتبون المشاهد من1 إلى 4  حسب تسلسل ظهورها  في النص.  </vt:lpstr>
      <vt:lpstr>الفائزون بنجمة الهدوء هم:  استراحة قبل أن نواصل </vt:lpstr>
      <vt:lpstr>Présentation PowerPoint</vt:lpstr>
      <vt:lpstr>- يشرح الممرر للمتعلم المطلوب منه: سأملي عليكم كلمات . استمعوا جيدا للكلمة ثم اكتبوها على كراساتكم (يعين الأستاذ للمتعلم المكان الذي سيكتب فيه) ؛ - يملي الأستاذ كل كلمة مرتين بصوت واضح. يطلب من بعض المتعلمين قول الكلمة المملاة للتأكد من أنهم سمعوا جيدا ما تم إملاؤه؛  - يراقب الأستاذ كتابة المتعلمين دون التدخل أو المساعدة؛ - تمنح للمتعلمين بين 30 ثانية ودقيقة لكتابة الكلمة. ثم ينتقل الأستاذ إلى إملاء الكلمة الموالية؛ عند تصحيح الإملاء، لا يتم احتساب جمالية الخط : التأكد من الرسم الصحيح والمتصل للكلمة وإن كان الخط غير جيد، يجب أن يكون مقروءا ؛  - تحتسب الأخطاء في رسم الحركات.  - كلمات الإملاء هي: غابَ – دَخَلَ – مَلِكاً – نَشيدٌ </vt:lpstr>
      <vt:lpstr>خذوا كراسة المراقبة. سوف أملي عليكم أربع كلمات. تنصتون جيدا لكل كلمة ثم تكتبونها على الكراسة. </vt:lpstr>
      <vt:lpstr>Présentation PowerPoint</vt:lpstr>
      <vt:lpstr>1- يكتب المتعلمون الجملة الموافقة لما يرونه في كل صورة، بعد ترتيب كلماتها المقترحة؛  2- يشرح الأستاذ للمتعلمين المطلوب منهم قبل البدء في الإنجاز، ويعين لهم المكان الذي سيكتبون فيه ؛ 3- يطلب الأستاذ من المتعلمين التأكد من أنهم كتبوا الكلمات بشكل صحيح؛ 4- يراقب الأستاذ كتابة المتعلمين دون التدخل أو المساعدة؛ 5- لا تحتسب الأخطاء الإملائية. </vt:lpstr>
      <vt:lpstr>نمر الآن إلى الإنتاج الكتابي. خذوا كراسة التقويم.</vt:lpstr>
      <vt:lpstr>السؤال الأول: لاحظوا الصور جيدا ثم اكتبوا الجملة الموافقة لكل صورة  بعد ترتيب كلماتها. يشرح الأستاذ للمتعلمين المطلوب ثم يعطي إشارة البدء. يحثهم على الكتابة بخط جميل.</vt:lpstr>
      <vt:lpstr>الفائزون بنجمة الهدوء هم: </vt:lpstr>
      <vt:lpstr>Présentation PowerPoint</vt:lpstr>
      <vt:lpstr>Présentation PowerPoint</vt:lpstr>
      <vt:lpstr>1- يتكون الرائز من 3 تمارين، في كل تمرين، يقرأ المتعلم الكلمات المقترحة، ثم يصل بخط الصورة بالكلمة المناسبة لها من بين الثلاث كلمات المقترحة ؛  2- لا يطلب من المتعلم قراءة الكلمات قراءة جهرية. يقرأ المتعلم الكلمات دون تدخل الأستاذ بالكيفية التي تناسبه دون إزعاج زملائه؛ 3- لا يتم الحكم على قراءة المتعلم في هذا الرائز، وإنما يقوم في فهمه لما يقرؤه؛ 4- يشرح الأستاذ التمرين من المتعلم ويتأكد من فهم المطلوب قبل إعطاء إشارة البدء في الإنجاز.</vt:lpstr>
      <vt:lpstr>سننجز رائز فهم المقروء. خذوا كراسة التقويم.</vt:lpstr>
      <vt:lpstr>السؤال الأول: لاحظوا الصورة جيدا ، اقرؤوا الكلمات ثم صلوا بسهم الصورة بالكلمة المناسبة لها. يشرح الأستاذ للمتعلمين المطلوب ثم يعطي إشارة البدء. </vt:lpstr>
      <vt:lpstr>السؤال الثاني: لاحظوا الصورة جيدا ، اقرؤوا الكلمات ثم صلوا بسهم الصورة بالكلمة المناسبة لها. يشرح الأستاذ للمتعلمين المطلوب ثم يعطي إشارة البدء. </vt:lpstr>
      <vt:lpstr>السؤال الثالث: لاحظوا الصورة جيدا ، اقرؤوا الكلمات ثم صلوا بسهم الصورة بالكلمة المناسبة لها. يشرح الأستاذ للمتعلمين المطلوب ثم يعطي إشارة البدء. </vt:lpstr>
      <vt:lpstr>Présentation PowerPoint</vt:lpstr>
      <vt:lpstr>- تمرير جماعي على كراسة التقويم.  - تسميع النص مرتين، بعد شد انتباه كل المتعلمين.  - يقرأ الأستاذ السؤال بتأن مع الاقتراحات. يشرح المطلوب دون التلميح بالجواب. يشرح كيفية الإجابة. - بعد أن يتأكد من فهم المطلوب، يعطي الأستاذ إشارة البدء في الجواب. - لا يمر الأستاذ إلى السؤال الموالي إلا بعد الإجابة عن السؤال السابق.   - يجيب المتعلمون عن كل سؤال بوضع علامة (x) تحت أو أمام الجواب الصحيح حسب المطلوب في السؤال .  - في السؤال الخاص بترتيب مشاهد الحكاية، يسمع الأستاذ المقطع المكتوب تحت كل مشهد قبل أن يبدأ المتعلمون في الترتيب. - تصحيح الإنجازات بناء على عناصر الإجابة. </vt:lpstr>
      <vt:lpstr>خذوا كراسة التقويم.  ضعوها جانبا وأنصتوا للنص. </vt:lpstr>
      <vt:lpstr>سأقرأ عليكم النص مرتين، أنصتوا جيدا كي تتمكنوا من الإجابة عن الأسئلة بشكل صحيح.</vt:lpstr>
      <vt:lpstr>Présentation PowerPoint</vt:lpstr>
      <vt:lpstr>سأقرأ السؤال الأول، وعندما أعطي الإشارة تضعون علامة ((x تحت الجواب الصحيح، </vt:lpstr>
      <vt:lpstr>سأقرأ السؤال الثاني مع الاقتراحات، وعندما أعطي الإشارة تضعون علامة ((x أمام  الجواب الصحيح </vt:lpstr>
      <vt:lpstr>سأقرأ السؤال الثالث مع الاقتراحات، وعندما أعطي الإشارة تضعون علامة ((x أمام  الجواب الصحيح </vt:lpstr>
      <vt:lpstr>سأقرأ السؤال الرابع مع الاقتراحات، وعندما أعطي الإشارة تضعون علامة ((x أمام  الجواب الصحيح </vt:lpstr>
      <vt:lpstr>Présentation PowerPoint</vt:lpstr>
      <vt:lpstr>سأقرأ الوصف المرافق لكل صورة، وعندما أعطي الإشارة ترتبون المشاهد من1 إلى 4  حسب تسلسل ظهورها  في النص.  </vt:lpstr>
      <vt:lpstr>الفائزون بنجمة الهدوء هم:  استراحة قبل أن نواصل </vt:lpstr>
      <vt:lpstr>Présentation PowerPoint</vt:lpstr>
      <vt:lpstr>- يشرح الممرر للمتعلم المطلوب منه: سأملي عليكم كلمات . استمعوا جيدا للكلمة ثم اكتبوها على كراساتكم (يعين الأستاذ للمتعلم المكان الذي سيكتب فيه) ؛ - يملي الأستاذ كل كلمة مرتين بصوت واضح. يطلب من بعض المتعلمين قول الكلمة المملاة للتأكد من أنهم سمعوا جيدا ما تم إملاؤه؛  - يراقب الأستاذ كتابة المتعلمين دون التدخل أو المساعدة؛ - تمنح للمتعلمين بين 30 ثانية ودقيقة لكتابة الكلمة. ثم ينتقل الأستاذ إلى إملاء الكلمة الموالية؛ عند تصحيح الإملاء، لا يتم احتساب جمالية الخط : التأكد من الرسم الصحيح والمتصل للكلمة وإن كان الخط غير جيد، يجب أن يكون مقروءا ؛  - تحتسب الأخطاء في رسم الحركات.  - كلمات الإملاء هي: عادَ – فَتَحَ – سَمَكاً – رَشيدٌ </vt:lpstr>
      <vt:lpstr>خذوا كراسة المراقبة. سوف أملي عليكم أربع كلمات. تنصتون جيدا لكل كلمة ثم تكتبونها على الكراسة. </vt:lpstr>
      <vt:lpstr>Présentation PowerPoint</vt:lpstr>
      <vt:lpstr>1- يكتب المتعلمون الجملة الموافقة لما يرونه في كل صورة، بعد ترتيب كلماتها المقترحة؛  2- يشرح الأستاذ للمتعلمين المطلوب منهم قبل البدء في الإنجاز، ويعين لهم المكان الذي سيكتبون فيه ؛ 3- يطلب الأستاذ من المتعلمين التأكد من أنهم كتبوا الكلمات بشكل صحيح؛ 4- يراقب الأستاذ كتابة المتعلمين دون التدخل أو المساعدة؛ 5- لا تحتسب الأخطاء الإملائية. </vt:lpstr>
      <vt:lpstr>نمر الآن إلى الإنتاج الكتابي. خذوا كراسة التقويم.</vt:lpstr>
      <vt:lpstr>السؤال الأول: لاحظوا الصور جيدا ثم اكتبوا الجملة الموافقة لكل صورة  بعد ترتيب كلماتها. يشرح الأستاذ للمتعلمين المطلوب ثم يعطي إشارة البدء. يحثهم على الكتابة بخط جميل.</vt:lpstr>
      <vt:lpstr>الفائزون بنجمة الهدوء هم: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116</cp:revision>
  <dcterms:created xsi:type="dcterms:W3CDTF">2023-09-20T21:35:22Z</dcterms:created>
  <dcterms:modified xsi:type="dcterms:W3CDTF">2026-03-13T07:12:09Z</dcterms:modified>
</cp:coreProperties>
</file>