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6.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7.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8.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9.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0.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1.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2.xml" ContentType="application/vnd.openxmlformats-officedocument.theme+xml"/>
  <Override PartName="/ppt/slideLayouts/slideLayout178.xml" ContentType="application/vnd.openxmlformats-officedocument.presentationml.slideLayout+xml"/>
  <Override PartName="/ppt/theme/theme13.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4.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86" r:id="rId15"/>
  </p:sldMasterIdLst>
  <p:notesMasterIdLst>
    <p:notesMasterId r:id="rId91"/>
  </p:notesMasterIdLst>
  <p:sldIdLst>
    <p:sldId id="2147482910" r:id="rId16"/>
    <p:sldId id="2147482588" r:id="rId17"/>
    <p:sldId id="2147482911" r:id="rId18"/>
    <p:sldId id="2147482602" r:id="rId19"/>
    <p:sldId id="2147482880" r:id="rId20"/>
    <p:sldId id="2147482589" r:id="rId21"/>
    <p:sldId id="2147482691" r:id="rId22"/>
    <p:sldId id="261" r:id="rId23"/>
    <p:sldId id="263" r:id="rId24"/>
    <p:sldId id="2147482606" r:id="rId25"/>
    <p:sldId id="2147482765" r:id="rId26"/>
    <p:sldId id="2147482772" r:id="rId27"/>
    <p:sldId id="2147482881" r:id="rId28"/>
    <p:sldId id="2147482904" r:id="rId29"/>
    <p:sldId id="2147482913" r:id="rId30"/>
    <p:sldId id="2147482903" r:id="rId31"/>
    <p:sldId id="2147482912" r:id="rId32"/>
    <p:sldId id="329" r:id="rId33"/>
    <p:sldId id="2147482766" r:id="rId34"/>
    <p:sldId id="2147482914" r:id="rId35"/>
    <p:sldId id="2147482893" r:id="rId36"/>
    <p:sldId id="2147482915" r:id="rId37"/>
    <p:sldId id="2147482590" r:id="rId38"/>
    <p:sldId id="326" r:id="rId39"/>
    <p:sldId id="2147482896" r:id="rId40"/>
    <p:sldId id="2147482733" r:id="rId41"/>
    <p:sldId id="2147482897" r:id="rId42"/>
    <p:sldId id="2147482734" r:id="rId43"/>
    <p:sldId id="2147482735" r:id="rId44"/>
    <p:sldId id="2147482736" r:id="rId45"/>
    <p:sldId id="2147482737" r:id="rId46"/>
    <p:sldId id="2147482738" r:id="rId47"/>
    <p:sldId id="2147482777" r:id="rId48"/>
    <p:sldId id="2147482801" r:id="rId49"/>
    <p:sldId id="2147482802" r:id="rId50"/>
    <p:sldId id="2147482810" r:id="rId51"/>
    <p:sldId id="2147482740" r:id="rId52"/>
    <p:sldId id="2147482811" r:id="rId53"/>
    <p:sldId id="2147482898" r:id="rId54"/>
    <p:sldId id="2147482899" r:id="rId55"/>
    <p:sldId id="2147482886" r:id="rId56"/>
    <p:sldId id="2147482900" r:id="rId57"/>
    <p:sldId id="2147482863" r:id="rId58"/>
    <p:sldId id="2147482916" r:id="rId59"/>
    <p:sldId id="2147482917" r:id="rId60"/>
    <p:sldId id="2147482887" r:id="rId61"/>
    <p:sldId id="2147482796" r:id="rId62"/>
    <p:sldId id="2147482797" r:id="rId63"/>
    <p:sldId id="2147482864" r:id="rId64"/>
    <p:sldId id="2147482849" r:id="rId65"/>
    <p:sldId id="2147482850" r:id="rId66"/>
    <p:sldId id="2147482851" r:id="rId67"/>
    <p:sldId id="2147482816" r:id="rId68"/>
    <p:sldId id="2147482862" r:id="rId69"/>
    <p:sldId id="2147482852" r:id="rId70"/>
    <p:sldId id="2147482853" r:id="rId71"/>
    <p:sldId id="2147482854" r:id="rId72"/>
    <p:sldId id="2147482865" r:id="rId73"/>
    <p:sldId id="2147482855" r:id="rId74"/>
    <p:sldId id="2147482860" r:id="rId75"/>
    <p:sldId id="2147482746" r:id="rId76"/>
    <p:sldId id="2147482846" r:id="rId77"/>
    <p:sldId id="2147482847" r:id="rId78"/>
    <p:sldId id="2147482798" r:id="rId79"/>
    <p:sldId id="2147482848" r:id="rId80"/>
    <p:sldId id="2147482856" r:id="rId81"/>
    <p:sldId id="2147482857" r:id="rId82"/>
    <p:sldId id="2147482858" r:id="rId83"/>
    <p:sldId id="2147482818" r:id="rId84"/>
    <p:sldId id="2147482859" r:id="rId85"/>
    <p:sldId id="2147482861" r:id="rId86"/>
    <p:sldId id="2147482888" r:id="rId87"/>
    <p:sldId id="2147482788" r:id="rId88"/>
    <p:sldId id="2147482694" r:id="rId89"/>
    <p:sldId id="2134806325" r:id="rId90"/>
  </p:sldIdLst>
  <p:sldSz cx="9144000" cy="6858000" type="screen4x3"/>
  <p:notesSz cx="6858000" cy="9144000"/>
  <p:embeddedFontLst>
    <p:embeddedFont>
      <p:font typeface="Dosis" pitchFamily="2" charset="0"/>
      <p:regular r:id="rId92"/>
      <p:bold r:id="rId93"/>
    </p:embeddedFont>
    <p:embeddedFont>
      <p:font typeface="Dosis ExtraBold" pitchFamily="2" charset="0"/>
      <p:bold r:id="rId94"/>
    </p:embeddedFont>
    <p:embeddedFont>
      <p:font typeface="Dosis Medium" pitchFamily="2" charset="0"/>
      <p:regular r:id="rId95"/>
      <p:bold r:id="rId96"/>
    </p:embeddedFont>
    <p:embeddedFont>
      <p:font typeface="Dosis SemiBold" pitchFamily="2" charset="0"/>
      <p:regular r:id="rId97"/>
      <p:bold r:id="rId98"/>
    </p:embeddedFont>
    <p:embeddedFont>
      <p:font typeface="Microsoft Uighur" panose="02000000000000000000" pitchFamily="2" charset="-78"/>
      <p:regular r:id="rId99"/>
      <p:bold r:id="rId100"/>
    </p:embeddedFont>
    <p:embeddedFont>
      <p:font typeface="Modern Love" panose="04090805081005020601" pitchFamily="82" charset="0"/>
      <p:regular r:id="rId101"/>
    </p:embeddedFont>
    <p:embeddedFont>
      <p:font typeface="Noto Sans Symbols" panose="020B0604020202020204" charset="0"/>
      <p:regular r:id="rId102"/>
      <p:bold r:id="rId10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E7B"/>
    <a:srgbClr val="ECF8FB"/>
    <a:srgbClr val="E7E6E6"/>
    <a:srgbClr val="00ABA3"/>
    <a:srgbClr val="A1A6BC"/>
    <a:srgbClr val="424D7B"/>
    <a:srgbClr val="16AB98"/>
    <a:srgbClr val="00ACA4"/>
    <a:srgbClr val="00A89F"/>
    <a:srgbClr val="5BC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4718" autoAdjust="0"/>
  </p:normalViewPr>
  <p:slideViewPr>
    <p:cSldViewPr snapToGrid="0">
      <p:cViewPr varScale="1">
        <p:scale>
          <a:sx n="71" d="100"/>
          <a:sy n="71" d="100"/>
        </p:scale>
        <p:origin x="1032" y="2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6" Type="http://schemas.openxmlformats.org/officeDocument/2006/relationships/slide" Target="slides/slide1.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font" Target="fonts/font11.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5.xml"/><Relationship Id="rId95" Type="http://schemas.openxmlformats.org/officeDocument/2006/relationships/font" Target="fonts/font4.fntdata"/><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80" Type="http://schemas.openxmlformats.org/officeDocument/2006/relationships/slide" Target="slides/slide65.xml"/><Relationship Id="rId85" Type="http://schemas.openxmlformats.org/officeDocument/2006/relationships/slide" Target="slides/slide70.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font" Target="fonts/font12.fntdata"/><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slide" Target="slides/slide68.xml"/><Relationship Id="rId88" Type="http://schemas.openxmlformats.org/officeDocument/2006/relationships/slide" Target="slides/slide73.xml"/><Relationship Id="rId91" Type="http://schemas.openxmlformats.org/officeDocument/2006/relationships/notesMaster" Target="notesMasters/notesMaster1.xml"/><Relationship Id="rId9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font" Target="fonts/font3.fntdata"/><Relationship Id="rId99" Type="http://schemas.openxmlformats.org/officeDocument/2006/relationships/font" Target="fonts/font8.fntdata"/><Relationship Id="rId101" Type="http://schemas.openxmlformats.org/officeDocument/2006/relationships/font" Target="fonts/font10.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font" Target="fonts/font6.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font" Target="fonts/font1.fntdata"/><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font" Target="fonts/font9.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font" Target="fonts/font2.fntdata"/><Relationship Id="rId98" Type="http://schemas.openxmlformats.org/officeDocument/2006/relationships/font" Target="fonts/font7.fntdata"/><Relationship Id="rId3" Type="http://schemas.openxmlformats.org/officeDocument/2006/relationships/slideMaster" Target="slideMasters/slideMaster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F13B5B-AFE6-0FCD-3296-D2C805239A8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90F0572-68AB-7132-0BFD-C329C5F876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3347988-8508-ABAC-B666-D669AAA468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78280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F868EE8C-1A5E-2E5F-1AAA-586CC92B8E2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ACBBA8D-95C5-91C3-3087-B44D27D1657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A88A3420-9188-9F14-845B-85F57407A30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03451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DA58A8CC-00C4-536C-E361-46267336E0EF}"/>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39930AF-E0A6-C893-0AE0-8462CA869A6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A5755495-8C2E-2815-BA6C-775107E4E49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64633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3BC48678-1AF4-EADE-C8E8-CEB19FE965D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548E6A6-53C0-DFF8-00C4-E06E1F96A58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3B13D8A-2CBC-FC81-86A4-B2A970B60F0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15505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96FDCBC-DCDC-06DB-7D0E-1BE712F354C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29F36BA1-FAD9-C6A6-B288-1ACAD076EB1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D52DD72-340A-F405-E031-2D15898BA4E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518935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2887340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9216580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27076959"/>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759142199"/>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14459574"/>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86938033"/>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99626365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09/03/2026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10759188"/>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1623661"/>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53081699"/>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8691443"/>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403507599"/>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73156032"/>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33877095"/>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69087575"/>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4201446"/>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1933561"/>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57387769"/>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9429772"/>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08566284"/>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65534557"/>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48257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714829353"/>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46206139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53523225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429567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963982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00500864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282327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8422229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0254936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7604064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6742817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1910906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4504918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143549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17153690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6.bin"/><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12.jpg"/><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5.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image" Target="../media/image6.bin"/><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theme" Target="../theme/theme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image" Target="../media/image13.jpg"/><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theme" Target="../theme/theme7.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image" Target="../media/image1.jpg"/><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slideLayout" Target="../slideLayouts/slideLayout140.xml"/><Relationship Id="rId18" Type="http://schemas.openxmlformats.org/officeDocument/2006/relationships/slideLayout" Target="../slideLayouts/slideLayout145.xml"/><Relationship Id="rId3" Type="http://schemas.openxmlformats.org/officeDocument/2006/relationships/slideLayout" Target="../slideLayouts/slideLayout130.xml"/><Relationship Id="rId21" Type="http://schemas.openxmlformats.org/officeDocument/2006/relationships/image" Target="../media/image6.bin"/><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slideLayout" Target="../slideLayouts/slideLayout144.xml"/><Relationship Id="rId2" Type="http://schemas.openxmlformats.org/officeDocument/2006/relationships/slideLayout" Target="../slideLayouts/slideLayout129.xml"/><Relationship Id="rId16" Type="http://schemas.openxmlformats.org/officeDocument/2006/relationships/slideLayout" Target="../slideLayouts/slideLayout143.xml"/><Relationship Id="rId20" Type="http://schemas.openxmlformats.org/officeDocument/2006/relationships/theme" Target="../theme/theme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10" Type="http://schemas.openxmlformats.org/officeDocument/2006/relationships/slideLayout" Target="../slideLayouts/slideLayout137.xml"/><Relationship Id="rId19" Type="http://schemas.openxmlformats.org/officeDocument/2006/relationships/slideLayout" Target="../slideLayouts/slideLayout146.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slideLayout" Target="../slideLayouts/slideLayout159.xml"/><Relationship Id="rId18" Type="http://schemas.openxmlformats.org/officeDocument/2006/relationships/theme" Target="../theme/theme10.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10" Type="http://schemas.openxmlformats.org/officeDocument/2006/relationships/slideLayout" Target="../slideLayouts/slideLayout156.xml"/><Relationship Id="rId19" Type="http://schemas.openxmlformats.org/officeDocument/2006/relationships/image" Target="../media/image6.bin"/><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6.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image" Target="../media/image12.jpg"/><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theme" Target="../theme/theme12.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3.xml"/><Relationship Id="rId1" Type="http://schemas.openxmlformats.org/officeDocument/2006/relationships/slideLayout" Target="../slideLayouts/slideLayout17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6.xml"/><Relationship Id="rId13" Type="http://schemas.openxmlformats.org/officeDocument/2006/relationships/slideLayout" Target="../slideLayouts/slideLayout191.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slideLayout" Target="../slideLayouts/slideLayout190.xml"/><Relationship Id="rId17" Type="http://schemas.openxmlformats.org/officeDocument/2006/relationships/image" Target="../media/image13.jpg"/><Relationship Id="rId2" Type="http://schemas.openxmlformats.org/officeDocument/2006/relationships/slideLayout" Target="../slideLayouts/slideLayout180.xml"/><Relationship Id="rId16" Type="http://schemas.openxmlformats.org/officeDocument/2006/relationships/theme" Target="../theme/theme14.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5" Type="http://schemas.openxmlformats.org/officeDocument/2006/relationships/slideLayout" Target="../slideLayouts/slideLayout19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 Id="rId14" Type="http://schemas.openxmlformats.org/officeDocument/2006/relationships/slideLayout" Target="../slideLayouts/slideLayout19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slideLayout" Target="../slideLayouts/slideLayout206.xml"/><Relationship Id="rId3" Type="http://schemas.openxmlformats.org/officeDocument/2006/relationships/slideLayout" Target="../slideLayouts/slideLayout196.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5" Type="http://schemas.openxmlformats.org/officeDocument/2006/relationships/theme" Target="../theme/theme15.xml"/><Relationship Id="rId10" Type="http://schemas.openxmlformats.org/officeDocument/2006/relationships/slideLayout" Target="../slideLayouts/slideLayout203.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084" r:id="rId24"/>
    <p:sldLayoutId id="2147484085" r:id="rId25"/>
    <p:sldLayoutId id="2147484102" r:id="rId26"/>
    <p:sldLayoutId id="2147484103"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0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 id="2147484121"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sldLayoutIdLst>
    <p:sldLayoutId id="214748406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0372297"/>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71153656"/>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 id="2147484099" r:id="rId13"/>
    <p:sldLayoutId id="214748410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6.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11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114.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27.xml"/><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png"/><Relationship Id="rId1" Type="http://schemas.openxmlformats.org/officeDocument/2006/relationships/slideLayout" Target="../slideLayouts/slideLayout178.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25.gif"/><Relationship Id="rId12"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2.png"/><Relationship Id="rId5" Type="http://schemas.openxmlformats.org/officeDocument/2006/relationships/slideLayout" Target="../slideLayouts/slideLayout45.xml"/><Relationship Id="rId10" Type="http://schemas.openxmlformats.org/officeDocument/2006/relationships/image" Target="../media/image21.png"/><Relationship Id="rId4" Type="http://schemas.openxmlformats.org/officeDocument/2006/relationships/video" Target="../media/media2.mp4"/><Relationship Id="rId9" Type="http://schemas.openxmlformats.org/officeDocument/2006/relationships/image" Target="../media/image35.pn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9.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2.png"/><Relationship Id="rId5" Type="http://schemas.openxmlformats.org/officeDocument/2006/relationships/image" Target="../media/image21.png"/><Relationship Id="rId4" Type="http://schemas.openxmlformats.org/officeDocument/2006/relationships/image" Target="../media/image40.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53.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6.png"/><Relationship Id="rId7" Type="http://schemas.openxmlformats.org/officeDocument/2006/relationships/image" Target="../media/image43.sv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6.png"/><Relationship Id="rId7" Type="http://schemas.openxmlformats.org/officeDocument/2006/relationships/image" Target="../media/image43.sv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6.png"/><Relationship Id="rId7"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21.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6.png"/><Relationship Id="rId7" Type="http://schemas.openxmlformats.org/officeDocument/2006/relationships/image" Target="../media/image43.sv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5.png"/><Relationship Id="rId4" Type="http://schemas.openxmlformats.org/officeDocument/2006/relationships/image" Target="../media/image32.png"/><Relationship Id="rId9" Type="http://schemas.openxmlformats.org/officeDocument/2006/relationships/image" Target="../media/image43.svg"/></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5.png"/><Relationship Id="rId4" Type="http://schemas.openxmlformats.org/officeDocument/2006/relationships/image" Target="../media/image32.png"/><Relationship Id="rId9" Type="http://schemas.openxmlformats.org/officeDocument/2006/relationships/image" Target="../media/image43.svg"/></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6.png"/><Relationship Id="rId4" Type="http://schemas.openxmlformats.org/officeDocument/2006/relationships/image" Target="../media/image32.png"/><Relationship Id="rId9" Type="http://schemas.openxmlformats.org/officeDocument/2006/relationships/image" Target="../media/image43.svg"/></Relationships>
</file>

<file path=ppt/slides/_rels/slide2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6.png"/><Relationship Id="rId4" Type="http://schemas.openxmlformats.org/officeDocument/2006/relationships/image" Target="../media/image32.png"/><Relationship Id="rId9" Type="http://schemas.openxmlformats.org/officeDocument/2006/relationships/image" Target="../media/image43.svg"/></Relationships>
</file>

<file path=ppt/slides/_rels/slide2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5.xml"/><Relationship Id="rId7" Type="http://schemas.openxmlformats.org/officeDocument/2006/relationships/image" Target="../media/image3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image" Target="../media/image47.png"/><Relationship Id="rId9"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44.xml"/><Relationship Id="rId7" Type="http://schemas.openxmlformats.org/officeDocument/2006/relationships/image" Target="../media/image48.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5.gif"/><Relationship Id="rId10" Type="http://schemas.openxmlformats.org/officeDocument/2006/relationships/image" Target="../media/image37.png"/><Relationship Id="rId4" Type="http://schemas.openxmlformats.org/officeDocument/2006/relationships/notesSlide" Target="../notesSlides/notesSlide10.xml"/><Relationship Id="rId9"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48.xml"/><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6.png"/><Relationship Id="rId7"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49.png"/><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6.png"/><Relationship Id="rId7"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50.pn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51.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43.sv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52.png"/><Relationship Id="rId7" Type="http://schemas.openxmlformats.org/officeDocument/2006/relationships/image" Target="../media/image3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43.sv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4.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4.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4.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image" Target="../media/image55.jpg"/><Relationship Id="rId1" Type="http://schemas.openxmlformats.org/officeDocument/2006/relationships/slideLayout" Target="../slideLayouts/slideLayout5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6.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6.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6.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2.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2.pn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98.xml"/><Relationship Id="rId4" Type="http://schemas.microsoft.com/office/2007/relationships/hdphoto" Target="../media/hdphoto4.wdp"/></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5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image" Target="../media/image6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61.png"/></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5.xml"/><Relationship Id="rId4" Type="http://schemas.openxmlformats.org/officeDocument/2006/relationships/image" Target="../media/image6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5.xml"/><Relationship Id="rId4" Type="http://schemas.openxmlformats.org/officeDocument/2006/relationships/image" Target="../media/image6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3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5.xml"/><Relationship Id="rId4" Type="http://schemas.openxmlformats.org/officeDocument/2006/relationships/image" Target="../media/image6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35.xml"/><Relationship Id="rId5" Type="http://schemas.openxmlformats.org/officeDocument/2006/relationships/image" Target="../media/image43.svg"/><Relationship Id="rId4" Type="http://schemas.openxmlformats.org/officeDocument/2006/relationships/image" Target="../media/image4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8.xml"/></Relationships>
</file>

<file path=ppt/slides/_rels/slide7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9.xml"/><Relationship Id="rId7" Type="http://schemas.openxmlformats.org/officeDocument/2006/relationships/image" Target="../media/image3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2.png"/><Relationship Id="rId5" Type="http://schemas.openxmlformats.org/officeDocument/2006/relationships/image" Target="../media/image71.png"/><Relationship Id="rId4" Type="http://schemas.openxmlformats.org/officeDocument/2006/relationships/image" Target="../media/image21.png"/></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gif"/><Relationship Id="rId1" Type="http://schemas.openxmlformats.org/officeDocument/2006/relationships/slideLayout" Target="../slideLayouts/slideLayout51.xml"/></Relationships>
</file>

<file path=ppt/slides/_rels/slide7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image" Target="../media/image72.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9786943-5C2E-5EF0-C5A3-47415724E21F}"/>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233065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2D8B1ACC-AB8F-4364-8C60-66E929CAE5A3}"/>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2468BB99-3EA2-05D0-2A1B-7C42D7E1725D}"/>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5E14DC42-2128-206E-F13C-3C5D6D7778DD}"/>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122EF88A-98E7-29D5-52EC-4483E67F08E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كتابة: مراجعة </a:t>
            </a:r>
          </a:p>
        </p:txBody>
      </p:sp>
      <p:sp>
        <p:nvSpPr>
          <p:cNvPr id="31" name="Espace réservé du texte 25">
            <a:extLst>
              <a:ext uri="{FF2B5EF4-FFF2-40B4-BE49-F238E27FC236}">
                <a16:creationId xmlns:a16="http://schemas.microsoft.com/office/drawing/2014/main" id="{4F985871-0C1E-CB34-3EF2-A01B3E84B358}"/>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buFont typeface="Wingdings" panose="05000000000000000000" pitchFamily="2" charset="2"/>
              <a:buChar char="m"/>
              <a:defRPr/>
            </a:pPr>
            <a:r>
              <a:rPr lang="ar-MA" sz="1400" dirty="0">
                <a:cs typeface="Microsoft Uighur" panose="02000000000000000000" pitchFamily="2" charset="-78"/>
              </a:rPr>
              <a:t>قراءة : مراجعة</a:t>
            </a:r>
          </a:p>
          <a:p>
            <a:pPr lvl="0">
              <a:lnSpc>
                <a:spcPct val="100000"/>
              </a:lnSpc>
              <a:spcBef>
                <a:spcPts val="0"/>
              </a:spcBef>
              <a:buFont typeface="Wingdings" panose="05000000000000000000" pitchFamily="2" charset="2"/>
              <a:buChar char="m"/>
              <a:defRPr/>
            </a:pPr>
            <a:r>
              <a:rPr lang="ar-MA" sz="1400" dirty="0">
                <a:cs typeface="Microsoft Uighur" panose="02000000000000000000" pitchFamily="2" charset="-78"/>
              </a:rPr>
              <a:t>كتابة: مراجعة </a:t>
            </a:r>
          </a:p>
          <a:p>
            <a:pPr lvl="0">
              <a:lnSpc>
                <a:spcPct val="100000"/>
              </a:lnSpc>
              <a:spcBef>
                <a:spcPts val="0"/>
              </a:spcBef>
              <a:buFont typeface="Wingdings" panose="05000000000000000000" pitchFamily="2" charset="2"/>
              <a:buChar char="m"/>
              <a:defRPr/>
            </a:pPr>
            <a:r>
              <a:rPr lang="ar-MA" sz="1400" dirty="0">
                <a:cs typeface="Microsoft Uighur" panose="02000000000000000000" pitchFamily="2" charset="-78"/>
              </a:rPr>
              <a:t>التقويم الفردي للمجموعة الأولى</a:t>
            </a: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27482"/>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الكتابي الموجه: فهم المسموع – فهم المقروء – إملاء – إنتاج كتابي</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896000" y="3878113"/>
            <a:ext cx="3420000" cy="8507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كتابة: مراجعة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الثانية</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300"/>
              </a:spcBef>
              <a:buFont typeface="Wingdings" panose="05000000000000000000" pitchFamily="2" charset="2"/>
              <a:buChar char="m"/>
              <a:defRPr/>
            </a:pPr>
            <a:r>
              <a:rPr lang="ar-MA" sz="1400" dirty="0">
                <a:cs typeface="Microsoft Uighur" panose="02000000000000000000" pitchFamily="2" charset="-78"/>
              </a:rPr>
              <a:t>تصحيح إنتاجات المتعلمين الكتابية</a:t>
            </a:r>
          </a:p>
          <a:p>
            <a:pPr marL="266700" lvl="0" indent="-266700">
              <a:lnSpc>
                <a:spcPct val="100000"/>
              </a:lnSpc>
              <a:spcBef>
                <a:spcPts val="300"/>
              </a:spcBef>
              <a:buFont typeface="Wingdings" panose="05000000000000000000" pitchFamily="2" charset="2"/>
              <a:buChar char="m"/>
              <a:defRPr/>
            </a:pPr>
            <a:r>
              <a:rPr lang="tzm-Arab-MA" sz="1400" dirty="0">
                <a:cs typeface="Microsoft Uighur" panose="02000000000000000000" pitchFamily="2" charset="-78"/>
              </a:rPr>
              <a:t>تفريغ النتائج </a:t>
            </a:r>
            <a:endParaRPr lang="ar-MA" sz="1400" dirty="0">
              <a:cs typeface="Microsoft Uighur" panose="02000000000000000000" pitchFamily="2" charset="-78"/>
            </a:endParaRPr>
          </a:p>
        </p:txBody>
      </p:sp>
      <p:pic>
        <p:nvPicPr>
          <p:cNvPr id="2" name="Image 1" descr="Une image contenant Rectangle, conception&#10;&#10;Le contenu généré par l’IA peut être incorrect.">
            <a:extLst>
              <a:ext uri="{FF2B5EF4-FFF2-40B4-BE49-F238E27FC236}">
                <a16:creationId xmlns:a16="http://schemas.microsoft.com/office/drawing/2014/main" id="{66EC3270-B56E-9C68-862F-189DAB8D0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64580" y="4993276"/>
            <a:ext cx="3831420" cy="1362012"/>
          </a:xfrm>
          <a:prstGeom prst="rect">
            <a:avLst/>
          </a:prstGeom>
        </p:spPr>
      </p:pic>
      <p:sp>
        <p:nvSpPr>
          <p:cNvPr id="3" name="Espace réservé du texte 5">
            <a:extLst>
              <a:ext uri="{FF2B5EF4-FFF2-40B4-BE49-F238E27FC236}">
                <a16:creationId xmlns:a16="http://schemas.microsoft.com/office/drawing/2014/main" id="{7A587D45-59B7-FAE6-81F0-8FE788A9445E}"/>
              </a:ext>
            </a:extLst>
          </p:cNvPr>
          <p:cNvSpPr txBox="1">
            <a:spLocks/>
          </p:cNvSpPr>
          <p:nvPr/>
        </p:nvSpPr>
        <p:spPr>
          <a:xfrm>
            <a:off x="4845003"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sz="1400" dirty="0">
                <a:solidFill>
                  <a:srgbClr val="424D7B"/>
                </a:solidFill>
                <a:cs typeface="Microsoft Uighur" panose="02000000000000000000" pitchFamily="2" charset="-78"/>
              </a:rPr>
              <a:t>قراءة : مراجعة</a:t>
            </a:r>
          </a:p>
          <a:p>
            <a:pPr lvl="0" algn="r" rtl="1">
              <a:spcBef>
                <a:spcPts val="0"/>
              </a:spcBef>
              <a:buClr>
                <a:srgbClr val="424D7B"/>
              </a:buClr>
            </a:pPr>
            <a:r>
              <a:rPr lang="ar-MA" sz="1400" dirty="0">
                <a:solidFill>
                  <a:srgbClr val="424D7B"/>
                </a:solidFill>
                <a:cs typeface="Microsoft Uighur" panose="02000000000000000000" pitchFamily="2" charset="-78"/>
              </a:rPr>
              <a:t>كتابة: مراجعة </a:t>
            </a:r>
          </a:p>
          <a:p>
            <a:pPr lvl="0" algn="r" rtl="1">
              <a:spcBef>
                <a:spcPts val="0"/>
              </a:spcBef>
              <a:buClr>
                <a:srgbClr val="424D7B"/>
              </a:buClr>
            </a:pPr>
            <a:r>
              <a:rPr lang="ar-MA" sz="1400" dirty="0">
                <a:solidFill>
                  <a:srgbClr val="424D7B"/>
                </a:solidFill>
                <a:cs typeface="Microsoft Uighur" panose="02000000000000000000" pitchFamily="2" charset="-78"/>
              </a:rPr>
              <a:t>التقويم الفردي للمجموعة الثالثة</a:t>
            </a:r>
          </a:p>
        </p:txBody>
      </p:sp>
      <p:sp>
        <p:nvSpPr>
          <p:cNvPr id="4" name="Organigramme : Terminateur 3">
            <a:extLst>
              <a:ext uri="{FF2B5EF4-FFF2-40B4-BE49-F238E27FC236}">
                <a16:creationId xmlns:a16="http://schemas.microsoft.com/office/drawing/2014/main" id="{DA823E8E-EF54-EAB6-B9C2-9A2DD84139BC}"/>
              </a:ext>
            </a:extLst>
          </p:cNvPr>
          <p:cNvSpPr/>
          <p:nvPr/>
        </p:nvSpPr>
        <p:spPr>
          <a:xfrm>
            <a:off x="7005261"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3 - </a:t>
            </a:r>
            <a:endParaRPr kumimoji="0" lang="a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5099937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4" y="366868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القراءة: مراجعة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الكتابة (إملاء –إنتاج كتابي): مراجعة</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معجم</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تحدث</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11" name="Organigramme : Connecteur 10">
            <a:extLst>
              <a:ext uri="{FF2B5EF4-FFF2-40B4-BE49-F238E27FC236}">
                <a16:creationId xmlns:a16="http://schemas.microsoft.com/office/drawing/2014/main" id="{154814BE-8C59-6154-CB82-CBECBA542958}"/>
              </a:ext>
            </a:extLst>
          </p:cNvPr>
          <p:cNvSpPr/>
          <p:nvPr/>
        </p:nvSpPr>
        <p:spPr>
          <a:xfrm>
            <a:off x="1410158" y="2783108"/>
            <a:ext cx="648927" cy="588499"/>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100 د</a:t>
            </a:r>
            <a:endParaRPr lang="fr-MA" sz="1000" b="1" dirty="0">
              <a:solidFill>
                <a:schemeClr val="tx1"/>
              </a:solidFill>
            </a:endParaRPr>
          </a:p>
        </p:txBody>
      </p:sp>
      <p:sp>
        <p:nvSpPr>
          <p:cNvPr id="12" name="Organigramme : Connecteur 11">
            <a:extLst>
              <a:ext uri="{FF2B5EF4-FFF2-40B4-BE49-F238E27FC236}">
                <a16:creationId xmlns:a16="http://schemas.microsoft.com/office/drawing/2014/main" id="{8B8A56D3-2696-616F-DB45-9AA456CFC193}"/>
              </a:ext>
            </a:extLst>
          </p:cNvPr>
          <p:cNvSpPr/>
          <p:nvPr/>
        </p:nvSpPr>
        <p:spPr>
          <a:xfrm>
            <a:off x="1474326" y="4760856"/>
            <a:ext cx="648927" cy="588499"/>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100 د</a:t>
            </a:r>
            <a:endParaRPr lang="fr-MA" sz="1000" b="1" dirty="0">
              <a:solidFill>
                <a:schemeClr val="tx1"/>
              </a:solidFill>
            </a:endParaRP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830808"/>
            <a:ext cx="7564664" cy="3970318"/>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800" b="1" kern="1200" dirty="0">
                <a:solidFill>
                  <a:srgbClr val="424D7B"/>
                </a:solidFill>
                <a:latin typeface="Microsoft Uighur" panose="02000000000000000000" pitchFamily="2" charset="-78"/>
                <a:ea typeface="+mn-ea"/>
                <a:cs typeface="Microsoft Uighur" panose="02000000000000000000" pitchFamily="2" charset="-78"/>
              </a:rPr>
              <a:t>الروائز الفردية موجهة للأقسام المعنية بانقطاع الدراسة بسبب الأحوال الجوية والذين أنهوا إرساء موارد ثلاثة أسابيع من المرحلة الثالثة.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يمر الأساتذة المعنيون بالتقويم الفردي مباشرة إلى الشريحة41 لبدء الروائز.  </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خلال الثلاثة أيام الأولى من الأسبوع السادس من المرحلة الثالثة.</a:t>
            </a:r>
          </a:p>
          <a:p>
            <a:pPr marL="342900" lvl="0" indent="-342900" algn="r" defTabSz="457200" rtl="1">
              <a:buClrTx/>
              <a:buFont typeface="Arial" panose="020B0604020202020204" pitchFamily="34" charset="0"/>
              <a:buChar char="•"/>
              <a:defRPr/>
            </a:pPr>
            <a:r>
              <a:rPr lang="ar-MA" sz="2800" b="1" kern="1200" dirty="0">
                <a:solidFill>
                  <a:srgbClr val="C00000"/>
                </a:solidFill>
                <a:latin typeface="Microsoft Uighur" panose="02000000000000000000" pitchFamily="2" charset="-78"/>
                <a:cs typeface="Microsoft Uighur" panose="02000000000000000000" pitchFamily="2" charset="-78"/>
              </a:rPr>
              <a:t>يقسم تلاميذ القسم إلى ثلاث مجموعات. </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في اليوم الأول للمجموعة الأولى من المتعلمين، وفي اليوم الثاني للمجموعة الثانية وفي اليوم الثالث للمجموعة الثالثة.</a:t>
            </a: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871991"/>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720464"/>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cs typeface="Microsoft Uighur" panose="02000000000000000000" pitchFamily="2" charset="-78"/>
                </a:rPr>
                <a:t>تسمية الحروف وقراءة مقاطع وكلمات تتضمن الحروف المقدمة</a:t>
              </a:r>
              <a:r>
                <a:rPr lang="ar-MA" sz="2000" b="1" kern="1200" dirty="0">
                  <a:solidFill>
                    <a:srgbClr val="424D7B"/>
                  </a:solidFill>
                  <a:latin typeface="Microsoft Uighur" panose="02000000000000000000" pitchFamily="2" charset="-78"/>
                  <a:ea typeface="+mn-ea"/>
                  <a:cs typeface="Microsoft Uighur" panose="02000000000000000000" pitchFamily="2" charset="-78"/>
                </a:rPr>
                <a:t>؛</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79208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كتابة كلمات مملاة وترتيب كلمات لكتابة جمل مفيدة.</a:t>
              </a:r>
            </a:p>
          </p:txBody>
        </p:sp>
      </p:grpSp>
    </p:spTree>
    <p:extLst>
      <p:ext uri="{BB962C8B-B14F-4D97-AF65-F5344CB8AC3E}">
        <p14:creationId xmlns:p14="http://schemas.microsoft.com/office/powerpoint/2010/main" val="12170044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مراجعة الحروف وقراءة كلمات تتضمن الحروف المقدمة</a:t>
            </a:r>
          </a:p>
          <a:p>
            <a:pPr lvl="0" algn="r" rtl="1">
              <a:buClr>
                <a:srgbClr val="424D7B"/>
              </a:buClr>
              <a:buSzPct val="50000"/>
            </a:pPr>
            <a:r>
              <a:rPr lang="ar-MA" sz="2800" b="1" dirty="0">
                <a:cs typeface="Microsoft Uighur" panose="02000000000000000000" pitchFamily="2" charset="-78"/>
              </a:rPr>
              <a:t>فهم كلمات مقروءة بربط الصورة بالكلمة المناسبة لها.</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60</a:t>
            </a:r>
            <a:endParaRPr lang="fr-MA" sz="1000" b="1" dirty="0">
              <a:solidFill>
                <a:schemeClr val="tx1"/>
              </a:solidFil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58000870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extLst>
              <p:ext uri="{D42A27DB-BD31-4B8C-83A1-F6EECF244321}">
                <p14:modId xmlns:p14="http://schemas.microsoft.com/office/powerpoint/2010/main" val="293142390"/>
              </p:ext>
            </p:extLst>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extLst>
              <p:ext uri="{D42A27DB-BD31-4B8C-83A1-F6EECF244321}">
                <p14:modId xmlns:p14="http://schemas.microsoft.com/office/powerpoint/2010/main" val="259920899"/>
              </p:ext>
            </p:extLst>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extLst>
              <p:ext uri="{D42A27DB-BD31-4B8C-83A1-F6EECF244321}">
                <p14:modId xmlns:p14="http://schemas.microsoft.com/office/powerpoint/2010/main" val="898575269"/>
              </p:ext>
            </p:extLst>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72835876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4E11963-7324-52B2-878B-98714C76629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BE040C5-AB3C-A339-A3F0-6D64F1534D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 يقرأ المتعلمون الذين لم يتمكنوا من قراءة جميع الحروف في الرائز</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B2E34595-116E-B077-E62A-9B306116AC13}"/>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3B03AE77-F7AD-7A96-6B15-C899E99467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EC31760-430B-EDA2-197B-65C0B17CDF7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4A7C23-8402-65D9-15D6-06506608BE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7D08349-ABEB-361B-98F4-A56A62925A6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5E07777-D5B4-543C-7953-F86D8F5FCC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55B6F95E-8263-13EF-F266-47E45C96D1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41E7E0E-2770-B1F8-2CDF-294906EDF2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DA30534F-1A86-786A-615C-A134DEDB290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aphicFrame>
        <p:nvGraphicFramePr>
          <p:cNvPr id="5" name="Tableau 4">
            <a:extLst>
              <a:ext uri="{FF2B5EF4-FFF2-40B4-BE49-F238E27FC236}">
                <a16:creationId xmlns:a16="http://schemas.microsoft.com/office/drawing/2014/main" id="{A916396E-F4EB-387B-9536-DD065106632B}"/>
              </a:ext>
            </a:extLst>
          </p:cNvPr>
          <p:cNvGraphicFramePr>
            <a:graphicFrameLocks noGrp="1"/>
          </p:cNvGraphicFramePr>
          <p:nvPr>
            <p:extLst>
              <p:ext uri="{D42A27DB-BD31-4B8C-83A1-F6EECF244321}">
                <p14:modId xmlns:p14="http://schemas.microsoft.com/office/powerpoint/2010/main" val="3519841180"/>
              </p:ext>
            </p:extLst>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979FBC23-42D0-BA9A-CAF9-6D54D617B6B5}"/>
              </a:ext>
            </a:extLst>
          </p:cNvPr>
          <p:cNvGraphicFramePr>
            <a:graphicFrameLocks noGrp="1"/>
          </p:cNvGraphicFramePr>
          <p:nvPr>
            <p:extLst>
              <p:ext uri="{D42A27DB-BD31-4B8C-83A1-F6EECF244321}">
                <p14:modId xmlns:p14="http://schemas.microsoft.com/office/powerpoint/2010/main" val="3620925663"/>
              </p:ext>
            </p:extLst>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86761229-D570-55E8-1B82-61728FD2F6DE}"/>
              </a:ext>
            </a:extLst>
          </p:cNvPr>
          <p:cNvGraphicFramePr>
            <a:graphicFrameLocks noGrp="1"/>
          </p:cNvGraphicFramePr>
          <p:nvPr>
            <p:extLst>
              <p:ext uri="{D42A27DB-BD31-4B8C-83A1-F6EECF244321}">
                <p14:modId xmlns:p14="http://schemas.microsoft.com/office/powerpoint/2010/main" val="3615734402"/>
              </p:ext>
            </p:extLst>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405224051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84BFB-91AC-F362-F7D9-9643E746A8B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FDD1FF9-8DEF-0424-2B8E-05C6FF3983B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1EAA2B0-69B2-BFF2-46E3-8A1C077D621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36DCFEB0-BD8D-FFFF-86B1-C71953099812}"/>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8950D756-7634-F221-DA3C-276B41821EB0}"/>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هُــدْ</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هُــ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ــداً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A41B5309-D63D-D262-1809-9E4CE7FB9991}"/>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ـشـيـــ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ــد</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5EF26D75-1FBD-68D5-B4D6-1DE2B5EAA677}"/>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مِـنْــ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ــشا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ر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84E37A6-FFC8-2003-7853-9839550CC283}"/>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هُدْهُداً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7ECE67C9-8E61-07EF-376F-686352CBD67B}"/>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نَشيد</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4687540E-4196-779B-1963-25F83E234E3E}"/>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مِنْشار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F4B32699-FC05-5CF7-D4BB-6261B21CC6DF}"/>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457952B7-4F8A-AC95-C1E0-ED38D053B1BD}"/>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8C18C1B8-B776-B2B5-3877-64240CDC12CA}"/>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AA73DBF4-7BC6-DDF2-A0B5-D2080E64126B}"/>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FC9C30BF-206B-72B2-F328-0AB9972C0C42}"/>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291E45E4-6006-B192-EBA6-A534A2D8B9ED}"/>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شَـمْـ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ــس</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5EBCEDB9-D20C-1DCC-AA95-00BD9D9FE393}"/>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شَمْس</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28575681-576B-7C6C-5156-C7D3D3B718A9}"/>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هَرَبَ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2831D1A8-5BAC-B6C5-A1CC-51EAAD2DBF48}"/>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هَــ</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ــرَ</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24E9BC9C-39FD-E49D-D682-9028E07951E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C31261F-8E4C-CBE4-D265-8102752DF7A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3A237337-9245-096D-27CC-2985F3FB33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67C1C1F-770A-D214-BBF5-7080211FB60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BC4CA1-6D99-3534-4B8E-92C4B0AB56C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AFDF176-1450-B3DA-E2B2-77F1644CBBF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F0D66B2A-9863-9287-789F-343E03229BE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33F8D6F1-173E-7C45-2749-45858940D3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grpSp>
        <p:nvGrpSpPr>
          <p:cNvPr id="54" name="Groupe 53">
            <a:extLst>
              <a:ext uri="{FF2B5EF4-FFF2-40B4-BE49-F238E27FC236}">
                <a16:creationId xmlns:a16="http://schemas.microsoft.com/office/drawing/2014/main" id="{45E85946-A2FC-C286-B851-82DBE438768B}"/>
              </a:ext>
            </a:extLst>
          </p:cNvPr>
          <p:cNvGrpSpPr/>
          <p:nvPr/>
        </p:nvGrpSpPr>
        <p:grpSpPr>
          <a:xfrm>
            <a:off x="2418879" y="3070099"/>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D793B2B7-7AF5-744A-346E-8ED04733724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CB6D4AF0-908F-58AB-A36A-5B28C2F2F8A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563A6444-3842-FA88-1B95-BD4D21108B84}"/>
              </a:ext>
            </a:extLst>
          </p:cNvPr>
          <p:cNvGrpSpPr/>
          <p:nvPr/>
        </p:nvGrpSpPr>
        <p:grpSpPr>
          <a:xfrm>
            <a:off x="5611275" y="3028260"/>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12388268-14F3-2CF0-A8C4-2B7C0CD8028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4E4060C0-F53D-5527-AE8C-0E40F115DE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2C448358-7EBB-4F0A-4BAD-B6F32CE7FE63}"/>
              </a:ext>
            </a:extLst>
          </p:cNvPr>
          <p:cNvGrpSpPr/>
          <p:nvPr/>
        </p:nvGrpSpPr>
        <p:grpSpPr>
          <a:xfrm>
            <a:off x="2287296" y="547349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D6CB92D3-6F11-FC77-012E-33B2FA531F8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1BC12DC8-354A-3003-4A2C-7169C956E5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27C8AB92-D99A-3CF6-AE88-FA434C7AA1BD}"/>
              </a:ext>
            </a:extLst>
          </p:cNvPr>
          <p:cNvGrpSpPr/>
          <p:nvPr/>
        </p:nvGrpSpPr>
        <p:grpSpPr>
          <a:xfrm>
            <a:off x="5346986" y="5456320"/>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8EBC5C4E-B5E9-95D8-048F-FF1B02D0BB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668AB753-F03F-D82A-810D-88ECCF54D2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74C098B9-108C-850E-EC21-1529BAECA6DB}"/>
              </a:ext>
            </a:extLst>
          </p:cNvPr>
          <p:cNvGrpSpPr/>
          <p:nvPr/>
        </p:nvGrpSpPr>
        <p:grpSpPr>
          <a:xfrm>
            <a:off x="5308552" y="4622490"/>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E9E71799-E879-FBEF-4F66-7191BEDE17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8B456D27-6AD9-02C2-DD82-F79F4F2F99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E50B93D5-716B-9841-0682-78E8E350E2DB}"/>
              </a:ext>
            </a:extLst>
          </p:cNvPr>
          <p:cNvGrpSpPr/>
          <p:nvPr/>
        </p:nvGrpSpPr>
        <p:grpSpPr>
          <a:xfrm>
            <a:off x="2385628" y="4624948"/>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20F35E9E-BBB5-2762-E954-EAF30A8C1F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973601E2-436C-60E0-1DC5-9671DFAAA2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44" name="Espace réservé pour une image  43">
            <a:extLst>
              <a:ext uri="{FF2B5EF4-FFF2-40B4-BE49-F238E27FC236}">
                <a16:creationId xmlns:a16="http://schemas.microsoft.com/office/drawing/2014/main" id="{2956BA6D-EB44-994A-3763-65E5D9FFFE0C}"/>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565842748"/>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4D9CC-A8D7-7F57-ACAA-C5704F534561}"/>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9812DAA-34F7-2C05-65B6-AA61FD1DD76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BBF118D1-A5EF-36CC-2D2C-8E1CC3CF653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8994EF37-D72E-AC96-4890-9AABA98ECA7C}"/>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094F5E6A-EFD5-5A3D-29D1-D8330490B9EE}"/>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هُــدْ</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هُــ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ــداً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A50A1489-E91F-EFAF-3542-A47C9160D9E9}"/>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ـشـيـــ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ــد</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7D6D721C-7B09-0D10-4A20-CD1B29090DE2}"/>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مِـنْــ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ــشا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ر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CEE04950-ACB3-A4F7-79D8-3BA6CF1A0F4A}"/>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هُدْهُداً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2A15B193-6C40-4063-C072-E5B2BA4CD3CC}"/>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نَشيد</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C3C7D508-B495-0401-4CFC-E4622C407470}"/>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مِنْشار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45033D6C-2ED8-A7DB-B3BC-FC28F15AF37F}"/>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E528D353-E747-03CB-852C-37905C61DD67}"/>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2F0268AC-0B11-2450-7DF9-A4D82FFC775E}"/>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A0CBFDE7-2915-28F6-B7E9-84A151893E78}"/>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07CAAE22-B7E4-1AAD-36C1-25F1A8A4B2FC}"/>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13C73B26-F394-1218-8F5B-0C7FAD126215}"/>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شَـمْـ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ــس</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CBE03CFE-D09A-C3C0-FFF1-687AF23A98CA}"/>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شَمْس</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5C26F602-CD13-9A74-EA86-84C4EB2F55FB}"/>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هَرَبَ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829324B5-6D63-0D15-B2F6-070ACAAEF25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هَــ</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ــرَ</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B5B487C8-6303-AFBC-8CE4-CEC4728B1A2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9BB87F8-B154-9F33-F112-31882202927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5B1CB8F-D944-A671-07C3-7537059DCEA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F7223DC-FDC9-FE70-6E85-FFAC1D4040C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D2E8F89-F49C-AEEC-DDE8-0DA04F13EA4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B830FCB2-3BE4-A5EC-B6AB-88FEBDB4E64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F96CF1B0-B4AD-9D19-D97F-0DE7A703AB6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F7AD289-33E0-0974-B405-693A7588F32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grpSp>
        <p:nvGrpSpPr>
          <p:cNvPr id="54" name="Groupe 53">
            <a:extLst>
              <a:ext uri="{FF2B5EF4-FFF2-40B4-BE49-F238E27FC236}">
                <a16:creationId xmlns:a16="http://schemas.microsoft.com/office/drawing/2014/main" id="{D4E24A3D-241D-7E24-BA82-335B896546ED}"/>
              </a:ext>
            </a:extLst>
          </p:cNvPr>
          <p:cNvGrpSpPr/>
          <p:nvPr/>
        </p:nvGrpSpPr>
        <p:grpSpPr>
          <a:xfrm>
            <a:off x="2418879" y="3070099"/>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934355B3-EFD3-DE14-B3CE-8C0E7F9B69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28EB6C2A-17A2-A63C-1E95-42C384B01F6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9E29D337-B81E-309E-5E95-E8E945370E04}"/>
              </a:ext>
            </a:extLst>
          </p:cNvPr>
          <p:cNvGrpSpPr/>
          <p:nvPr/>
        </p:nvGrpSpPr>
        <p:grpSpPr>
          <a:xfrm>
            <a:off x="5611275" y="3028260"/>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95528175-F65E-C14C-9482-24B53F6457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5CBF8711-2DB9-49D6-A712-242837E55E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AEC14468-4D82-B0FE-6DFB-854255F77F90}"/>
              </a:ext>
            </a:extLst>
          </p:cNvPr>
          <p:cNvGrpSpPr/>
          <p:nvPr/>
        </p:nvGrpSpPr>
        <p:grpSpPr>
          <a:xfrm>
            <a:off x="2287296" y="547349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F493E400-6BDC-19DB-2C14-189832119E7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9AD809AD-512B-7358-ADAD-1889E84C2B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0EE58F50-5F6F-8048-857D-57CB1B4F0FA5}"/>
              </a:ext>
            </a:extLst>
          </p:cNvPr>
          <p:cNvGrpSpPr/>
          <p:nvPr/>
        </p:nvGrpSpPr>
        <p:grpSpPr>
          <a:xfrm>
            <a:off x="5346986" y="5456320"/>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B6279EEA-9788-44F7-E02F-F384832C15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F8896C34-644A-834C-A784-3559EE0BE95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16" name="Espace réservé pour une image  15">
            <a:extLst>
              <a:ext uri="{FF2B5EF4-FFF2-40B4-BE49-F238E27FC236}">
                <a16:creationId xmlns:a16="http://schemas.microsoft.com/office/drawing/2014/main" id="{140526CD-C041-D680-E27B-F8586FEED36D}"/>
              </a:ext>
            </a:extLst>
          </p:cNvPr>
          <p:cNvPicPr>
            <a:picLocks noGrp="1" noChangeAspect="1"/>
          </p:cNvPicPr>
          <p:nvPr>
            <p:ph type="pic" sz="quarter" idx="12"/>
          </p:nvPr>
        </p:nvPicPr>
        <p:blipFill>
          <a:blip r:embed="rId8"/>
          <a:srcRect/>
          <a:stretch>
            <a:fillRect/>
          </a:stretch>
        </p:blipFill>
        <p:spPr>
          <a:prstGeom prst="rect">
            <a:avLst/>
          </a:prstGeom>
        </p:spPr>
      </p:pic>
      <p:grpSp>
        <p:nvGrpSpPr>
          <p:cNvPr id="11" name="Groupe 10">
            <a:extLst>
              <a:ext uri="{FF2B5EF4-FFF2-40B4-BE49-F238E27FC236}">
                <a16:creationId xmlns:a16="http://schemas.microsoft.com/office/drawing/2014/main" id="{2C7D2975-534A-E872-96EF-9E0D96DD369D}"/>
              </a:ext>
            </a:extLst>
          </p:cNvPr>
          <p:cNvGrpSpPr/>
          <p:nvPr/>
        </p:nvGrpSpPr>
        <p:grpSpPr>
          <a:xfrm>
            <a:off x="5308552" y="4622490"/>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97DA83BD-6D1C-B3F9-8CE0-2B6CBA70B94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EA5C3F6C-3C12-3D77-54A3-2C6A89153EB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5BAC00DF-9822-CD76-C327-3CC45241649B}"/>
              </a:ext>
            </a:extLst>
          </p:cNvPr>
          <p:cNvGrpSpPr/>
          <p:nvPr/>
        </p:nvGrpSpPr>
        <p:grpSpPr>
          <a:xfrm>
            <a:off x="2385628" y="4624948"/>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DA89B904-FD1A-ED6D-432D-44F97FB7502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038FF2DB-A52B-2FA9-64B0-8C77123C36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263483472"/>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018B9-AAAF-C9F6-83E6-6923234876C6}"/>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29863B12-2865-FF9D-97AD-13442ACACD6A}"/>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08A20451-4075-8F78-BD67-4AE5768DEB0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F160D620-3BA5-9C6D-45A2-59D28638F4B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5C654AC-AA3C-78D3-24C0-9383E4DAAA8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E8E6427-BBAC-79DA-5B1A-9B674E2ACF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9F8E8693-2C37-9EB5-EAE1-3477060182E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80493C6-4869-6F65-8C7B-515D38E176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F56C7306-DEB7-F597-FC45-DAE349AF99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D93C28AA-AB13-C492-9D37-7AFA16F943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400EC50D-FD90-AD60-7E89-5DFF6A3CCF8D}"/>
              </a:ext>
            </a:extLst>
          </p:cNvPr>
          <p:cNvPicPr>
            <a:picLocks noGrp="1" noChangeAspect="1"/>
          </p:cNvPicPr>
          <p:nvPr>
            <p:ph type="pic" sz="quarter" idx="12"/>
          </p:nvPr>
        </p:nvPicPr>
        <p:blipFill>
          <a:blip r:embed="rId6"/>
          <a:srcRect/>
          <a:stretch>
            <a:fillRect/>
          </a:stretch>
        </p:blipFill>
        <p:spPr/>
      </p:pic>
      <p:sp>
        <p:nvSpPr>
          <p:cNvPr id="25" name="Google Shape;2403;p107">
            <a:extLst>
              <a:ext uri="{FF2B5EF4-FFF2-40B4-BE49-F238E27FC236}">
                <a16:creationId xmlns:a16="http://schemas.microsoft.com/office/drawing/2014/main" id="{B7DA6B11-854E-77CC-60F5-37BDBED37B00}"/>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سَهْماً</a:t>
            </a:r>
            <a:endParaRPr lang="fr-MA" sz="3200" b="1" dirty="0">
              <a:solidFill>
                <a:schemeClr val="accent5">
                  <a:lumMod val="50000"/>
                </a:schemeClr>
              </a:solidFill>
            </a:endParaRPr>
          </a:p>
        </p:txBody>
      </p:sp>
      <p:sp>
        <p:nvSpPr>
          <p:cNvPr id="26" name="Google Shape;2403;p107">
            <a:extLst>
              <a:ext uri="{FF2B5EF4-FFF2-40B4-BE49-F238E27FC236}">
                <a16:creationId xmlns:a16="http://schemas.microsoft.com/office/drawing/2014/main" id="{DC1A568A-9142-9358-295A-D5A418F3FB78}"/>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شَجَرَةٍ</a:t>
            </a:r>
            <a:endParaRPr lang="fr-MA" sz="3200" b="1" dirty="0">
              <a:solidFill>
                <a:schemeClr val="accent5">
                  <a:lumMod val="50000"/>
                </a:schemeClr>
              </a:solidFill>
            </a:endParaRPr>
          </a:p>
        </p:txBody>
      </p:sp>
      <p:sp>
        <p:nvSpPr>
          <p:cNvPr id="27" name="Google Shape;2403;p107">
            <a:extLst>
              <a:ext uri="{FF2B5EF4-FFF2-40B4-BE49-F238E27FC236}">
                <a16:creationId xmlns:a16="http://schemas.microsoft.com/office/drawing/2014/main" id="{85B9E9DE-E44A-9B86-4DB3-CCAABD7D1473}"/>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هُدْهُداً</a:t>
            </a:r>
            <a:endParaRPr lang="fr-MA" sz="3200" b="1" dirty="0">
              <a:solidFill>
                <a:schemeClr val="accent5">
                  <a:lumMod val="50000"/>
                </a:schemeClr>
              </a:solidFill>
            </a:endParaRPr>
          </a:p>
        </p:txBody>
      </p:sp>
      <p:sp>
        <p:nvSpPr>
          <p:cNvPr id="28" name="Google Shape;2403;p107">
            <a:extLst>
              <a:ext uri="{FF2B5EF4-FFF2-40B4-BE49-F238E27FC236}">
                <a16:creationId xmlns:a16="http://schemas.microsoft.com/office/drawing/2014/main" id="{B951C81A-AF94-147F-C9FD-29F1E542FC88}"/>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شَمْس</a:t>
            </a:r>
            <a:endParaRPr lang="fr-MA" sz="3200" b="1" dirty="0">
              <a:solidFill>
                <a:schemeClr val="accent5">
                  <a:lumMod val="50000"/>
                </a:schemeClr>
              </a:solidFill>
            </a:endParaRPr>
          </a:p>
        </p:txBody>
      </p:sp>
      <p:sp>
        <p:nvSpPr>
          <p:cNvPr id="29" name="Google Shape;2403;p107">
            <a:extLst>
              <a:ext uri="{FF2B5EF4-FFF2-40B4-BE49-F238E27FC236}">
                <a16:creationId xmlns:a16="http://schemas.microsoft.com/office/drawing/2014/main" id="{365727B8-814B-F5A9-19B4-45A4E2BE36B5}"/>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نُشاهِدُ</a:t>
            </a:r>
            <a:endParaRPr lang="fr-MA" sz="3200" b="1" dirty="0">
              <a:solidFill>
                <a:schemeClr val="accent5">
                  <a:lumMod val="50000"/>
                </a:schemeClr>
              </a:solidFill>
            </a:endParaRPr>
          </a:p>
        </p:txBody>
      </p:sp>
      <p:sp>
        <p:nvSpPr>
          <p:cNvPr id="30" name="Google Shape;2403;p107">
            <a:extLst>
              <a:ext uri="{FF2B5EF4-FFF2-40B4-BE49-F238E27FC236}">
                <a16:creationId xmlns:a16="http://schemas.microsoft.com/office/drawing/2014/main" id="{9FDDBB0D-BB05-5A17-491F-065F9ABC8715}"/>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هَرَبَ</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780E7730-21A9-807C-1909-027C60DD927A}"/>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مِنْشار</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311D31A0-7DA4-25BE-35BE-54D1814BD36E}"/>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مُهَرِّج</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8EB5B0D0-B77C-2675-7310-7BD112E8C75D}"/>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شاحِنَة</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17BA942D-114E-123A-048B-66B21B249EE5}"/>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مِسْمار</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43A4DD71-0C39-9336-C174-5F464D5FC3E0}"/>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نَشيد</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41AF7573-9B84-B964-A842-25832B256AB9}"/>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هِرَّةٍ</a:t>
            </a:r>
            <a:endParaRPr lang="fr-MA" sz="3200" b="1" dirty="0">
              <a:solidFill>
                <a:schemeClr val="accent5">
                  <a:lumMod val="50000"/>
                </a:schemeClr>
              </a:solidFill>
            </a:endParaRPr>
          </a:p>
        </p:txBody>
      </p:sp>
      <p:grpSp>
        <p:nvGrpSpPr>
          <p:cNvPr id="10" name="Groupe 9">
            <a:extLst>
              <a:ext uri="{FF2B5EF4-FFF2-40B4-BE49-F238E27FC236}">
                <a16:creationId xmlns:a16="http://schemas.microsoft.com/office/drawing/2014/main" id="{86C5D2EA-C885-1F78-FDB4-F6E5C1A39ABE}"/>
              </a:ext>
            </a:extLst>
          </p:cNvPr>
          <p:cNvGrpSpPr/>
          <p:nvPr/>
        </p:nvGrpSpPr>
        <p:grpSpPr>
          <a:xfrm>
            <a:off x="4818955" y="3541921"/>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87FD02FD-B92B-7C0D-201B-6B905D2A6B8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D7CAA545-AB1C-D145-794E-EF0CB9AF867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9B45EBAF-6579-287F-8F79-6F7E14ECC93D}"/>
              </a:ext>
            </a:extLst>
          </p:cNvPr>
          <p:cNvGrpSpPr/>
          <p:nvPr/>
        </p:nvGrpSpPr>
        <p:grpSpPr>
          <a:xfrm>
            <a:off x="2265579" y="4629872"/>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F87377B7-30C6-3A48-E039-7545DDF05C0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76D4B1BB-22F4-F899-CD94-EC18EFB2E05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964BB622-9482-7B40-1523-BCB76B20CB90}"/>
              </a:ext>
            </a:extLst>
          </p:cNvPr>
          <p:cNvGrpSpPr/>
          <p:nvPr/>
        </p:nvGrpSpPr>
        <p:grpSpPr>
          <a:xfrm>
            <a:off x="4726593" y="4739773"/>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E3FF80BC-F588-EC71-A0F0-1AC8337FE5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95076A5E-924E-56A8-67AE-4E932A02C9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05A98321-3335-2A6D-36C1-13F11D5654E3}"/>
              </a:ext>
            </a:extLst>
          </p:cNvPr>
          <p:cNvGrpSpPr/>
          <p:nvPr/>
        </p:nvGrpSpPr>
        <p:grpSpPr>
          <a:xfrm>
            <a:off x="6189203" y="4634836"/>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F4D32711-6C11-2436-B7AE-903EACE6474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745531A8-E20A-18E9-8EEA-58D44D0CD4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7823195B-76E7-4192-AACD-05D3E9449907}"/>
              </a:ext>
            </a:extLst>
          </p:cNvPr>
          <p:cNvGrpSpPr/>
          <p:nvPr/>
        </p:nvGrpSpPr>
        <p:grpSpPr>
          <a:xfrm>
            <a:off x="939838" y="4703870"/>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AB5D4AC1-EAF5-D36F-DB77-C7989410A14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D1B42887-F9C6-DEC9-433C-3F10EB2568E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A903AD49-52D8-B842-5CAB-E9BD824D847C}"/>
              </a:ext>
            </a:extLst>
          </p:cNvPr>
          <p:cNvGrpSpPr/>
          <p:nvPr/>
        </p:nvGrpSpPr>
        <p:grpSpPr>
          <a:xfrm>
            <a:off x="3435931" y="4585065"/>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CA01DE35-A79C-6BB1-6A10-68406E09D1A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DBB61C1C-E491-F05A-D486-80A9D25E13C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90323767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BB6C0-78CF-96AF-9EA7-4B805647A6F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306890D0-50FC-16E5-42F0-DD2ECD1EE40F}"/>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ستمرون كلكم للقراءة.</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16948145-7E24-E47E-5D7D-D9FD15D6238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F3DC3966-1E48-77E9-8890-7FF2787101E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9588558-027D-5DAF-A375-63CFC08559A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48FAB80E-EB3E-479F-4884-36FFB8B91E4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538FBC0-F7A4-E4CD-753A-8692BA2EA6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AD2F7701-8F31-E06F-BC43-7339A573AD8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4E20A5C0-78BA-B671-0291-BE3F1C2CA75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E97D59C7-E9C8-29A1-4A4B-320B7177E0C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25" name="Google Shape;2403;p107">
            <a:extLst>
              <a:ext uri="{FF2B5EF4-FFF2-40B4-BE49-F238E27FC236}">
                <a16:creationId xmlns:a16="http://schemas.microsoft.com/office/drawing/2014/main" id="{7568F270-108F-7221-4F9F-ED4AD4B3A4E0}"/>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سَهْماً</a:t>
            </a:r>
            <a:endParaRPr lang="fr-MA" sz="3200" b="1" dirty="0">
              <a:solidFill>
                <a:schemeClr val="accent5">
                  <a:lumMod val="50000"/>
                </a:schemeClr>
              </a:solidFill>
            </a:endParaRPr>
          </a:p>
        </p:txBody>
      </p:sp>
      <p:sp>
        <p:nvSpPr>
          <p:cNvPr id="26" name="Google Shape;2403;p107">
            <a:extLst>
              <a:ext uri="{FF2B5EF4-FFF2-40B4-BE49-F238E27FC236}">
                <a16:creationId xmlns:a16="http://schemas.microsoft.com/office/drawing/2014/main" id="{7DDF9C15-2DE5-41D9-CA15-A82BFFBB41DF}"/>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شَجَرَةٍ</a:t>
            </a:r>
            <a:endParaRPr lang="fr-MA" sz="3200" b="1" dirty="0">
              <a:solidFill>
                <a:schemeClr val="accent5">
                  <a:lumMod val="50000"/>
                </a:schemeClr>
              </a:solidFill>
            </a:endParaRPr>
          </a:p>
        </p:txBody>
      </p:sp>
      <p:sp>
        <p:nvSpPr>
          <p:cNvPr id="27" name="Google Shape;2403;p107">
            <a:extLst>
              <a:ext uri="{FF2B5EF4-FFF2-40B4-BE49-F238E27FC236}">
                <a16:creationId xmlns:a16="http://schemas.microsoft.com/office/drawing/2014/main" id="{858393A0-DD87-DCE9-7254-553E461C8C22}"/>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هُدْهُداً</a:t>
            </a:r>
            <a:endParaRPr lang="fr-MA" sz="3200" b="1" dirty="0">
              <a:solidFill>
                <a:schemeClr val="accent5">
                  <a:lumMod val="50000"/>
                </a:schemeClr>
              </a:solidFill>
            </a:endParaRPr>
          </a:p>
        </p:txBody>
      </p:sp>
      <p:sp>
        <p:nvSpPr>
          <p:cNvPr id="28" name="Google Shape;2403;p107">
            <a:extLst>
              <a:ext uri="{FF2B5EF4-FFF2-40B4-BE49-F238E27FC236}">
                <a16:creationId xmlns:a16="http://schemas.microsoft.com/office/drawing/2014/main" id="{2704EF25-0D0D-E89B-9479-70C1928C50A9}"/>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شَمْس</a:t>
            </a:r>
            <a:endParaRPr lang="fr-MA" sz="3200" b="1" dirty="0">
              <a:solidFill>
                <a:schemeClr val="accent5">
                  <a:lumMod val="50000"/>
                </a:schemeClr>
              </a:solidFill>
            </a:endParaRPr>
          </a:p>
        </p:txBody>
      </p:sp>
      <p:sp>
        <p:nvSpPr>
          <p:cNvPr id="29" name="Google Shape;2403;p107">
            <a:extLst>
              <a:ext uri="{FF2B5EF4-FFF2-40B4-BE49-F238E27FC236}">
                <a16:creationId xmlns:a16="http://schemas.microsoft.com/office/drawing/2014/main" id="{F98F6EA1-00A7-DC65-AE07-49D00609CEB3}"/>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نُشاهِدُ</a:t>
            </a:r>
            <a:endParaRPr lang="fr-MA" sz="3200" b="1" dirty="0">
              <a:solidFill>
                <a:schemeClr val="accent5">
                  <a:lumMod val="50000"/>
                </a:schemeClr>
              </a:solidFill>
            </a:endParaRPr>
          </a:p>
        </p:txBody>
      </p:sp>
      <p:sp>
        <p:nvSpPr>
          <p:cNvPr id="30" name="Google Shape;2403;p107">
            <a:extLst>
              <a:ext uri="{FF2B5EF4-FFF2-40B4-BE49-F238E27FC236}">
                <a16:creationId xmlns:a16="http://schemas.microsoft.com/office/drawing/2014/main" id="{0DDF8621-4C2D-EE38-0B18-DC6922F25B6E}"/>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هَرَبَ</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7DA8E131-CFEB-A995-9531-C548686593A3}"/>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مِنْشار</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C3BB7280-ABB0-2DAF-09DE-C1A2B01251C7}"/>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مُهَرِّج</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C1ED8AA6-AEB9-A5CA-B088-939B9FF4E0B3}"/>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شاحِنَة</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AB0BE904-15A4-D791-E4E1-B0CC2860D1CF}"/>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مِسْمار</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7BBA0602-A51C-4EE9-5804-AEAB58985C4D}"/>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نَشيد</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3E3F2DDF-CC57-CD49-E557-1200F09CB15F}"/>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هِرَّةٍ</a:t>
            </a:r>
            <a:endParaRPr lang="fr-MA" sz="3200" b="1" dirty="0">
              <a:solidFill>
                <a:schemeClr val="accent5">
                  <a:lumMod val="50000"/>
                </a:schemeClr>
              </a:solidFill>
            </a:endParaRPr>
          </a:p>
        </p:txBody>
      </p:sp>
      <p:grpSp>
        <p:nvGrpSpPr>
          <p:cNvPr id="10" name="Groupe 9">
            <a:extLst>
              <a:ext uri="{FF2B5EF4-FFF2-40B4-BE49-F238E27FC236}">
                <a16:creationId xmlns:a16="http://schemas.microsoft.com/office/drawing/2014/main" id="{03745C01-48D2-1E80-655A-A764C5ED1AB7}"/>
              </a:ext>
            </a:extLst>
          </p:cNvPr>
          <p:cNvGrpSpPr/>
          <p:nvPr/>
        </p:nvGrpSpPr>
        <p:grpSpPr>
          <a:xfrm>
            <a:off x="4818955" y="3541921"/>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C5A84714-0FD5-19EA-8B4E-D7A8E962FAD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2A6A1812-AD39-A316-9B21-4CB5EC9EE42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262CF22F-2E0E-BF8F-1797-11CA94F5B29C}"/>
              </a:ext>
            </a:extLst>
          </p:cNvPr>
          <p:cNvGrpSpPr/>
          <p:nvPr/>
        </p:nvGrpSpPr>
        <p:grpSpPr>
          <a:xfrm>
            <a:off x="2265579" y="4629872"/>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BDFA373F-8C90-BBD6-CF50-CC0097BA23C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8194919E-D68D-9464-9A1B-9E573FE1D27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7FFC38D-14EF-3E49-5A80-3B3AC9964A57}"/>
              </a:ext>
            </a:extLst>
          </p:cNvPr>
          <p:cNvGrpSpPr/>
          <p:nvPr/>
        </p:nvGrpSpPr>
        <p:grpSpPr>
          <a:xfrm>
            <a:off x="4726593" y="4739773"/>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C50DBDD9-9937-00A2-DA3E-1F00B23E7A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59266247-645C-2330-73BA-9390B1869DC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73AD2D88-4284-2538-A929-2A1E0C63EF43}"/>
              </a:ext>
            </a:extLst>
          </p:cNvPr>
          <p:cNvGrpSpPr/>
          <p:nvPr/>
        </p:nvGrpSpPr>
        <p:grpSpPr>
          <a:xfrm>
            <a:off x="6189203" y="4634836"/>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2BCF7095-96D3-87EC-C4F9-F84F58D695A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68B6C5B0-78F1-74EF-F58F-2487BFAC7BF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1F8A9E8D-84BF-916D-DE2C-656CEEF9F64D}"/>
              </a:ext>
            </a:extLst>
          </p:cNvPr>
          <p:cNvGrpSpPr/>
          <p:nvPr/>
        </p:nvGrpSpPr>
        <p:grpSpPr>
          <a:xfrm>
            <a:off x="939838" y="4703870"/>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D2CD8486-4CA7-C7CE-4C24-176DD505E50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F9B08036-7D97-B559-F616-7054B5F6BD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FF299BE3-4976-CF50-1310-9B97AD1F9D37}"/>
              </a:ext>
            </a:extLst>
          </p:cNvPr>
          <p:cNvGrpSpPr/>
          <p:nvPr/>
        </p:nvGrpSpPr>
        <p:grpSpPr>
          <a:xfrm>
            <a:off x="3435931" y="4585065"/>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7FC9B7C9-12DE-8DF0-F50A-F09F1EFE65C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AF4D9803-2990-1216-5348-09B89DC16B1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24" name="Espace réservé pour une image  23">
            <a:extLst>
              <a:ext uri="{FF2B5EF4-FFF2-40B4-BE49-F238E27FC236}">
                <a16:creationId xmlns:a16="http://schemas.microsoft.com/office/drawing/2014/main" id="{DC71C855-4DE3-446E-C5AD-5291B1819F83}"/>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10870943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خذوا الألواح، ستكتبون الكلمة المناسبة للصورة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2" name="Espace réservé pour une image  20" descr="Une image contenant capture d’écran, Rectangle, carré&#10;&#10;Le contenu généré par l’IA peut être incorrect.">
            <a:extLst>
              <a:ext uri="{FF2B5EF4-FFF2-40B4-BE49-F238E27FC236}">
                <a16:creationId xmlns:a16="http://schemas.microsoft.com/office/drawing/2014/main" id="{87E0C104-CFAE-9224-8E4C-14CDC9261FBA}"/>
              </a:ext>
            </a:extLst>
          </p:cNvPr>
          <p:cNvPicPr>
            <a:picLocks noChangeAspect="1"/>
          </p:cNvPicPr>
          <p:nvPr/>
        </p:nvPicPr>
        <p:blipFill rotWithShape="1">
          <a:blip r:embed="rId8"/>
          <a:srcRect l="-25000" r="-25000"/>
          <a:stretch>
            <a:fillRect/>
          </a:stretch>
        </p:blipFill>
        <p:spPr>
          <a:xfrm>
            <a:off x="1872000" y="2160000"/>
            <a:ext cx="5400000" cy="3600000"/>
          </a:xfrm>
          <a:prstGeom prst="roundRect">
            <a:avLst/>
          </a:prstGeom>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3DE5102-A842-BEFD-A669-62AFE2A7833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3AAD95F7-FEF8-A084-A306-E80BC338B778}"/>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اقرؤوا الكلمات التالية، ثم انقلوا على ألواحكم الكلمة المناسبة للصورة.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778CDA50-4006-5E49-014E-9D5F67311F0D}"/>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DF25A20-A129-CAA5-B39A-F8C44DD2BF2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67F8DA3-68FE-6FA2-B7CF-E1A67283AA5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37CDDA3-C765-6348-29BB-A6AF692C7A0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AA57A81-DE10-73F9-7C75-956B5C21AB2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2260F5F-44E8-5E40-4DCD-66A7708388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DC87E5F-6F15-1570-C024-CF24C2EFEFE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15F25696-92CD-862D-3EA7-7E645219ED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A3E519D4-ED4F-36CE-C5B8-680C67DF88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3;p107">
            <a:extLst>
              <a:ext uri="{FF2B5EF4-FFF2-40B4-BE49-F238E27FC236}">
                <a16:creationId xmlns:a16="http://schemas.microsoft.com/office/drawing/2014/main" id="{D2B3A6A1-AE86-7EBF-41D1-3E8C3BC30DCB}"/>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شَمْس</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89B008D7-5160-0345-3E93-3A701755CDB4}"/>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مِنْشار</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2B7A9FFF-F514-B553-3EF4-54EBA5F7435D}"/>
              </a:ext>
            </a:extLst>
          </p:cNvPr>
          <p:cNvSpPr/>
          <p:nvPr/>
        </p:nvSpPr>
        <p:spPr>
          <a:xfrm>
            <a:off x="5626311" y="46319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مِسْمار</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0D1DB09C-F412-6974-C62F-E4BD3C983F22}"/>
              </a:ext>
            </a:extLst>
          </p:cNvPr>
          <p:cNvGrpSpPr/>
          <p:nvPr/>
        </p:nvGrpSpPr>
        <p:grpSpPr>
          <a:xfrm>
            <a:off x="6050169" y="2493321"/>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6F5809FD-013B-B679-463D-D7FB51C8FF9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5C08D657-33FD-5B82-4668-5F2347029E0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A52373C3-1944-1685-33A6-1E1084E46553}"/>
              </a:ext>
            </a:extLst>
          </p:cNvPr>
          <p:cNvGrpSpPr/>
          <p:nvPr/>
        </p:nvGrpSpPr>
        <p:grpSpPr>
          <a:xfrm>
            <a:off x="5921923" y="4938198"/>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2A8813E6-EF6F-4857-6F62-8FF7A7FBFE0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94D21755-615B-D543-0A99-DD4E05C7EA6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9B7E7063-80D4-CD62-20F3-8BD577510785}"/>
              </a:ext>
            </a:extLst>
          </p:cNvPr>
          <p:cNvGrpSpPr/>
          <p:nvPr/>
        </p:nvGrpSpPr>
        <p:grpSpPr>
          <a:xfrm>
            <a:off x="5986044" y="3676069"/>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68439153-7D99-0D22-5975-317C5E79985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D51931F0-571D-6397-17BB-A0152340DB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14" name="Image 13">
            <a:extLst>
              <a:ext uri="{FF2B5EF4-FFF2-40B4-BE49-F238E27FC236}">
                <a16:creationId xmlns:a16="http://schemas.microsoft.com/office/drawing/2014/main" id="{25963DD3-249C-83A0-7F77-02ECAE0C4A02}"/>
              </a:ext>
            </a:extLst>
          </p:cNvPr>
          <p:cNvPicPr>
            <a:picLocks noChangeAspect="1"/>
          </p:cNvPicPr>
          <p:nvPr/>
        </p:nvPicPr>
        <p:blipFill>
          <a:blip r:embed="rId10"/>
          <a:stretch>
            <a:fillRect/>
          </a:stretch>
        </p:blipFill>
        <p:spPr>
          <a:xfrm>
            <a:off x="1071318" y="2421494"/>
            <a:ext cx="2833507" cy="2796708"/>
          </a:xfrm>
          <a:prstGeom prst="rect">
            <a:avLst/>
          </a:prstGeom>
        </p:spPr>
      </p:pic>
    </p:spTree>
    <p:extLst>
      <p:ext uri="{BB962C8B-B14F-4D97-AF65-F5344CB8AC3E}">
        <p14:creationId xmlns:p14="http://schemas.microsoft.com/office/powerpoint/2010/main" val="327364959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A6259F53-0317-6792-18B0-B0FBE95B59C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A8D273FE-B812-1E85-A515-4144A2BB81EA}"/>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شمس. صححوا.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A96FA916-3296-E752-9A21-7F2E55D14AAE}"/>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B930339C-81E2-4577-ED9C-6CE12F2E83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0F203BE-69B5-40D4-14F1-148D8211E2C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E972D89-49B1-B82A-8190-E005763A669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71C1ED3-8FCA-4D2B-79C9-3C244D86E21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98309FF4-94DF-BECB-B987-37DDC57D8DD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5D877F9-3A27-5454-81C3-3E09B6B23FF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32A1DAD1-5FA6-ABF4-D6C5-6D2814FB95F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76C28AC-2719-71D0-B699-08B1FA5661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3;p107">
            <a:extLst>
              <a:ext uri="{FF2B5EF4-FFF2-40B4-BE49-F238E27FC236}">
                <a16:creationId xmlns:a16="http://schemas.microsoft.com/office/drawing/2014/main" id="{81F4BC74-D16F-0618-25F1-D64AB25A93CB}"/>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شَمْس</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51E08A4D-F9CE-AFEE-0711-8D4E155EBAD3}"/>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مِنْشار</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2C2AD9FC-B758-95AB-6A1C-E001475794B9}"/>
              </a:ext>
            </a:extLst>
          </p:cNvPr>
          <p:cNvSpPr/>
          <p:nvPr/>
        </p:nvSpPr>
        <p:spPr>
          <a:xfrm>
            <a:off x="5626311" y="46319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مِسْمار</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A9BC2353-3ECA-37D0-053C-A0E65A695905}"/>
              </a:ext>
            </a:extLst>
          </p:cNvPr>
          <p:cNvGrpSpPr/>
          <p:nvPr/>
        </p:nvGrpSpPr>
        <p:grpSpPr>
          <a:xfrm>
            <a:off x="6050169" y="2493321"/>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A1BA2284-4F58-C82C-3791-5B63877C0CE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73E1D25B-A098-0667-A198-CD261E10D28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29346207-41F8-BF1B-9129-57AB8F75A481}"/>
              </a:ext>
            </a:extLst>
          </p:cNvPr>
          <p:cNvGrpSpPr/>
          <p:nvPr/>
        </p:nvGrpSpPr>
        <p:grpSpPr>
          <a:xfrm>
            <a:off x="5921923" y="4938198"/>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4981937E-9904-619D-3771-DAEB1020A82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9AAC3EA5-254E-E440-366C-8AF949FFE99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96ACF6EA-9339-12EF-71A4-B0AC28E48A49}"/>
              </a:ext>
            </a:extLst>
          </p:cNvPr>
          <p:cNvGrpSpPr/>
          <p:nvPr/>
        </p:nvGrpSpPr>
        <p:grpSpPr>
          <a:xfrm>
            <a:off x="5986044" y="3676069"/>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426000E8-42ED-7A4B-C93A-31B40C401AC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25B0D4ED-7DD7-6C70-9218-97F11B1A1CC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14" name="Image 13">
            <a:extLst>
              <a:ext uri="{FF2B5EF4-FFF2-40B4-BE49-F238E27FC236}">
                <a16:creationId xmlns:a16="http://schemas.microsoft.com/office/drawing/2014/main" id="{AB924D83-07D2-8D08-B015-21DFE0706385}"/>
              </a:ext>
            </a:extLst>
          </p:cNvPr>
          <p:cNvPicPr>
            <a:picLocks noChangeAspect="1"/>
          </p:cNvPicPr>
          <p:nvPr/>
        </p:nvPicPr>
        <p:blipFill>
          <a:blip r:embed="rId10"/>
          <a:stretch>
            <a:fillRect/>
          </a:stretch>
        </p:blipFill>
        <p:spPr>
          <a:xfrm>
            <a:off x="1071318" y="2421494"/>
            <a:ext cx="2833507" cy="2796708"/>
          </a:xfrm>
          <a:prstGeom prst="rect">
            <a:avLst/>
          </a:prstGeom>
        </p:spPr>
      </p:pic>
      <p:cxnSp>
        <p:nvCxnSpPr>
          <p:cNvPr id="5" name="Connecteur droit avec flèche 4">
            <a:extLst>
              <a:ext uri="{FF2B5EF4-FFF2-40B4-BE49-F238E27FC236}">
                <a16:creationId xmlns:a16="http://schemas.microsoft.com/office/drawing/2014/main" id="{855C89EE-E077-9317-6223-32A8547DDEDC}"/>
              </a:ext>
            </a:extLst>
          </p:cNvPr>
          <p:cNvCxnSpPr>
            <a:cxnSpLocks/>
          </p:cNvCxnSpPr>
          <p:nvPr/>
        </p:nvCxnSpPr>
        <p:spPr>
          <a:xfrm flipH="1">
            <a:off x="4018241" y="2782529"/>
            <a:ext cx="1507488" cy="103731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194721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180E99F8-AFA5-ACC7-3938-86C4FAB1369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D9774F9-A385-FB8E-4944-8209C7738B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اقرؤوا الكلمات التالية، ثم انقلوا على ألواحكم الكلمة المناسبة للصورة.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D3956623-0513-DB84-2319-721372965D90}"/>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2B83DD0-FEF5-8DCE-B688-B0A5526C15C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F48D171-C050-E295-BD42-DA16A72A30B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7B44420-92DA-4A52-FCF5-5CA87BE3083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F22501B-96F5-06C0-CA0C-DB5F856286D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5A0C4D1-7953-A707-FE12-07916F283B3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96AF857-C24E-BA05-740F-1FB324E509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14CC1365-09FC-F3CE-0A24-280A05AA83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09C62C9-5B29-5D12-60B9-9DAA63AE840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3;p107">
            <a:extLst>
              <a:ext uri="{FF2B5EF4-FFF2-40B4-BE49-F238E27FC236}">
                <a16:creationId xmlns:a16="http://schemas.microsoft.com/office/drawing/2014/main" id="{FFF46297-5A85-E31B-D920-12208DBD4722}"/>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هِرَّة</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E2445DCC-A414-0F7A-7ABE-B1CD84760A0A}"/>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سَهْم</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A74D49AA-0EF3-FEA3-179B-D07B4C760337}"/>
              </a:ext>
            </a:extLst>
          </p:cNvPr>
          <p:cNvSpPr/>
          <p:nvPr/>
        </p:nvSpPr>
        <p:spPr>
          <a:xfrm>
            <a:off x="5647046" y="4698100"/>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مُهَرِّج</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FAB984A8-D730-DD9C-92EA-3099D2BB85E3}"/>
              </a:ext>
            </a:extLst>
          </p:cNvPr>
          <p:cNvGrpSpPr/>
          <p:nvPr/>
        </p:nvGrpSpPr>
        <p:grpSpPr>
          <a:xfrm>
            <a:off x="6108569" y="2370968"/>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5A59E01E-44DF-A67D-BDF1-E7DF082D0D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3FE9DE53-784B-2D78-53B2-3A18520E164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C907248F-D764-F749-DA89-2B14D203B1ED}"/>
              </a:ext>
            </a:extLst>
          </p:cNvPr>
          <p:cNvGrpSpPr/>
          <p:nvPr/>
        </p:nvGrpSpPr>
        <p:grpSpPr>
          <a:xfrm>
            <a:off x="5980319" y="4897212"/>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B69BF048-FC71-A9B6-1670-D111D3EA4D0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F8831416-8695-3C58-68B6-B07CBD06CA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A12EEC3C-8BB1-5051-0385-7DF234B27C43}"/>
              </a:ext>
            </a:extLst>
          </p:cNvPr>
          <p:cNvGrpSpPr/>
          <p:nvPr/>
        </p:nvGrpSpPr>
        <p:grpSpPr>
          <a:xfrm>
            <a:off x="6059412" y="3681287"/>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61233164-016C-D8FB-2E9D-957F434F9AE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8B51ABDF-BE51-7D50-5D64-E9A557588C8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14" name="Image 13">
            <a:extLst>
              <a:ext uri="{FF2B5EF4-FFF2-40B4-BE49-F238E27FC236}">
                <a16:creationId xmlns:a16="http://schemas.microsoft.com/office/drawing/2014/main" id="{422E217E-222F-298C-9610-C5D09D4D277F}"/>
              </a:ext>
            </a:extLst>
          </p:cNvPr>
          <p:cNvPicPr>
            <a:picLocks noChangeAspect="1"/>
          </p:cNvPicPr>
          <p:nvPr/>
        </p:nvPicPr>
        <p:blipFill>
          <a:blip r:embed="rId10"/>
          <a:stretch>
            <a:fillRect/>
          </a:stretch>
        </p:blipFill>
        <p:spPr>
          <a:xfrm>
            <a:off x="1096299" y="2370968"/>
            <a:ext cx="2755639" cy="3268176"/>
          </a:xfrm>
          <a:prstGeom prst="rect">
            <a:avLst/>
          </a:prstGeom>
        </p:spPr>
      </p:pic>
    </p:spTree>
    <p:extLst>
      <p:ext uri="{BB962C8B-B14F-4D97-AF65-F5344CB8AC3E}">
        <p14:creationId xmlns:p14="http://schemas.microsoft.com/office/powerpoint/2010/main" val="292273224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64E77C78-BFA8-1EE5-522C-38D13D29865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ADC51333-D528-2FED-6E71-CAD62230922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مهرج. صححوا.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8F1EDD06-D8C0-9AB0-BB7F-C83B8C4A3AF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80379539-DE51-7409-0976-964193E7F29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22769A0-FEFF-876E-8FC9-84082E41B3D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599CE95A-3D7A-DD07-B83E-96EC5872F22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5648CBC-A46E-B5FE-57F3-468EE3E6A60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054A438-7B10-3CF1-7794-55A99B63DC0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672A48A-3F03-7229-2743-C31EC129882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A0B5B4A0-B4F5-A209-A86B-A206BE206DF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D168D71-4FEA-BC9E-F944-92572B9CB0F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3;p107">
            <a:extLst>
              <a:ext uri="{FF2B5EF4-FFF2-40B4-BE49-F238E27FC236}">
                <a16:creationId xmlns:a16="http://schemas.microsoft.com/office/drawing/2014/main" id="{AC1B0CE0-79DB-E86C-87DF-0245527FAA7F}"/>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هِرَّة</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9CA36B25-E9FF-A162-F820-D3B8B434841E}"/>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سَهْم</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18443921-3F7C-E567-6318-424051B25E16}"/>
              </a:ext>
            </a:extLst>
          </p:cNvPr>
          <p:cNvSpPr/>
          <p:nvPr/>
        </p:nvSpPr>
        <p:spPr>
          <a:xfrm>
            <a:off x="5647046" y="4698100"/>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مُهَرِّج</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DB5029AB-D6EC-E0EA-CEFD-25B92BF661DA}"/>
              </a:ext>
            </a:extLst>
          </p:cNvPr>
          <p:cNvGrpSpPr/>
          <p:nvPr/>
        </p:nvGrpSpPr>
        <p:grpSpPr>
          <a:xfrm>
            <a:off x="6108569" y="2370968"/>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5DBDA070-81FA-91FF-313A-3013B1A01BA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42485FB8-7702-E387-7A69-E395F450954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1C3DD920-D550-1C6B-4831-45CA4457ECCE}"/>
              </a:ext>
            </a:extLst>
          </p:cNvPr>
          <p:cNvGrpSpPr/>
          <p:nvPr/>
        </p:nvGrpSpPr>
        <p:grpSpPr>
          <a:xfrm>
            <a:off x="5980319" y="4897212"/>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AA4C48E0-B00A-3DD4-FD62-95739E89D59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5BCDB85A-22C6-573B-5539-CBF99DFE61F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11D16A01-0AC7-08B8-275A-859C829C37A0}"/>
              </a:ext>
            </a:extLst>
          </p:cNvPr>
          <p:cNvGrpSpPr/>
          <p:nvPr/>
        </p:nvGrpSpPr>
        <p:grpSpPr>
          <a:xfrm>
            <a:off x="6059412" y="3681287"/>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D74CDC10-457B-765F-2351-381A5DD6372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B609F1B7-2851-5F29-25D2-F31ED35F200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14" name="Image 13">
            <a:extLst>
              <a:ext uri="{FF2B5EF4-FFF2-40B4-BE49-F238E27FC236}">
                <a16:creationId xmlns:a16="http://schemas.microsoft.com/office/drawing/2014/main" id="{F947D32C-0ACE-1BE7-7564-DB16CE558D25}"/>
              </a:ext>
            </a:extLst>
          </p:cNvPr>
          <p:cNvPicPr>
            <a:picLocks noChangeAspect="1"/>
          </p:cNvPicPr>
          <p:nvPr/>
        </p:nvPicPr>
        <p:blipFill>
          <a:blip r:embed="rId10"/>
          <a:stretch>
            <a:fillRect/>
          </a:stretch>
        </p:blipFill>
        <p:spPr>
          <a:xfrm>
            <a:off x="1096299" y="2370968"/>
            <a:ext cx="2755639" cy="3268176"/>
          </a:xfrm>
          <a:prstGeom prst="rect">
            <a:avLst/>
          </a:prstGeom>
        </p:spPr>
      </p:pic>
      <p:cxnSp>
        <p:nvCxnSpPr>
          <p:cNvPr id="5" name="Connecteur droit avec flèche 4">
            <a:extLst>
              <a:ext uri="{FF2B5EF4-FFF2-40B4-BE49-F238E27FC236}">
                <a16:creationId xmlns:a16="http://schemas.microsoft.com/office/drawing/2014/main" id="{F58C6BD6-CFAD-90BC-70FA-41C9355CDDC4}"/>
              </a:ext>
            </a:extLst>
          </p:cNvPr>
          <p:cNvCxnSpPr>
            <a:cxnSpLocks/>
            <a:endCxn id="14" idx="3"/>
          </p:cNvCxnSpPr>
          <p:nvPr/>
        </p:nvCxnSpPr>
        <p:spPr>
          <a:xfrm flipH="1" flipV="1">
            <a:off x="3851938" y="4005056"/>
            <a:ext cx="1654127" cy="113721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982187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0247A81-4715-65C4-7E16-43F59C5C8B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11" name="Image 10">
            <a:extLst>
              <a:ext uri="{FF2B5EF4-FFF2-40B4-BE49-F238E27FC236}">
                <a16:creationId xmlns:a16="http://schemas.microsoft.com/office/drawing/2014/main" id="{BF16BC0D-FAC6-1AB4-50CF-8C12AC1B7D1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1BAF48F-E2BD-7D0D-A0C2-85FB304EA57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9B33803-A678-0C43-B04E-AD8F552985F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B99C1A68-788C-9300-3FD3-5B4FE079D8E2}"/>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C387B313-77DC-CBAB-92F2-76452A33E0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C152F509-1D93-7CA0-8A71-48F68349E1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AB8BD9C0-7175-842E-61CE-68AAB22CC0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56894176-2302-61C1-5392-16E4A04122B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645171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0"/>
                                        </p:tgtEl>
                                      </p:cBhvr>
                                    </p:cmd>
                                  </p:childTnLst>
                                </p:cTn>
                              </p:par>
                            </p:childTnLst>
                          </p:cTn>
                        </p:par>
                        <p:par>
                          <p:cTn id="7" fill="hold">
                            <p:stCondLst>
                              <p:cond delay="7807"/>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DABDC-B9B4-9BE9-3A1C-EA6C27219573}"/>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6D3A144D-85DE-344A-29EB-7308A0BD1986}"/>
              </a:ext>
            </a:extLst>
          </p:cNvPr>
          <p:cNvSpPr>
            <a:spLocks noGrp="1"/>
          </p:cNvSpPr>
          <p:nvPr>
            <p:ph type="title"/>
          </p:nvPr>
        </p:nvSpPr>
        <p:spPr>
          <a:xfrm>
            <a:off x="326807" y="756369"/>
            <a:ext cx="7886700" cy="720000"/>
          </a:xfrm>
        </p:spPr>
        <p:txBody>
          <a:bodyPr/>
          <a:lstStyle/>
          <a:p>
            <a:r>
              <a:rPr lang="ar-MA" sz="4000" dirty="0"/>
              <a:t>كتابة</a:t>
            </a:r>
          </a:p>
        </p:txBody>
      </p:sp>
      <p:pic>
        <p:nvPicPr>
          <p:cNvPr id="28" name="Image 27">
            <a:extLst>
              <a:ext uri="{FF2B5EF4-FFF2-40B4-BE49-F238E27FC236}">
                <a16:creationId xmlns:a16="http://schemas.microsoft.com/office/drawing/2014/main" id="{241615A8-36BF-3389-A684-06D49D35136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785A38B7-DDB2-7082-3664-50155B97E01E}"/>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كتابة كلمات مملاة تتضمن الحروف المقدمة.</a:t>
            </a:r>
          </a:p>
          <a:p>
            <a:pPr lvl="0" algn="r" rtl="1">
              <a:buClr>
                <a:srgbClr val="424D7B"/>
              </a:buClr>
              <a:buSzPct val="50000"/>
            </a:pPr>
            <a:r>
              <a:rPr lang="ar-MA" sz="2800" b="1" dirty="0">
                <a:cs typeface="Microsoft Uighur" panose="02000000000000000000" pitchFamily="2" charset="-78"/>
              </a:rPr>
              <a:t>وصف صورة بكتابة جملة مفيدة بعد ترتيب كلماتها.</a:t>
            </a:r>
          </a:p>
        </p:txBody>
      </p:sp>
      <p:sp>
        <p:nvSpPr>
          <p:cNvPr id="30" name="ZoneTexte 29">
            <a:extLst>
              <a:ext uri="{FF2B5EF4-FFF2-40B4-BE49-F238E27FC236}">
                <a16:creationId xmlns:a16="http://schemas.microsoft.com/office/drawing/2014/main" id="{2E92323A-2227-EF46-4217-93804E52726F}"/>
              </a:ext>
            </a:extLst>
          </p:cNvPr>
          <p:cNvSpPr txBox="1"/>
          <p:nvPr/>
        </p:nvSpPr>
        <p:spPr>
          <a:xfrm>
            <a:off x="6367791" y="1777877"/>
            <a:ext cx="803425"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كتابة</a:t>
            </a:r>
          </a:p>
        </p:txBody>
      </p:sp>
      <p:sp>
        <p:nvSpPr>
          <p:cNvPr id="2" name="Oval 1">
            <a:extLst>
              <a:ext uri="{FF2B5EF4-FFF2-40B4-BE49-F238E27FC236}">
                <a16:creationId xmlns:a16="http://schemas.microsoft.com/office/drawing/2014/main" id="{51A5BEA7-FEB8-B90E-42A2-7495B81556C1}"/>
              </a:ext>
            </a:extLst>
          </p:cNvPr>
          <p:cNvSpPr/>
          <p:nvPr/>
        </p:nvSpPr>
        <p:spPr>
          <a:xfrm>
            <a:off x="5306509" y="918815"/>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3</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97A9C268-4A29-54B9-F98F-2B64EAF2E7A1}"/>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A3EBB3A1-A687-74F1-CD48-0EB7B3365D5F}"/>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40</a:t>
            </a:r>
            <a:endParaRPr lang="fr-MA" sz="1000" b="1" dirty="0">
              <a:solidFill>
                <a:schemeClr val="tx1"/>
              </a:solidFill>
            </a:endParaRPr>
          </a:p>
        </p:txBody>
      </p:sp>
    </p:spTree>
    <p:extLst>
      <p:ext uri="{BB962C8B-B14F-4D97-AF65-F5344CB8AC3E}">
        <p14:creationId xmlns:p14="http://schemas.microsoft.com/office/powerpoint/2010/main" val="6016061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 </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6CF56EDC-F48D-5BB0-281B-E86FF84F172C}"/>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نَ</a:t>
            </a:r>
            <a:r>
              <a:rPr lang="ar-MA" sz="9600" kern="1200" dirty="0">
                <a:solidFill>
                  <a:srgbClr val="FF0000"/>
                </a:solidFill>
                <a:latin typeface="Microsoft Uighur" panose="02000000000000000000" pitchFamily="2" charset="-78"/>
                <a:ea typeface="+mn-ea"/>
                <a:cs typeface="Microsoft Uighur" panose="02000000000000000000" pitchFamily="2" charset="-78"/>
                <a:sym typeface="Calibri"/>
              </a:rPr>
              <a:t>ـشي</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ـد</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ar-MA"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9A16141-E584-4A64-6043-0272D7717D2A}"/>
              </a:ext>
            </a:extLst>
          </p:cNvPr>
          <p:cNvSpPr/>
          <p:nvPr/>
        </p:nvSpPr>
        <p:spPr>
          <a:xfrm>
            <a:off x="4971319" y="2920803"/>
            <a:ext cx="2318742"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8800" kern="1200" dirty="0">
                <a:solidFill>
                  <a:srgbClr val="FF0000"/>
                </a:solidFill>
                <a:latin typeface="Microsoft Uighur" panose="02000000000000000000" pitchFamily="2" charset="-78"/>
                <a:ea typeface="+mn-ea"/>
                <a:cs typeface="Microsoft Uighur" panose="02000000000000000000" pitchFamily="2" charset="-78"/>
                <a:sym typeface="Calibri"/>
              </a:rPr>
              <a:t>غا</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دَرَ</a:t>
            </a:r>
            <a:endPar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6" name="Image 5">
            <a:extLst>
              <a:ext uri="{FF2B5EF4-FFF2-40B4-BE49-F238E27FC236}">
                <a16:creationId xmlns:a16="http://schemas.microsoft.com/office/drawing/2014/main" id="{C3C49514-A23A-D1BA-6D66-AA101563CD5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79AC9438-ACC4-6237-1E5C-C24A1F8697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1431FB25-D6A0-8C5E-0837-61D0BE59DC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01F5CB32-D211-431D-C673-DD6778FAEC2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D98CB477-AEB8-97E6-CAE2-E92253931A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15E27B82-C8C5-0FAA-EDA2-08DFC532E83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2" name="Rectangle 11">
            <a:extLst>
              <a:ext uri="{FF2B5EF4-FFF2-40B4-BE49-F238E27FC236}">
                <a16:creationId xmlns:a16="http://schemas.microsoft.com/office/drawing/2014/main" id="{EB5E700C-E50B-F1A6-1651-DA382F2D229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تقويم فردي</a:t>
            </a:r>
          </a:p>
        </p:txBody>
      </p:sp>
      <p:sp>
        <p:nvSpPr>
          <p:cNvPr id="13" name="Rectangle 12">
            <a:extLst>
              <a:ext uri="{FF2B5EF4-FFF2-40B4-BE49-F238E27FC236}">
                <a16:creationId xmlns:a16="http://schemas.microsoft.com/office/drawing/2014/main" id="{D4E9235B-1B5B-B275-D78A-D3E9DC69FC8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كتابة</a:t>
            </a: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89129C-B4BA-A1F9-72A0-9D3D32B20434}"/>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grpSp>
        <p:nvGrpSpPr>
          <p:cNvPr id="4" name="Groupe 3">
            <a:extLst>
              <a:ext uri="{FF2B5EF4-FFF2-40B4-BE49-F238E27FC236}">
                <a16:creationId xmlns:a16="http://schemas.microsoft.com/office/drawing/2014/main" id="{6B207A0E-0D1C-D547-CA66-57FAAE668A3C}"/>
              </a:ext>
            </a:extLst>
          </p:cNvPr>
          <p:cNvGrpSpPr/>
          <p:nvPr/>
        </p:nvGrpSpPr>
        <p:grpSpPr>
          <a:xfrm>
            <a:off x="2245910" y="3229073"/>
            <a:ext cx="279435" cy="199927"/>
            <a:chOff x="7831964" y="3929121"/>
            <a:chExt cx="594306" cy="428930"/>
          </a:xfrm>
          <a:solidFill>
            <a:schemeClr val="accent1">
              <a:lumMod val="50000"/>
            </a:schemeClr>
          </a:solidFill>
        </p:grpSpPr>
        <p:pic>
          <p:nvPicPr>
            <p:cNvPr id="14" name="Graphique 13">
              <a:extLst>
                <a:ext uri="{FF2B5EF4-FFF2-40B4-BE49-F238E27FC236}">
                  <a16:creationId xmlns:a16="http://schemas.microsoft.com/office/drawing/2014/main" id="{A584B2A0-4EE5-E2EA-2AD7-B08F938CA0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5" name="Graphique 14">
              <a:extLst>
                <a:ext uri="{FF2B5EF4-FFF2-40B4-BE49-F238E27FC236}">
                  <a16:creationId xmlns:a16="http://schemas.microsoft.com/office/drawing/2014/main" id="{1D15C643-5ADC-BA8D-0061-6D1A7EB4B6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79166183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0B707-9FE3-688F-68ED-743DFE3C8A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EFD7D5-5025-70DB-BA91-EDDF9A94E5CA}"/>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الكلمات. من يعيد القراءة؟</a:t>
            </a:r>
            <a:endParaRPr lang="fr-US" sz="2400" dirty="0">
              <a:solidFill>
                <a:schemeClr val="bg1">
                  <a:lumMod val="50000"/>
                </a:schemeClr>
              </a:solidFill>
            </a:endParaRPr>
          </a:p>
        </p:txBody>
      </p:sp>
      <p:pic>
        <p:nvPicPr>
          <p:cNvPr id="6" name="Image 5">
            <a:extLst>
              <a:ext uri="{FF2B5EF4-FFF2-40B4-BE49-F238E27FC236}">
                <a16:creationId xmlns:a16="http://schemas.microsoft.com/office/drawing/2014/main" id="{101BFF42-7227-A88B-4D66-DE637BB0B64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A5B796AE-1E47-9EDB-4593-99D7A27B224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9DAA36FA-D76E-F215-5E6E-F33AFC67FB2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ED59541D-EB35-CE9E-8521-BE7D80FFA5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6776750B-BF44-3542-2576-CD5E3FC8C1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9D48E4FC-D4C7-2C93-6783-00D55D3C6F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2" name="Rectangle 11">
            <a:extLst>
              <a:ext uri="{FF2B5EF4-FFF2-40B4-BE49-F238E27FC236}">
                <a16:creationId xmlns:a16="http://schemas.microsoft.com/office/drawing/2014/main" id="{6D4D9498-F036-595A-9AC7-7C696644867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تقويم فردي</a:t>
            </a:r>
          </a:p>
        </p:txBody>
      </p:sp>
      <p:sp>
        <p:nvSpPr>
          <p:cNvPr id="13" name="Rectangle 12">
            <a:extLst>
              <a:ext uri="{FF2B5EF4-FFF2-40B4-BE49-F238E27FC236}">
                <a16:creationId xmlns:a16="http://schemas.microsoft.com/office/drawing/2014/main" id="{CA243252-176F-B5EC-5D40-4B4CD3BB3C8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كتابة</a:t>
            </a: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B881B281-1525-6C14-0F85-32CC0AA4BDD9}"/>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sp>
        <p:nvSpPr>
          <p:cNvPr id="3" name="Google Shape;2404;p107">
            <a:extLst>
              <a:ext uri="{FF2B5EF4-FFF2-40B4-BE49-F238E27FC236}">
                <a16:creationId xmlns:a16="http://schemas.microsoft.com/office/drawing/2014/main" id="{D417F8D4-E7BC-F6A9-DFC2-E6C66F82C7DE}"/>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نَ</a:t>
            </a:r>
            <a:r>
              <a:rPr lang="ar-MA" sz="9600" kern="1200" dirty="0">
                <a:solidFill>
                  <a:srgbClr val="FF0000"/>
                </a:solidFill>
                <a:latin typeface="Microsoft Uighur" panose="02000000000000000000" pitchFamily="2" charset="-78"/>
                <a:ea typeface="+mn-ea"/>
                <a:cs typeface="Microsoft Uighur" panose="02000000000000000000" pitchFamily="2" charset="-78"/>
                <a:sym typeface="Calibri"/>
              </a:rPr>
              <a:t>ـشي</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ـد</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ar-MA"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4" name="Google Shape;2404;p107">
            <a:extLst>
              <a:ext uri="{FF2B5EF4-FFF2-40B4-BE49-F238E27FC236}">
                <a16:creationId xmlns:a16="http://schemas.microsoft.com/office/drawing/2014/main" id="{A9DE85E7-9CF7-3623-812C-15FDC3C00EEB}"/>
              </a:ext>
            </a:extLst>
          </p:cNvPr>
          <p:cNvSpPr/>
          <p:nvPr/>
        </p:nvSpPr>
        <p:spPr>
          <a:xfrm>
            <a:off x="4971319" y="2920803"/>
            <a:ext cx="2318742"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8800" kern="1200" dirty="0">
                <a:solidFill>
                  <a:srgbClr val="FF0000"/>
                </a:solidFill>
                <a:latin typeface="Microsoft Uighur" panose="02000000000000000000" pitchFamily="2" charset="-78"/>
                <a:ea typeface="+mn-ea"/>
                <a:cs typeface="Microsoft Uighur" panose="02000000000000000000" pitchFamily="2" charset="-78"/>
                <a:sym typeface="Calibri"/>
              </a:rPr>
              <a:t>غا</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دَرَ</a:t>
            </a:r>
            <a:endPar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5" name="Groupe 4">
            <a:extLst>
              <a:ext uri="{FF2B5EF4-FFF2-40B4-BE49-F238E27FC236}">
                <a16:creationId xmlns:a16="http://schemas.microsoft.com/office/drawing/2014/main" id="{07BCD098-DF18-AB8E-F185-74BCE86F85ED}"/>
              </a:ext>
            </a:extLst>
          </p:cNvPr>
          <p:cNvGrpSpPr/>
          <p:nvPr/>
        </p:nvGrpSpPr>
        <p:grpSpPr>
          <a:xfrm>
            <a:off x="2245910" y="3229073"/>
            <a:ext cx="279435" cy="199927"/>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1FE235FA-2D7C-0DCE-B374-C69E899697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C50AE2C4-B278-F8C5-170A-A6DB82F9A02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3952528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E362E4B1-8DC0-F549-B26C-C3DC48040691}"/>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عرف تتكون من 3 مقاطع: غا  - دَ - رَ </a:t>
            </a:r>
            <a:endParaRPr lang="fr-US" sz="2400" dirty="0">
              <a:solidFill>
                <a:schemeClr val="bg1">
                  <a:lumMod val="50000"/>
                </a:schemeClr>
              </a:solidFill>
            </a:endParaRPr>
          </a:p>
        </p:txBody>
      </p:sp>
      <p:pic>
        <p:nvPicPr>
          <p:cNvPr id="1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63650B5-FF74-205E-7BFF-65E000FC7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04BAF330-78D6-1229-9E92-6717D5F017E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869201E7-EB62-E255-26CD-3C7FFC7D07B1}"/>
              </a:ext>
            </a:extLst>
          </p:cNvPr>
          <p:cNvSpPr txBox="1"/>
          <p:nvPr/>
        </p:nvSpPr>
        <p:spPr>
          <a:xfrm>
            <a:off x="2734138" y="3151504"/>
            <a:ext cx="3993853" cy="1569660"/>
          </a:xfrm>
          <a:prstGeom prst="rect">
            <a:avLst/>
          </a:prstGeom>
          <a:noFill/>
        </p:spPr>
        <p:txBody>
          <a:bodyPr wrap="square" rtlCol="0">
            <a:spAutoFit/>
          </a:bodyPr>
          <a:lstStyle/>
          <a:p>
            <a:pPr lvl="0" algn="ctr" defTabSz="457200" rtl="1">
              <a:buClrTx/>
              <a:defRPr/>
            </a:pPr>
            <a:r>
              <a:rPr lang="ar-MA" sz="9600" kern="1200" dirty="0">
                <a:solidFill>
                  <a:srgbClr val="106585"/>
                </a:solidFill>
                <a:latin typeface="Microsoft Uighur" panose="02000000000000000000" pitchFamily="2" charset="-78"/>
                <a:ea typeface="+mn-ea"/>
                <a:cs typeface="Microsoft Uighur" panose="02000000000000000000" pitchFamily="2" charset="-78"/>
              </a:rPr>
              <a:t>غا</a:t>
            </a:r>
            <a:r>
              <a:rPr lang="ar-MA" sz="9600" kern="1200" dirty="0">
                <a:solidFill>
                  <a:srgbClr val="00B050"/>
                </a:solidFill>
                <a:latin typeface="Microsoft Uighur" panose="02000000000000000000" pitchFamily="2" charset="-78"/>
                <a:cs typeface="Microsoft Uighur" panose="02000000000000000000" pitchFamily="2" charset="-78"/>
              </a:rPr>
              <a:t> / </a:t>
            </a:r>
            <a:r>
              <a:rPr lang="ar-MA" sz="9600" kern="1200" dirty="0">
                <a:solidFill>
                  <a:srgbClr val="434E7B"/>
                </a:solidFill>
                <a:latin typeface="Microsoft Uighur" panose="02000000000000000000" pitchFamily="2" charset="-78"/>
                <a:cs typeface="Microsoft Uighur" panose="02000000000000000000" pitchFamily="2" charset="-78"/>
              </a:rPr>
              <a:t>د</a:t>
            </a:r>
            <a:r>
              <a:rPr lang="ar-MA" sz="9600" kern="1200" dirty="0">
                <a:solidFill>
                  <a:srgbClr val="00B050"/>
                </a:solidFill>
                <a:latin typeface="Microsoft Uighur" panose="02000000000000000000" pitchFamily="2" charset="-78"/>
                <a:cs typeface="Microsoft Uighur" panose="02000000000000000000" pitchFamily="2" charset="-78"/>
              </a:rPr>
              <a:t>َ/</a:t>
            </a:r>
            <a:r>
              <a:rPr lang="ar-MA" sz="9600" kern="1200" dirty="0">
                <a:solidFill>
                  <a:srgbClr val="106585"/>
                </a:solidFill>
                <a:latin typeface="Microsoft Uighur" panose="02000000000000000000" pitchFamily="2" charset="-78"/>
                <a:ea typeface="+mn-ea"/>
                <a:cs typeface="Microsoft Uighur" panose="02000000000000000000" pitchFamily="2" charset="-78"/>
              </a:rPr>
              <a:t> رَ </a:t>
            </a:r>
          </a:p>
        </p:txBody>
      </p:sp>
      <p:pic>
        <p:nvPicPr>
          <p:cNvPr id="5" name="Image 4">
            <a:extLst>
              <a:ext uri="{FF2B5EF4-FFF2-40B4-BE49-F238E27FC236}">
                <a16:creationId xmlns:a16="http://schemas.microsoft.com/office/drawing/2014/main" id="{92908D35-7370-1985-9B36-055D0A4EB9E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02F757DC-0E25-5CB6-D26B-12C37D9BC14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E300E990-3B14-AB84-F234-E4ECBAD4669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D865CA4D-0A1A-3940-481D-4A461A33A36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D106150E-7961-36BB-DE96-DECB61D63D7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92E2F564-E99D-CC2A-0562-6D1775F2D4A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A0B1F829-CDF5-D640-954D-40F99621B58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349EE432-4D16-5C28-A22B-52EB249858D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517590534"/>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0A06987-F02E-674B-8F94-BF6970725FDD}"/>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 </a:t>
            </a:r>
            <a:endParaRPr lang="fr-US"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7D8E6E0-AE00-3E19-C8A0-FAF1BB087A2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02975BD5-9687-758B-17F8-2A1F42FF8C4A}"/>
              </a:ext>
            </a:extLst>
          </p:cNvPr>
          <p:cNvPicPr>
            <a:picLocks noChangeAspect="1"/>
          </p:cNvPicPr>
          <p:nvPr/>
        </p:nvPicPr>
        <p:blipFill>
          <a:blip r:embed="rId3"/>
          <a:stretch>
            <a:fillRect/>
          </a:stretch>
        </p:blipFill>
        <p:spPr>
          <a:xfrm>
            <a:off x="2557462" y="2331244"/>
            <a:ext cx="4029075" cy="3257550"/>
          </a:xfrm>
          <a:prstGeom prst="rect">
            <a:avLst/>
          </a:prstGeom>
        </p:spPr>
      </p:pic>
      <p:pic>
        <p:nvPicPr>
          <p:cNvPr id="3" name="Image 2">
            <a:extLst>
              <a:ext uri="{FF2B5EF4-FFF2-40B4-BE49-F238E27FC236}">
                <a16:creationId xmlns:a16="http://schemas.microsoft.com/office/drawing/2014/main" id="{A5655849-E699-7493-AFC7-ED9EB87CA4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A35AB72D-EEE8-DC31-D06D-CF6953A3D4E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55103C36-51D3-8F92-A52A-55B09E44312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D0A83B6B-1883-75A2-52AD-AB782AC09A6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5348CE1-F33C-D241-12EC-08A4190356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4366BEB3-EA21-A167-4AE8-F8FEDB14984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0" name="Rectangle 9">
            <a:extLst>
              <a:ext uri="{FF2B5EF4-FFF2-40B4-BE49-F238E27FC236}">
                <a16:creationId xmlns:a16="http://schemas.microsoft.com/office/drawing/2014/main" id="{2F9782BC-8E58-C9C9-1700-E9955BD0E74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A2AA3292-ECA3-B84F-FA1C-E1064A38DA1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898597295"/>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538B9278-BC41-215F-0EC0-0B0994C8E1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ارفعوا الألواح - صححوا</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862E8B-7684-0600-0125-CDC2C7A35B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11">
            <a:extLst>
              <a:ext uri="{FF2B5EF4-FFF2-40B4-BE49-F238E27FC236}">
                <a16:creationId xmlns:a16="http://schemas.microsoft.com/office/drawing/2014/main" id="{DEB27ADC-9ED1-76D6-74B6-75D67ECABA17}"/>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6" name="Image 5">
            <a:extLst>
              <a:ext uri="{FF2B5EF4-FFF2-40B4-BE49-F238E27FC236}">
                <a16:creationId xmlns:a16="http://schemas.microsoft.com/office/drawing/2014/main" id="{EEBA6526-6BDE-3733-B21D-89DDAC4B113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E59371DF-DA40-B3B9-1A3C-81194DAEE98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A29C81CA-F191-3A84-5439-545781C427B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85F989EE-6FD3-462D-0C89-3AC4DA43D78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B640883C-EDF4-ECD5-0039-4D637CD5219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9D08BC4F-7F34-139C-8D8D-88DD77E181C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9118B2B6-97A6-8B8E-88C1-2A6874627F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89444C58-F8DF-ADA1-D656-67CEC67FD89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2" name="ZoneTexte 1">
            <a:extLst>
              <a:ext uri="{FF2B5EF4-FFF2-40B4-BE49-F238E27FC236}">
                <a16:creationId xmlns:a16="http://schemas.microsoft.com/office/drawing/2014/main" id="{D4D2CB55-E6EA-6A9E-5EEE-844F9E6AC25C}"/>
              </a:ext>
            </a:extLst>
          </p:cNvPr>
          <p:cNvSpPr txBox="1"/>
          <p:nvPr/>
        </p:nvSpPr>
        <p:spPr>
          <a:xfrm>
            <a:off x="3247323" y="3175189"/>
            <a:ext cx="2481674"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غادَرَ</a:t>
            </a:r>
          </a:p>
        </p:txBody>
      </p:sp>
    </p:spTree>
    <p:extLst>
      <p:ext uri="{BB962C8B-B14F-4D97-AF65-F5344CB8AC3E}">
        <p14:creationId xmlns:p14="http://schemas.microsoft.com/office/powerpoint/2010/main" val="226703892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B790ED3-194E-DC47-BFA9-7B00FD3F30B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تتكون الكلمة من 3 مقاطع: نَـ – شيـ - دٌ</a:t>
            </a:r>
            <a:endParaRPr lang="fr-US" sz="2400" dirty="0">
              <a:solidFill>
                <a:schemeClr val="bg1">
                  <a:lumMod val="50000"/>
                </a:schemeClr>
              </a:solidFill>
            </a:endParaRPr>
          </a:p>
        </p:txBody>
      </p:sp>
      <p:pic>
        <p:nvPicPr>
          <p:cNvPr id="1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65442CB-4087-ACF6-2923-29A1E0A831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9E1ED06B-58DF-053C-9C3E-C6837130F124}"/>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302B7721-93B8-F252-12B8-9323E367F085}"/>
              </a:ext>
            </a:extLst>
          </p:cNvPr>
          <p:cNvSpPr txBox="1"/>
          <p:nvPr/>
        </p:nvSpPr>
        <p:spPr>
          <a:xfrm>
            <a:off x="2616330" y="3170164"/>
            <a:ext cx="3993853" cy="1569660"/>
          </a:xfrm>
          <a:prstGeom prst="rect">
            <a:avLst/>
          </a:prstGeom>
          <a:noFill/>
        </p:spPr>
        <p:txBody>
          <a:bodyPr wrap="square" rtlCol="0">
            <a:spAutoFit/>
          </a:bodyPr>
          <a:lstStyle/>
          <a:p>
            <a:pPr lvl="0" algn="ctr" defTabSz="457200" rtl="1">
              <a:buClrTx/>
              <a:defRPr/>
            </a:pP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نَــ</a:t>
            </a:r>
            <a:r>
              <a:rPr lang="ar-MA" sz="9600" kern="1200" dirty="0">
                <a:solidFill>
                  <a:srgbClr val="00B050"/>
                </a:solidFill>
                <a:latin typeface="Microsoft Uighur" panose="02000000000000000000" pitchFamily="2" charset="-78"/>
                <a:cs typeface="Microsoft Uighur" panose="02000000000000000000" pitchFamily="2" charset="-78"/>
                <a:sym typeface="Calibri"/>
              </a:rPr>
              <a:t>/</a:t>
            </a:r>
            <a:r>
              <a:rPr lang="ar-MA" sz="9600" kern="1200" dirty="0">
                <a:solidFill>
                  <a:srgbClr val="434E7B"/>
                </a:solidFill>
                <a:latin typeface="Microsoft Uighur" panose="02000000000000000000" pitchFamily="2" charset="-78"/>
                <a:cs typeface="Microsoft Uighur" panose="02000000000000000000" pitchFamily="2" charset="-78"/>
                <a:sym typeface="Calibri"/>
              </a:rPr>
              <a:t> ـشيـ</a:t>
            </a:r>
            <a:r>
              <a:rPr lang="ar-MA" sz="9600" kern="1200" dirty="0">
                <a:solidFill>
                  <a:srgbClr val="00B050"/>
                </a:solidFill>
                <a:latin typeface="Microsoft Uighur" panose="02000000000000000000" pitchFamily="2" charset="-78"/>
                <a:cs typeface="Microsoft Uighur" panose="02000000000000000000" pitchFamily="2" charset="-78"/>
                <a:sym typeface="Calibri"/>
              </a:rPr>
              <a:t>/</a:t>
            </a:r>
            <a:r>
              <a:rPr lang="ar-MA" sz="9600" kern="1200" dirty="0">
                <a:solidFill>
                  <a:srgbClr val="434E7B"/>
                </a:solidFill>
                <a:latin typeface="Microsoft Uighur" panose="02000000000000000000" pitchFamily="2" charset="-78"/>
                <a:cs typeface="Microsoft Uighur" panose="02000000000000000000" pitchFamily="2" charset="-78"/>
                <a:sym typeface="Calibri"/>
              </a:rPr>
              <a:t> ــد</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5" name="Image 4">
            <a:extLst>
              <a:ext uri="{FF2B5EF4-FFF2-40B4-BE49-F238E27FC236}">
                <a16:creationId xmlns:a16="http://schemas.microsoft.com/office/drawing/2014/main" id="{31C13B82-3744-D285-186B-395B0373E4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8F1EAF2A-42A9-4FC9-2413-E9969B09632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146E6C7D-2841-B6E5-6D7C-CAEA4F13300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98CF0792-6701-86FF-84F4-6D7C483C7EB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8670F67-34DF-0F9B-088C-ADFDDB1DE2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525417D1-8A7D-0B02-D885-15FD51C8791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C985E729-2D2E-4CA7-7FF1-1EF400D577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9019EDA2-0AD8-81A9-D176-91BB05833C8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grpSp>
        <p:nvGrpSpPr>
          <p:cNvPr id="2" name="Groupe 1">
            <a:extLst>
              <a:ext uri="{FF2B5EF4-FFF2-40B4-BE49-F238E27FC236}">
                <a16:creationId xmlns:a16="http://schemas.microsoft.com/office/drawing/2014/main" id="{91F5711B-3C4B-6AEC-FB83-DD64A6E02F60}"/>
              </a:ext>
            </a:extLst>
          </p:cNvPr>
          <p:cNvGrpSpPr/>
          <p:nvPr/>
        </p:nvGrpSpPr>
        <p:grpSpPr>
          <a:xfrm>
            <a:off x="3221340" y="3595240"/>
            <a:ext cx="279435" cy="199927"/>
            <a:chOff x="7831964" y="3929121"/>
            <a:chExt cx="594306" cy="428930"/>
          </a:xfrm>
          <a:solidFill>
            <a:schemeClr val="accent1">
              <a:lumMod val="50000"/>
            </a:schemeClr>
          </a:solidFill>
        </p:grpSpPr>
        <p:pic>
          <p:nvPicPr>
            <p:cNvPr id="13" name="Graphique 12">
              <a:extLst>
                <a:ext uri="{FF2B5EF4-FFF2-40B4-BE49-F238E27FC236}">
                  <a16:creationId xmlns:a16="http://schemas.microsoft.com/office/drawing/2014/main" id="{DE315206-9C9D-D4C3-38F7-787F2DFEC3C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4" name="Graphique 13">
              <a:extLst>
                <a:ext uri="{FF2B5EF4-FFF2-40B4-BE49-F238E27FC236}">
                  <a16:creationId xmlns:a16="http://schemas.microsoft.com/office/drawing/2014/main" id="{64C4FC64-F579-70A7-5A7C-50BEBFD842F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16216370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7DE568C6-4AD0-8348-B714-7512A9D050D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a:t>
            </a:r>
            <a:endParaRPr lang="fr-US"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E71B074-CCD1-8578-2BD6-A003A5682B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852DA77A-0F81-4D9D-8CF2-2600E3FC83F1}"/>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3" name="Image 2">
            <a:extLst>
              <a:ext uri="{FF2B5EF4-FFF2-40B4-BE49-F238E27FC236}">
                <a16:creationId xmlns:a16="http://schemas.microsoft.com/office/drawing/2014/main" id="{CF70AF56-F7BF-2DFF-2C26-A3AB9415AA9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FCC34CB-5C45-2A34-7515-34D66DC5414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C784D65-3917-C361-06E7-F7D0A4F2D11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FB518B1-836F-6314-ADC7-C95E73B69B3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0D1A2D5-44F9-DF02-625A-366F8861C0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7B8B9C1A-4716-977A-3F16-5CD4AE90BA8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9" name="Rectangle 8">
            <a:extLst>
              <a:ext uri="{FF2B5EF4-FFF2-40B4-BE49-F238E27FC236}">
                <a16:creationId xmlns:a16="http://schemas.microsoft.com/office/drawing/2014/main" id="{22234644-225A-0BBE-4E29-FA6E3614E8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0" name="Rectangle 9">
            <a:extLst>
              <a:ext uri="{FF2B5EF4-FFF2-40B4-BE49-F238E27FC236}">
                <a16:creationId xmlns:a16="http://schemas.microsoft.com/office/drawing/2014/main" id="{28AB5BFF-019F-0A32-2ED9-C334843B938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98718821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14" name="Google Shape;1479;p17">
            <a:extLst>
              <a:ext uri="{FF2B5EF4-FFF2-40B4-BE49-F238E27FC236}">
                <a16:creationId xmlns:a16="http://schemas.microsoft.com/office/drawing/2014/main" id="{4EE64F20-A47B-79A2-69A8-3E92300D1E0C}"/>
              </a:ext>
            </a:extLst>
          </p:cNvPr>
          <p:cNvSpPr txBox="1">
            <a:spLocks/>
          </p:cNvSpPr>
          <p:nvPr/>
        </p:nvSpPr>
        <p:spPr>
          <a:xfrm>
            <a:off x="632373" y="756000"/>
            <a:ext cx="6840000" cy="612000"/>
          </a:xfrm>
          <a:prstGeom prst="rect">
            <a:avLst/>
          </a:prstGeom>
          <a:noFill/>
          <a:ln>
            <a:noFill/>
          </a:ln>
        </p:spPr>
        <p:txBody>
          <a:bodyPr spcFirstLastPara="1" vert="horz" wrap="square" lIns="91425" tIns="45700" rIns="91425" bIns="45700" rtlCol="0" anchor="ctr" anchorCtr="0">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514337" rtl="0" eaLnBrk="1" fontAlgn="auto" latinLnBrk="0" hangingPunct="1">
              <a:lnSpc>
                <a:spcPct val="90000"/>
              </a:lnSpc>
              <a:spcBef>
                <a:spcPct val="0"/>
              </a:spcBef>
              <a:spcAft>
                <a:spcPts val="0"/>
              </a:spcAft>
              <a:buClr>
                <a:srgbClr val="A5A5A5"/>
              </a:buClr>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ارفعوا الألواح - صححوا</a:t>
            </a:r>
            <a:endParaRPr kumimoji="0" lang="ar-MA" sz="2400" b="0" i="0" u="none" strike="noStrike" kern="1200" cap="none" spc="0" normalizeH="0" baseline="0" noProof="0" dirty="0">
              <a:ln>
                <a:noFill/>
              </a:ln>
              <a:solidFill>
                <a:schemeClr val="bg1">
                  <a:lumMod val="50000"/>
                </a:schemeClr>
              </a:solidFill>
              <a:effectLst/>
              <a:uLnTx/>
              <a:uFillTx/>
              <a:latin typeface="Dosis Medium" pitchFamily="2" charset="0"/>
              <a:ea typeface="+mn-ea"/>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3C9E095-417C-96CB-091A-E4A9AB435B2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70183" y="612000"/>
            <a:ext cx="900000" cy="900000"/>
          </a:xfrm>
          <a:prstGeom prst="rect">
            <a:avLst/>
          </a:prstGeom>
        </p:spPr>
      </p:pic>
      <p:pic>
        <p:nvPicPr>
          <p:cNvPr id="5" name="Image 11">
            <a:extLst>
              <a:ext uri="{FF2B5EF4-FFF2-40B4-BE49-F238E27FC236}">
                <a16:creationId xmlns:a16="http://schemas.microsoft.com/office/drawing/2014/main" id="{E1C39BB9-27A1-D64E-48CA-0D9A8EB9D577}"/>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10" name="Image 9">
            <a:extLst>
              <a:ext uri="{FF2B5EF4-FFF2-40B4-BE49-F238E27FC236}">
                <a16:creationId xmlns:a16="http://schemas.microsoft.com/office/drawing/2014/main" id="{ACAB5771-7B59-5D43-89ED-577A86E476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C841FA1E-9650-586C-4EB3-9A7808A772B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FA9EFADE-1E61-77DA-AB47-803D0C012B2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C05015EC-3059-4B0D-5528-D74356419CF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0527B1B6-6E0F-F769-D3B8-8FF2D1C138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7" name="Rectangle 16">
            <a:extLst>
              <a:ext uri="{FF2B5EF4-FFF2-40B4-BE49-F238E27FC236}">
                <a16:creationId xmlns:a16="http://schemas.microsoft.com/office/drawing/2014/main" id="{D673D26F-A15A-7DB3-1C1D-10D674E3CB8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8" name="Rectangle 17">
            <a:extLst>
              <a:ext uri="{FF2B5EF4-FFF2-40B4-BE49-F238E27FC236}">
                <a16:creationId xmlns:a16="http://schemas.microsoft.com/office/drawing/2014/main" id="{B971676E-A32D-5305-5FFD-2D05BA22C58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89C6B0B7-C564-286F-9ACB-A0D430183F6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2" name="ZoneTexte 1">
            <a:extLst>
              <a:ext uri="{FF2B5EF4-FFF2-40B4-BE49-F238E27FC236}">
                <a16:creationId xmlns:a16="http://schemas.microsoft.com/office/drawing/2014/main" id="{202EA992-7E5C-A0EF-4F19-FD1C68B06112}"/>
              </a:ext>
            </a:extLst>
          </p:cNvPr>
          <p:cNvSpPr txBox="1"/>
          <p:nvPr/>
        </p:nvSpPr>
        <p:spPr>
          <a:xfrm>
            <a:off x="2490320" y="3249601"/>
            <a:ext cx="3993853"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نَـشيـد</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3" name="Groupe 2">
            <a:extLst>
              <a:ext uri="{FF2B5EF4-FFF2-40B4-BE49-F238E27FC236}">
                <a16:creationId xmlns:a16="http://schemas.microsoft.com/office/drawing/2014/main" id="{31043EBC-F52D-5EA9-AEDD-5FE4FA495895}"/>
              </a:ext>
            </a:extLst>
          </p:cNvPr>
          <p:cNvGrpSpPr/>
          <p:nvPr/>
        </p:nvGrpSpPr>
        <p:grpSpPr>
          <a:xfrm>
            <a:off x="3772938" y="3632196"/>
            <a:ext cx="279435" cy="199927"/>
            <a:chOff x="7831964" y="3929121"/>
            <a:chExt cx="594306" cy="428930"/>
          </a:xfrm>
          <a:solidFill>
            <a:schemeClr val="accent1">
              <a:lumMod val="50000"/>
            </a:schemeClr>
          </a:solidFill>
        </p:grpSpPr>
        <p:pic>
          <p:nvPicPr>
            <p:cNvPr id="6" name="Graphique 5">
              <a:extLst>
                <a:ext uri="{FF2B5EF4-FFF2-40B4-BE49-F238E27FC236}">
                  <a16:creationId xmlns:a16="http://schemas.microsoft.com/office/drawing/2014/main" id="{41DF4C45-A67D-E5DF-A276-0459E976013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34E8BB94-F3A6-1A26-809A-AEF48E2CD3F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86290482"/>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rt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نمر الآن إلى الإنتاج الكتابي. ماذا ترون في الصورة؟ من يقرأ الكلمات المرافقة للصورة؟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497427DB-C3CB-FD0A-D5FB-F1D9BADCD0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802057C-9526-84AA-7843-BBD38379D90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744F6FE-ADAB-D009-B6F5-CF022A66327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EFEA107A-78A9-59C2-3D43-9B95279A41F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B39A2E6-14E5-09D0-F750-D910414C8BB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17691784-E8E9-9365-3674-9926E10AF4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7C201DB3-F1E2-68B7-3236-CF4CCDD76AA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D1F74E3-AE03-F038-3AED-B02A3FDF128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00F45261-7D6A-83BF-4A3F-1126565BAB50}"/>
              </a:ext>
            </a:extLst>
          </p:cNvPr>
          <p:cNvSpPr txBox="1"/>
          <p:nvPr/>
        </p:nvSpPr>
        <p:spPr>
          <a:xfrm>
            <a:off x="2385628" y="507590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الشُّـرْبَـةَ – عَـمَّتـي – تُـحَـضِّـرُ</a:t>
            </a:r>
            <a:endParaRPr lang="fr-MA" sz="3600" b="1" dirty="0">
              <a:solidFill>
                <a:schemeClr val="accent5">
                  <a:lumMod val="50000"/>
                </a:schemeClr>
              </a:solidFill>
            </a:endParaRPr>
          </a:p>
        </p:txBody>
      </p:sp>
      <p:pic>
        <p:nvPicPr>
          <p:cNvPr id="13" name="Image 12">
            <a:extLst>
              <a:ext uri="{FF2B5EF4-FFF2-40B4-BE49-F238E27FC236}">
                <a16:creationId xmlns:a16="http://schemas.microsoft.com/office/drawing/2014/main" id="{EDDF5481-46F9-0C6D-E81F-D4028F8CF1F4}"/>
              </a:ext>
            </a:extLst>
          </p:cNvPr>
          <p:cNvPicPr>
            <a:picLocks noChangeAspect="1"/>
          </p:cNvPicPr>
          <p:nvPr/>
        </p:nvPicPr>
        <p:blipFill>
          <a:blip r:embed="rId7"/>
          <a:stretch>
            <a:fillRect/>
          </a:stretch>
        </p:blipFill>
        <p:spPr>
          <a:xfrm>
            <a:off x="2870775" y="1709193"/>
            <a:ext cx="3513446" cy="3102349"/>
          </a:xfrm>
          <a:prstGeom prst="rect">
            <a:avLst/>
          </a:prstGeom>
        </p:spPr>
      </p:pic>
    </p:spTree>
    <p:extLst>
      <p:ext uri="{BB962C8B-B14F-4D97-AF65-F5344CB8AC3E}">
        <p14:creationId xmlns:p14="http://schemas.microsoft.com/office/powerpoint/2010/main" val="967613137"/>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a:xfrm>
            <a:off x="632373" y="756000"/>
            <a:ext cx="6790982" cy="612000"/>
          </a:xfrm>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يمر إلى السبورة لكتابة الجملة بعد ترتيب كلماتها ؟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DF788407-4F71-502D-5536-8829026F23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CD6DD5-EE98-62E5-47C7-57E6BB28D68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3639165-ED93-B225-5726-AD60DA6B39A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EAF3FA48-877F-BD64-9A72-8FBDCADC046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78741AA5-2E8F-244B-D0AE-DDBDEE2CD15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3505F173-8DCD-996A-071D-BCFC4F24E80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E51D374F-754C-1277-23A2-B00659E53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8D6F1D7-00EC-8D20-8C8E-DECF4378A8E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1" name="ZoneTexte 10">
            <a:extLst>
              <a:ext uri="{FF2B5EF4-FFF2-40B4-BE49-F238E27FC236}">
                <a16:creationId xmlns:a16="http://schemas.microsoft.com/office/drawing/2014/main" id="{F5AF5BD9-D47B-5A59-9002-D76F9C974DEC}"/>
              </a:ext>
            </a:extLst>
          </p:cNvPr>
          <p:cNvSpPr txBox="1"/>
          <p:nvPr/>
        </p:nvSpPr>
        <p:spPr>
          <a:xfrm>
            <a:off x="2385628" y="507590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الشُّـرْبَـةَ – عَـمَّتـي – تُـحَـضِّـرُ</a:t>
            </a:r>
            <a:endParaRPr lang="fr-MA" sz="3600" b="1" dirty="0">
              <a:solidFill>
                <a:schemeClr val="accent5">
                  <a:lumMod val="50000"/>
                </a:schemeClr>
              </a:solidFill>
            </a:endParaRPr>
          </a:p>
        </p:txBody>
      </p:sp>
      <p:pic>
        <p:nvPicPr>
          <p:cNvPr id="12" name="Image 11">
            <a:extLst>
              <a:ext uri="{FF2B5EF4-FFF2-40B4-BE49-F238E27FC236}">
                <a16:creationId xmlns:a16="http://schemas.microsoft.com/office/drawing/2014/main" id="{214AF5BD-B0FC-3339-C697-9F71BBD7B356}"/>
              </a:ext>
            </a:extLst>
          </p:cNvPr>
          <p:cNvPicPr>
            <a:picLocks noChangeAspect="1"/>
          </p:cNvPicPr>
          <p:nvPr/>
        </p:nvPicPr>
        <p:blipFill>
          <a:blip r:embed="rId7"/>
          <a:stretch>
            <a:fillRect/>
          </a:stretch>
        </p:blipFill>
        <p:spPr>
          <a:xfrm>
            <a:off x="2870775" y="1709193"/>
            <a:ext cx="3513446" cy="3102349"/>
          </a:xfrm>
          <a:prstGeom prst="rect">
            <a:avLst/>
          </a:prstGeom>
        </p:spPr>
      </p:pic>
    </p:spTree>
    <p:extLst>
      <p:ext uri="{BB962C8B-B14F-4D97-AF65-F5344CB8AC3E}">
        <p14:creationId xmlns:p14="http://schemas.microsoft.com/office/powerpoint/2010/main" val="111783078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هكذا نكتب الجملة بعد ترتيب كلماتها. من يقرأ الجملة؟</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EA49A32-979F-7925-9A60-1C9FDCDD61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D3878FD-7C41-1831-9FE1-EF6B548D346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C2AFD6-2BDA-E688-E368-A4760B231D5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CB447409-89C9-C7BF-A21C-178C051E03D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2FA641F-BD7D-2BEA-02C3-97FC1975F4E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AD733DC6-23D0-AC95-9237-2351FDDFBB4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A58B8015-6D46-0277-9B5D-1B70CB0E459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C7BBC424-2765-4540-1765-5B1C87F1DB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E47CDF10-A36D-AB76-C929-3DD405021F48}"/>
              </a:ext>
            </a:extLst>
          </p:cNvPr>
          <p:cNvSpPr txBox="1"/>
          <p:nvPr/>
        </p:nvSpPr>
        <p:spPr>
          <a:xfrm>
            <a:off x="2385628" y="5075905"/>
            <a:ext cx="4660491" cy="646331"/>
          </a:xfrm>
          <a:prstGeom prst="rect">
            <a:avLst/>
          </a:prstGeom>
          <a:noFill/>
          <a:ln w="28575">
            <a:solidFill>
              <a:schemeClr val="tx1"/>
            </a:solidFill>
          </a:ln>
        </p:spPr>
        <p:txBody>
          <a:bodyPr wrap="square" rtlCol="0">
            <a:spAutoFit/>
          </a:bodyPr>
          <a:lstStyle/>
          <a:p>
            <a:pPr algn="ctr"/>
            <a:r>
              <a:rPr lang="ar-MA" sz="3600" b="1" dirty="0">
                <a:solidFill>
                  <a:srgbClr val="C00000"/>
                </a:solidFill>
              </a:rPr>
              <a:t>تُـحَـضِّـرُ عَـمَّتـي الشُّـرْبَـةَ.</a:t>
            </a:r>
            <a:endParaRPr lang="fr-MA" sz="3600" b="1" dirty="0">
              <a:solidFill>
                <a:srgbClr val="C00000"/>
              </a:solidFill>
            </a:endParaRPr>
          </a:p>
        </p:txBody>
      </p:sp>
      <p:pic>
        <p:nvPicPr>
          <p:cNvPr id="12" name="Image 11">
            <a:extLst>
              <a:ext uri="{FF2B5EF4-FFF2-40B4-BE49-F238E27FC236}">
                <a16:creationId xmlns:a16="http://schemas.microsoft.com/office/drawing/2014/main" id="{8C19B43F-D51A-55AB-C5D5-4A4AB8CEF264}"/>
              </a:ext>
            </a:extLst>
          </p:cNvPr>
          <p:cNvPicPr>
            <a:picLocks noChangeAspect="1"/>
          </p:cNvPicPr>
          <p:nvPr/>
        </p:nvPicPr>
        <p:blipFill>
          <a:blip r:embed="rId7"/>
          <a:stretch>
            <a:fillRect/>
          </a:stretch>
        </p:blipFill>
        <p:spPr>
          <a:xfrm>
            <a:off x="2870775" y="1709193"/>
            <a:ext cx="3513446" cy="3102349"/>
          </a:xfrm>
          <a:prstGeom prst="rect">
            <a:avLst/>
          </a:prstGeom>
        </p:spPr>
      </p:pic>
    </p:spTree>
    <p:extLst>
      <p:ext uri="{BB962C8B-B14F-4D97-AF65-F5344CB8AC3E}">
        <p14:creationId xmlns:p14="http://schemas.microsoft.com/office/powerpoint/2010/main" val="363656274"/>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053468C4-B3FB-CA39-E56A-651687ADB169}"/>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4445A4B-4667-5C4C-CD9A-876D43F4B9D2}"/>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25235D0-0D97-538D-83F1-E035517369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4F59A6-B756-0CD9-5B3B-6684B7AD85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77F16C2-F55F-2667-178A-6BB51F31DCB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F2101ED-2D36-74DA-AB73-5C5767AEC7D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DC1AE4F-FDAA-C035-60E5-E350BBA753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CD82D8C8-D329-62A5-C125-F52DC17DC1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B61B8781-950D-52CA-687E-6B933548AA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4A16CE8A-B2BF-1FBF-CE25-F3FB882A1AA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365994238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351A-5794-720D-3F11-9C00AD97E26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8BBB031-8116-6018-91B0-5FCBBD810393}"/>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لاحظوا الصورة . من يقرأ كلمات الجملة؟</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8045B24-A91A-1D57-EEFA-7F5CD68E6B2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EB7BDB7-D439-CBA7-808C-02B796F9C6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770B5F7-38CD-2CDC-9D48-5F40A9032E1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09EADF1-1329-8151-E3D8-E5AC6ABF8C7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242FBE5-249E-0266-D29C-7B2D231259E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9BAA36BC-EE9D-370D-601C-79279FE7AD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812CCABB-FD57-2D29-DE7A-744D1A633D6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1F3B7189-25A2-364B-1BD8-EBBF26D7172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AE416430-C77A-4AC0-28E3-CCAFCEEEFFA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7" name="ZoneTexte 16">
            <a:extLst>
              <a:ext uri="{FF2B5EF4-FFF2-40B4-BE49-F238E27FC236}">
                <a16:creationId xmlns:a16="http://schemas.microsoft.com/office/drawing/2014/main" id="{0A671466-6B75-DBA0-25F4-44E354F54061}"/>
              </a:ext>
            </a:extLst>
          </p:cNvPr>
          <p:cNvSpPr txBox="1"/>
          <p:nvPr/>
        </p:nvSpPr>
        <p:spPr>
          <a:xfrm>
            <a:off x="2555194" y="5149773"/>
            <a:ext cx="4033611" cy="584775"/>
          </a:xfrm>
          <a:prstGeom prst="rect">
            <a:avLst/>
          </a:prstGeom>
          <a:noFill/>
          <a:ln w="28575">
            <a:solidFill>
              <a:schemeClr val="tx1"/>
            </a:solidFill>
          </a:ln>
        </p:spPr>
        <p:txBody>
          <a:bodyPr wrap="square" rtlCol="0">
            <a:spAutoFit/>
          </a:bodyPr>
          <a:lstStyle/>
          <a:p>
            <a:pPr algn="ctr" rtl="1"/>
            <a:r>
              <a:rPr lang="ar-MA" sz="3200" b="1" dirty="0">
                <a:solidFill>
                  <a:schemeClr val="accent5">
                    <a:lumMod val="50000"/>
                  </a:schemeClr>
                </a:solidFill>
              </a:rPr>
              <a:t>هُـدى – شَـمْـساً – تَـرْسُـمُ</a:t>
            </a:r>
            <a:endParaRPr lang="fr-MA" sz="3200" b="1" dirty="0">
              <a:solidFill>
                <a:schemeClr val="accent5">
                  <a:lumMod val="50000"/>
                </a:schemeClr>
              </a:solidFill>
            </a:endParaRPr>
          </a:p>
        </p:txBody>
      </p:sp>
      <p:pic>
        <p:nvPicPr>
          <p:cNvPr id="11" name="Image 10">
            <a:extLst>
              <a:ext uri="{FF2B5EF4-FFF2-40B4-BE49-F238E27FC236}">
                <a16:creationId xmlns:a16="http://schemas.microsoft.com/office/drawing/2014/main" id="{63ECA980-EDC4-A9C1-6B80-626EC2ABBE41}"/>
              </a:ext>
            </a:extLst>
          </p:cNvPr>
          <p:cNvPicPr>
            <a:picLocks noChangeAspect="1"/>
          </p:cNvPicPr>
          <p:nvPr/>
        </p:nvPicPr>
        <p:blipFill>
          <a:blip r:embed="rId7"/>
          <a:stretch>
            <a:fillRect/>
          </a:stretch>
        </p:blipFill>
        <p:spPr>
          <a:xfrm>
            <a:off x="3032352" y="1845879"/>
            <a:ext cx="3079296" cy="30163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8804751"/>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1D1D-458E-6D45-3F77-DBDD8C63EEA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3B88D2D-5467-8A04-7C49-0FDD64DC85CB}"/>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الجملة في دفاتركم بعد ترتيب كلماتها. لا تنسوا النقطة في نهاية الجملة.</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9239F638-CA6C-98D1-95AE-D489FED1204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F7CACD4C-9654-C76E-488D-AF412EF25E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3F65A10-C43B-24C8-1B4C-51B652D57B1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EB260B1-6945-ACBA-412F-633340F9EB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4DA244BA-C8FC-21F2-7E60-33003261806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886A8FEF-D9B4-A7A7-AD07-661A9F28CFA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061B5988-651A-5881-691B-04DB9D80FD7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A0B1E825-5562-7FC6-AFAB-190EC7FA8DC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9160D93-C7E1-DBA5-164A-00F68E6AB8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DBDC7B33-5374-AACB-3DBF-19A6250131A8}"/>
              </a:ext>
            </a:extLst>
          </p:cNvPr>
          <p:cNvSpPr txBox="1"/>
          <p:nvPr/>
        </p:nvSpPr>
        <p:spPr>
          <a:xfrm>
            <a:off x="2555194" y="5149773"/>
            <a:ext cx="4033611" cy="584775"/>
          </a:xfrm>
          <a:prstGeom prst="rect">
            <a:avLst/>
          </a:prstGeom>
          <a:noFill/>
          <a:ln w="28575">
            <a:solidFill>
              <a:schemeClr val="tx1"/>
            </a:solidFill>
          </a:ln>
        </p:spPr>
        <p:txBody>
          <a:bodyPr wrap="square" rtlCol="0">
            <a:spAutoFit/>
          </a:bodyPr>
          <a:lstStyle/>
          <a:p>
            <a:pPr algn="ctr" rtl="1"/>
            <a:r>
              <a:rPr lang="ar-MA" sz="3200" b="1" dirty="0">
                <a:solidFill>
                  <a:schemeClr val="accent5">
                    <a:lumMod val="50000"/>
                  </a:schemeClr>
                </a:solidFill>
              </a:rPr>
              <a:t>هُـدى – شَـمْـساً – تَـرْسُـمُ</a:t>
            </a:r>
            <a:endParaRPr lang="fr-MA" sz="3200" b="1" dirty="0">
              <a:solidFill>
                <a:schemeClr val="accent5">
                  <a:lumMod val="50000"/>
                </a:schemeClr>
              </a:solidFill>
            </a:endParaRPr>
          </a:p>
        </p:txBody>
      </p:sp>
      <p:pic>
        <p:nvPicPr>
          <p:cNvPr id="13" name="Image 12">
            <a:extLst>
              <a:ext uri="{FF2B5EF4-FFF2-40B4-BE49-F238E27FC236}">
                <a16:creationId xmlns:a16="http://schemas.microsoft.com/office/drawing/2014/main" id="{CD8250E5-FA21-44E0-AEF7-5D3770D9B3EE}"/>
              </a:ext>
            </a:extLst>
          </p:cNvPr>
          <p:cNvPicPr>
            <a:picLocks noChangeAspect="1"/>
          </p:cNvPicPr>
          <p:nvPr/>
        </p:nvPicPr>
        <p:blipFill>
          <a:blip r:embed="rId7"/>
          <a:stretch>
            <a:fillRect/>
          </a:stretch>
        </p:blipFill>
        <p:spPr>
          <a:xfrm>
            <a:off x="3032352" y="1845879"/>
            <a:ext cx="3079296" cy="30163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48185165"/>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8EDD-0CEA-2C93-0A9A-FD08606688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AC9C698-DB25-465B-9532-D8F269B63C87}"/>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صححوا في دفاتركم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9CF0B9C-D54E-799C-44F1-927A7032E70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7A78B03-B75B-1DC5-0738-2F87E9A6AE2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AD276DF-5B32-704D-3C35-F4FEC7A4C57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DDA4626-29F7-C6E2-E070-2F4DEF1E2CC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675D6457-E7B5-288D-BA2B-577C2D1541E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75B68100-1629-E5E3-4A63-4E6279A86D4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32717DF4-E0AE-68B4-8C4A-D04BD4CF4BF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8C50AA61-618D-5521-DFF4-61505B63334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DC9B7FD-4230-4D2B-BB76-0199A17773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58627278-0B6D-DC3A-F880-D00473A569F4}"/>
              </a:ext>
            </a:extLst>
          </p:cNvPr>
          <p:cNvSpPr txBox="1"/>
          <p:nvPr/>
        </p:nvSpPr>
        <p:spPr>
          <a:xfrm>
            <a:off x="2555194" y="5149773"/>
            <a:ext cx="4033611" cy="584775"/>
          </a:xfrm>
          <a:prstGeom prst="rect">
            <a:avLst/>
          </a:prstGeom>
          <a:noFill/>
          <a:ln w="28575">
            <a:solidFill>
              <a:schemeClr val="tx1"/>
            </a:solidFill>
          </a:ln>
        </p:spPr>
        <p:txBody>
          <a:bodyPr wrap="square" rtlCol="0">
            <a:spAutoFit/>
          </a:bodyPr>
          <a:lstStyle/>
          <a:p>
            <a:pPr algn="ctr" rtl="1"/>
            <a:r>
              <a:rPr lang="ar-MA" sz="3200" b="1" dirty="0">
                <a:solidFill>
                  <a:srgbClr val="C00000"/>
                </a:solidFill>
              </a:rPr>
              <a:t>تَـرْسُـمُ هُـدى شَـمْـساً.</a:t>
            </a:r>
            <a:endParaRPr lang="fr-MA" sz="3200" b="1" dirty="0">
              <a:solidFill>
                <a:srgbClr val="C00000"/>
              </a:solidFill>
            </a:endParaRPr>
          </a:p>
        </p:txBody>
      </p:sp>
      <p:pic>
        <p:nvPicPr>
          <p:cNvPr id="13" name="Image 12">
            <a:extLst>
              <a:ext uri="{FF2B5EF4-FFF2-40B4-BE49-F238E27FC236}">
                <a16:creationId xmlns:a16="http://schemas.microsoft.com/office/drawing/2014/main" id="{9A207F9C-6722-0B5C-C1FC-1AA21CBD33C5}"/>
              </a:ext>
            </a:extLst>
          </p:cNvPr>
          <p:cNvPicPr>
            <a:picLocks noChangeAspect="1"/>
          </p:cNvPicPr>
          <p:nvPr/>
        </p:nvPicPr>
        <p:blipFill>
          <a:blip r:embed="rId7"/>
          <a:stretch>
            <a:fillRect/>
          </a:stretch>
        </p:blipFill>
        <p:spPr>
          <a:xfrm>
            <a:off x="3032352" y="1845879"/>
            <a:ext cx="3079296" cy="30163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6577897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الشرائح الموالية موجهة للأساتذة المعنيين بتقويم موارد الثلاثة أسابيع</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315479198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54BDF-9DC7-0E55-BC81-20A908131A9D}"/>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4D48DA34-4842-74DD-45A0-F73D183C63EF}"/>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يشغل  الأستاذ  المتعلمين غير المعنيين بروائز المعجم والتحدث والطلاقة بنشاط  كتابي</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2639058217"/>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60.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texte, capture d’écran, calendrier&#10;&#10;Le contenu généré par l’IA peut être incorrect.">
            <a:extLst>
              <a:ext uri="{FF2B5EF4-FFF2-40B4-BE49-F238E27FC236}">
                <a16:creationId xmlns:a16="http://schemas.microsoft.com/office/drawing/2014/main" id="{A0FCCB03-B7CB-FEE3-B36E-7BC8E86D4E80}"/>
              </a:ext>
            </a:extLst>
          </p:cNvPr>
          <p:cNvPicPr>
            <a:picLocks noChangeAspect="1"/>
          </p:cNvPicPr>
          <p:nvPr/>
        </p:nvPicPr>
        <p:blipFill>
          <a:blip r:embed="rId4"/>
          <a:stretch>
            <a:fillRect/>
          </a:stretch>
        </p:blipFill>
        <p:spPr>
          <a:xfrm>
            <a:off x="2820235" y="1724502"/>
            <a:ext cx="3334759" cy="4625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1526978"/>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اكتبوا مقاطع حرفي الشين والهاء</a:t>
            </a:r>
            <a:endParaRPr sz="2400" dirty="0">
              <a:solidFill>
                <a:schemeClr val="bg1">
                  <a:lumMod val="50000"/>
                </a:schemeClr>
              </a:solidFill>
            </a:endParaRPr>
          </a:p>
        </p:txBody>
      </p:sp>
      <p:pic>
        <p:nvPicPr>
          <p:cNvPr id="4" name="Image 3">
            <a:extLst>
              <a:ext uri="{FF2B5EF4-FFF2-40B4-BE49-F238E27FC236}">
                <a16:creationId xmlns:a16="http://schemas.microsoft.com/office/drawing/2014/main" id="{561BC24D-BE6C-44BB-AD9F-06F805606D9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58F68DA1-C19E-3CE1-51FE-8EDE1B8C19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DB00B7C3-9D66-24D1-BDB9-F4D1E86397A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F2468BA-17BA-61AF-2A66-8B52FDCBB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7ADAF4A-AF6C-E6E0-AAA9-7C1BCA9DCC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F6545E6E-07D6-C482-8C17-677FA24536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4B5F32B5-5FD5-1AE9-A686-9494CA1F8B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CDE7C93B-EF50-4503-9EF1-D2CB01D332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7"/>
          <a:srcRect/>
          <a:stretch>
            <a:fillRect/>
          </a:stretch>
        </p:blipFill>
        <p:spPr>
          <a:xfrm>
            <a:off x="7924249" y="684000"/>
            <a:ext cx="829226" cy="829226"/>
          </a:xfrm>
          <a:prstGeom prst="rect">
            <a:avLst/>
          </a:prstGeom>
        </p:spPr>
      </p:pic>
      <p:pic>
        <p:nvPicPr>
          <p:cNvPr id="6" name="Image 5" descr="Une image contenant texte, capture d’écran, calendrier&#10;&#10;Le contenu généré par l’IA peut être incorrect.">
            <a:extLst>
              <a:ext uri="{FF2B5EF4-FFF2-40B4-BE49-F238E27FC236}">
                <a16:creationId xmlns:a16="http://schemas.microsoft.com/office/drawing/2014/main" id="{E1A6ECED-7DDF-A290-5F0F-A0A3BC9EDAFF}"/>
              </a:ext>
            </a:extLst>
          </p:cNvPr>
          <p:cNvPicPr>
            <a:picLocks noChangeAspect="1"/>
          </p:cNvPicPr>
          <p:nvPr/>
        </p:nvPicPr>
        <p:blipFill>
          <a:blip r:embed="rId8"/>
          <a:stretch>
            <a:fillRect/>
          </a:stretch>
        </p:blipFill>
        <p:spPr>
          <a:xfrm>
            <a:off x="2820235" y="1724502"/>
            <a:ext cx="3334759" cy="4625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698020" y="4999081"/>
            <a:ext cx="3579187" cy="135129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3250554030"/>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كتابة المقاطع، ينقل الكلمات والفقرة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7D0B2F48-583E-E91F-71C4-7CD91B1FDE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CC2A16-7867-DAA4-97E6-C85D964F7C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47FAED1D-3999-A8BE-000A-13FDF15375D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C3C48075-84D8-30F3-E90B-9B87D2A1B09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2BFF00E-3B03-58F8-A598-634D3E4472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955CBC7B-4B0E-89AB-E4AB-293A2419B9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BA4C5754-A76A-7F52-3913-1AA6081D13D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21F71127-9902-42F3-F902-940E4D68C3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descr="Une image contenant texte, capture d’écran, calendrier&#10;&#10;Le contenu généré par l’IA peut être incorrect.">
            <a:extLst>
              <a:ext uri="{FF2B5EF4-FFF2-40B4-BE49-F238E27FC236}">
                <a16:creationId xmlns:a16="http://schemas.microsoft.com/office/drawing/2014/main" id="{B45B797B-A5ED-5E6D-0EFF-70E22FC4A8AF}"/>
              </a:ext>
            </a:extLst>
          </p:cNvPr>
          <p:cNvPicPr>
            <a:picLocks noChangeAspect="1"/>
          </p:cNvPicPr>
          <p:nvPr/>
        </p:nvPicPr>
        <p:blipFill>
          <a:blip r:embed="rId8"/>
          <a:stretch>
            <a:fillRect/>
          </a:stretch>
        </p:blipFill>
        <p:spPr>
          <a:xfrm>
            <a:off x="2820235" y="1724502"/>
            <a:ext cx="3334759" cy="4625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2581;p126">
            <a:extLst>
              <a:ext uri="{FF2B5EF4-FFF2-40B4-BE49-F238E27FC236}">
                <a16:creationId xmlns:a16="http://schemas.microsoft.com/office/drawing/2014/main" id="{8193F3EB-7CB7-7B2A-0F04-01A11C8D3D3F}"/>
              </a:ext>
            </a:extLst>
          </p:cNvPr>
          <p:cNvSpPr/>
          <p:nvPr/>
        </p:nvSpPr>
        <p:spPr>
          <a:xfrm>
            <a:off x="2578089" y="3429000"/>
            <a:ext cx="3750149" cy="1609165"/>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1254447634"/>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704315" y="3087000"/>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تحدث: </a:t>
            </a:r>
            <a:r>
              <a:rPr lang="fr-MA" sz="2000" b="1" dirty="0">
                <a:cs typeface="Microsoft Uighur" panose="02000000000000000000" pitchFamily="2" charset="-78"/>
              </a:rPr>
              <a:t>PO1</a:t>
            </a:r>
            <a:r>
              <a:rPr lang="ar-MA" sz="2000" b="1" dirty="0">
                <a:cs typeface="Microsoft Uighur" panose="02000000000000000000" pitchFamily="2" charset="-78"/>
              </a:rPr>
              <a:t> -  </a:t>
            </a:r>
            <a:r>
              <a:rPr lang="fr-MA" sz="2000" b="1" dirty="0">
                <a:cs typeface="Microsoft Uighur" panose="02000000000000000000" pitchFamily="2" charset="-78"/>
              </a:rPr>
              <a:t>PO2</a:t>
            </a:r>
          </a:p>
          <a:p>
            <a:pPr lvl="0" algn="r" rtl="1">
              <a:buClr>
                <a:srgbClr val="424D7B"/>
              </a:buClr>
              <a:buSzPct val="50000"/>
            </a:pPr>
            <a:r>
              <a:rPr lang="ar-MA" sz="2800" b="1" dirty="0">
                <a:cs typeface="Microsoft Uighur" panose="02000000000000000000" pitchFamily="2" charset="-78"/>
              </a:rPr>
              <a:t>معجم: </a:t>
            </a:r>
            <a:r>
              <a:rPr lang="fr-MA" sz="2000" b="1" dirty="0">
                <a:cs typeface="Microsoft Uighur" panose="02000000000000000000" pitchFamily="2" charset="-78"/>
              </a:rPr>
              <a:t>V1</a:t>
            </a:r>
            <a:endParaRPr lang="ar-MA" sz="2800" b="1" dirty="0">
              <a:cs typeface="Microsoft Uighur" panose="02000000000000000000" pitchFamily="2" charset="-78"/>
            </a:endParaRPr>
          </a:p>
          <a:p>
            <a:pPr lvl="0" algn="r" rtl="1">
              <a:buClr>
                <a:srgbClr val="424D7B"/>
              </a:buClr>
              <a:buSzPct val="50000"/>
            </a:pPr>
            <a:r>
              <a:rPr lang="ar-MA" sz="2800" b="1" dirty="0">
                <a:cs typeface="Microsoft Uighur" panose="02000000000000000000" pitchFamily="2" charset="-78"/>
              </a:rPr>
              <a:t>قراءة: </a:t>
            </a:r>
            <a:r>
              <a:rPr lang="fr-MA" sz="2000" b="1" dirty="0">
                <a:cs typeface="Microsoft Uighur" panose="02000000000000000000" pitchFamily="2" charset="-78"/>
              </a:rPr>
              <a:t>LF1</a:t>
            </a:r>
            <a:endParaRPr lang="ar-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B2C99278-21E7-456F-3CB6-A830319A1116}"/>
              </a:ext>
            </a:extLst>
          </p:cNvPr>
          <p:cNvSpPr txBox="1"/>
          <p:nvPr/>
        </p:nvSpPr>
        <p:spPr>
          <a:xfrm>
            <a:off x="2868530" y="1807373"/>
            <a:ext cx="4267515" cy="584775"/>
          </a:xfrm>
          <a:prstGeom prst="rect">
            <a:avLst/>
          </a:prstGeom>
          <a:noFill/>
        </p:spPr>
        <p:txBody>
          <a:bodyPr wrap="none" rtlCol="0">
            <a:spAutoFit/>
          </a:bodyPr>
          <a:lstStyle/>
          <a:p>
            <a:pPr lvl="0" algn="r" defTabSz="457200" rtl="1">
              <a:buClrTx/>
              <a:defRPr/>
            </a:pPr>
            <a:r>
              <a:rPr lang="ar-MA" sz="3200" b="1" kern="1200" dirty="0">
                <a:solidFill>
                  <a:srgbClr val="424D7B"/>
                </a:solidFill>
                <a:latin typeface="Microsoft Uighur" panose="02000000000000000000" pitchFamily="2" charset="-78"/>
                <a:ea typeface="+mn-ea"/>
                <a:cs typeface="Microsoft Uighur" panose="02000000000000000000" pitchFamily="2" charset="-78"/>
              </a:rPr>
              <a:t>التقويم الفردي الشفهي</a:t>
            </a:r>
            <a:r>
              <a:rPr lang="fr-FR" sz="3200" b="1" kern="1200" dirty="0">
                <a:solidFill>
                  <a:srgbClr val="424D7B"/>
                </a:solidFill>
                <a:latin typeface="Microsoft Uighur" panose="02000000000000000000" pitchFamily="2" charset="-78"/>
                <a:ea typeface="+mn-ea"/>
                <a:cs typeface="Microsoft Uighur" panose="02000000000000000000" pitchFamily="2" charset="-78"/>
              </a:rPr>
              <a:t>  </a:t>
            </a:r>
            <a:r>
              <a:rPr lang="ar-MA" sz="3200" b="1" kern="1200" dirty="0">
                <a:solidFill>
                  <a:srgbClr val="424D7B"/>
                </a:solidFill>
                <a:latin typeface="Microsoft Uighur" panose="02000000000000000000" pitchFamily="2" charset="-78"/>
                <a:ea typeface="+mn-ea"/>
                <a:cs typeface="Microsoft Uighur" panose="02000000000000000000" pitchFamily="2" charset="-78"/>
              </a:rPr>
              <a:t>للمجموعة الثالثة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875071" y="1720645"/>
            <a:ext cx="562828" cy="514912"/>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100</a:t>
            </a:r>
            <a:endParaRPr lang="fr-MA" sz="1000" b="1" dirty="0">
              <a:solidFill>
                <a:schemeClr val="tx1"/>
              </a:solidFil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6998289" y="2997739"/>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a:t>
            </a:r>
            <a:r>
              <a:rPr lang="ar-MA" dirty="0"/>
              <a:t>1</a:t>
            </a:r>
            <a:endParaRPr lang="fr-MA" dirty="0"/>
          </a:p>
        </p:txBody>
      </p:sp>
      <p:sp>
        <p:nvSpPr>
          <p:cNvPr id="7" name="Nuage 6">
            <a:extLst>
              <a:ext uri="{FF2B5EF4-FFF2-40B4-BE49-F238E27FC236}">
                <a16:creationId xmlns:a16="http://schemas.microsoft.com/office/drawing/2014/main" id="{BDE372E5-FDDB-D0C0-4D32-80675B077AA4}"/>
              </a:ext>
            </a:extLst>
          </p:cNvPr>
          <p:cNvSpPr/>
          <p:nvPr/>
        </p:nvSpPr>
        <p:spPr>
          <a:xfrm>
            <a:off x="6998289" y="1909027"/>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1</a:t>
            </a:r>
            <a:endParaRPr lang="fr-MA" dirty="0"/>
          </a:p>
        </p:txBody>
      </p:sp>
      <p:sp>
        <p:nvSpPr>
          <p:cNvPr id="10" name="Nuage 9">
            <a:extLst>
              <a:ext uri="{FF2B5EF4-FFF2-40B4-BE49-F238E27FC236}">
                <a16:creationId xmlns:a16="http://schemas.microsoft.com/office/drawing/2014/main" id="{95E8943D-8450-632D-3343-E7B7B32B8E2C}"/>
              </a:ext>
            </a:extLst>
          </p:cNvPr>
          <p:cNvSpPr/>
          <p:nvPr/>
        </p:nvSpPr>
        <p:spPr>
          <a:xfrm>
            <a:off x="6998292" y="4126288"/>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LF1</a:t>
            </a:r>
            <a:endParaRPr lang="fr-MA" dirty="0"/>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012013"/>
            <a:ext cx="5613020" cy="523220"/>
          </a:xfrm>
          <a:prstGeom prst="rect">
            <a:avLst/>
          </a:prstGeom>
          <a:noFill/>
        </p:spPr>
        <p:txBody>
          <a:bodyPr wrap="square" rtlCol="0">
            <a:spAutoFit/>
          </a:bodyPr>
          <a:lstStyle/>
          <a:p>
            <a:pPr algn="r"/>
            <a:r>
              <a:rPr lang="a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إنتاج مفردات من معجم المجالي انطلاقا من مشاهد. </a:t>
            </a:r>
            <a:endParaRPr lang="f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01863"/>
            <a:ext cx="5613020"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المشاركة في حوار بتوظيف الأفعال الكلامية المدرسة.</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089896"/>
            <a:ext cx="5613020"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تسمية حروف وقراءة كلمات بدقة.</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5" name="Nuage 24">
            <a:extLst>
              <a:ext uri="{FF2B5EF4-FFF2-40B4-BE49-F238E27FC236}">
                <a16:creationId xmlns:a16="http://schemas.microsoft.com/office/drawing/2014/main" id="{400E654D-4E2E-E3A4-C182-3450B2384AE8}"/>
              </a:ext>
            </a:extLst>
          </p:cNvPr>
          <p:cNvSpPr/>
          <p:nvPr/>
        </p:nvSpPr>
        <p:spPr>
          <a:xfrm>
            <a:off x="6998290" y="2453029"/>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2</a:t>
            </a:r>
            <a:endParaRPr lang="fr-MA" dirty="0"/>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464974"/>
            <a:ext cx="6152715"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أخذ الكلمة لإنتاج نصوص شفهية بغرض السرد أو الوصف انطلاقا من مشاهد.</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529712" y="1962270"/>
            <a:ext cx="7924799" cy="4119717"/>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يتم تقويم المعجم والتحدث والقراءة في الأيام الثلاثة الأولى من الأسبوع السادس.</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إلى ثلاث مجموعات. تمرر الروائز الفردية في اليوم الأول للمجموعة الأولى من المتعلمين، وفي اليوم الثاني للمجموعة الثانية وفي اليوم الثالث للمجموعة الثالثة..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algn="ctr" rtl="1"/>
              <a:r>
                <a:rPr lang="ar-MA" sz="4800" b="1" dirty="0">
                  <a:solidFill>
                    <a:srgbClr val="0097B2"/>
                  </a:solidFill>
                  <a:latin typeface="Microsoft Uighur" panose="02000000000000000000" pitchFamily="2" charset="-78"/>
                  <a:cs typeface="Microsoft Uighur" panose="02000000000000000000" pitchFamily="2" charset="-78"/>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تقويم فردي للمجموعة الثالثة</a:t>
              </a:r>
              <a:endParaRPr lang="ar-MA" sz="2800" b="1" dirty="0">
                <a:solidFill>
                  <a:srgbClr val="0097B2"/>
                </a:solidFill>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(PO1)</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extLst>
              <p:ext uri="{D42A27DB-BD31-4B8C-83A1-F6EECF244321}">
                <p14:modId xmlns:p14="http://schemas.microsoft.com/office/powerpoint/2010/main" val="1960814138"/>
              </p:ext>
            </p:extLst>
          </p:nvPr>
        </p:nvGraphicFramePr>
        <p:xfrm>
          <a:off x="707923" y="1840572"/>
          <a:ext cx="7472659" cy="4581198"/>
        </p:xfrm>
        <a:graphic>
          <a:graphicData uri="http://schemas.openxmlformats.org/drawingml/2006/table">
            <a:tbl>
              <a:tblPr rtl="1" firstRow="1" firstCol="1" bandRow="1">
                <a:tableStyleId>{2C733AFA-3FCC-4A63-ADFC-33A60633C5B0}</a:tableStyleId>
              </a:tblPr>
              <a:tblGrid>
                <a:gridCol w="1819111">
                  <a:extLst>
                    <a:ext uri="{9D8B030D-6E8A-4147-A177-3AD203B41FA5}">
                      <a16:colId xmlns:a16="http://schemas.microsoft.com/office/drawing/2014/main" val="3323234144"/>
                    </a:ext>
                  </a:extLst>
                </a:gridCol>
                <a:gridCol w="2762864">
                  <a:extLst>
                    <a:ext uri="{9D8B030D-6E8A-4147-A177-3AD203B41FA5}">
                      <a16:colId xmlns:a16="http://schemas.microsoft.com/office/drawing/2014/main" val="2565114659"/>
                    </a:ext>
                  </a:extLst>
                </a:gridCol>
                <a:gridCol w="1602658">
                  <a:extLst>
                    <a:ext uri="{9D8B030D-6E8A-4147-A177-3AD203B41FA5}">
                      <a16:colId xmlns:a16="http://schemas.microsoft.com/office/drawing/2014/main" val="3934179830"/>
                    </a:ext>
                  </a:extLst>
                </a:gridCol>
                <a:gridCol w="1288026">
                  <a:extLst>
                    <a:ext uri="{9D8B030D-6E8A-4147-A177-3AD203B41FA5}">
                      <a16:colId xmlns:a16="http://schemas.microsoft.com/office/drawing/2014/main" val="3766131389"/>
                    </a:ext>
                  </a:extLst>
                </a:gridCol>
              </a:tblGrid>
              <a:tr h="401183">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870691">
                <a:tc>
                  <a:txBody>
                    <a:bodyPr/>
                    <a:lstStyle/>
                    <a:p>
                      <a:pPr algn="ctr" rtl="1">
                        <a:lnSpc>
                          <a:spcPct val="115000"/>
                        </a:lnSpc>
                        <a:spcAft>
                          <a:spcPts val="800"/>
                        </a:spcAft>
                        <a:buNone/>
                      </a:pPr>
                      <a:r>
                        <a:rPr lang="ar-MA" sz="2000" b="0" kern="100" dirty="0">
                          <a:solidFill>
                            <a:srgbClr val="434E7B"/>
                          </a:solidFill>
                          <a:effectLst/>
                        </a:rPr>
                        <a:t>ماذا عليك أن تفعل لتحافظ على صحتك؟</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عليه أن يفعل: أنظف أسناني بالفرشاة ومعجون الأسنان. </a:t>
                      </a:r>
                      <a:r>
                        <a:rPr lang="ar-MA" sz="1400" kern="100" dirty="0">
                          <a:effectLst/>
                          <a:latin typeface="Aptos" panose="020B0004020202020204" pitchFamily="34" charset="0"/>
                          <a:ea typeface="Aptos" panose="020B0004020202020204" pitchFamily="34" charset="0"/>
                          <a:cs typeface="Arial" panose="020B0604020202020204" pitchFamily="34" charset="0"/>
                        </a:rPr>
                        <a:t>أنظف (ننظف/ أغسل. نغسل) يدي بالماء والصابون.</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أستحم (نستحم) بالماء والصابون. آكل (نأكل) الخضر والفواكه.</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algn="ctr" rtl="1">
                        <a:lnSpc>
                          <a:spcPct val="115000"/>
                        </a:lnSpc>
                        <a:spcAft>
                          <a:spcPts val="800"/>
                        </a:spcAft>
                        <a:buNone/>
                      </a:pPr>
                      <a:r>
                        <a:rPr lang="ar-MA" sz="20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673121">
                <a:tc>
                  <a:txBody>
                    <a:bodyPr/>
                    <a:lstStyle/>
                    <a:p>
                      <a:pPr algn="ctr" rtl="1">
                        <a:lnSpc>
                          <a:spcPct val="115000"/>
                        </a:lnSpc>
                        <a:spcAft>
                          <a:spcPts val="800"/>
                        </a:spcAft>
                        <a:buNone/>
                      </a:pPr>
                      <a:r>
                        <a:rPr lang="ar-MA" sz="2000" b="0" kern="100" dirty="0">
                          <a:solidFill>
                            <a:srgbClr val="434E7B"/>
                          </a:solidFill>
                          <a:effectLst/>
                        </a:rPr>
                        <a:t>ما الذي يجب ألا تفعله كي تحافظ على أضراسك من التسوس؟</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يجب ألا يفعله: </a:t>
                      </a:r>
                    </a:p>
                    <a:p>
                      <a:pPr algn="ctr" rtl="1">
                        <a:lnSpc>
                          <a:spcPct val="115000"/>
                        </a:lnSpc>
                        <a:spcAft>
                          <a:spcPts val="800"/>
                        </a:spcAft>
                        <a:buNone/>
                      </a:pPr>
                      <a:r>
                        <a:rPr lang="ar-MA" sz="1400" kern="100" dirty="0">
                          <a:effectLst/>
                        </a:rPr>
                        <a:t>لا آكل الحلويات كثيرا. لا نأكل الحلويات كثيرا</a:t>
                      </a:r>
                    </a:p>
                    <a:p>
                      <a:pPr algn="ctr" rtl="1">
                        <a:lnSpc>
                          <a:spcPct val="115000"/>
                        </a:lnSpc>
                        <a:spcAft>
                          <a:spcPts val="800"/>
                        </a:spcAft>
                        <a:buNone/>
                      </a:pPr>
                      <a:r>
                        <a:rPr lang="ar-MA" sz="1400" kern="100" dirty="0">
                          <a:effectLst/>
                        </a:rPr>
                        <a:t>لا نأكل الشكولاتة. ...</a:t>
                      </a:r>
                    </a:p>
                    <a:p>
                      <a:pPr algn="ctr" rtl="1">
                        <a:lnSpc>
                          <a:spcPct val="115000"/>
                        </a:lnSpc>
                        <a:spcAft>
                          <a:spcPts val="800"/>
                        </a:spcAft>
                        <a:buNone/>
                      </a:pPr>
                      <a:endParaRPr lang="ar-MA" sz="1400" kern="100" dirty="0">
                        <a:effectLst/>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034080">
                <a:tc>
                  <a:txBody>
                    <a:bodyPr/>
                    <a:lstStyle/>
                    <a:p>
                      <a:pPr algn="ctr" rtl="1">
                        <a:lnSpc>
                          <a:spcPct val="115000"/>
                        </a:lnSpc>
                        <a:spcAft>
                          <a:spcPts val="800"/>
                        </a:spcAft>
                        <a:buNone/>
                      </a:pPr>
                      <a:r>
                        <a:rPr lang="ar-MA" sz="2000" b="0" kern="100" dirty="0">
                          <a:solidFill>
                            <a:srgbClr val="434E7B"/>
                          </a:solidFill>
                          <a:effectLst/>
                        </a:rPr>
                        <a:t>ماذا علينا أن نفعل لنحمي أنفسنا من الأخطار؟</a:t>
                      </a:r>
                    </a:p>
                    <a:p>
                      <a:pPr algn="ctr" rtl="1">
                        <a:lnSpc>
                          <a:spcPct val="115000"/>
                        </a:lnSpc>
                        <a:spcAft>
                          <a:spcPts val="800"/>
                        </a:spcAft>
                        <a:buNone/>
                      </a:pPr>
                      <a:r>
                        <a:rPr lang="ar-MA" sz="2000" b="0" kern="100" dirty="0">
                          <a:solidFill>
                            <a:srgbClr val="434E7B"/>
                          </a:solidFill>
                          <a:effectLst/>
                        </a:rPr>
                        <a:t>أذكر نصيحتين. </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توجيهين أو نصيحتين: لا ألعب (نلعب) بالسكين</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لا ألعب (نلعب) في الشارع. لا اقترب (نقترب) من النار. لا أقترب من الكهرباء. لا أتسلق (نتسلق) الأشجار. لا أجري بسرعة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 </a:t>
                      </a:r>
                      <a:r>
                        <a:rPr lang="fr-FR" sz="2000" b="1" kern="100" dirty="0">
                          <a:effectLst/>
                        </a:rPr>
                        <a:t>x</a:t>
                      </a:r>
                      <a:r>
                        <a:rPr lang="ar-MA" sz="2000" b="1" kern="100" dirty="0">
                          <a:effectLst/>
                        </a:rPr>
                        <a:t> 2</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لكل 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r>
                        <a:rPr lang="fr-FR" sz="1600" b="1" kern="100" dirty="0">
                          <a:effectLst/>
                          <a:latin typeface="Aptos" panose="020B0004020202020204" pitchFamily="34" charset="0"/>
                          <a:ea typeface="Aptos" panose="020B0004020202020204" pitchFamily="34" charset="0"/>
                          <a:cs typeface="Arial" panose="020B0604020202020204" pitchFamily="34" charset="0"/>
                        </a:rPr>
                        <a:t>x</a:t>
                      </a:r>
                      <a:r>
                        <a:rPr lang="ar-MA" sz="1600" b="1" kern="100" dirty="0">
                          <a:effectLst/>
                          <a:latin typeface="Aptos" panose="020B0004020202020204" pitchFamily="34" charset="0"/>
                          <a:ea typeface="Aptos" panose="020B0004020202020204" pitchFamily="34" charset="0"/>
                          <a:cs typeface="Arial" panose="020B0604020202020204" pitchFamily="34" charset="0"/>
                        </a:rPr>
                        <a:t> 2</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إجابات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08073" y="1041020"/>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عليك أن تفعل لتحافظ على صحتك؟ ما الذي يجب ألا تفعله كي تحافظ على أضراسك من التسوس؟ ماذا علينا أن تفعل لنحمي أنفسنا من الأخطار؟ أذكر نصيحتين.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(PO2)</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536597089"/>
              </p:ext>
            </p:extLst>
          </p:nvPr>
        </p:nvGraphicFramePr>
        <p:xfrm>
          <a:off x="1037067" y="1528266"/>
          <a:ext cx="6671423" cy="5180349"/>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الولد؟</a:t>
                      </a:r>
                    </a:p>
                    <a:p>
                      <a:pPr algn="r" rtl="1">
                        <a:lnSpc>
                          <a:spcPct val="115000"/>
                        </a:lnSpc>
                        <a:spcAft>
                          <a:spcPts val="800"/>
                        </a:spcAft>
                        <a:buNone/>
                      </a:pPr>
                      <a:endParaRPr lang="a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الولد؟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الولد في الشارع (الحي). </a:t>
                      </a:r>
                    </a:p>
                    <a:p>
                      <a:pPr algn="r" rtl="1">
                        <a:lnSpc>
                          <a:spcPct val="115000"/>
                        </a:lnSpc>
                        <a:spcAft>
                          <a:spcPts val="800"/>
                        </a:spcAft>
                        <a:buNone/>
                      </a:pPr>
                      <a:r>
                        <a:rPr lang="ar-MA" sz="1400" kern="100" dirty="0">
                          <a:effectLst/>
                        </a:rPr>
                        <a:t>أو: الولد يوجد في الشارع/ الولد في الشارع.</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يرمي الولد الأزبال (الأوراق) / يرمي الولد الأزبال في سلة النفايات (صندوق النفايات/ صندوق الأزبال)</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الولد يرمي الأزبال. الولد يرمي الأزبال في سلة النفايات (صندوق النفايات)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الفتاة؟</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تفعل الفتاة؟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الفتاة في الحمام (المنزل)</a:t>
                      </a:r>
                      <a:endParaRPr lang="fr-MA" sz="1400" kern="100" dirty="0">
                        <a:effectLst/>
                      </a:endParaRPr>
                    </a:p>
                    <a:p>
                      <a:pPr algn="r" rtl="1">
                        <a:lnSpc>
                          <a:spcPct val="115000"/>
                        </a:lnSpc>
                        <a:spcAft>
                          <a:spcPts val="800"/>
                        </a:spcAft>
                        <a:buNone/>
                      </a:pPr>
                      <a:r>
                        <a:rPr lang="ar-MA" sz="1400" kern="100" dirty="0">
                          <a:effectLst/>
                        </a:rPr>
                        <a:t>أو: الفتاة توجد في الحمام</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الفتاة في الحمام.</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تنظف الفتاة أسنانها (أضراسها/ ضرسها) </a:t>
                      </a:r>
                    </a:p>
                    <a:p>
                      <a:pPr algn="r" rtl="1">
                        <a:lnSpc>
                          <a:spcPct val="115000"/>
                        </a:lnSpc>
                        <a:spcAft>
                          <a:spcPts val="800"/>
                        </a:spcAft>
                        <a:buNone/>
                      </a:pPr>
                      <a:r>
                        <a:rPr lang="ar-MA" sz="1400" kern="100" dirty="0">
                          <a:effectLst/>
                        </a:rPr>
                        <a:t>أو تنظف الفتاة أسنانها بالفرشاة (ومعجون الأسنان. تغسل الفتاة أسنانها بالفرشاة (ومعجون الأسنان). أو الفتاة تنظف (تغسل) أسنانها.</a:t>
                      </a:r>
                    </a:p>
                    <a:p>
                      <a:pPr algn="r" rtl="1">
                        <a:lnSpc>
                          <a:spcPct val="115000"/>
                        </a:lnSpc>
                        <a:spcAft>
                          <a:spcPts val="800"/>
                        </a:spcAft>
                        <a:buNone/>
                      </a:pPr>
                      <a:r>
                        <a:rPr lang="ar-MA" sz="1400" kern="100" dirty="0">
                          <a:effectLst/>
                        </a:rPr>
                        <a:t>الفتاة تغسل أسنانها في الحمام...</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الولد؟ ما يفعل الولد؟</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habits, dessin humoristique, Poubelle, chaussures&#10;&#10;Le contenu généré par l’IA peut être incorrect.">
            <a:extLst>
              <a:ext uri="{FF2B5EF4-FFF2-40B4-BE49-F238E27FC236}">
                <a16:creationId xmlns:a16="http://schemas.microsoft.com/office/drawing/2014/main" id="{86B0BF80-DCCB-6997-1FA7-15DCC689CB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0854" y="2023446"/>
            <a:ext cx="3605982" cy="3692711"/>
          </a:xfrm>
          <a:prstGeom prst="rect">
            <a:avLst/>
          </a:prstGeom>
          <a:solidFill>
            <a:srgbClr val="FFFFFF">
              <a:shade val="85000"/>
            </a:srgbClr>
          </a:solidFill>
          <a:ln w="88900" cap="sq">
            <a:solidFill>
              <a:srgbClr val="A5A5A5">
                <a:lumMod val="20000"/>
                <a:lumOff val="80000"/>
              </a:srgb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الفتاة؟ ماذا تفعل الفتاة؟</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F1A723F4-8267-9F6C-AB1C-3BA74445D457}"/>
              </a:ext>
            </a:extLst>
          </p:cNvPr>
          <p:cNvPicPr>
            <a:picLocks noChangeAspect="1"/>
          </p:cNvPicPr>
          <p:nvPr/>
        </p:nvPicPr>
        <p:blipFill>
          <a:blip r:embed="rId4"/>
          <a:stretch>
            <a:fillRect/>
          </a:stretch>
        </p:blipFill>
        <p:spPr>
          <a:xfrm>
            <a:off x="2475065" y="1899789"/>
            <a:ext cx="4193870" cy="40769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2534815906"/>
              </p:ext>
            </p:extLst>
          </p:nvPr>
        </p:nvGraphicFramePr>
        <p:xfrm>
          <a:off x="1740310" y="2150185"/>
          <a:ext cx="5857611" cy="3636522"/>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دواء</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معجون الأسنان</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أو سنون أو معجون)</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فرشاة الأسنان</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ضرس مسوس</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2211900783"/>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9" name="Image 8" descr="Une image contenant clipart, conception&#10;&#10;Le contenu généré par l’IA peut être incorrect.">
            <a:extLst>
              <a:ext uri="{FF2B5EF4-FFF2-40B4-BE49-F238E27FC236}">
                <a16:creationId xmlns:a16="http://schemas.microsoft.com/office/drawing/2014/main" id="{CBC447AE-5DAC-50F0-2708-5E7EF9EBBBF2}"/>
              </a:ext>
            </a:extLst>
          </p:cNvPr>
          <p:cNvPicPr>
            <a:picLocks noChangeAspect="1"/>
          </p:cNvPicPr>
          <p:nvPr/>
        </p:nvPicPr>
        <p:blipFill>
          <a:blip r:embed="rId4"/>
          <a:stretch>
            <a:fillRect/>
          </a:stretch>
        </p:blipFill>
        <p:spPr>
          <a:xfrm>
            <a:off x="2180274" y="4253900"/>
            <a:ext cx="2222363" cy="200527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11" descr="Une image contenant brosse, outil, brosse à dents&#10;&#10;Le contenu généré par l’IA peut être incorrect.">
            <a:extLst>
              <a:ext uri="{FF2B5EF4-FFF2-40B4-BE49-F238E27FC236}">
                <a16:creationId xmlns:a16="http://schemas.microsoft.com/office/drawing/2014/main" id="{B0DA7708-01C7-6BE4-8833-7D62F9168F09}"/>
              </a:ext>
            </a:extLst>
          </p:cNvPr>
          <p:cNvPicPr>
            <a:picLocks noChangeAspect="1"/>
          </p:cNvPicPr>
          <p:nvPr/>
        </p:nvPicPr>
        <p:blipFill>
          <a:blip r:embed="rId5"/>
          <a:stretch>
            <a:fillRect/>
          </a:stretch>
        </p:blipFill>
        <p:spPr>
          <a:xfrm>
            <a:off x="5100454" y="4253900"/>
            <a:ext cx="2233304" cy="190049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descr="Une image contenant texte, Bleu électrique, logo, Graphique&#10;&#10;Le contenu généré par l’IA peut être incorrect.">
            <a:extLst>
              <a:ext uri="{FF2B5EF4-FFF2-40B4-BE49-F238E27FC236}">
                <a16:creationId xmlns:a16="http://schemas.microsoft.com/office/drawing/2014/main" id="{10B8D6A8-8D07-3263-7DC5-CFECD5FF0243}"/>
              </a:ext>
            </a:extLst>
          </p:cNvPr>
          <p:cNvPicPr>
            <a:picLocks noChangeAspect="1"/>
          </p:cNvPicPr>
          <p:nvPr/>
        </p:nvPicPr>
        <p:blipFill>
          <a:blip r:embed="rId6"/>
          <a:stretch>
            <a:fillRect/>
          </a:stretch>
        </p:blipFill>
        <p:spPr>
          <a:xfrm>
            <a:off x="2180274" y="1700973"/>
            <a:ext cx="2233303" cy="201767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descr="Une image contenant bouteille&#10;&#10;Le contenu généré par l’IA peut être incorrect.">
            <a:extLst>
              <a:ext uri="{FF2B5EF4-FFF2-40B4-BE49-F238E27FC236}">
                <a16:creationId xmlns:a16="http://schemas.microsoft.com/office/drawing/2014/main" id="{4AD4A73A-A210-8EAC-C89A-7718BF65A2E8}"/>
              </a:ext>
            </a:extLst>
          </p:cNvPr>
          <p:cNvPicPr>
            <a:picLocks noChangeAspect="1"/>
          </p:cNvPicPr>
          <p:nvPr/>
        </p:nvPicPr>
        <p:blipFill>
          <a:blip r:embed="rId7"/>
          <a:stretch>
            <a:fillRect/>
          </a:stretch>
        </p:blipFill>
        <p:spPr>
          <a:xfrm>
            <a:off x="5100454" y="1783380"/>
            <a:ext cx="2233303" cy="205513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extLst>
              <p:ext uri="{D42A27DB-BD31-4B8C-83A1-F6EECF244321}">
                <p14:modId xmlns:p14="http://schemas.microsoft.com/office/powerpoint/2010/main" val="1538675466"/>
              </p:ext>
            </p:extLst>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دَخَلَ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حَزينٌ - تَشاهِدُ</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عِلاجٌ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6" name="Image 5">
            <a:extLst>
              <a:ext uri="{FF2B5EF4-FFF2-40B4-BE49-F238E27FC236}">
                <a16:creationId xmlns:a16="http://schemas.microsoft.com/office/drawing/2014/main" id="{35526397-D4E8-32B9-1248-47CCCAE9014D}"/>
              </a:ext>
            </a:extLst>
          </p:cNvPr>
          <p:cNvPicPr>
            <a:picLocks noChangeAspect="1"/>
          </p:cNvPicPr>
          <p:nvPr/>
        </p:nvPicPr>
        <p:blipFill>
          <a:blip r:embed="rId2"/>
          <a:stretch>
            <a:fillRect/>
          </a:stretch>
        </p:blipFill>
        <p:spPr>
          <a:xfrm>
            <a:off x="4709651" y="3202365"/>
            <a:ext cx="1848465" cy="914385"/>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extLst>
              <p:ext uri="{D42A27DB-BD31-4B8C-83A1-F6EECF244321}">
                <p14:modId xmlns:p14="http://schemas.microsoft.com/office/powerpoint/2010/main" val="907105479"/>
              </p:ext>
            </p:extLst>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ع</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extLst>
              <p:ext uri="{D42A27DB-BD31-4B8C-83A1-F6EECF244321}">
                <p14:modId xmlns:p14="http://schemas.microsoft.com/office/powerpoint/2010/main" val="974255103"/>
              </p:ext>
            </p:extLst>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خ</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ر</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extLst>
              <p:ext uri="{D42A27DB-BD31-4B8C-83A1-F6EECF244321}">
                <p14:modId xmlns:p14="http://schemas.microsoft.com/office/powerpoint/2010/main" val="3403835099"/>
              </p:ext>
            </p:extLst>
          </p:nvPr>
        </p:nvGraphicFramePr>
        <p:xfrm>
          <a:off x="1415844" y="4749799"/>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ض</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م</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هـ</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ن</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ل</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ف</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extLst>
              <p:ext uri="{D42A27DB-BD31-4B8C-83A1-F6EECF244321}">
                <p14:modId xmlns:p14="http://schemas.microsoft.com/office/powerpoint/2010/main" val="730111676"/>
              </p:ext>
            </p:extLst>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حَزين</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هاتِف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سِرْك</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دَخَلَ</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extLst>
              <p:ext uri="{D42A27DB-BD31-4B8C-83A1-F6EECF244321}">
                <p14:modId xmlns:p14="http://schemas.microsoft.com/office/powerpoint/2010/main" val="76659592"/>
              </p:ext>
            </p:extLst>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شاحِنَة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عِلاج</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تُشاهِدُ</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65594" y="2718318"/>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974614" y="414947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81818" y="4239090"/>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538239" y="2733329"/>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762877" y="2807933"/>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ligne, Tracé&#10;&#10;Le contenu généré par l’IA peut être incorrect.">
            <a:extLst>
              <a:ext uri="{FF2B5EF4-FFF2-40B4-BE49-F238E27FC236}">
                <a16:creationId xmlns:a16="http://schemas.microsoft.com/office/drawing/2014/main" id="{FDB02023-3081-0D37-5614-2E23275F29CD}"/>
              </a:ext>
            </a:extLst>
          </p:cNvPr>
          <p:cNvPicPr>
            <a:picLocks noChangeAspect="1"/>
          </p:cNvPicPr>
          <p:nvPr/>
        </p:nvPicPr>
        <p:blipFill>
          <a:blip r:embed="rId2"/>
          <a:stretch>
            <a:fillRect/>
          </a:stretch>
        </p:blipFill>
        <p:spPr>
          <a:xfrm>
            <a:off x="90488" y="90274"/>
            <a:ext cx="8963025" cy="6677452"/>
          </a:xfrm>
          <a:prstGeom prst="rect">
            <a:avLst/>
          </a:prstGeom>
          <a:noFill/>
          <a:ln>
            <a:noFill/>
          </a:ln>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المقطع والكلمات والفقرة على الكراسة ص 60.</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descr="Une image contenant texte, capture d’écran, calendrier&#10;&#10;Le contenu généré par l’IA peut être incorrect.">
            <a:extLst>
              <a:ext uri="{FF2B5EF4-FFF2-40B4-BE49-F238E27FC236}">
                <a16:creationId xmlns:a16="http://schemas.microsoft.com/office/drawing/2014/main" id="{7B2B23F8-260A-4EA1-6A62-205FDE230A72}"/>
              </a:ext>
            </a:extLst>
          </p:cNvPr>
          <p:cNvPicPr>
            <a:picLocks noChangeAspect="1"/>
          </p:cNvPicPr>
          <p:nvPr/>
        </p:nvPicPr>
        <p:blipFill>
          <a:blip r:embed="rId8"/>
          <a:stretch>
            <a:fillRect/>
          </a:stretch>
        </p:blipFill>
        <p:spPr>
          <a:xfrm>
            <a:off x="2820235" y="1724502"/>
            <a:ext cx="3334759" cy="4625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BA7BA063-3ACF-CF96-E259-63C5F8495C84}"/>
              </a:ext>
            </a:extLst>
          </p:cNvPr>
          <p:cNvSpPr/>
          <p:nvPr/>
        </p:nvSpPr>
        <p:spPr>
          <a:xfrm>
            <a:off x="2731740" y="2153263"/>
            <a:ext cx="3457463" cy="280219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5639</TotalTime>
  <Words>2571</Words>
  <Application>Microsoft Office PowerPoint</Application>
  <PresentationFormat>Affichage à l'écran (4:3)</PresentationFormat>
  <Paragraphs>566</Paragraphs>
  <Slides>75</Slides>
  <Notes>23</Notes>
  <HiddenSlides>0</HiddenSlides>
  <MMClips>5</MMClips>
  <ScaleCrop>false</ScaleCrop>
  <HeadingPairs>
    <vt:vector size="6" baseType="variant">
      <vt:variant>
        <vt:lpstr>Polices utilisées</vt:lpstr>
      </vt:variant>
      <vt:variant>
        <vt:i4>12</vt:i4>
      </vt:variant>
      <vt:variant>
        <vt:lpstr>Thème</vt:lpstr>
      </vt:variant>
      <vt:variant>
        <vt:i4>15</vt:i4>
      </vt:variant>
      <vt:variant>
        <vt:lpstr>Titres des diapositives</vt:lpstr>
      </vt:variant>
      <vt:variant>
        <vt:i4>75</vt:i4>
      </vt:variant>
    </vt:vector>
  </HeadingPairs>
  <TitlesOfParts>
    <vt:vector size="102" baseType="lpstr">
      <vt:lpstr>Dosis</vt:lpstr>
      <vt:lpstr>Noto Sans Symbols</vt:lpstr>
      <vt:lpstr>Dosis SemiBold</vt:lpstr>
      <vt:lpstr>Dosis Medium</vt:lpstr>
      <vt:lpstr>Wingdings</vt:lpstr>
      <vt:lpstr>Aptos</vt:lpstr>
      <vt:lpstr>Modern Love</vt:lpstr>
      <vt:lpstr>Microsoft Uighur</vt:lpstr>
      <vt:lpstr>Calibri</vt:lpstr>
      <vt:lpstr>Calibri Light</vt:lpstr>
      <vt:lpstr>Arial</vt:lpstr>
      <vt:lpstr>Dosis ExtraBold</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3_Thème Office</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vt:lpstr>
      <vt:lpstr>أقرأ رددوا بعدي.</vt:lpstr>
      <vt:lpstr>من يقرأ؟ ( يقرأ المتعلمون الذين لم يتمكنوا من قراءة جميع الحروف في الرائز)</vt:lpstr>
      <vt:lpstr>أقـــــرأ.   رددوا بعدي </vt:lpstr>
      <vt:lpstr>من يقرأ؟ (خاص بمن يحتاج التدرب على الدمج)</vt:lpstr>
      <vt:lpstr>Présentation PowerPoint</vt:lpstr>
      <vt:lpstr>Présentation PowerPoint</vt:lpstr>
      <vt:lpstr>خذوا الألواح، ستكتبون الكلمة المناسبة للصورة </vt:lpstr>
      <vt:lpstr>اقرؤوا الكلمات التالية، ثم انقلوا على ألواحكم الكلمة المناسبة للصورة. </vt:lpstr>
      <vt:lpstr>أحسنتم، شمس. صححوا. </vt:lpstr>
      <vt:lpstr>اقرؤوا الكلمات التالية، ثم انقلوا على ألواحكم الكلمة المناسبة للصورة. </vt:lpstr>
      <vt:lpstr>أحسنتم، مهرج. صححوا. </vt:lpstr>
      <vt:lpstr>وقت النجمة الآن. الفائز بنجمة المشاركة بهدوء : ....   </vt:lpstr>
      <vt:lpstr>استراحة قصيرة قبل أن نواصل. قفوا، سنقوم بحركات  </vt:lpstr>
      <vt:lpstr>كتابة</vt:lpstr>
      <vt:lpstr>خذوا ألواحكم سأملي عليكم كلمات. </vt:lpstr>
      <vt:lpstr>أقرأ الكلمات. من يعيد القراءة؟</vt:lpstr>
      <vt:lpstr>انظروا إلى الكلمة جيدا.  عرف تتكون من 3 مقاطع: غا  - دَ - رَ </vt:lpstr>
      <vt:lpstr>اكتبوا.  ينطق الأستاذ الكلمة ويذكر بمقاطعها </vt:lpstr>
      <vt:lpstr>ارفعوا الألواح - صححوا</vt:lpstr>
      <vt:lpstr>انظروا إلى الكلمة جيدا. تتكون الكلمة من 3 مقاطع: نَـ – شيـ - دٌ</vt:lpstr>
      <vt:lpstr>اكتبوا. ينطق الأستاذ الكلمة ويذكر بمقاطعها</vt:lpstr>
      <vt:lpstr>Présentation PowerPoint</vt:lpstr>
      <vt:lpstr>نمر الآن إلى الإنتاج الكتابي. ماذا ترون في الصورة؟ من يقرأ الكلمات المرافقة للصورة؟ </vt:lpstr>
      <vt:lpstr> من يمر إلى السبورة لكتابة الجملة بعد ترتيب كلماتها ؟ </vt:lpstr>
      <vt:lpstr>أحسنتم، هكذا نكتب الجملة بعد ترتيب كلماتها. من يقرأ الجملة؟</vt:lpstr>
      <vt:lpstr>خذوا دفاتر الكتابة. </vt:lpstr>
      <vt:lpstr>لاحظوا الصورة . من يقرأ كلمات الجملة؟</vt:lpstr>
      <vt:lpstr>اكتبوا الجملة في دفاتركم بعد ترتيب كلماتها. لا تنسوا النقطة في نهاية الجملة.</vt:lpstr>
      <vt:lpstr>صححوا في دفاتركم</vt:lpstr>
      <vt:lpstr>Présentation PowerPoint</vt:lpstr>
      <vt:lpstr>Présentation PowerPoint</vt:lpstr>
      <vt:lpstr>خذوا الكراسة ص 60. </vt:lpstr>
      <vt:lpstr>اكتبوا مقاطع حرفي الشين والهاء</vt:lpstr>
      <vt:lpstr>من أنهى كتابة المقاطع، ينقل الكلمات والفقرة في دفتر الواجبات المنزلية. </vt:lpstr>
      <vt:lpstr>التقويم الفردي</vt:lpstr>
      <vt:lpstr>الكفايات المعنية بالتمرير الفردي</vt:lpstr>
      <vt:lpstr>- يتم تقويم المعجم والتحدث والقراءة في الأيام الثلاثة الأولى من الأسبوع السادس. - يتم تقسيم المتعلمين إلى ثلاث مجموعات. تمرر الروائز الفردية في اليوم الأول للمجموعة الأولى من المتعلمين، وفي اليوم الثاني للمجموعة الثانية وفي اليوم الثالث للمجموعة الثالثة..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ماذا عليك أن تفعل لتحافظ على صحتك؟ ما الذي يجب ألا تفعله كي تحافظ على أضراسك من التسوس؟ ماذا علينا أن تفعل لنحمي أنفسنا من الأخطار؟ أذكر نصيحتين.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الولد؟ ما يفعل الولد؟</vt:lpstr>
      <vt:lpstr>لاحظ الصورة جيدا ثم أجب عن كل سؤال أطرحه بجملة تامة. أين توجد الفتاة؟ ماذا تفعل الفتاة؟</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الفائزون بنجمة الهدوء هم: </vt:lpstr>
      <vt:lpstr>اختــتام الحــصة</vt:lpstr>
      <vt:lpstr>في البيت، اقرؤوا المقطع والكلمات والفقرة على الكراسة ص 60.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104</cp:revision>
  <dcterms:created xsi:type="dcterms:W3CDTF">2023-09-20T21:35:22Z</dcterms:created>
  <dcterms:modified xsi:type="dcterms:W3CDTF">2026-03-09T06:56:26Z</dcterms:modified>
</cp:coreProperties>
</file>