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8.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9.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1.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2.xml" ContentType="application/vnd.openxmlformats-officedocument.theme+xml"/>
  <Override PartName="/ppt/slideLayouts/slideLayout177.xml" ContentType="application/vnd.openxmlformats-officedocument.presentationml.slideLayout+xml"/>
  <Override PartName="/ppt/theme/theme13.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4.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5.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 id="2147484104" r:id="rId16"/>
  </p:sldMasterIdLst>
  <p:notesMasterIdLst>
    <p:notesMasterId r:id="rId92"/>
  </p:notesMasterIdLst>
  <p:sldIdLst>
    <p:sldId id="2147482901" r:id="rId17"/>
    <p:sldId id="2147482588" r:id="rId18"/>
    <p:sldId id="2147482902" r:id="rId19"/>
    <p:sldId id="2147482602" r:id="rId20"/>
    <p:sldId id="2147482880" r:id="rId21"/>
    <p:sldId id="2147482589" r:id="rId22"/>
    <p:sldId id="2147482691" r:id="rId23"/>
    <p:sldId id="261" r:id="rId24"/>
    <p:sldId id="263" r:id="rId25"/>
    <p:sldId id="2147482606" r:id="rId26"/>
    <p:sldId id="2147482765" r:id="rId27"/>
    <p:sldId id="2147482772" r:id="rId28"/>
    <p:sldId id="2147482881" r:id="rId29"/>
    <p:sldId id="2147482891" r:id="rId30"/>
    <p:sldId id="2147482904" r:id="rId31"/>
    <p:sldId id="2147482903" r:id="rId32"/>
    <p:sldId id="2147482890" r:id="rId33"/>
    <p:sldId id="329" r:id="rId34"/>
    <p:sldId id="2147482766" r:id="rId35"/>
    <p:sldId id="2147482905" r:id="rId36"/>
    <p:sldId id="2147482893" r:id="rId37"/>
    <p:sldId id="2147482906" r:id="rId38"/>
    <p:sldId id="2147482590" r:id="rId39"/>
    <p:sldId id="326" r:id="rId40"/>
    <p:sldId id="2147482896" r:id="rId41"/>
    <p:sldId id="2147482733" r:id="rId42"/>
    <p:sldId id="2147482897" r:id="rId43"/>
    <p:sldId id="2147482734" r:id="rId44"/>
    <p:sldId id="2147482735" r:id="rId45"/>
    <p:sldId id="2147482736" r:id="rId46"/>
    <p:sldId id="2147482737" r:id="rId47"/>
    <p:sldId id="2147482738" r:id="rId48"/>
    <p:sldId id="2147482777" r:id="rId49"/>
    <p:sldId id="2147482801" r:id="rId50"/>
    <p:sldId id="2147482802" r:id="rId51"/>
    <p:sldId id="2147482810" r:id="rId52"/>
    <p:sldId id="2147482740" r:id="rId53"/>
    <p:sldId id="2147482811" r:id="rId54"/>
    <p:sldId id="2147482898" r:id="rId55"/>
    <p:sldId id="2147482899" r:id="rId56"/>
    <p:sldId id="2147482886" r:id="rId57"/>
    <p:sldId id="2147482900" r:id="rId58"/>
    <p:sldId id="2147482907" r:id="rId59"/>
    <p:sldId id="2147482908" r:id="rId60"/>
    <p:sldId id="2147482909" r:id="rId61"/>
    <p:sldId id="2147482887" r:id="rId62"/>
    <p:sldId id="2147482796" r:id="rId63"/>
    <p:sldId id="2147482797" r:id="rId64"/>
    <p:sldId id="2147482864" r:id="rId65"/>
    <p:sldId id="2147482849" r:id="rId66"/>
    <p:sldId id="2147482850" r:id="rId67"/>
    <p:sldId id="2147482851" r:id="rId68"/>
    <p:sldId id="2147482816" r:id="rId69"/>
    <p:sldId id="2147482862" r:id="rId70"/>
    <p:sldId id="2147482852" r:id="rId71"/>
    <p:sldId id="2147482853" r:id="rId72"/>
    <p:sldId id="2147482854" r:id="rId73"/>
    <p:sldId id="2147482865" r:id="rId74"/>
    <p:sldId id="2147482855" r:id="rId75"/>
    <p:sldId id="2147482860" r:id="rId76"/>
    <p:sldId id="2147482746" r:id="rId77"/>
    <p:sldId id="2147482846" r:id="rId78"/>
    <p:sldId id="2147482847" r:id="rId79"/>
    <p:sldId id="2147482798" r:id="rId80"/>
    <p:sldId id="2147482848" r:id="rId81"/>
    <p:sldId id="2147482856" r:id="rId82"/>
    <p:sldId id="2147482857" r:id="rId83"/>
    <p:sldId id="2147482858" r:id="rId84"/>
    <p:sldId id="2147482818" r:id="rId85"/>
    <p:sldId id="2147482859" r:id="rId86"/>
    <p:sldId id="2147482861" r:id="rId87"/>
    <p:sldId id="2147482888" r:id="rId88"/>
    <p:sldId id="2147482788" r:id="rId89"/>
    <p:sldId id="2147482694" r:id="rId90"/>
    <p:sldId id="2134806325" r:id="rId91"/>
  </p:sldIdLst>
  <p:sldSz cx="9144000" cy="6858000" type="screen4x3"/>
  <p:notesSz cx="6858000" cy="9144000"/>
  <p:embeddedFontLst>
    <p:embeddedFont>
      <p:font typeface="Dosis" pitchFamily="2" charset="0"/>
      <p:regular r:id="rId93"/>
      <p:bold r:id="rId94"/>
    </p:embeddedFont>
    <p:embeddedFont>
      <p:font typeface="Dosis ExtraBold" pitchFamily="2" charset="0"/>
      <p:bold r:id="rId95"/>
    </p:embeddedFont>
    <p:embeddedFont>
      <p:font typeface="Dosis Medium" pitchFamily="2" charset="0"/>
      <p:regular r:id="rId96"/>
      <p:bold r:id="rId97"/>
    </p:embeddedFont>
    <p:embeddedFont>
      <p:font typeface="Dosis SemiBold" pitchFamily="2" charset="0"/>
      <p:regular r:id="rId98"/>
      <p:bold r:id="rId99"/>
    </p:embeddedFont>
    <p:embeddedFont>
      <p:font typeface="Microsoft Uighur" panose="02000000000000000000" pitchFamily="2" charset="-78"/>
      <p:regular r:id="rId100"/>
      <p:bold r:id="rId101"/>
    </p:embeddedFont>
    <p:embeddedFont>
      <p:font typeface="Modern Love" panose="04090805081005020601" pitchFamily="82" charset="0"/>
      <p:regular r:id="rId102"/>
    </p:embeddedFont>
    <p:embeddedFont>
      <p:font typeface="Noto Sans Symbols" panose="020B0604020202020204" charset="0"/>
      <p:regular r:id="rId103"/>
      <p:bold r:id="rId10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1" d="100"/>
          <a:sy n="71" d="100"/>
        </p:scale>
        <p:origin x="1032" y="1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102" Type="http://schemas.openxmlformats.org/officeDocument/2006/relationships/font" Target="fonts/font10.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4.xml"/><Relationship Id="rId95" Type="http://schemas.openxmlformats.org/officeDocument/2006/relationships/font" Target="fonts/font3.fntdata"/><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80" Type="http://schemas.openxmlformats.org/officeDocument/2006/relationships/slide" Target="slides/slide64.xml"/><Relationship Id="rId85" Type="http://schemas.openxmlformats.org/officeDocument/2006/relationships/slide" Target="slides/slide69.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1.xml"/><Relationship Id="rId33" Type="http://schemas.openxmlformats.org/officeDocument/2006/relationships/slide" Target="slides/slide17.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font" Target="fonts/font11.fntdata"/><Relationship Id="rId54" Type="http://schemas.openxmlformats.org/officeDocument/2006/relationships/slide" Target="slides/slide38.xml"/><Relationship Id="rId70" Type="http://schemas.openxmlformats.org/officeDocument/2006/relationships/slide" Target="slides/slide54.xml"/><Relationship Id="rId75" Type="http://schemas.openxmlformats.org/officeDocument/2006/relationships/slide" Target="slides/slide59.xml"/><Relationship Id="rId91" Type="http://schemas.openxmlformats.org/officeDocument/2006/relationships/slide" Target="slides/slide75.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font" Target="fonts/font5.fntdata"/><Relationship Id="rId104" Type="http://schemas.openxmlformats.org/officeDocument/2006/relationships/font" Target="fonts/font12.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font" Target="fonts/font8.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Master" Target="slideMasters/slideMaster3.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88" Type="http://schemas.openxmlformats.org/officeDocument/2006/relationships/slide" Target="slides/slide7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F868EE8C-1A5E-2E5F-1AAA-586CC92B8E2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ACBBA8D-95C5-91C3-3087-B44D27D1657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A88A3420-9188-9F14-845B-85F57407A3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345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3D5EEE2-5140-5171-47D4-DD674800F98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472BD6D-1451-97F1-47BF-CD55355B51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D13A6DD-338B-B089-55B2-6B220A571AF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9842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BC48678-1AF4-EADE-C8E8-CEB19FE965D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548E6A6-53C0-DFF8-00C4-E06E1F96A58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3B13D8A-2CBC-FC81-86A4-B2A970B60F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550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CFF9709-D3B2-1BD7-C77D-B3014B730B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5386D09-1E78-592A-D095-8C1036AB4D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BD7F045-8C5C-AA33-D9E0-120DF289B5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6425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2707695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591421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14459574"/>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09/03/2026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6206139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523225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429567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963982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00500864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282327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8422229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0254936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760406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6742817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191090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450491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4354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715369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400057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039604722"/>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5560596"/>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81224352"/>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347611725"/>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5716410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2903432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756117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7723424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0059423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5117795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3638003"/>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2521893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952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86926777"/>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6110665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2.jp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image" Target="../media/image6.bin"/><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theme" Target="../theme/theme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image" Target="../media/image13.jpg"/><Relationship Id="rId2" Type="http://schemas.openxmlformats.org/officeDocument/2006/relationships/slideLayout" Target="../slideLayouts/slideLayout100.xml"/><Relationship Id="rId16" Type="http://schemas.openxmlformats.org/officeDocument/2006/relationships/theme" Target="../theme/theme7.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image" Target="../media/image1.jpg"/><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 Type="http://schemas.openxmlformats.org/officeDocument/2006/relationships/slideLayout" Target="../slideLayouts/slideLayout129.xml"/><Relationship Id="rId21" Type="http://schemas.openxmlformats.org/officeDocument/2006/relationships/image" Target="../media/image6.bin"/><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theme" Target="../theme/theme9.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theme" Target="../theme/theme10.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19" Type="http://schemas.openxmlformats.org/officeDocument/2006/relationships/image" Target="../media/image6.bin"/><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5.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2.jp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2.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image" Target="../media/image13.jpg"/><Relationship Id="rId2" Type="http://schemas.openxmlformats.org/officeDocument/2006/relationships/slideLayout" Target="../slideLayouts/slideLayout179.xml"/><Relationship Id="rId16" Type="http://schemas.openxmlformats.org/officeDocument/2006/relationships/theme" Target="../theme/theme14.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slideLayout" Target="../slideLayouts/slideLayout205.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5" Type="http://schemas.openxmlformats.org/officeDocument/2006/relationships/theme" Target="../theme/theme15.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slideLayout" Target="../slideLayouts/slideLayout20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4.xml"/><Relationship Id="rId13" Type="http://schemas.openxmlformats.org/officeDocument/2006/relationships/slideLayout" Target="../slideLayouts/slideLayout219.xml"/><Relationship Id="rId18" Type="http://schemas.openxmlformats.org/officeDocument/2006/relationships/image" Target="../media/image13.jpg"/><Relationship Id="rId3" Type="http://schemas.openxmlformats.org/officeDocument/2006/relationships/slideLayout" Target="../slideLayouts/slideLayout209.xml"/><Relationship Id="rId7" Type="http://schemas.openxmlformats.org/officeDocument/2006/relationships/slideLayout" Target="../slideLayouts/slideLayout213.xml"/><Relationship Id="rId12" Type="http://schemas.openxmlformats.org/officeDocument/2006/relationships/slideLayout" Target="../slideLayouts/slideLayout218.xml"/><Relationship Id="rId17" Type="http://schemas.openxmlformats.org/officeDocument/2006/relationships/theme" Target="../theme/theme16.xml"/><Relationship Id="rId2" Type="http://schemas.openxmlformats.org/officeDocument/2006/relationships/slideLayout" Target="../slideLayouts/slideLayout208.xml"/><Relationship Id="rId16" Type="http://schemas.openxmlformats.org/officeDocument/2006/relationships/slideLayout" Target="../slideLayouts/slideLayout222.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5" Type="http://schemas.openxmlformats.org/officeDocument/2006/relationships/slideLayout" Target="../slideLayouts/slideLayout211.xml"/><Relationship Id="rId15" Type="http://schemas.openxmlformats.org/officeDocument/2006/relationships/slideLayout" Target="../slideLayouts/slideLayout221.xml"/><Relationship Id="rId10" Type="http://schemas.openxmlformats.org/officeDocument/2006/relationships/slideLayout" Target="../slideLayouts/slideLayout216.xml"/><Relationship Id="rId4" Type="http://schemas.openxmlformats.org/officeDocument/2006/relationships/slideLayout" Target="../slideLayouts/slideLayout210.xml"/><Relationship Id="rId9" Type="http://schemas.openxmlformats.org/officeDocument/2006/relationships/slideLayout" Target="../slideLayouts/slideLayout215.xml"/><Relationship Id="rId14" Type="http://schemas.openxmlformats.org/officeDocument/2006/relationships/slideLayout" Target="../slideLayouts/slideLayout2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3"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09/03/2026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7115365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411458"/>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 id="2147484116" r:id="rId12"/>
    <p:sldLayoutId id="2147484117" r:id="rId13"/>
    <p:sldLayoutId id="2147484118" r:id="rId14"/>
    <p:sldLayoutId id="2147484119" r:id="rId15"/>
    <p:sldLayoutId id="2147484120"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5.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2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6.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77.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53.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3.sv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3.sv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43.sv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43.sv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7.png"/><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4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10.xml"/><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48.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55.jpg"/><Relationship Id="rId1" Type="http://schemas.openxmlformats.org/officeDocument/2006/relationships/slideLayout" Target="../slideLayouts/slideLayout5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image" Target="../media/image21.png"/><Relationship Id="rId1" Type="http://schemas.openxmlformats.org/officeDocument/2006/relationships/slideLayout" Target="../slideLayouts/slideLayout5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98.xml"/><Relationship Id="rId4" Type="http://schemas.microsoft.com/office/2007/relationships/hdphoto" Target="../media/hdphoto4.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5.xml"/><Relationship Id="rId5" Type="http://schemas.openxmlformats.org/officeDocument/2006/relationships/image" Target="../media/image43.svg"/><Relationship Id="rId4" Type="http://schemas.openxmlformats.org/officeDocument/2006/relationships/image" Target="../media/image4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71.png"/><Relationship Id="rId4" Type="http://schemas.openxmlformats.org/officeDocument/2006/relationships/image" Target="../media/image21.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72.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FB0AE51-06BA-D2DE-1E0E-8E78DB02B750}"/>
              </a:ext>
            </a:extLst>
          </p:cNvPr>
          <p:cNvPicPr>
            <a:picLocks noChangeAspect="1"/>
          </p:cNvPicPr>
          <p:nvPr/>
        </p:nvPicPr>
        <p:blipFill>
          <a:blip r:embed="rId2"/>
          <a:stretch>
            <a:fillRect/>
          </a:stretch>
        </p:blipFill>
        <p:spPr>
          <a:xfrm>
            <a:off x="0" y="0"/>
            <a:ext cx="9144000" cy="6900149"/>
          </a:xfrm>
          <a:prstGeom prst="rect">
            <a:avLst/>
          </a:prstGeom>
        </p:spPr>
      </p:pic>
    </p:spTree>
    <p:extLst>
      <p:ext uri="{BB962C8B-B14F-4D97-AF65-F5344CB8AC3E}">
        <p14:creationId xmlns:p14="http://schemas.microsoft.com/office/powerpoint/2010/main" val="1180699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endParaRPr lang="fr-MA" sz="40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r" defTabSz="914400" rtl="1" eaLnBrk="1" fontAlgn="auto" latinLnBrk="0" hangingPunct="1">
              <a:lnSpc>
                <a:spcPct val="100000"/>
              </a:lnSpc>
              <a:spcBef>
                <a:spcPts val="0"/>
              </a:spcBef>
              <a:spcAft>
                <a:spcPts val="0"/>
              </a:spcAft>
              <a:buClr>
                <a:srgbClr val="000000"/>
              </a:buClr>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sym typeface="Arial"/>
              </a:rPr>
              <a:t>قراءة : مراجعة</a:t>
            </a:r>
          </a:p>
          <a:p>
            <a:pPr marL="228600" marR="0" lvl="0" indent="-228600" algn="r" defTabSz="914400" rtl="1" eaLnBrk="1" fontAlgn="auto" latinLnBrk="0" hangingPunct="1">
              <a:lnSpc>
                <a:spcPct val="100000"/>
              </a:lnSpc>
              <a:spcBef>
                <a:spcPts val="0"/>
              </a:spcBef>
              <a:spcAft>
                <a:spcPts val="0"/>
              </a:spcAft>
              <a:buClr>
                <a:srgbClr val="000000"/>
              </a:buClr>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sym typeface="Arial"/>
              </a:rPr>
              <a:t>كتابة: مراجعة </a:t>
            </a:r>
          </a:p>
          <a:p>
            <a:pPr marL="228600" marR="0" lvl="0" indent="-228600" algn="r" defTabSz="914400" rtl="1" eaLnBrk="1" fontAlgn="auto" latinLnBrk="0" hangingPunct="1">
              <a:lnSpc>
                <a:spcPct val="100000"/>
              </a:lnSpc>
              <a:spcBef>
                <a:spcPts val="0"/>
              </a:spcBef>
              <a:spcAft>
                <a:spcPts val="0"/>
              </a:spcAft>
              <a:buClr>
                <a:srgbClr val="000000"/>
              </a:buClr>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Arial" panose="020B0604020202020204" pitchFamily="34" charset="0"/>
                <a:ea typeface="+mn-ea"/>
                <a:cs typeface="Microsoft Uighur" panose="02000000000000000000" pitchFamily="2" charset="-78"/>
                <a:sym typeface="Arial"/>
              </a:rPr>
              <a:t>التقويم الفردي للمجموعة الأولى</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الكتابي الموجه: فهم المسموع – فهم المقروء – إملاء – إنتاج كتابي</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Font typeface="Wingdings" panose="05000000000000000000" pitchFamily="2" charset="2"/>
              <a:buChar char="m"/>
              <a:defRPr/>
            </a:pPr>
            <a:r>
              <a:rPr lang="ar-MA" sz="1400" dirty="0">
                <a:cs typeface="Microsoft Uighur" panose="02000000000000000000" pitchFamily="2" charset="-78"/>
              </a:rPr>
              <a:t>تصحيح إنتاجات المتعلمين الكتابية</a:t>
            </a:r>
          </a:p>
          <a:p>
            <a:pPr marL="266700" lvl="0" indent="-266700">
              <a:lnSpc>
                <a:spcPct val="100000"/>
              </a:lnSpc>
              <a:spcBef>
                <a:spcPts val="300"/>
              </a:spcBef>
              <a:buFont typeface="Wingdings" panose="05000000000000000000" pitchFamily="2" charset="2"/>
              <a:buChar char="m"/>
              <a:defRPr/>
            </a:pPr>
            <a:r>
              <a:rPr lang="tzm-Arab-MA" sz="1400" dirty="0">
                <a:cs typeface="Microsoft Uighur" panose="02000000000000000000" pitchFamily="2" charset="-78"/>
              </a:rPr>
              <a:t>تفريغ النتائج </a:t>
            </a:r>
            <a:endParaRPr lang="ar-MA" sz="1400" dirty="0">
              <a:cs typeface="Microsoft Uighur" panose="02000000000000000000" pitchFamily="2" charset="-78"/>
            </a:endParaRP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كتابة: مراجعة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قراءة : مراجعة</a:t>
            </a:r>
          </a:p>
          <a:p>
            <a:pPr lvl="0" algn="r" rtl="1">
              <a:spcBef>
                <a:spcPts val="0"/>
              </a:spcBef>
              <a:buClr>
                <a:srgbClr val="424D7B"/>
              </a:buClr>
              <a:defRPr/>
            </a:pPr>
            <a:r>
              <a:rPr lang="ar-MA" sz="1400" dirty="0">
                <a:solidFill>
                  <a:srgbClr val="424D7B"/>
                </a:solidFill>
                <a:cs typeface="Microsoft Uighur" panose="02000000000000000000" pitchFamily="2" charset="-78"/>
              </a:rPr>
              <a:t>كتابة: مراجعة </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الثانية</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2 -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3084504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القراءة: مراجعة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الكتابة (إملاء –إنتاج كتابي): مراجعة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1" name="Organigramme : Connecteur 10">
            <a:extLst>
              <a:ext uri="{FF2B5EF4-FFF2-40B4-BE49-F238E27FC236}">
                <a16:creationId xmlns:a16="http://schemas.microsoft.com/office/drawing/2014/main" id="{154814BE-8C59-6154-CB82-CBECBA542958}"/>
              </a:ext>
            </a:extLst>
          </p:cNvPr>
          <p:cNvSpPr/>
          <p:nvPr/>
        </p:nvSpPr>
        <p:spPr>
          <a:xfrm>
            <a:off x="1410158" y="2783108"/>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
        <p:nvSpPr>
          <p:cNvPr id="12" name="Organigramme : Connecteur 11">
            <a:extLst>
              <a:ext uri="{FF2B5EF4-FFF2-40B4-BE49-F238E27FC236}">
                <a16:creationId xmlns:a16="http://schemas.microsoft.com/office/drawing/2014/main" id="{8B8A56D3-2696-616F-DB45-9AA456CFC193}"/>
              </a:ext>
            </a:extLst>
          </p:cNvPr>
          <p:cNvSpPr/>
          <p:nvPr/>
        </p:nvSpPr>
        <p:spPr>
          <a:xfrm>
            <a:off x="1474326" y="4760856"/>
            <a:ext cx="648927" cy="588499"/>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100 د</a:t>
            </a:r>
            <a:endParaRPr lang="fr-MA" sz="10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830808"/>
            <a:ext cx="7564664" cy="3970318"/>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800" b="1" kern="1200" dirty="0">
                <a:solidFill>
                  <a:srgbClr val="424D7B"/>
                </a:solidFill>
                <a:latin typeface="Microsoft Uighur" panose="02000000000000000000" pitchFamily="2" charset="-78"/>
                <a:ea typeface="+mn-ea"/>
                <a:cs typeface="Microsoft Uighur" panose="02000000000000000000" pitchFamily="2" charset="-78"/>
              </a:rPr>
              <a:t>الروائز الفردية موجهة للأقسام المعنية بانقطاع الدراسة بسبب الأحوال الجوية والذين أنهوا إرساء موارد ثلاثة أسابيع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يمر الأساتذة المعنيون بالتقويم الفردي مباشرة إلى الشريحة41 لبدء الروائز.  </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خلال الثلاثة أيام الأولى من الأسبوع السادس من المرحلة الثالثة.</a:t>
            </a:r>
          </a:p>
          <a:p>
            <a:pPr marL="342900" lvl="0" indent="-342900" algn="r" defTabSz="457200" rtl="1">
              <a:buClrTx/>
              <a:buFont typeface="Arial" panose="020B0604020202020204" pitchFamily="34" charset="0"/>
              <a:buChar char="•"/>
              <a:defRPr/>
            </a:pPr>
            <a:r>
              <a:rPr lang="ar-MA" sz="2800" b="1" kern="1200" dirty="0">
                <a:solidFill>
                  <a:srgbClr val="C00000"/>
                </a:solidFill>
                <a:latin typeface="Microsoft Uighur" panose="02000000000000000000" pitchFamily="2" charset="-78"/>
                <a:cs typeface="Microsoft Uighur" panose="02000000000000000000" pitchFamily="2" charset="-78"/>
              </a:rPr>
              <a:t>يقسم تلاميذ القسم إلى ثلاث مجموعات. </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في اليوم الأول للمجموعة الأولى من المتعلمين، وفي اليوم الثاني للمجموعة الثانية وفي اليوم الثالث للمجموعة الثالثة.</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871991"/>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cs typeface="Microsoft Uighur" panose="02000000000000000000" pitchFamily="2" charset="-78"/>
                </a:rPr>
                <a:t>تسمية الحروف وقراءة مقاطع وكلمات تتضمن الحروف المقدمة</a:t>
              </a:r>
              <a:r>
                <a:rPr lang="ar-MA" sz="2000" b="1" kern="1200" dirty="0">
                  <a:solidFill>
                    <a:srgbClr val="424D7B"/>
                  </a:solidFill>
                  <a:latin typeface="Microsoft Uighur" panose="02000000000000000000" pitchFamily="2" charset="-78"/>
                  <a:ea typeface="+mn-ea"/>
                  <a:cs typeface="Microsoft Uighur" panose="02000000000000000000" pitchFamily="2" charset="-78"/>
                </a:rPr>
                <a:t>؛</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وترتيب كلمات لكتابة جمل مفيدة.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كلمات تتضمن الحروف المقدمة</a:t>
            </a:r>
          </a:p>
          <a:p>
            <a:pPr lvl="0" algn="r" rtl="1">
              <a:buClr>
                <a:srgbClr val="424D7B"/>
              </a:buClr>
              <a:buSzPct val="50000"/>
            </a:pPr>
            <a:r>
              <a:rPr lang="ar-MA" sz="2800" b="1" dirty="0">
                <a:cs typeface="Microsoft Uighur" panose="02000000000000000000" pitchFamily="2" charset="-78"/>
              </a:rPr>
              <a:t>فهم كلمات مقروءة بربط الصورة بالكلمة المناسبة لها.</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60</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extLst>
              <p:ext uri="{D42A27DB-BD31-4B8C-83A1-F6EECF244321}">
                <p14:modId xmlns:p14="http://schemas.microsoft.com/office/powerpoint/2010/main" val="29314239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extLst>
              <p:ext uri="{D42A27DB-BD31-4B8C-83A1-F6EECF244321}">
                <p14:modId xmlns:p14="http://schemas.microsoft.com/office/powerpoint/2010/main" val="259920899"/>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extLst>
              <p:ext uri="{D42A27DB-BD31-4B8C-83A1-F6EECF244321}">
                <p14:modId xmlns:p14="http://schemas.microsoft.com/office/powerpoint/2010/main" val="898575269"/>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 يقرأ المتعلمون الذين لم يتمكنوا من قراءة جميع الحروف في الرائز</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extLst>
              <p:ext uri="{D42A27DB-BD31-4B8C-83A1-F6EECF244321}">
                <p14:modId xmlns:p14="http://schemas.microsoft.com/office/powerpoint/2010/main" val="3519841180"/>
              </p:ext>
            </p:extLst>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extLst>
              <p:ext uri="{D42A27DB-BD31-4B8C-83A1-F6EECF244321}">
                <p14:modId xmlns:p14="http://schemas.microsoft.com/office/powerpoint/2010/main" val="3620925663"/>
              </p:ext>
            </p:extLst>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extLst>
              <p:ext uri="{D42A27DB-BD31-4B8C-83A1-F6EECF244321}">
                <p14:modId xmlns:p14="http://schemas.microsoft.com/office/powerpoint/2010/main" val="3615734402"/>
              </p:ext>
            </p:extLst>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8ED8-AB3D-4932-3879-7B3CDF4440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42BB31F7-DE0A-21C8-C7A0-B7FC0199BE9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12BD9A58-6EFA-FB67-A87C-AA535D9BC4B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C4395390-F68F-44E6-6033-A3B637E9D20D}"/>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157B803F-39A8-DEC6-1693-5287C1FE54E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ــمَــ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ــكَــ</a:t>
            </a:r>
            <a:r>
              <a:rPr lang="ar-MA" sz="4400" b="1" dirty="0">
                <a:solidFill>
                  <a:srgbClr val="D2232B"/>
                </a:solidFill>
                <a:latin typeface="Microsoft Uighur" panose="02000000000000000000" pitchFamily="2" charset="-78"/>
                <a:cs typeface="Microsoft Uighur" panose="020B0604020202020204" charset="-78"/>
              </a:rPr>
              <a:t> /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9B9F48D9-4E5E-F383-D738-F30176A68458}"/>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ـضَــ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ـراً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A0AECE5-AA44-71FC-57D8-89C3FAD1DA1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مَـكْــ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ــب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7DF27AB9-A617-7144-2EA0-473CCEF3A70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سَمَكَة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70FA409-CF3E-82F0-BA96-5CF92B8D19E0}"/>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خُضَراً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A884D888-E4F3-3A9E-B6E6-E4E0728F84C5}"/>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مَكْتَب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5528AC15-48DF-87EE-6B43-C9A6347C1355}"/>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4B452FA0-4EEA-D013-A393-F31EB2AC22B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EFC20C53-DDB9-8808-DBA9-BEBC489A02EB}"/>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ACC5E2EF-12CB-9DB3-5781-791C803488CF}"/>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C736C1B6-6045-7EBF-BCA6-BE8F78D10FA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22AB0D86-433A-CDBB-30CF-F3D00A21D1EE}"/>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سِـلْـ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ــكاً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45CECC23-43F3-8243-97CE-84A45689FC1B}"/>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سِلْكاً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6F0A9CB2-481A-DF3E-568A-67257E976655}"/>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تَرْكَبُ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14243EA2-10B9-76FE-F85E-A567676AFE6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تَرْ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كَــ</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08549338-AA10-F9B8-4670-D0E4A62AF05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6C79D0D-904F-5E41-7A6F-AC9122D7214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E748812-0585-177B-76BA-41C379C9DF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2189CF4-7988-57CA-7441-12E890E6EAA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C834CE-709D-5312-E9E2-6AD328522D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A2FDEE1-3507-D516-5F6B-89D923BAB6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10A793C-ACB1-B011-34DD-45F9F822A4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5D88735-EDDD-DD74-EFA0-58D045CE84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A9293D39-DC0D-7AD5-C89F-E64352DCE97F}"/>
              </a:ext>
            </a:extLst>
          </p:cNvPr>
          <p:cNvGrpSpPr/>
          <p:nvPr/>
        </p:nvGrpSpPr>
        <p:grpSpPr>
          <a:xfrm>
            <a:off x="2279553" y="3726891"/>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E26DDF00-67AF-5B15-065A-A94E1EFD3F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5454E69B-BC1F-B18F-C112-2F23CE4FA5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965DB8DF-29BB-5A9D-C0A8-DC53858BF3F2}"/>
              </a:ext>
            </a:extLst>
          </p:cNvPr>
          <p:cNvGrpSpPr/>
          <p:nvPr/>
        </p:nvGrpSpPr>
        <p:grpSpPr>
          <a:xfrm>
            <a:off x="5031171" y="3753861"/>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4A43FAB4-249D-06A9-D878-EEEEA44F61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E3781823-1DDD-E390-CEF2-730821CF91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C6C18313-C81A-383E-1673-A6BAF6A03198}"/>
              </a:ext>
            </a:extLst>
          </p:cNvPr>
          <p:cNvGrpSpPr/>
          <p:nvPr/>
        </p:nvGrpSpPr>
        <p:grpSpPr>
          <a:xfrm>
            <a:off x="2331760" y="543178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4287E784-031D-1A05-2698-4B7D4E5D9A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198F9965-BA29-DDE8-A2F7-4F70D41AFE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4E58D4E3-0075-3FEA-3596-BA9AFF5A45B4}"/>
              </a:ext>
            </a:extLst>
          </p:cNvPr>
          <p:cNvGrpSpPr/>
          <p:nvPr/>
        </p:nvGrpSpPr>
        <p:grpSpPr>
          <a:xfrm>
            <a:off x="5346986" y="5479624"/>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6EF673C7-B4BC-F6F7-0956-162CB10C88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E44B789B-D695-27AF-864D-4DB0EA9757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4" name="Espace réservé pour une image  43">
            <a:extLst>
              <a:ext uri="{FF2B5EF4-FFF2-40B4-BE49-F238E27FC236}">
                <a16:creationId xmlns:a16="http://schemas.microsoft.com/office/drawing/2014/main" id="{F03F99C3-7863-2378-7D56-E9793724EA77}"/>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232876505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84BFB-91AC-F362-F7D9-9643E746A8B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FDD1FF9-8DEF-0424-2B8E-05C6FF3983B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1EAA2B0-69B2-BFF2-46E3-8A1C077D621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36DCFEB0-BD8D-FFFF-86B1-C71953099812}"/>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8950D756-7634-F221-DA3C-276B41821EB0}"/>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ــمَــ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ــكَــ</a:t>
            </a:r>
            <a:r>
              <a:rPr lang="ar-MA" sz="4400" b="1" dirty="0">
                <a:solidFill>
                  <a:srgbClr val="D2232B"/>
                </a:solidFill>
                <a:latin typeface="Microsoft Uighur" panose="02000000000000000000" pitchFamily="2" charset="-78"/>
                <a:cs typeface="Microsoft Uighur" panose="020B0604020202020204" charset="-78"/>
              </a:rPr>
              <a:t> /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A41B5309-D63D-D262-1809-9E4CE7FB9991}"/>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cs typeface="Microsoft Uighur" panose="020B0604020202020204" charset="-78"/>
              </a:rPr>
              <a:t>خُ</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ـضَــ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ـراً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5EF26D75-1FBD-68D5-B4D6-1DE2B5EAA677}"/>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مَـكْــ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ــب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84E37A6-FFC8-2003-7853-9839550CC28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سَمَكَة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7ECE67C9-8E61-07EF-376F-686352CBD67B}"/>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خُضَراً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687540E-4196-779B-1963-25F83E234E3E}"/>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مَكْتَب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F4B32699-FC05-5CF7-D4BB-6261B21CC6DF}"/>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457952B7-4F8A-AC95-C1E0-ED38D053B1B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C18C1B8-B776-B2B5-3877-64240CDC12CA}"/>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AA73DBF4-7BC6-DDF2-A0B5-D2080E64126B}"/>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FC9C30BF-206B-72B2-F328-0AB9972C0C42}"/>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291E45E4-6006-B192-EBA6-A534A2D8B9E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سِـلْـ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ــكاً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5EBCEDB9-D20C-1DCC-AA95-00BD9D9FE39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سِلْكاً</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28575681-576B-7C6C-5156-C7D3D3B718A9}"/>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تَرْكَبُ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2831D1A8-5BAC-B6C5-A1CC-51EAAD2DBF48}"/>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تَرْ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كَــ</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ــبُ</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24E9BC9C-39FD-E49D-D682-9028E07951E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FC31261F-8E4C-CBE4-D265-8102752DF7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A237337-9245-096D-27CC-2985F3FB33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67C1C1F-770A-D214-BBF5-7080211FB6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BC4CA1-6D99-3534-4B8E-92C4B0AB56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AFDF176-1450-B3DA-E2B2-77F1644CBBF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0D66B2A-9863-9287-789F-343E03229B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33F8D6F1-173E-7C45-2749-45858940D3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grpSp>
        <p:nvGrpSpPr>
          <p:cNvPr id="54" name="Groupe 53">
            <a:extLst>
              <a:ext uri="{FF2B5EF4-FFF2-40B4-BE49-F238E27FC236}">
                <a16:creationId xmlns:a16="http://schemas.microsoft.com/office/drawing/2014/main" id="{45E85946-A2FC-C286-B851-82DBE438768B}"/>
              </a:ext>
            </a:extLst>
          </p:cNvPr>
          <p:cNvGrpSpPr/>
          <p:nvPr/>
        </p:nvGrpSpPr>
        <p:grpSpPr>
          <a:xfrm>
            <a:off x="2279553" y="3726891"/>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D793B2B7-7AF5-744A-346E-8ED0473372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CB6D4AF0-908F-58AB-A36A-5B28C2F2F8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563A6444-3842-FA88-1B95-BD4D21108B84}"/>
              </a:ext>
            </a:extLst>
          </p:cNvPr>
          <p:cNvGrpSpPr/>
          <p:nvPr/>
        </p:nvGrpSpPr>
        <p:grpSpPr>
          <a:xfrm>
            <a:off x="5031171" y="3753861"/>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12388268-14F3-2CF0-A8C4-2B7C0CD802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4E4060C0-F53D-5527-AE8C-0E40F115DE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2C448358-7EBB-4F0A-4BAD-B6F32CE7FE63}"/>
              </a:ext>
            </a:extLst>
          </p:cNvPr>
          <p:cNvGrpSpPr/>
          <p:nvPr/>
        </p:nvGrpSpPr>
        <p:grpSpPr>
          <a:xfrm>
            <a:off x="2331760" y="543178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D6CB92D3-6F11-FC77-012E-33B2FA531F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1BC12DC8-354A-3003-4A2C-7169C956E5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27C8AB92-D99A-3CF6-AE88-FA434C7AA1BD}"/>
              </a:ext>
            </a:extLst>
          </p:cNvPr>
          <p:cNvGrpSpPr/>
          <p:nvPr/>
        </p:nvGrpSpPr>
        <p:grpSpPr>
          <a:xfrm>
            <a:off x="5346986" y="5479624"/>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8EBC5C4E-B5E9-95D8-048F-FF1B02D0BB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68AB753-F03F-D82A-810D-88ECCF54D2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16" name="Espace réservé pour une image  15">
            <a:extLst>
              <a:ext uri="{FF2B5EF4-FFF2-40B4-BE49-F238E27FC236}">
                <a16:creationId xmlns:a16="http://schemas.microsoft.com/office/drawing/2014/main" id="{B1FE3EB0-A6A3-3CE8-3F17-B745F344F836}"/>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56584274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018B9-AAAF-C9F6-83E6-6923234876C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9863B12-2865-FF9D-97AD-13442ACACD6A}"/>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08A20451-4075-8F78-BD67-4AE5768DEB0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160D620-3BA5-9C6D-45A2-59D28638F4B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5C654AC-AA3C-78D3-24C0-9383E4DAAA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E8E6427-BBAC-79DA-5B1A-9B674E2ACF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F8E8693-2C37-9EB5-EAE1-3477060182E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80493C6-4869-6F65-8C7B-515D38E176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F56C7306-DEB7-F597-FC45-DAE349AF99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93C28AA-AB13-C492-9D37-7AFA16F94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400EC50D-FD90-AD60-7E89-5DFF6A3CCF8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DA6B11-854E-77CC-60F5-37BDBED37B00}"/>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سَمَكَة</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DC1A568A-9142-9358-295A-D5A418F3FB78}"/>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سِلْكاً</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85B9E9DE-E44A-9B86-4DB3-CCAABD7D1473}"/>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كوباً</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B951C81A-AF94-147F-C9FD-29F1E542FC88}"/>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خُبْز</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365727B8-814B-F5A9-19B4-45A4E2BE36B5}"/>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تَرْكَبُ</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9FDDBB0D-BB05-5A17-491F-065F9ABC8715}"/>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كَتَبَ</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80E7730-21A9-807C-1909-027C60DD927A}"/>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خِزانَة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311D31A0-7DA4-25BE-35BE-54D1814BD36E}"/>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مَكْتَب</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8EB5B0D0-B77C-2675-7310-7BD112E8C75D}"/>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ديك</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17BA942D-114E-123A-048B-66B21B249EE5}"/>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كَتْكوت</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43A4DD71-0C39-9336-C174-5F464D5FC3E0}"/>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كُرَةٍ</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41AF7573-9B84-B964-A842-25832B256AB9}"/>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خُضَراً</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86C5D2EA-C885-1F78-FDB4-F6E5C1A39ABE}"/>
              </a:ext>
            </a:extLst>
          </p:cNvPr>
          <p:cNvGrpSpPr/>
          <p:nvPr/>
        </p:nvGrpSpPr>
        <p:grpSpPr>
          <a:xfrm>
            <a:off x="4805556" y="346121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87FD02FD-B92B-7C0D-201B-6B905D2A6B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D7CAA545-AB1C-D145-794E-EF0CB9AF86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9B45EBAF-6579-287F-8F79-6F7E14ECC93D}"/>
              </a:ext>
            </a:extLst>
          </p:cNvPr>
          <p:cNvGrpSpPr/>
          <p:nvPr/>
        </p:nvGrpSpPr>
        <p:grpSpPr>
          <a:xfrm>
            <a:off x="917518" y="4589318"/>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F87377B7-30C6-3A48-E039-7545DDF05C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76D4B1BB-22F4-F899-CD94-EC18EFB2E05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964BB622-9482-7B40-1523-BCB76B20CB90}"/>
              </a:ext>
            </a:extLst>
          </p:cNvPr>
          <p:cNvGrpSpPr/>
          <p:nvPr/>
        </p:nvGrpSpPr>
        <p:grpSpPr>
          <a:xfrm>
            <a:off x="3607331" y="464568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E3FF80BC-F588-EC71-A0F0-1AC8337FE5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95076A5E-924E-56A8-67AE-4E932A02C9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05A98321-3335-2A6D-36C1-13F11D5654E3}"/>
              </a:ext>
            </a:extLst>
          </p:cNvPr>
          <p:cNvGrpSpPr/>
          <p:nvPr/>
        </p:nvGrpSpPr>
        <p:grpSpPr>
          <a:xfrm>
            <a:off x="4805556" y="4615171"/>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F4D32711-6C11-2436-B7AE-903EACE647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745531A8-E20A-18E9-8EEA-58D44D0CD4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7823195B-76E7-4192-AACD-05D3E9449907}"/>
              </a:ext>
            </a:extLst>
          </p:cNvPr>
          <p:cNvGrpSpPr/>
          <p:nvPr/>
        </p:nvGrpSpPr>
        <p:grpSpPr>
          <a:xfrm>
            <a:off x="917518" y="3368737"/>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AB5D4AC1-EAF5-D36F-DB77-C7989410A1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D1B42887-F9C6-DEC9-433C-3F10EB2568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A903AD49-52D8-B842-5CAB-E9BD824D847C}"/>
              </a:ext>
            </a:extLst>
          </p:cNvPr>
          <p:cNvGrpSpPr/>
          <p:nvPr/>
        </p:nvGrpSpPr>
        <p:grpSpPr>
          <a:xfrm>
            <a:off x="2308754" y="4650561"/>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CA01DE35-A79C-6BB1-6A10-68406E09D1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DBB61C1C-E491-F05A-D486-80A9D25E13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90323767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AAF3-3B57-CE09-5D74-72DBAADF484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FBC8BC28-19D1-2209-A0AB-723F5C79CFF6}"/>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ستمرون كلكم للقراءة.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8FFD027-EC5E-ED63-0D97-2985E2BBC3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C0393B98-BED1-4E53-5564-8AA18D7E13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65436DD-AB17-E274-16F1-E920C8D30F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ECFC932-3499-3975-7076-A0E834F0C5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38A97D5-08AE-67AC-8B28-756A0ACB57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1C33ABD-AB81-C666-A066-C1DD1C7792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30A4B6C8-5DBE-CEF2-994D-F1E676835FD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00E4745-E407-8515-362F-6942A7788E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25" name="Google Shape;2403;p107">
            <a:extLst>
              <a:ext uri="{FF2B5EF4-FFF2-40B4-BE49-F238E27FC236}">
                <a16:creationId xmlns:a16="http://schemas.microsoft.com/office/drawing/2014/main" id="{204A4FDA-3D56-7CAA-E8D4-AB41F3450ADE}"/>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سَمَكَة</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53FA6272-8BB3-5036-82B5-3843DF9C88EE}"/>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سِلْكاً</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536CA29A-6221-CB20-C01B-C14721C2C0F3}"/>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كوباً</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6A64D3A6-D4BB-0955-FFAE-ACD295CAD8C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خُبْز</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2F7048CB-CA42-E527-CF68-2CF95D978EAD}"/>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تَرْكَبُ</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14E9B0D9-C720-0B64-9D15-4459F9A9E329}"/>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كَتَبَ</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6BDA525-D2DB-01D1-F246-F340443F64B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خِزانَة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70BDFC34-FB22-E957-502E-7A60CD23ADA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مَكْتَب</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90203221-0F3A-2464-1AD8-4D9094A0E743}"/>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ديك</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397E5E47-9388-7CD7-5314-EF261884F50B}"/>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كَتْكوت</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FB5D3782-016D-C1DD-F9DC-86FD9FC2B1B6}"/>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كُرَةٍ</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CE6BD15A-3A98-50BC-60CF-6ABEA41B41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خُضَراً</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6F1F4803-61A3-2B6A-71B6-F1FCA563C291}"/>
              </a:ext>
            </a:extLst>
          </p:cNvPr>
          <p:cNvGrpSpPr/>
          <p:nvPr/>
        </p:nvGrpSpPr>
        <p:grpSpPr>
          <a:xfrm>
            <a:off x="4805556" y="346121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B12E155C-2B51-580A-A057-DD33AE8E43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C78359B4-2B11-53DB-E08F-8C261872FD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23536109-36C1-AFC9-E3CF-02408BB0FF5E}"/>
              </a:ext>
            </a:extLst>
          </p:cNvPr>
          <p:cNvGrpSpPr/>
          <p:nvPr/>
        </p:nvGrpSpPr>
        <p:grpSpPr>
          <a:xfrm>
            <a:off x="917518" y="4589318"/>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E9875CA4-831E-9E70-8C21-A814EF531C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F47511F6-C503-2E60-A63B-E7C2C65721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76E25815-C5A0-E4D4-7238-38CCA385CED8}"/>
              </a:ext>
            </a:extLst>
          </p:cNvPr>
          <p:cNvGrpSpPr/>
          <p:nvPr/>
        </p:nvGrpSpPr>
        <p:grpSpPr>
          <a:xfrm>
            <a:off x="3607331" y="464568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EF99F4D6-CB7A-921F-12F7-67C40248CA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732A924F-6EF1-1D6F-AEE0-B8F42DAE4C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60EE1A17-2BEF-406B-CD20-2D8AFB8659B8}"/>
              </a:ext>
            </a:extLst>
          </p:cNvPr>
          <p:cNvGrpSpPr/>
          <p:nvPr/>
        </p:nvGrpSpPr>
        <p:grpSpPr>
          <a:xfrm>
            <a:off x="4805556" y="4615171"/>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F5434931-A5D9-985F-FBFF-6E2C3AA3F8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7494998F-F11C-5D7A-EEC4-2C6EA7B837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ABBA4679-A6BE-61D4-217C-65F06DDC2CB1}"/>
              </a:ext>
            </a:extLst>
          </p:cNvPr>
          <p:cNvGrpSpPr/>
          <p:nvPr/>
        </p:nvGrpSpPr>
        <p:grpSpPr>
          <a:xfrm>
            <a:off x="917518" y="3368737"/>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E6AA2B7-9721-AE0A-3118-26BE6269E4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FC9AA259-A01B-D9FC-A286-1EA5B7C712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D276762D-871F-D959-5067-ACCEE3194823}"/>
              </a:ext>
            </a:extLst>
          </p:cNvPr>
          <p:cNvGrpSpPr/>
          <p:nvPr/>
        </p:nvGrpSpPr>
        <p:grpSpPr>
          <a:xfrm>
            <a:off x="2308754" y="4650561"/>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7DA4057C-EA15-A607-88F0-5D7755EAA1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1CFB6942-1C1D-0AFC-4036-4601D9304B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54" name="Espace réservé pour une image  53">
            <a:extLst>
              <a:ext uri="{FF2B5EF4-FFF2-40B4-BE49-F238E27FC236}">
                <a16:creationId xmlns:a16="http://schemas.microsoft.com/office/drawing/2014/main" id="{90892D83-9303-E973-632D-52CB866C5BBB}"/>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10664521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الألواح، ستكتبون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Espace réservé pour une image  20" descr="Une image contenant capture d’écran, Rectangle, carré&#10;&#10;Le contenu généré par l’IA peut être incorrect.">
            <a:extLst>
              <a:ext uri="{FF2B5EF4-FFF2-40B4-BE49-F238E27FC236}">
                <a16:creationId xmlns:a16="http://schemas.microsoft.com/office/drawing/2014/main" id="{87E0C104-CFAE-9224-8E4C-14CDC9261FBA}"/>
              </a:ext>
            </a:extLst>
          </p:cNvPr>
          <p:cNvPicPr>
            <a:picLocks noChangeAspect="1"/>
          </p:cNvPicPr>
          <p:nvPr/>
        </p:nvPicPr>
        <p:blipFill rotWithShape="1">
          <a:blip r:embed="rId8"/>
          <a:srcRect l="-25000" r="-25000"/>
          <a:stretch>
            <a:fillRect/>
          </a:stretch>
        </p:blipFill>
        <p:spPr>
          <a:xfrm>
            <a:off x="1872000" y="2160000"/>
            <a:ext cx="5400000" cy="3600000"/>
          </a:xfrm>
          <a:prstGeom prst="roundRect">
            <a:avLst/>
          </a:prstGeom>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3DE5102-A842-BEFD-A669-62AFE2A7833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AAD95F7-FEF8-A084-A306-E80BC338B778}"/>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78CDA50-4006-5E49-014E-9D5F67311F0D}"/>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DF25A20-A129-CAA5-B39A-F8C44DD2BF2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67F8DA3-68FE-6FA2-B7CF-E1A67283AA5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37CDDA3-C765-6348-29BB-A6AF692C7A0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AA57A81-DE10-73F9-7C75-956B5C21AB2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2260F5F-44E8-5E40-4DCD-66A7708388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DC87E5F-6F15-1570-C024-CF24C2EFEF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5F25696-92CD-862D-3EA7-7E645219ED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3E519D4-ED4F-36CE-C5B8-680C67DF88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D2B3A6A1-AE86-7EBF-41D1-3E8C3BC30DCB}"/>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خُبْز</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89B008D7-5160-0345-3E93-3A701755CDB4}"/>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خُضَر</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2B7A9FFF-F514-B553-3EF4-54EBA5F7435D}"/>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خِزانَة</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0D1DB09C-F412-6974-C62F-E4BD3C983F22}"/>
              </a:ext>
            </a:extLst>
          </p:cNvPr>
          <p:cNvGrpSpPr/>
          <p:nvPr/>
        </p:nvGrpSpPr>
        <p:grpSpPr>
          <a:xfrm>
            <a:off x="6114713" y="2421432"/>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5809FD-013B-B679-463D-D7FB51C8FF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5C08D657-33FD-5B82-4668-5F2347029E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A52373C3-1944-1685-33A6-1E1084E46553}"/>
              </a:ext>
            </a:extLst>
          </p:cNvPr>
          <p:cNvGrpSpPr/>
          <p:nvPr/>
        </p:nvGrpSpPr>
        <p:grpSpPr>
          <a:xfrm>
            <a:off x="5936887" y="4737937"/>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2A8813E6-EF6F-4857-6F62-8FF7A7FBFE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94D21755-615B-D543-0A99-DD4E05C7EA6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9B7E7063-80D4-CD62-20F3-8BD577510785}"/>
              </a:ext>
            </a:extLst>
          </p:cNvPr>
          <p:cNvGrpSpPr/>
          <p:nvPr/>
        </p:nvGrpSpPr>
        <p:grpSpPr>
          <a:xfrm>
            <a:off x="6050588" y="3663331"/>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8439153-7D99-0D22-5975-317C5E7998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D51931F0-571D-6397-17BB-A0152340DB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7" name="Image 16">
            <a:extLst>
              <a:ext uri="{FF2B5EF4-FFF2-40B4-BE49-F238E27FC236}">
                <a16:creationId xmlns:a16="http://schemas.microsoft.com/office/drawing/2014/main" id="{02F00E6C-505C-CEAE-FC62-C83E17C1ECCC}"/>
              </a:ext>
            </a:extLst>
          </p:cNvPr>
          <p:cNvPicPr>
            <a:picLocks noChangeAspect="1"/>
          </p:cNvPicPr>
          <p:nvPr/>
        </p:nvPicPr>
        <p:blipFill>
          <a:blip r:embed="rId10"/>
          <a:stretch>
            <a:fillRect/>
          </a:stretch>
        </p:blipFill>
        <p:spPr>
          <a:xfrm>
            <a:off x="1122608" y="2362731"/>
            <a:ext cx="2526040" cy="3169246"/>
          </a:xfrm>
          <a:prstGeom prst="rect">
            <a:avLst/>
          </a:prstGeom>
        </p:spPr>
      </p:pic>
    </p:spTree>
    <p:extLst>
      <p:ext uri="{BB962C8B-B14F-4D97-AF65-F5344CB8AC3E}">
        <p14:creationId xmlns:p14="http://schemas.microsoft.com/office/powerpoint/2010/main" val="327364959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A0CA677-58FA-9DB7-C539-198505CF89D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5C226C2-4184-B061-1724-BABAB3A5D5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خزانة.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C3111D18-0D6E-B31F-0874-6A137E46820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B47CB892-F91B-9BD6-45FE-B3BF40069F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B7E89F7-1053-BE35-6CA9-3FE47847B3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C040E86-F464-9E42-21D3-96F3876276C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036423C-E993-6A55-326A-6652CD27929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A6CFC39-7D1F-3498-E3D6-C958830DD68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771450D-3554-508A-D4DC-32D2B14B415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97479F7-29DD-3D54-92D3-86AD6A7127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5564AD8-8CCF-5999-5F1C-44E7C4A8C4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EC307631-D482-0D8A-49A3-D957BFD7DEC7}"/>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خُبْز</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84E8811C-A19D-AA32-D543-B3B04987AE0D}"/>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خُضَر</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A281E6A4-8389-1E70-DB42-5082732803C9}"/>
              </a:ext>
            </a:extLst>
          </p:cNvPr>
          <p:cNvSpPr/>
          <p:nvPr/>
        </p:nvSpPr>
        <p:spPr>
          <a:xfrm>
            <a:off x="5626311" y="46319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خِزانَة</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771F4E14-0425-15C1-8BC6-3FC85DA382D7}"/>
              </a:ext>
            </a:extLst>
          </p:cNvPr>
          <p:cNvGrpSpPr/>
          <p:nvPr/>
        </p:nvGrpSpPr>
        <p:grpSpPr>
          <a:xfrm>
            <a:off x="6114713" y="2421432"/>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3789551C-2108-1B7F-96D6-D1485ABDB4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AEA85563-6D0F-D8CB-A08B-1C9023BE7D9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6144F560-77AB-E598-9A85-01673237578A}"/>
              </a:ext>
            </a:extLst>
          </p:cNvPr>
          <p:cNvGrpSpPr/>
          <p:nvPr/>
        </p:nvGrpSpPr>
        <p:grpSpPr>
          <a:xfrm>
            <a:off x="5936887" y="4737937"/>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8E4118DC-F557-00E7-5CC0-574625CF85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7A883928-6A59-7DA0-610B-1135042D51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B2B0E35E-B0B5-A631-92E4-C80DEA1111CD}"/>
              </a:ext>
            </a:extLst>
          </p:cNvPr>
          <p:cNvGrpSpPr/>
          <p:nvPr/>
        </p:nvGrpSpPr>
        <p:grpSpPr>
          <a:xfrm>
            <a:off x="6050588" y="3663331"/>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343E4EEA-49BD-1333-B5B3-C1602E373C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6D7243D3-6737-E986-0360-ABBBFD3C45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7" name="Image 16">
            <a:extLst>
              <a:ext uri="{FF2B5EF4-FFF2-40B4-BE49-F238E27FC236}">
                <a16:creationId xmlns:a16="http://schemas.microsoft.com/office/drawing/2014/main" id="{57E65BEA-DA34-09B4-CC0C-7C3E0D928717}"/>
              </a:ext>
            </a:extLst>
          </p:cNvPr>
          <p:cNvPicPr>
            <a:picLocks noChangeAspect="1"/>
          </p:cNvPicPr>
          <p:nvPr/>
        </p:nvPicPr>
        <p:blipFill>
          <a:blip r:embed="rId10"/>
          <a:stretch>
            <a:fillRect/>
          </a:stretch>
        </p:blipFill>
        <p:spPr>
          <a:xfrm>
            <a:off x="1122608" y="2362731"/>
            <a:ext cx="2526040" cy="3169246"/>
          </a:xfrm>
          <a:prstGeom prst="rect">
            <a:avLst/>
          </a:prstGeom>
        </p:spPr>
      </p:pic>
      <p:cxnSp>
        <p:nvCxnSpPr>
          <p:cNvPr id="5" name="Connecteur droit avec flèche 4">
            <a:extLst>
              <a:ext uri="{FF2B5EF4-FFF2-40B4-BE49-F238E27FC236}">
                <a16:creationId xmlns:a16="http://schemas.microsoft.com/office/drawing/2014/main" id="{FB0876DC-363C-EB53-FDCB-FAA2FF5BCDAB}"/>
              </a:ext>
            </a:extLst>
          </p:cNvPr>
          <p:cNvCxnSpPr>
            <a:cxnSpLocks/>
          </p:cNvCxnSpPr>
          <p:nvPr/>
        </p:nvCxnSpPr>
        <p:spPr>
          <a:xfrm flipH="1" flipV="1">
            <a:off x="3509554" y="3840077"/>
            <a:ext cx="2039178" cy="12683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56838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80E99F8-AFA5-ACC7-3938-86C4FAB1369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D9774F9-A385-FB8E-4944-8209C7738B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اقرؤوا الكلمات التالية، ثم انقلوا على ألواحكم الكلمة المناسبة للصورة.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D3956623-0513-DB84-2319-721372965D90}"/>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2B83DD0-FEF5-8DCE-B688-B0A5526C15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F48D171-C050-E295-BD42-DA16A72A30B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B44420-92DA-4A52-FCF5-5CA87BE308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F22501B-96F5-06C0-CA0C-DB5F856286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5A0C4D1-7953-A707-FE12-07916F283B3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96AF857-C24E-BA05-740F-1FB324E509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4CC1365-09FC-F3CE-0A24-280A05AA83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09C62C9-5B29-5D12-60B9-9DAA63AE84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FFF46297-5A85-E31B-D920-12208DBD4722}"/>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سَمَكَة</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E2445DCC-A414-0F7A-7ABE-B1CD84760A0A}"/>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ديك</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A74D49AA-0EF3-FEA3-179B-D07B4C760337}"/>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مَكْتَب</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FAB984A8-D730-DD9C-92EA-3099D2BB85E3}"/>
              </a:ext>
            </a:extLst>
          </p:cNvPr>
          <p:cNvGrpSpPr/>
          <p:nvPr/>
        </p:nvGrpSpPr>
        <p:grpSpPr>
          <a:xfrm>
            <a:off x="5924267" y="2307149"/>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5A59E01E-44DF-A67D-BDF1-E7DF082D0D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3FE9DE53-784B-2D78-53B2-3A18520E16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C907248F-D764-F749-DA89-2B14D203B1ED}"/>
              </a:ext>
            </a:extLst>
          </p:cNvPr>
          <p:cNvGrpSpPr/>
          <p:nvPr/>
        </p:nvGrpSpPr>
        <p:grpSpPr>
          <a:xfrm>
            <a:off x="6075921" y="4945029"/>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B69BF048-FC71-A9B6-1670-D111D3EA4D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F8831416-8695-3C58-68B6-B07CBD06CA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A12EEC3C-8BB1-5051-0385-7DF234B27C43}"/>
              </a:ext>
            </a:extLst>
          </p:cNvPr>
          <p:cNvGrpSpPr/>
          <p:nvPr/>
        </p:nvGrpSpPr>
        <p:grpSpPr>
          <a:xfrm>
            <a:off x="6165799" y="3548143"/>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1233164-016C-D8FB-2E9D-957F434F9A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8B51ABDF-BE51-7D50-5D64-E9A557588C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7" name="Image 16">
            <a:extLst>
              <a:ext uri="{FF2B5EF4-FFF2-40B4-BE49-F238E27FC236}">
                <a16:creationId xmlns:a16="http://schemas.microsoft.com/office/drawing/2014/main" id="{B877CF68-E5EC-BE7E-3131-0CD1D17BD5E5}"/>
              </a:ext>
            </a:extLst>
          </p:cNvPr>
          <p:cNvPicPr>
            <a:picLocks noChangeAspect="1"/>
          </p:cNvPicPr>
          <p:nvPr/>
        </p:nvPicPr>
        <p:blipFill>
          <a:blip r:embed="rId10"/>
          <a:stretch>
            <a:fillRect/>
          </a:stretch>
        </p:blipFill>
        <p:spPr>
          <a:xfrm>
            <a:off x="1258520" y="2370968"/>
            <a:ext cx="2898755" cy="2912300"/>
          </a:xfrm>
          <a:prstGeom prst="rect">
            <a:avLst/>
          </a:prstGeom>
        </p:spPr>
      </p:pic>
    </p:spTree>
    <p:extLst>
      <p:ext uri="{BB962C8B-B14F-4D97-AF65-F5344CB8AC3E}">
        <p14:creationId xmlns:p14="http://schemas.microsoft.com/office/powerpoint/2010/main" val="292273224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E2BCDB4-F6AA-9DFE-922C-D821AC6E906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AED9D366-5F23-1518-93EE-9724376C3AE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ديك. صححوا. </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56ABF166-45B7-21DD-7C34-C8A9272A2E4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CD313A-C711-BECF-EDF9-CFF75C1C12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4EAB97B-7671-9C9B-A57F-B89BD20364E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680ACBA-92E0-6C26-83F0-A617C10E57C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86128C2-AB11-DA77-92E7-1E6B1047A2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ECFF269-CD51-BA1F-5BDD-00DCB5E9981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3D9CA07-5F8F-1F26-8DEE-8BF539863C4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E525495-C438-7641-9668-3CE7B200A40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8C0BB9-2835-A00E-AD02-F0F311D951E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1" name="Google Shape;2403;p107">
            <a:extLst>
              <a:ext uri="{FF2B5EF4-FFF2-40B4-BE49-F238E27FC236}">
                <a16:creationId xmlns:a16="http://schemas.microsoft.com/office/drawing/2014/main" id="{616A1C47-8E09-04FC-7DB9-33678B805F54}"/>
              </a:ext>
            </a:extLst>
          </p:cNvPr>
          <p:cNvSpPr/>
          <p:nvPr/>
        </p:nvSpPr>
        <p:spPr>
          <a:xfrm>
            <a:off x="5631431" y="2226023"/>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سَمَكَة</a:t>
            </a:r>
            <a:endParaRPr lang="fr-MA" sz="4000" b="1" dirty="0">
              <a:solidFill>
                <a:schemeClr val="accent5">
                  <a:lumMod val="50000"/>
                </a:schemeClr>
              </a:solidFill>
            </a:endParaRPr>
          </a:p>
        </p:txBody>
      </p:sp>
      <p:sp>
        <p:nvSpPr>
          <p:cNvPr id="12" name="Google Shape;2403;p107">
            <a:extLst>
              <a:ext uri="{FF2B5EF4-FFF2-40B4-BE49-F238E27FC236}">
                <a16:creationId xmlns:a16="http://schemas.microsoft.com/office/drawing/2014/main" id="{543F2257-407A-83A5-B777-CC55BD656EFB}"/>
              </a:ext>
            </a:extLst>
          </p:cNvPr>
          <p:cNvSpPr/>
          <p:nvPr/>
        </p:nvSpPr>
        <p:spPr>
          <a:xfrm>
            <a:off x="5647046" y="3390077"/>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ديك</a:t>
            </a:r>
            <a:endParaRPr lang="fr-MA" sz="4000" b="1" dirty="0">
              <a:solidFill>
                <a:schemeClr val="accent5">
                  <a:lumMod val="50000"/>
                </a:schemeClr>
              </a:solidFill>
            </a:endParaRPr>
          </a:p>
        </p:txBody>
      </p:sp>
      <p:sp>
        <p:nvSpPr>
          <p:cNvPr id="13" name="Google Shape;2403;p107">
            <a:extLst>
              <a:ext uri="{FF2B5EF4-FFF2-40B4-BE49-F238E27FC236}">
                <a16:creationId xmlns:a16="http://schemas.microsoft.com/office/drawing/2014/main" id="{A56A039C-9696-3E27-94FE-D0D3A8469778}"/>
              </a:ext>
            </a:extLst>
          </p:cNvPr>
          <p:cNvSpPr/>
          <p:nvPr/>
        </p:nvSpPr>
        <p:spPr>
          <a:xfrm>
            <a:off x="5647046" y="4698100"/>
            <a:ext cx="17515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4000" b="1" dirty="0">
                <a:solidFill>
                  <a:schemeClr val="accent5">
                    <a:lumMod val="50000"/>
                  </a:schemeClr>
                </a:solidFill>
              </a:rPr>
              <a:t>مَكْتَب</a:t>
            </a:r>
            <a:endParaRPr lang="fr-MA" sz="4000" b="1" dirty="0">
              <a:solidFill>
                <a:schemeClr val="accent5">
                  <a:lumMod val="50000"/>
                </a:schemeClr>
              </a:solidFill>
            </a:endParaRPr>
          </a:p>
        </p:txBody>
      </p:sp>
      <p:grpSp>
        <p:nvGrpSpPr>
          <p:cNvPr id="15" name="Groupe 14">
            <a:extLst>
              <a:ext uri="{FF2B5EF4-FFF2-40B4-BE49-F238E27FC236}">
                <a16:creationId xmlns:a16="http://schemas.microsoft.com/office/drawing/2014/main" id="{406F5C61-FC06-DA78-0F05-BF1FDC2FDC13}"/>
              </a:ext>
            </a:extLst>
          </p:cNvPr>
          <p:cNvGrpSpPr/>
          <p:nvPr/>
        </p:nvGrpSpPr>
        <p:grpSpPr>
          <a:xfrm>
            <a:off x="5924267" y="2307149"/>
            <a:ext cx="226564" cy="14377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5CB6FFDF-9650-7A00-1FC2-01E8639965A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A23F2467-781C-75ED-E961-56D069E0EA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0" name="Groupe 19">
            <a:extLst>
              <a:ext uri="{FF2B5EF4-FFF2-40B4-BE49-F238E27FC236}">
                <a16:creationId xmlns:a16="http://schemas.microsoft.com/office/drawing/2014/main" id="{D2BB3126-76B2-55B4-E815-566E7DB34532}"/>
              </a:ext>
            </a:extLst>
          </p:cNvPr>
          <p:cNvGrpSpPr/>
          <p:nvPr/>
        </p:nvGrpSpPr>
        <p:grpSpPr>
          <a:xfrm>
            <a:off x="6075921" y="4945029"/>
            <a:ext cx="226564" cy="143779"/>
            <a:chOff x="7831964" y="3929121"/>
            <a:chExt cx="594306" cy="428930"/>
          </a:xfrm>
          <a:solidFill>
            <a:schemeClr val="accent1">
              <a:lumMod val="50000"/>
            </a:schemeClr>
          </a:solidFill>
        </p:grpSpPr>
        <p:pic>
          <p:nvPicPr>
            <p:cNvPr id="21" name="Graphique 20">
              <a:extLst>
                <a:ext uri="{FF2B5EF4-FFF2-40B4-BE49-F238E27FC236}">
                  <a16:creationId xmlns:a16="http://schemas.microsoft.com/office/drawing/2014/main" id="{9E01BC3B-7AEF-131C-B66D-5DCE2441B6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2" name="Graphique 21">
              <a:extLst>
                <a:ext uri="{FF2B5EF4-FFF2-40B4-BE49-F238E27FC236}">
                  <a16:creationId xmlns:a16="http://schemas.microsoft.com/office/drawing/2014/main" id="{C3F4E2C7-77EF-9B1E-C8DD-1FFDB4D6D05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8E9E1BCF-089C-B379-F56B-18F8D554E4E2}"/>
              </a:ext>
            </a:extLst>
          </p:cNvPr>
          <p:cNvGrpSpPr/>
          <p:nvPr/>
        </p:nvGrpSpPr>
        <p:grpSpPr>
          <a:xfrm>
            <a:off x="6165799" y="3548143"/>
            <a:ext cx="226564" cy="14377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E5F8F16E-1E8F-6BE2-3447-C06C3D0AA7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EC7E0980-F906-0755-BDF3-31EA7CCB071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pic>
        <p:nvPicPr>
          <p:cNvPr id="17" name="Image 16">
            <a:extLst>
              <a:ext uri="{FF2B5EF4-FFF2-40B4-BE49-F238E27FC236}">
                <a16:creationId xmlns:a16="http://schemas.microsoft.com/office/drawing/2014/main" id="{FD1E0234-4AE2-BE64-5356-C738E6D8DF13}"/>
              </a:ext>
            </a:extLst>
          </p:cNvPr>
          <p:cNvPicPr>
            <a:picLocks noChangeAspect="1"/>
          </p:cNvPicPr>
          <p:nvPr/>
        </p:nvPicPr>
        <p:blipFill>
          <a:blip r:embed="rId10"/>
          <a:stretch>
            <a:fillRect/>
          </a:stretch>
        </p:blipFill>
        <p:spPr>
          <a:xfrm>
            <a:off x="907211" y="2423192"/>
            <a:ext cx="2898755" cy="2912300"/>
          </a:xfrm>
          <a:prstGeom prst="rect">
            <a:avLst/>
          </a:prstGeom>
        </p:spPr>
      </p:pic>
      <p:cxnSp>
        <p:nvCxnSpPr>
          <p:cNvPr id="5" name="Connecteur droit avec flèche 4">
            <a:extLst>
              <a:ext uri="{FF2B5EF4-FFF2-40B4-BE49-F238E27FC236}">
                <a16:creationId xmlns:a16="http://schemas.microsoft.com/office/drawing/2014/main" id="{33BFBE71-5186-E231-01EB-98056FA1D3C1}"/>
              </a:ext>
            </a:extLst>
          </p:cNvPr>
          <p:cNvCxnSpPr>
            <a:cxnSpLocks/>
          </p:cNvCxnSpPr>
          <p:nvPr/>
        </p:nvCxnSpPr>
        <p:spPr>
          <a:xfrm flipH="1">
            <a:off x="3588774" y="3914792"/>
            <a:ext cx="1846782"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87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0"/>
                                        </p:tgtEl>
                                      </p:cBhvr>
                                    </p:cmd>
                                  </p:childTnLst>
                                </p:cTn>
                              </p:par>
                            </p:childTnLst>
                          </p:cTn>
                        </p:par>
                        <p:par>
                          <p:cTn id="7" fill="hold">
                            <p:stCondLst>
                              <p:cond delay="7807"/>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ABDC-B9B4-9BE9-3A1C-EA6C27219573}"/>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D3A144D-85DE-344A-29EB-7308A0BD1986}"/>
              </a:ext>
            </a:extLst>
          </p:cNvPr>
          <p:cNvSpPr>
            <a:spLocks noGrp="1"/>
          </p:cNvSpPr>
          <p:nvPr>
            <p:ph type="title"/>
          </p:nvPr>
        </p:nvSpPr>
        <p:spPr>
          <a:xfrm>
            <a:off x="326807" y="756369"/>
            <a:ext cx="7886700" cy="720000"/>
          </a:xfrm>
        </p:spPr>
        <p:txBody>
          <a:bodyPr/>
          <a:lstStyle/>
          <a:p>
            <a:r>
              <a:rPr lang="ar-MA" sz="4000" dirty="0"/>
              <a:t>كتابة</a:t>
            </a:r>
          </a:p>
        </p:txBody>
      </p:sp>
      <p:pic>
        <p:nvPicPr>
          <p:cNvPr id="28" name="Image 27">
            <a:extLst>
              <a:ext uri="{FF2B5EF4-FFF2-40B4-BE49-F238E27FC236}">
                <a16:creationId xmlns:a16="http://schemas.microsoft.com/office/drawing/2014/main" id="{241615A8-36BF-3389-A684-06D49D35136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85A38B7-DDB2-7082-3664-50155B97E01E}"/>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كتابة كلمات مملاة تتضمن الحروف المقدمة.</a:t>
            </a:r>
          </a:p>
          <a:p>
            <a:pPr lvl="0" algn="r" rtl="1">
              <a:buClr>
                <a:srgbClr val="424D7B"/>
              </a:buClr>
              <a:buSzPct val="50000"/>
            </a:pPr>
            <a:r>
              <a:rPr lang="ar-MA" sz="2800" b="1" dirty="0">
                <a:cs typeface="Microsoft Uighur" panose="02000000000000000000" pitchFamily="2" charset="-78"/>
              </a:rPr>
              <a:t>وصف صورة بكتابة جملة مفيدة بعد ترتيب كلماتها.</a:t>
            </a:r>
          </a:p>
        </p:txBody>
      </p:sp>
      <p:sp>
        <p:nvSpPr>
          <p:cNvPr id="30" name="ZoneTexte 29">
            <a:extLst>
              <a:ext uri="{FF2B5EF4-FFF2-40B4-BE49-F238E27FC236}">
                <a16:creationId xmlns:a16="http://schemas.microsoft.com/office/drawing/2014/main" id="{2E92323A-2227-EF46-4217-93804E52726F}"/>
              </a:ext>
            </a:extLst>
          </p:cNvPr>
          <p:cNvSpPr txBox="1"/>
          <p:nvPr/>
        </p:nvSpPr>
        <p:spPr>
          <a:xfrm>
            <a:off x="6367791" y="1777877"/>
            <a:ext cx="803425"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كتابة</a:t>
            </a:r>
          </a:p>
        </p:txBody>
      </p:sp>
      <p:sp>
        <p:nvSpPr>
          <p:cNvPr id="2" name="Oval 1">
            <a:extLst>
              <a:ext uri="{FF2B5EF4-FFF2-40B4-BE49-F238E27FC236}">
                <a16:creationId xmlns:a16="http://schemas.microsoft.com/office/drawing/2014/main" id="{51A5BEA7-FEB8-B90E-42A2-7495B81556C1}"/>
              </a:ext>
            </a:extLst>
          </p:cNvPr>
          <p:cNvSpPr/>
          <p:nvPr/>
        </p:nvSpPr>
        <p:spPr>
          <a:xfrm>
            <a:off x="5306509" y="918815"/>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97A9C268-4A29-54B9-F98F-2B64EAF2E7A1}"/>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EBB3A1-A687-74F1-CD48-0EB7B3365D5F}"/>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40</a:t>
            </a:r>
            <a:endParaRPr lang="fr-MA" sz="1000" b="1" dirty="0">
              <a:solidFill>
                <a:schemeClr val="tx1"/>
              </a:solidFill>
            </a:endParaRPr>
          </a:p>
        </p:txBody>
      </p:sp>
    </p:spTree>
    <p:extLst>
      <p:ext uri="{BB962C8B-B14F-4D97-AF65-F5344CB8AC3E}">
        <p14:creationId xmlns:p14="http://schemas.microsoft.com/office/powerpoint/2010/main" val="6016061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سِـلْـ</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ـكـاً</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8800" kern="1200" dirty="0">
                <a:solidFill>
                  <a:srgbClr val="FF0000"/>
                </a:solidFill>
                <a:latin typeface="Microsoft Uighur" panose="02000000000000000000" pitchFamily="2" charset="-78"/>
                <a:ea typeface="+mn-ea"/>
                <a:cs typeface="Microsoft Uighur" panose="02000000000000000000" pitchFamily="2" charset="-78"/>
                <a:sym typeface="Calibri"/>
              </a:rPr>
              <a:t>كـو</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بـاً</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C3C49514-A23A-D1BA-6D66-AA101563CD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79AC9438-ACC4-6237-1E5C-C24A1F8697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1431FB25-D6A0-8C5E-0837-61D0BE59DC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1F5CB32-D211-431D-C673-DD6778FAEC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D98CB477-AEB8-97E6-CAE2-E92253931A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15E27B82-C8C5-0FAA-EDA2-08DFC532E83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EB5E700C-E50B-F1A6-1651-DA382F2D22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D4E9235B-1B5B-B275-D78A-D3E9DC69FC8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279166183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0B707-9FE3-688F-68ED-743DFE3C8A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FD7D5-5025-70DB-BA91-EDDF9A94E5C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pic>
        <p:nvPicPr>
          <p:cNvPr id="6" name="Image 5">
            <a:extLst>
              <a:ext uri="{FF2B5EF4-FFF2-40B4-BE49-F238E27FC236}">
                <a16:creationId xmlns:a16="http://schemas.microsoft.com/office/drawing/2014/main" id="{101BFF42-7227-A88B-4D66-DE637BB0B6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A5B796AE-1E47-9EDB-4593-99D7A27B22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9DAA36FA-D76E-F215-5E6E-F33AFC67FB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ED59541D-EB35-CE9E-8521-BE7D80FFA5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776750B-BF44-3542-2576-CD5E3FC8C1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48E4FC-D4C7-2C93-6783-00D55D3C6F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6D4D9498-F036-595A-9AC7-7C69664486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تقويم فردي</a:t>
            </a:r>
          </a:p>
        </p:txBody>
      </p:sp>
      <p:sp>
        <p:nvSpPr>
          <p:cNvPr id="13" name="Rectangle 12">
            <a:extLst>
              <a:ext uri="{FF2B5EF4-FFF2-40B4-BE49-F238E27FC236}">
                <a16:creationId xmlns:a16="http://schemas.microsoft.com/office/drawing/2014/main" id="{CA243252-176F-B5EC-5D40-4B4CD3BB3C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كتابة</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881B281-1525-6C14-0F85-32CC0AA4BDD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sp>
        <p:nvSpPr>
          <p:cNvPr id="17" name="Google Shape;2404;p107">
            <a:extLst>
              <a:ext uri="{FF2B5EF4-FFF2-40B4-BE49-F238E27FC236}">
                <a16:creationId xmlns:a16="http://schemas.microsoft.com/office/drawing/2014/main" id="{E3630514-D04F-C04F-D34C-551D6E3A5C08}"/>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سِـلْـ</a:t>
            </a:r>
            <a:r>
              <a:rPr lang="ar-MA" sz="9600" kern="1200" dirty="0">
                <a:solidFill>
                  <a:srgbClr val="FF0000"/>
                </a:solidFill>
                <a:latin typeface="Microsoft Uighur" panose="02000000000000000000" pitchFamily="2" charset="-78"/>
                <a:ea typeface="+mn-ea"/>
                <a:cs typeface="Microsoft Uighur" panose="02000000000000000000" pitchFamily="2" charset="-78"/>
                <a:sym typeface="Calibri"/>
              </a:rPr>
              <a:t>ـكـاً</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CFE6708E-8602-9AE4-1119-CE37C13712A5}"/>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8800" kern="1200" dirty="0">
                <a:solidFill>
                  <a:srgbClr val="FF0000"/>
                </a:solidFill>
                <a:latin typeface="Microsoft Uighur" panose="02000000000000000000" pitchFamily="2" charset="-78"/>
                <a:ea typeface="+mn-ea"/>
                <a:cs typeface="Microsoft Uighur" panose="02000000000000000000" pitchFamily="2" charset="-78"/>
                <a:sym typeface="Calibri"/>
              </a:rPr>
              <a:t>كـو</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بـاً</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213952528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عرف تتكون من مقطعين: كو  - باً </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كو </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باً </a:t>
            </a:r>
          </a:p>
        </p:txBody>
      </p:sp>
      <p:pic>
        <p:nvPicPr>
          <p:cNvPr id="5" name="Image 4">
            <a:extLst>
              <a:ext uri="{FF2B5EF4-FFF2-40B4-BE49-F238E27FC236}">
                <a16:creationId xmlns:a16="http://schemas.microsoft.com/office/drawing/2014/main" id="{92908D35-7370-1985-9B36-055D0A4EB9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02F757DC-0E25-5CB6-D26B-12C37D9BC1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300E990-3B14-AB84-F234-E4ECBAD4669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D865CA4D-0A1A-3940-481D-4A461A33A36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D106150E-7961-36BB-DE96-DECB61D63D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92E2F564-E99D-CC2A-0562-6D1775F2D4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A0B1F829-CDF5-D640-954D-40F99621B5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49EE432-4D16-5C28-A22B-52EB249858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3" name="Image 2">
            <a:extLst>
              <a:ext uri="{FF2B5EF4-FFF2-40B4-BE49-F238E27FC236}">
                <a16:creationId xmlns:a16="http://schemas.microsoft.com/office/drawing/2014/main" id="{A5655849-E699-7493-AFC7-ED9EB87CA4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35AB72D-EEE8-DC31-D06D-CF6953A3D4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5103C36-51D3-8F92-A52A-55B09E4431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0A83B6B-1883-75A2-52AD-AB782AC09A6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5348CE1-F33C-D241-12EC-08A419035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4366BEB3-EA21-A167-4AE8-F8FEDB1498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2F9782BC-8E58-C9C9-1700-E9955BD0E74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2AA3292-ECA3-B84F-FA1C-E1064A38DA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6" name="Image 5">
            <a:extLst>
              <a:ext uri="{FF2B5EF4-FFF2-40B4-BE49-F238E27FC236}">
                <a16:creationId xmlns:a16="http://schemas.microsoft.com/office/drawing/2014/main" id="{EEBA6526-6BDE-3733-B21D-89DDAC4B11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59371DF-DA40-B3B9-1A3C-81194DAEE9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A29C81CA-F191-3A84-5439-545781C427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85F989EE-6FD3-462D-0C89-3AC4DA43D78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B640883C-EDF4-ECD5-0039-4D637CD521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D08BC4F-7F34-139C-8D8D-88DD77E181C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118B2B6-97A6-8B8E-88C1-2A6874627F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89444C58-F8DF-ADA1-D656-67CEC67FD89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D4D2CB55-E6EA-6A9E-5EEE-844F9E6AC25C}"/>
              </a:ext>
            </a:extLst>
          </p:cNvPr>
          <p:cNvSpPr txBox="1"/>
          <p:nvPr/>
        </p:nvSpPr>
        <p:spPr>
          <a:xfrm>
            <a:off x="324732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كـوبـاً</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الكلمة من مقطعين: سِلْـ – كاً</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616330" y="3170164"/>
            <a:ext cx="3993853" cy="1569660"/>
          </a:xfrm>
          <a:prstGeom prst="rect">
            <a:avLst/>
          </a:prstGeom>
          <a:noFill/>
        </p:spPr>
        <p:txBody>
          <a:bodyPr wrap="square" rtlCol="0">
            <a:spAutoFit/>
          </a:bodyPr>
          <a:lstStyle/>
          <a:p>
            <a:pPr lvl="0" algn="ctr" defTabSz="457200" rtl="1">
              <a:buClrTx/>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سِـلْـ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ـكــاً</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31C13B82-3744-D285-186B-395B0373E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F1EAF2A-42A9-4FC9-2413-E9969B09632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146E6C7D-2841-B6E5-6D7C-CAEA4F13300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98CF0792-6701-86FF-84F4-6D7C483C7E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8670F67-34DF-0F9B-088C-ADFDDB1DE2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25417D1-8A7D-0B02-D885-15FD51C8791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985E729-2D2E-4CA7-7FF1-1EF400D577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9019EDA2-0AD8-81A9-D176-91BB05833C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16216370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3" name="Image 2">
            <a:extLst>
              <a:ext uri="{FF2B5EF4-FFF2-40B4-BE49-F238E27FC236}">
                <a16:creationId xmlns:a16="http://schemas.microsoft.com/office/drawing/2014/main" id="{CF70AF56-F7BF-2DFF-2C26-A3AB9415AA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FCC34CB-5C45-2A34-7515-34D66DC5414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784D65-3917-C361-06E7-F7D0A4F2D11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FB518B1-836F-6314-ADC7-C95E73B69B3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0D1A2D5-44F9-DF02-625A-366F8861C0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7B8B9C1A-4716-977A-3F16-5CD4AE90BA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22234644-225A-0BBE-4E29-FA6E3614E8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28AB5BFF-019F-0A32-2ED9-C334843B938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0" name="Image 9">
            <a:extLst>
              <a:ext uri="{FF2B5EF4-FFF2-40B4-BE49-F238E27FC236}">
                <a16:creationId xmlns:a16="http://schemas.microsoft.com/office/drawing/2014/main" id="{ACAB5771-7B59-5D43-89ED-577A86E476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C841FA1E-9650-586C-4EB3-9A7808A772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FA9EFADE-1E61-77DA-AB47-803D0C012B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C05015EC-3059-4B0D-5528-D74356419C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527B1B6-6E0F-F769-D3B8-8FF2D1C138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D673D26F-A15A-7DB3-1C1D-10D674E3CB8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B971676E-A32D-5305-5FFD-2D05BA22C58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89C6B0B7-C564-286F-9ACB-A0D430183F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2" name="ZoneTexte 1">
            <a:extLst>
              <a:ext uri="{FF2B5EF4-FFF2-40B4-BE49-F238E27FC236}">
                <a16:creationId xmlns:a16="http://schemas.microsoft.com/office/drawing/2014/main" id="{202EA992-7E5C-A0EF-4F19-FD1C68B06112}"/>
              </a:ext>
            </a:extLst>
          </p:cNvPr>
          <p:cNvSpPr txBox="1"/>
          <p:nvPr/>
        </p:nvSpPr>
        <p:spPr>
          <a:xfrm>
            <a:off x="2490320" y="3249601"/>
            <a:ext cx="399385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سِـلْـكــاً</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338629048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ماذا ترون في الصورة؟ من يقرأ الكلمات المرافقة للصورة؟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97427DB-C3CB-FD0A-D5FB-F1D9BADCD0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802057C-9526-84AA-7843-BBD38379D9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744F6FE-ADAB-D009-B6F5-CF022A663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FEA107A-78A9-59C2-3D43-9B95279A41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B39A2E6-14E5-09D0-F750-D910414C8BB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17691784-E8E9-9365-3674-9926E10AF4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7C201DB3-F1E2-68B7-3236-CF4CCDD76A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1F74E3-AE03-F038-3AED-B02A3FDF12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0" name="ZoneTexte 9">
            <a:extLst>
              <a:ext uri="{FF2B5EF4-FFF2-40B4-BE49-F238E27FC236}">
                <a16:creationId xmlns:a16="http://schemas.microsoft.com/office/drawing/2014/main" id="{00F45261-7D6A-83BF-4A3F-1126565BAB50}"/>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تـَرْكـَبُ – الْحافِـلَـةَ – سَـلْـمـى</a:t>
            </a:r>
            <a:endParaRPr lang="fr-MA" sz="3600" b="1" dirty="0">
              <a:solidFill>
                <a:schemeClr val="accent5">
                  <a:lumMod val="50000"/>
                </a:schemeClr>
              </a:solidFill>
            </a:endParaRPr>
          </a:p>
        </p:txBody>
      </p:sp>
      <p:pic>
        <p:nvPicPr>
          <p:cNvPr id="12" name="Image 11">
            <a:extLst>
              <a:ext uri="{FF2B5EF4-FFF2-40B4-BE49-F238E27FC236}">
                <a16:creationId xmlns:a16="http://schemas.microsoft.com/office/drawing/2014/main" id="{7C52FA1C-E65E-A203-A1F7-82760A550046}"/>
              </a:ext>
            </a:extLst>
          </p:cNvPr>
          <p:cNvPicPr>
            <a:picLocks noChangeAspect="1"/>
          </p:cNvPicPr>
          <p:nvPr/>
        </p:nvPicPr>
        <p:blipFill>
          <a:blip r:embed="rId7"/>
          <a:stretch>
            <a:fillRect/>
          </a:stretch>
        </p:blipFill>
        <p:spPr>
          <a:xfrm>
            <a:off x="2246593" y="2084439"/>
            <a:ext cx="4489151" cy="2428027"/>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يمر إلى السبورة لكتابة الجملة بعد ترتيب كلماتها ؟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DF788407-4F71-502D-5536-8829026F23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CD6DD5-EE98-62E5-47C7-57E6BB28D6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3639165-ED93-B225-5726-AD60DA6B39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AF3FA48-877F-BD64-9A72-8FBDCADC046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8741AA5-2E8F-244B-D0AE-DDBDEE2CD15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505F173-8DCD-996A-071D-BCFC4F24E80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E51D374F-754C-1277-23A2-B00659E53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8D6F1D7-00EC-8D20-8C8E-DECF4378A8E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10" name="Image 9">
            <a:extLst>
              <a:ext uri="{FF2B5EF4-FFF2-40B4-BE49-F238E27FC236}">
                <a16:creationId xmlns:a16="http://schemas.microsoft.com/office/drawing/2014/main" id="{B4ED17B3-4F26-BEA9-7C48-401A6054214D}"/>
              </a:ext>
            </a:extLst>
          </p:cNvPr>
          <p:cNvPicPr>
            <a:picLocks noChangeAspect="1"/>
          </p:cNvPicPr>
          <p:nvPr/>
        </p:nvPicPr>
        <p:blipFill>
          <a:blip r:embed="rId7"/>
          <a:stretch>
            <a:fillRect/>
          </a:stretch>
        </p:blipFill>
        <p:spPr>
          <a:xfrm>
            <a:off x="2246593" y="2084439"/>
            <a:ext cx="4489151" cy="2428027"/>
          </a:xfrm>
          <a:prstGeom prst="rect">
            <a:avLst/>
          </a:prstGeom>
        </p:spPr>
      </p:pic>
      <p:sp>
        <p:nvSpPr>
          <p:cNvPr id="13" name="ZoneTexte 12">
            <a:extLst>
              <a:ext uri="{FF2B5EF4-FFF2-40B4-BE49-F238E27FC236}">
                <a16:creationId xmlns:a16="http://schemas.microsoft.com/office/drawing/2014/main" id="{39846503-4AF4-0D44-414F-44CA01CE3201}"/>
              </a:ext>
            </a:extLst>
          </p:cNvPr>
          <p:cNvSpPr txBox="1"/>
          <p:nvPr/>
        </p:nvSpPr>
        <p:spPr>
          <a:xfrm>
            <a:off x="2385628" y="5075905"/>
            <a:ext cx="4660491" cy="646331"/>
          </a:xfrm>
          <a:prstGeom prst="rect">
            <a:avLst/>
          </a:prstGeom>
          <a:noFill/>
          <a:ln w="28575">
            <a:solidFill>
              <a:schemeClr val="tx1"/>
            </a:solidFill>
          </a:ln>
        </p:spPr>
        <p:txBody>
          <a:bodyPr wrap="square" rtlCol="0">
            <a:spAutoFit/>
          </a:bodyPr>
          <a:lstStyle/>
          <a:p>
            <a:pPr algn="ctr"/>
            <a:r>
              <a:rPr lang="ar-MA" sz="3600" b="1" dirty="0">
                <a:solidFill>
                  <a:schemeClr val="accent5">
                    <a:lumMod val="50000"/>
                  </a:schemeClr>
                </a:solidFill>
              </a:rPr>
              <a:t>تـَرْكـَبُ – الْحافِـلَـةَ – سَـلْـمـى</a:t>
            </a:r>
            <a:endParaRPr lang="fr-MA" sz="3600" b="1" dirty="0">
              <a:solidFill>
                <a:schemeClr val="accent5">
                  <a:lumMod val="50000"/>
                </a:schemeClr>
              </a:solidFill>
            </a:endParaRPr>
          </a:p>
        </p:txBody>
      </p:sp>
    </p:spTree>
    <p:extLst>
      <p:ext uri="{BB962C8B-B14F-4D97-AF65-F5344CB8AC3E}">
        <p14:creationId xmlns:p14="http://schemas.microsoft.com/office/powerpoint/2010/main" val="111783078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هكذا نكتب الجملة بعد ترتيب كلماتها. من يقرأ الجملة؟</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EA49A32-979F-7925-9A60-1C9FDCDD61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D3878FD-7C41-1831-9FE1-EF6B548D34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C2AFD6-2BDA-E688-E368-A4760B231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B447409-89C9-C7BF-A21C-178C051E03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2FA641F-BD7D-2BEA-02C3-97FC1975F4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AD733DC6-23D0-AC95-9237-2351FDDFBB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58B8015-6D46-0277-9B5D-1B70CB0E45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C7BBC424-2765-4540-1765-5B1C87F1DB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11" name="Image 10">
            <a:extLst>
              <a:ext uri="{FF2B5EF4-FFF2-40B4-BE49-F238E27FC236}">
                <a16:creationId xmlns:a16="http://schemas.microsoft.com/office/drawing/2014/main" id="{0F9B83C5-FFC5-EC39-7D2C-A412864537EB}"/>
              </a:ext>
            </a:extLst>
          </p:cNvPr>
          <p:cNvPicPr>
            <a:picLocks noChangeAspect="1"/>
          </p:cNvPicPr>
          <p:nvPr/>
        </p:nvPicPr>
        <p:blipFill>
          <a:blip r:embed="rId7"/>
          <a:stretch>
            <a:fillRect/>
          </a:stretch>
        </p:blipFill>
        <p:spPr>
          <a:xfrm>
            <a:off x="2246593" y="2084439"/>
            <a:ext cx="4489151" cy="2428027"/>
          </a:xfrm>
          <a:prstGeom prst="rect">
            <a:avLst/>
          </a:prstGeom>
        </p:spPr>
      </p:pic>
      <p:sp>
        <p:nvSpPr>
          <p:cNvPr id="13" name="ZoneTexte 12">
            <a:extLst>
              <a:ext uri="{FF2B5EF4-FFF2-40B4-BE49-F238E27FC236}">
                <a16:creationId xmlns:a16="http://schemas.microsoft.com/office/drawing/2014/main" id="{C5E57870-7537-C68A-5E41-4D0AF351DC05}"/>
              </a:ext>
            </a:extLst>
          </p:cNvPr>
          <p:cNvSpPr txBox="1"/>
          <p:nvPr/>
        </p:nvSpPr>
        <p:spPr>
          <a:xfrm>
            <a:off x="2246593" y="5066073"/>
            <a:ext cx="4660491" cy="646331"/>
          </a:xfrm>
          <a:prstGeom prst="rect">
            <a:avLst/>
          </a:prstGeom>
          <a:noFill/>
          <a:ln w="28575">
            <a:solidFill>
              <a:schemeClr val="tx1"/>
            </a:solidFill>
          </a:ln>
        </p:spPr>
        <p:txBody>
          <a:bodyPr wrap="square" rtlCol="0">
            <a:spAutoFit/>
          </a:bodyPr>
          <a:lstStyle/>
          <a:p>
            <a:pPr algn="ctr"/>
            <a:r>
              <a:rPr lang="ar-MA" sz="3600" b="1" dirty="0">
                <a:solidFill>
                  <a:srgbClr val="C00000"/>
                </a:solidFill>
              </a:rPr>
              <a:t>تَـرْكَـبُ سَـلْـمـى الْحافِـلَـةَ.</a:t>
            </a:r>
            <a:endParaRPr lang="fr-MA" sz="3600" b="1" dirty="0">
              <a:solidFill>
                <a:srgbClr val="C00000"/>
              </a:solidFill>
            </a:endParaRPr>
          </a:p>
        </p:txBody>
      </p:sp>
    </p:spTree>
    <p:extLst>
      <p:ext uri="{BB962C8B-B14F-4D97-AF65-F5344CB8AC3E}">
        <p14:creationId xmlns:p14="http://schemas.microsoft.com/office/powerpoint/2010/main" val="36365627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 من يقرأ كلمات الجملة؟</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EB7BDB7-D439-CBA7-808C-02B796F9C6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70B5F7-38CD-2CDC-9D48-5F40A9032E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09EADF1-1329-8151-E3D8-E5AC6ABF8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242FBE5-249E-0266-D29C-7B2D231259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BAA36BC-EE9D-370D-601C-79279FE7A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812CCABB-FD57-2D29-DE7A-744D1A633D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1F3B7189-25A2-364B-1BD8-EBBF26D717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AE416430-C77A-4AC0-28E3-CCAFCEEEFF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12" name="Image 11">
            <a:extLst>
              <a:ext uri="{FF2B5EF4-FFF2-40B4-BE49-F238E27FC236}">
                <a16:creationId xmlns:a16="http://schemas.microsoft.com/office/drawing/2014/main" id="{F58A04B0-B4F4-A461-12BD-85C42386DC91}"/>
              </a:ext>
            </a:extLst>
          </p:cNvPr>
          <p:cNvPicPr>
            <a:picLocks noChangeAspect="1"/>
          </p:cNvPicPr>
          <p:nvPr/>
        </p:nvPicPr>
        <p:blipFill>
          <a:blip r:embed="rId7"/>
          <a:stretch>
            <a:fillRect/>
          </a:stretch>
        </p:blipFill>
        <p:spPr>
          <a:xfrm>
            <a:off x="3414991" y="1698579"/>
            <a:ext cx="2314017" cy="2923310"/>
          </a:xfrm>
          <a:prstGeom prst="rect">
            <a:avLst/>
          </a:prstGeom>
        </p:spPr>
      </p:pic>
      <p:sp>
        <p:nvSpPr>
          <p:cNvPr id="17" name="ZoneTexte 16">
            <a:extLst>
              <a:ext uri="{FF2B5EF4-FFF2-40B4-BE49-F238E27FC236}">
                <a16:creationId xmlns:a16="http://schemas.microsoft.com/office/drawing/2014/main" id="{0A671466-6B75-DBA0-25F4-44E354F54061}"/>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قِـطَّـةً – الـفَـتـاةُ – تَـحْـمـِلُ</a:t>
            </a:r>
            <a:endParaRPr lang="fr-MA" sz="3200" b="1" dirty="0">
              <a:solidFill>
                <a:schemeClr val="accent5">
                  <a:lumMod val="50000"/>
                </a:schemeClr>
              </a:solidFill>
            </a:endParaRPr>
          </a:p>
        </p:txBody>
      </p:sp>
    </p:spTree>
    <p:extLst>
      <p:ext uri="{BB962C8B-B14F-4D97-AF65-F5344CB8AC3E}">
        <p14:creationId xmlns:p14="http://schemas.microsoft.com/office/powerpoint/2010/main" val="92880475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الجملة في دفاتركم بعد ترتيب كلماتها. لا تنسوا النقطة في نهاية الجملة.</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7CACD4C-9654-C76E-488D-AF412EF25E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3F65A10-C43B-24C8-1B4C-51B652D57B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EB260B1-6945-ACBA-412F-633340F9EB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4DA244BA-C8FC-21F2-7E60-3300326180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86A8FEF-D9B4-A7A7-AD07-661A9F28CF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061B5988-651A-5881-691B-04DB9D80FD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A0B1E825-5562-7FC6-AFAB-190EC7FA8D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9160D93-C7E1-DBA5-164A-00F68E6AB8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1" name="ZoneTexte 10">
            <a:extLst>
              <a:ext uri="{FF2B5EF4-FFF2-40B4-BE49-F238E27FC236}">
                <a16:creationId xmlns:a16="http://schemas.microsoft.com/office/drawing/2014/main" id="{F2AB151F-7F29-0F23-26F0-7D0BAA1B659A}"/>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chemeClr val="accent5">
                    <a:lumMod val="50000"/>
                  </a:schemeClr>
                </a:solidFill>
              </a:rPr>
              <a:t>قِـطَّـةً – الـفَـتـاةُ – تَـحْـمـِلُ</a:t>
            </a:r>
            <a:endParaRPr lang="fr-MA" sz="3200" b="1" dirty="0">
              <a:solidFill>
                <a:schemeClr val="accent5">
                  <a:lumMod val="50000"/>
                </a:schemeClr>
              </a:solidFill>
            </a:endParaRPr>
          </a:p>
        </p:txBody>
      </p:sp>
      <p:pic>
        <p:nvPicPr>
          <p:cNvPr id="12" name="Image 11">
            <a:extLst>
              <a:ext uri="{FF2B5EF4-FFF2-40B4-BE49-F238E27FC236}">
                <a16:creationId xmlns:a16="http://schemas.microsoft.com/office/drawing/2014/main" id="{9892EF5C-2228-A069-E030-51A651DD2767}"/>
              </a:ext>
            </a:extLst>
          </p:cNvPr>
          <p:cNvPicPr>
            <a:picLocks noChangeAspect="1"/>
          </p:cNvPicPr>
          <p:nvPr/>
        </p:nvPicPr>
        <p:blipFill>
          <a:blip r:embed="rId7"/>
          <a:stretch>
            <a:fillRect/>
          </a:stretch>
        </p:blipFill>
        <p:spPr>
          <a:xfrm>
            <a:off x="3414991" y="1698579"/>
            <a:ext cx="2314017" cy="2923310"/>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7A78B03-B75B-1DC5-0738-2F87E9A6AE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D276DF-5B32-704D-3C35-F4FEC7A4C5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DDA4626-29F7-C6E2-E070-2F4DEF1E2C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75D6457-E7B5-288D-BA2B-577C2D1541E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5B68100-1629-E5E3-4A63-4E6279A86D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32717DF4-E0AE-68B4-8C4A-D04BD4CF4BF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8C50AA61-618D-5521-DFF4-61505B6333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BDC9B7FD-4230-4D2B-BB76-0199A17773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1" name="ZoneTexte 10">
            <a:extLst>
              <a:ext uri="{FF2B5EF4-FFF2-40B4-BE49-F238E27FC236}">
                <a16:creationId xmlns:a16="http://schemas.microsoft.com/office/drawing/2014/main" id="{3D6F7BA9-3345-775E-1D2B-61AEFFE9913F}"/>
              </a:ext>
            </a:extLst>
          </p:cNvPr>
          <p:cNvSpPr txBox="1"/>
          <p:nvPr/>
        </p:nvSpPr>
        <p:spPr>
          <a:xfrm>
            <a:off x="2576572" y="5012121"/>
            <a:ext cx="4033611" cy="584775"/>
          </a:xfrm>
          <a:prstGeom prst="rect">
            <a:avLst/>
          </a:prstGeom>
          <a:noFill/>
          <a:ln w="28575">
            <a:solidFill>
              <a:schemeClr val="tx1"/>
            </a:solidFill>
          </a:ln>
        </p:spPr>
        <p:txBody>
          <a:bodyPr wrap="square" rtlCol="0">
            <a:spAutoFit/>
          </a:bodyPr>
          <a:lstStyle/>
          <a:p>
            <a:pPr algn="ctr" rtl="1"/>
            <a:r>
              <a:rPr lang="ar-MA" sz="3200" b="1" dirty="0">
                <a:solidFill>
                  <a:srgbClr val="C00000"/>
                </a:solidFill>
              </a:rPr>
              <a:t>تَـحْـمـِلُ الـفَـتـاةُ قِـطَّـةً.</a:t>
            </a:r>
            <a:endParaRPr lang="fr-MA" sz="3200" b="1" dirty="0">
              <a:solidFill>
                <a:srgbClr val="C00000"/>
              </a:solidFill>
            </a:endParaRPr>
          </a:p>
        </p:txBody>
      </p:sp>
      <p:pic>
        <p:nvPicPr>
          <p:cNvPr id="12" name="Image 11">
            <a:extLst>
              <a:ext uri="{FF2B5EF4-FFF2-40B4-BE49-F238E27FC236}">
                <a16:creationId xmlns:a16="http://schemas.microsoft.com/office/drawing/2014/main" id="{CEC70E0A-0A99-03E4-27F5-52F527D587F2}"/>
              </a:ext>
            </a:extLst>
          </p:cNvPr>
          <p:cNvPicPr>
            <a:picLocks noChangeAspect="1"/>
          </p:cNvPicPr>
          <p:nvPr/>
        </p:nvPicPr>
        <p:blipFill>
          <a:blip r:embed="rId7"/>
          <a:stretch>
            <a:fillRect/>
          </a:stretch>
        </p:blipFill>
        <p:spPr>
          <a:xfrm>
            <a:off x="3414991" y="1698579"/>
            <a:ext cx="2314017" cy="2923310"/>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الشرائح الموالية موجهة للأساتذة المعنيين بتقويم موارد الثلاثة أسابيع</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54BDF-9DC7-0E55-BC81-20A908131A9D}"/>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4D48DA34-4842-74DD-45A0-F73D183C63EF}"/>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يشغل  الأستاذ  المتعلمين غير المعنيين بروائز المعجم والتحدث والطلاقة بنشاط  كتابي</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63905821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59.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texte, capture d’écran, écriture manuscrite&#10;&#10;Le contenu généré par l’IA peut être incorrect.">
            <a:extLst>
              <a:ext uri="{FF2B5EF4-FFF2-40B4-BE49-F238E27FC236}">
                <a16:creationId xmlns:a16="http://schemas.microsoft.com/office/drawing/2014/main" id="{72758C26-90D5-AFFC-4DE1-43E0802DDF4B}"/>
              </a:ext>
            </a:extLst>
          </p:cNvPr>
          <p:cNvPicPr>
            <a:picLocks noChangeAspect="1"/>
          </p:cNvPicPr>
          <p:nvPr/>
        </p:nvPicPr>
        <p:blipFill>
          <a:blip r:embed="rId4"/>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3277037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الخاء والكاف</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3" name="Image 2" descr="Une image contenant texte, capture d’écran, écriture manuscrite&#10;&#10;Le contenu généré par l’IA peut être incorrect.">
            <a:extLst>
              <a:ext uri="{FF2B5EF4-FFF2-40B4-BE49-F238E27FC236}">
                <a16:creationId xmlns:a16="http://schemas.microsoft.com/office/drawing/2014/main" id="{E8836187-2F73-68C2-CE2C-C87CC341217D}"/>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870774" y="4998364"/>
            <a:ext cx="3579187"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415222782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descr="Une image contenant texte, capture d’écran, écriture manuscrite&#10;&#10;Le contenu généré par l’IA peut être incorrect.">
            <a:extLst>
              <a:ext uri="{FF2B5EF4-FFF2-40B4-BE49-F238E27FC236}">
                <a16:creationId xmlns:a16="http://schemas.microsoft.com/office/drawing/2014/main" id="{320AC552-86BA-A3CC-ACDC-511B1CEC4290}"/>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771181" y="3429000"/>
            <a:ext cx="3750149" cy="1541929"/>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27556947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تحدث: </a:t>
            </a:r>
            <a:r>
              <a:rPr lang="fr-MA" sz="2000" b="1" dirty="0">
                <a:cs typeface="Microsoft Uighur" panose="02000000000000000000" pitchFamily="2" charset="-78"/>
              </a:rPr>
              <a:t>PO1</a:t>
            </a:r>
            <a:r>
              <a:rPr lang="ar-MA" sz="2000" b="1" dirty="0">
                <a:cs typeface="Microsoft Uighur" panose="02000000000000000000" pitchFamily="2" charset="-78"/>
              </a:rPr>
              <a:t> -  </a:t>
            </a:r>
            <a:r>
              <a:rPr lang="fr-MA" sz="2000" b="1" dirty="0">
                <a:cs typeface="Microsoft Uighur" panose="02000000000000000000" pitchFamily="2" charset="-78"/>
              </a:rPr>
              <a:t>PO2</a:t>
            </a:r>
          </a:p>
          <a:p>
            <a:pPr lvl="0" algn="r" rtl="1">
              <a:buClr>
                <a:srgbClr val="424D7B"/>
              </a:buClr>
              <a:buSzPct val="50000"/>
            </a:pPr>
            <a:r>
              <a:rPr lang="ar-MA" sz="2800" b="1" dirty="0">
                <a:cs typeface="Microsoft Uighur" panose="02000000000000000000" pitchFamily="2" charset="-78"/>
              </a:rPr>
              <a:t>معجم: </a:t>
            </a:r>
            <a:r>
              <a:rPr lang="fr-MA" sz="2000" b="1" dirty="0">
                <a:cs typeface="Microsoft Uighur" panose="02000000000000000000" pitchFamily="2" charset="-78"/>
              </a:rPr>
              <a:t>V1</a:t>
            </a: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قراءة: </a:t>
            </a:r>
            <a:r>
              <a:rPr lang="fr-MA" sz="2000" b="1" dirty="0">
                <a:cs typeface="Microsoft Uighur" panose="02000000000000000000" pitchFamily="2" charset="-78"/>
              </a:rPr>
              <a:t>LF1</a:t>
            </a: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900590" y="1807373"/>
            <a:ext cx="4235455" cy="584775"/>
          </a:xfrm>
          <a:prstGeom prst="rect">
            <a:avLst/>
          </a:prstGeom>
          <a:noFill/>
        </p:spPr>
        <p:txBody>
          <a:bodyPr wrap="none" rtlCol="0">
            <a:spAutoFit/>
          </a:bodyPr>
          <a:lstStyle/>
          <a:p>
            <a:pPr lvl="0" algn="r" defTabSz="457200" rtl="1">
              <a:buClrTx/>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التقويم الفردي الشفهي</a:t>
            </a:r>
            <a:r>
              <a:rPr lang="fr-FR" sz="3200" b="1" kern="1200" dirty="0">
                <a:solidFill>
                  <a:srgbClr val="424D7B"/>
                </a:solidFill>
                <a:latin typeface="Microsoft Uighur" panose="02000000000000000000" pitchFamily="2" charset="-78"/>
                <a:ea typeface="+mn-ea"/>
                <a:cs typeface="Microsoft Uighur" panose="02000000000000000000" pitchFamily="2" charset="-78"/>
              </a:rPr>
              <a:t>  </a:t>
            </a:r>
            <a:r>
              <a:rPr lang="ar-MA" sz="3200" b="1" kern="1200" dirty="0">
                <a:solidFill>
                  <a:srgbClr val="424D7B"/>
                </a:solidFill>
                <a:latin typeface="Microsoft Uighur" panose="02000000000000000000" pitchFamily="2" charset="-78"/>
                <a:ea typeface="+mn-ea"/>
                <a:cs typeface="Microsoft Uighur" panose="02000000000000000000" pitchFamily="2" charset="-78"/>
              </a:rPr>
              <a:t>للمجموعة الثانية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875071" y="1720645"/>
            <a:ext cx="562828" cy="514912"/>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100</a:t>
            </a:r>
            <a:endParaRPr lang="fr-MA" sz="1000" b="1" dirty="0">
              <a:solidFill>
                <a:schemeClr val="tx1"/>
              </a:solidFil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algn="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29712" y="1962270"/>
            <a:ext cx="7924799" cy="4119717"/>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يتم تقويم المعجم والتحدث والقراءة في الأيام الثلاثة الأولى من الأسبوع السادس.</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 </a:t>
              </a:r>
              <a:r>
                <a:rPr lang="ar-MA" sz="4800" b="1">
                  <a:solidFill>
                    <a:srgbClr val="0097B2"/>
                  </a:solidFill>
                  <a:latin typeface="Microsoft Uighur" panose="02000000000000000000" pitchFamily="2" charset="-78"/>
                  <a:cs typeface="Microsoft Uighur" panose="02000000000000000000" pitchFamily="2" charset="-78"/>
                </a:rPr>
                <a:t>للمجموعة الثانية</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1960814138"/>
              </p:ext>
            </p:extLst>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536597089"/>
              </p:ext>
            </p:extLst>
          </p:nvPr>
        </p:nvGraphicFramePr>
        <p:xfrm>
          <a:off x="1037067" y="1528266"/>
          <a:ext cx="6671423" cy="5180349"/>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أسنانها (أضراسها/ ضرسها) </a:t>
                      </a:r>
                    </a:p>
                    <a:p>
                      <a:pPr algn="r" rtl="1">
                        <a:lnSpc>
                          <a:spcPct val="115000"/>
                        </a:lnSpc>
                        <a:spcAft>
                          <a:spcPts val="800"/>
                        </a:spcAft>
                        <a:buNone/>
                      </a:pPr>
                      <a:r>
                        <a:rPr lang="ar-MA" sz="1400" kern="100" dirty="0">
                          <a:effectLst/>
                        </a:rPr>
                        <a:t>أو تنظف الفتاة أسنانها بالفرشاة (ومعجون الأسنان. تغسل الفتاة أسنانها بالفرشاة (ومعجون الأسنان). أو الفتاة تنظف (تغسل) أسنانها.</a:t>
                      </a:r>
                    </a:p>
                    <a:p>
                      <a:pPr algn="r" rtl="1">
                        <a:lnSpc>
                          <a:spcPct val="115000"/>
                        </a:lnSpc>
                        <a:spcAft>
                          <a:spcPts val="800"/>
                        </a:spcAft>
                        <a:buNone/>
                      </a:pPr>
                      <a:r>
                        <a:rPr lang="ar-MA" sz="1400" kern="100" dirty="0">
                          <a:effectLst/>
                        </a:rPr>
                        <a:t>الفتاة تغسل أسنانها في الحمام...</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ماذا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F1A723F4-8267-9F6C-AB1C-3BA74445D457}"/>
              </a:ext>
            </a:extLst>
          </p:cNvPr>
          <p:cNvPicPr>
            <a:picLocks noChangeAspect="1"/>
          </p:cNvPicPr>
          <p:nvPr/>
        </p:nvPicPr>
        <p:blipFill>
          <a:blip r:embed="rId4"/>
          <a:stretch>
            <a:fillRect/>
          </a:stretch>
        </p:blipFill>
        <p:spPr>
          <a:xfrm>
            <a:off x="2475065" y="1899789"/>
            <a:ext cx="4193870" cy="4076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457527640"/>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جراثيم</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معجون الأسنان</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سنون أو معجون)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6DDE71B6-285F-D5D2-4CA4-D7D17BD66C8E}"/>
              </a:ext>
            </a:extLst>
          </p:cNvPr>
          <p:cNvPicPr>
            <a:picLocks noChangeAspect="1"/>
          </p:cNvPicPr>
          <p:nvPr/>
        </p:nvPicPr>
        <p:blipFill>
          <a:blip r:embed="rId4"/>
          <a:stretch>
            <a:fillRect/>
          </a:stretch>
        </p:blipFill>
        <p:spPr>
          <a:xfrm>
            <a:off x="5011964" y="1631220"/>
            <a:ext cx="2244244" cy="2087423"/>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clipart, conception&#10;&#10;Le contenu généré par l’IA peut être incorrect.">
            <a:extLst>
              <a:ext uri="{FF2B5EF4-FFF2-40B4-BE49-F238E27FC236}">
                <a16:creationId xmlns:a16="http://schemas.microsoft.com/office/drawing/2014/main" id="{CBC447AE-5DAC-50F0-2708-5E7EF9EBBBF2}"/>
              </a:ext>
            </a:extLst>
          </p:cNvPr>
          <p:cNvPicPr>
            <a:picLocks noChangeAspect="1"/>
          </p:cNvPicPr>
          <p:nvPr/>
        </p:nvPicPr>
        <p:blipFill>
          <a:blip r:embed="rId5"/>
          <a:stretch>
            <a:fillRect/>
          </a:stretch>
        </p:blipFill>
        <p:spPr>
          <a:xfrm>
            <a:off x="2180274" y="4253900"/>
            <a:ext cx="2222363" cy="200527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descr="Une image contenant brosse, outil, brosse à dents&#10;&#10;Le contenu généré par l’IA peut être incorrect.">
            <a:extLst>
              <a:ext uri="{FF2B5EF4-FFF2-40B4-BE49-F238E27FC236}">
                <a16:creationId xmlns:a16="http://schemas.microsoft.com/office/drawing/2014/main" id="{B0DA7708-01C7-6BE4-8833-7D62F9168F09}"/>
              </a:ext>
            </a:extLst>
          </p:cNvPr>
          <p:cNvPicPr>
            <a:picLocks noChangeAspect="1"/>
          </p:cNvPicPr>
          <p:nvPr/>
        </p:nvPicPr>
        <p:blipFill>
          <a:blip r:embed="rId6"/>
          <a:stretch>
            <a:fillRect/>
          </a:stretch>
        </p:blipFill>
        <p:spPr>
          <a:xfrm>
            <a:off x="5100454" y="4253900"/>
            <a:ext cx="2233304" cy="190049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descr="Une image contenant texte, Bleu électrique, logo, Graphique&#10;&#10;Le contenu généré par l’IA peut être incorrect.">
            <a:extLst>
              <a:ext uri="{FF2B5EF4-FFF2-40B4-BE49-F238E27FC236}">
                <a16:creationId xmlns:a16="http://schemas.microsoft.com/office/drawing/2014/main" id="{10B8D6A8-8D07-3263-7DC5-CFECD5FF0243}"/>
              </a:ext>
            </a:extLst>
          </p:cNvPr>
          <p:cNvPicPr>
            <a:picLocks noChangeAspect="1"/>
          </p:cNvPicPr>
          <p:nvPr/>
        </p:nvPicPr>
        <p:blipFill>
          <a:blip r:embed="rId7"/>
          <a:stretch>
            <a:fillRect/>
          </a:stretch>
        </p:blipFill>
        <p:spPr>
          <a:xfrm>
            <a:off x="2180274" y="1700973"/>
            <a:ext cx="2233303" cy="201767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1538675466"/>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دَخَلَ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حَزينٌ - تَشاهِدُ</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عِلاجٌ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35526397-D4E8-32B9-1248-47CCCAE9014D}"/>
              </a:ext>
            </a:extLst>
          </p:cNvPr>
          <p:cNvPicPr>
            <a:picLocks noChangeAspect="1"/>
          </p:cNvPicPr>
          <p:nvPr/>
        </p:nvPicPr>
        <p:blipFill>
          <a:blip r:embed="rId2"/>
          <a:stretch>
            <a:fillRect/>
          </a:stretch>
        </p:blipFill>
        <p:spPr>
          <a:xfrm>
            <a:off x="4709651" y="3202365"/>
            <a:ext cx="1848465" cy="914385"/>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907105479"/>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974255103"/>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3403835099"/>
              </p:ext>
            </p:extLst>
          </p:nvPr>
        </p:nvGraphicFramePr>
        <p:xfrm>
          <a:off x="1415844" y="4749799"/>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ل</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730111676"/>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حَزين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دَخَلَ</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76659592"/>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عِلاج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تُشاهِدُ</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1818" y="4239090"/>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762877" y="2807933"/>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igne, Tracé&#10;&#10;Le contenu généré par l’IA peut être incorrect.">
            <a:extLst>
              <a:ext uri="{FF2B5EF4-FFF2-40B4-BE49-F238E27FC236}">
                <a16:creationId xmlns:a16="http://schemas.microsoft.com/office/drawing/2014/main" id="{FDB02023-3081-0D37-5614-2E23275F29CD}"/>
              </a:ext>
            </a:extLst>
          </p:cNvPr>
          <p:cNvPicPr>
            <a:picLocks noChangeAspect="1"/>
          </p:cNvPicPr>
          <p:nvPr/>
        </p:nvPicPr>
        <p:blipFill>
          <a:blip r:embed="rId2"/>
          <a:stretch>
            <a:fillRect/>
          </a:stretch>
        </p:blipFill>
        <p:spPr>
          <a:xfrm>
            <a:off x="90488" y="90274"/>
            <a:ext cx="8963025" cy="6677452"/>
          </a:xfrm>
          <a:prstGeom prst="rect">
            <a:avLst/>
          </a:prstGeom>
          <a:noFill/>
          <a:ln>
            <a:noFill/>
          </a:ln>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59.</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texte, capture d’écran, écriture manuscrite&#10;&#10;Le contenu généré par l’IA peut être incorrect.">
            <a:extLst>
              <a:ext uri="{FF2B5EF4-FFF2-40B4-BE49-F238E27FC236}">
                <a16:creationId xmlns:a16="http://schemas.microsoft.com/office/drawing/2014/main" id="{8513B87C-DFF3-0F31-7FDF-BDF325A49C8D}"/>
              </a:ext>
            </a:extLst>
          </p:cNvPr>
          <p:cNvPicPr>
            <a:picLocks noChangeAspect="1"/>
          </p:cNvPicPr>
          <p:nvPr/>
        </p:nvPicPr>
        <p:blipFill>
          <a:blip r:embed="rId8"/>
          <a:stretch>
            <a:fillRect/>
          </a:stretch>
        </p:blipFill>
        <p:spPr>
          <a:xfrm>
            <a:off x="3049027" y="1697148"/>
            <a:ext cx="3194458" cy="4652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917524" y="2133598"/>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5571</TotalTime>
  <Words>2565</Words>
  <Application>Microsoft Office PowerPoint</Application>
  <PresentationFormat>Affichage à l'écran (4:3)</PresentationFormat>
  <Paragraphs>566</Paragraphs>
  <Slides>75</Slides>
  <Notes>23</Notes>
  <HiddenSlides>0</HiddenSlides>
  <MMClips>5</MMClips>
  <ScaleCrop>false</ScaleCrop>
  <HeadingPairs>
    <vt:vector size="6" baseType="variant">
      <vt:variant>
        <vt:lpstr>Polices utilisées</vt:lpstr>
      </vt:variant>
      <vt:variant>
        <vt:i4>12</vt:i4>
      </vt:variant>
      <vt:variant>
        <vt:lpstr>Thème</vt:lpstr>
      </vt:variant>
      <vt:variant>
        <vt:i4>16</vt:i4>
      </vt:variant>
      <vt:variant>
        <vt:lpstr>Titres des diapositives</vt:lpstr>
      </vt:variant>
      <vt:variant>
        <vt:i4>75</vt:i4>
      </vt:variant>
    </vt:vector>
  </HeadingPairs>
  <TitlesOfParts>
    <vt:vector size="103" baseType="lpstr">
      <vt:lpstr>Dosis</vt:lpstr>
      <vt:lpstr>Noto Sans Symbols</vt:lpstr>
      <vt:lpstr>Dosis SemiBold</vt:lpstr>
      <vt:lpstr>Dosis Medium</vt:lpstr>
      <vt:lpstr>Wingdings</vt:lpstr>
      <vt:lpstr>Aptos</vt:lpstr>
      <vt:lpstr>Modern Love</vt:lpstr>
      <vt:lpstr>Microsoft Uighur</vt:lpstr>
      <vt:lpstr>Calibri</vt:lpstr>
      <vt:lpstr>Calibri Light</vt:lpstr>
      <vt:lpstr>Arial</vt:lpstr>
      <vt:lpstr>Dosis ExtraBold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6_Env-Enseignant</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يقرأ المتعلمون الذين لم يتمكنوا من قراءة جميع الحروف في الرائز)</vt:lpstr>
      <vt:lpstr>أقـــــرأ.   رددوا بعدي </vt:lpstr>
      <vt:lpstr>من يقرأ؟ (خاص بمن يحتاج التدرب على الدمج)</vt:lpstr>
      <vt:lpstr>Présentation PowerPoint</vt:lpstr>
      <vt:lpstr>Présentation PowerPoint</vt:lpstr>
      <vt:lpstr>خذوا الألواح، ستكتبون الكلمة المناسبة للصورة </vt:lpstr>
      <vt:lpstr>اقرؤوا الكلمات التالية، ثم انقلوا على ألواحكم الكلمة المناسبة للصورة. </vt:lpstr>
      <vt:lpstr>أحسنتم، خزانة. صححوا. </vt:lpstr>
      <vt:lpstr>اقرؤوا الكلمات التالية، ثم انقلوا على ألواحكم الكلمة المناسبة للصورة. </vt:lpstr>
      <vt:lpstr>أحسنتم، ديك. صححوا. </vt:lpstr>
      <vt:lpstr>وقت النجمة الآن. الفائز بنجمة المشاركة بهدوء : ....   </vt:lpstr>
      <vt:lpstr>استراحة قصيرة قبل أن نواصل. قفوا، سنقوم بحركات  </vt:lpstr>
      <vt:lpstr>كتابة</vt:lpstr>
      <vt:lpstr>خذوا ألواحكم سأملي عليكم كلمات. </vt:lpstr>
      <vt:lpstr>أقرأ الكلمات. من يعيد القراءة؟</vt:lpstr>
      <vt:lpstr>انظروا إلى الكلمة جيدا.  عرف تتكون من مقطعين: كو  - باً </vt:lpstr>
      <vt:lpstr>اكتبوا.  ينطق الأستاذ الكلمة ويذكر بمقاطعها </vt:lpstr>
      <vt:lpstr>ارفعوا الألواح - صححوا</vt:lpstr>
      <vt:lpstr>انظروا إلى الكلمة جيدا. تتكون الكلمة من مقطعين: سِلْـ – كاً</vt:lpstr>
      <vt:lpstr>اكتبوا. ينطق الأستاذ الكلمة ويذكر بمقاطعها</vt:lpstr>
      <vt:lpstr>Présentation PowerPoint</vt:lpstr>
      <vt:lpstr>نمر الآن إلى الإنتاج الكتابي. ماذا ترون في الصورة؟ من يقرأ الكلمات المرافقة للصورة؟ </vt:lpstr>
      <vt:lpstr> من يمر إلى السبورة لكتابة الجملة بعد ترتيب كلماتها ؟ </vt:lpstr>
      <vt:lpstr>أحسنتم، هكذا نكتب الجملة بعد ترتيب كلماتها. من يقرأ الجملة؟</vt:lpstr>
      <vt:lpstr>خذوا دفاتر الكتابة. </vt:lpstr>
      <vt:lpstr>لاحظوا الصورة . من يقرأ كلمات الجملة؟</vt:lpstr>
      <vt:lpstr>اكتبوا الجملة في دفاتركم بعد ترتيب كلماتها. لا تنسوا النقطة في نهاية الجملة.</vt:lpstr>
      <vt:lpstr>صححوا في دفاتركم</vt:lpstr>
      <vt:lpstr>Présentation PowerPoint</vt:lpstr>
      <vt:lpstr>Présentation PowerPoint</vt:lpstr>
      <vt:lpstr>خذوا الكراسة ص 59. </vt:lpstr>
      <vt:lpstr>اكتبوا مقاطع حرفي الخاء والكاف</vt:lpstr>
      <vt:lpstr>من أنهى كتابة المقاطع،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في الأيام الثلاثة الأولى من الأسبوع السادس. - يتم تقسيم المتعلمين إلى ثلاث مجموعات. تمرر الروائز الفردية في اليوم الأول للمجموعة الأولى من المتعلمين، وفي اليوم الثاني للمجموعة الثانية وفي اليوم الثالث للمجموعة الثالثة..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ماذا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59.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103</cp:revision>
  <dcterms:created xsi:type="dcterms:W3CDTF">2023-09-20T21:35:22Z</dcterms:created>
  <dcterms:modified xsi:type="dcterms:W3CDTF">2026-03-09T06:55:50Z</dcterms:modified>
</cp:coreProperties>
</file>