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83"/>
  </p:notesMasterIdLst>
  <p:handoutMasterIdLst>
    <p:handoutMasterId r:id="rId84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85" r:id="rId11"/>
    <p:sldId id="914" r:id="rId12"/>
    <p:sldId id="986" r:id="rId13"/>
    <p:sldId id="2134807286" r:id="rId14"/>
    <p:sldId id="766" r:id="rId15"/>
    <p:sldId id="2134807202" r:id="rId16"/>
    <p:sldId id="2134807116" r:id="rId17"/>
    <p:sldId id="2134807287" r:id="rId18"/>
    <p:sldId id="2134807272" r:id="rId19"/>
    <p:sldId id="2134807294" r:id="rId20"/>
    <p:sldId id="2134807263" r:id="rId21"/>
    <p:sldId id="2134807295" r:id="rId22"/>
    <p:sldId id="2134807264" r:id="rId23"/>
    <p:sldId id="2134807273" r:id="rId24"/>
    <p:sldId id="2134807296" r:id="rId25"/>
    <p:sldId id="2134807278" r:id="rId26"/>
    <p:sldId id="2134807198" r:id="rId27"/>
    <p:sldId id="2134807195" r:id="rId28"/>
    <p:sldId id="2134807279" r:id="rId29"/>
    <p:sldId id="2134807269" r:id="rId30"/>
    <p:sldId id="2134807297" r:id="rId31"/>
    <p:sldId id="2134807298" r:id="rId32"/>
    <p:sldId id="2134807299" r:id="rId33"/>
    <p:sldId id="2134807300" r:id="rId34"/>
    <p:sldId id="2134807301" r:id="rId35"/>
    <p:sldId id="2134807302" r:id="rId36"/>
    <p:sldId id="2134807303" r:id="rId37"/>
    <p:sldId id="786" r:id="rId38"/>
    <p:sldId id="812" r:id="rId39"/>
    <p:sldId id="751" r:id="rId40"/>
    <p:sldId id="909" r:id="rId41"/>
    <p:sldId id="833" r:id="rId42"/>
    <p:sldId id="2134807215" r:id="rId43"/>
    <p:sldId id="918" r:id="rId44"/>
    <p:sldId id="849" r:id="rId45"/>
    <p:sldId id="919" r:id="rId46"/>
    <p:sldId id="2134807223" r:id="rId47"/>
    <p:sldId id="2134806701" r:id="rId48"/>
    <p:sldId id="950" r:id="rId49"/>
    <p:sldId id="2134807241" r:id="rId50"/>
    <p:sldId id="2134807224" r:id="rId51"/>
    <p:sldId id="2134807242" r:id="rId52"/>
    <p:sldId id="2134807243" r:id="rId53"/>
    <p:sldId id="2134807304" r:id="rId54"/>
    <p:sldId id="2134807245" r:id="rId55"/>
    <p:sldId id="2134807244" r:id="rId56"/>
    <p:sldId id="916" r:id="rId57"/>
    <p:sldId id="2134807246" r:id="rId58"/>
    <p:sldId id="2134807222" r:id="rId59"/>
    <p:sldId id="2134807247" r:id="rId60"/>
    <p:sldId id="2134807112" r:id="rId61"/>
    <p:sldId id="2134806735" r:id="rId62"/>
    <p:sldId id="848" r:id="rId63"/>
    <p:sldId id="962" r:id="rId64"/>
    <p:sldId id="927" r:id="rId65"/>
    <p:sldId id="928" r:id="rId66"/>
    <p:sldId id="929" r:id="rId67"/>
    <p:sldId id="788" r:id="rId68"/>
    <p:sldId id="935" r:id="rId69"/>
    <p:sldId id="908" r:id="rId70"/>
    <p:sldId id="2134806699" r:id="rId71"/>
    <p:sldId id="2134807260" r:id="rId72"/>
    <p:sldId id="2134807262" r:id="rId73"/>
    <p:sldId id="2134807261" r:id="rId74"/>
    <p:sldId id="2134807289" r:id="rId75"/>
    <p:sldId id="2134807290" r:id="rId76"/>
    <p:sldId id="2134807291" r:id="rId77"/>
    <p:sldId id="2134807292" r:id="rId78"/>
    <p:sldId id="2134807293" r:id="rId79"/>
    <p:sldId id="937" r:id="rId80"/>
    <p:sldId id="2134806700" r:id="rId81"/>
    <p:sldId id="789" r:id="rId8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5"/>
      <p:bold r:id="rId86"/>
    </p:embeddedFont>
    <p:embeddedFont>
      <p:font typeface="Cambria Math" panose="02040503050406030204" pitchFamily="18" charset="0"/>
      <p:regular r:id="rId87"/>
    </p:embeddedFont>
    <p:embeddedFont>
      <p:font typeface="Dosis" pitchFamily="2" charset="0"/>
      <p:regular r:id="rId88"/>
      <p:bold r:id="rId89"/>
    </p:embeddedFont>
    <p:embeddedFont>
      <p:font typeface="Microsoft Uighur" panose="02000000000000000000" pitchFamily="2" charset="-78"/>
      <p:regular r:id="rId90"/>
      <p:bold r:id="rId9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ADA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706860-6C46-464E-97A9-D5240A9626F4}" v="176" dt="2026-02-20T21:57:15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6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handoutMaster" Target="handoutMasters/handoutMaster1.xml"/><Relationship Id="rId89" Type="http://schemas.openxmlformats.org/officeDocument/2006/relationships/font" Target="fonts/font5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font" Target="fonts/font6.fntdata"/><Relationship Id="rId95" Type="http://schemas.openxmlformats.org/officeDocument/2006/relationships/tableStyles" Target="tableStyle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font" Target="fonts/font2.fntdata"/><Relationship Id="rId9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microsoft.com/office/2018/10/relationships/authors" Target="author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font" Target="fonts/font3.fntdata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33951-A1AF-4ED4-3F8F-C574A15CC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522CB9-86C0-2A24-45D7-662C00381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BD0418-9C13-ADA3-AE11-080A9A318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D1B8DC-122F-575D-0794-5CCBC8B0A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6464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4A770-18B1-945F-BDA8-A38D63FDF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92D5B0-FE72-6489-EAAD-21B4465C83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3CA683-8C60-06B6-25D1-21CDF16D6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96E356-8FAE-E387-43FC-B9758388E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320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9473-9FD4-B690-79EA-ABEE3D87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97CC00-B509-EC25-CF5E-59DA716BA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06819B-08CC-4437-FD05-9AA0C3429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D4CCD-194E-D3CB-9D63-E547DE93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87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ADEFB-50EB-8DF4-4DF4-262182166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8DDF47-B261-F6BE-9756-E75DDABDC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2D85FC-A920-5609-47C0-B8BB100FF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81DA62-3665-B14C-1E13-3774D1BD4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629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F78B3-FCEF-783B-0B26-6BA68EB1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57C63A-52F0-59B2-BCFF-218DF31C7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6F1253-4C68-E4D3-5DBD-AB91F6181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B1A7C-2F29-2D1E-3521-88B03617A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6209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CE34-9407-C0EB-F81D-D853449F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FD5FF4-77B7-B629-5311-5032419B2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A43F8A-1F31-9708-E2F9-8F0832E41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AB42D5-3266-32FE-B7E8-B7B18FD1F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849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F1A6-2212-440C-6CCF-86455F427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CC4C68-DEC3-427D-C20D-B64370BFA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6361F9-C466-6E8C-3DC4-4464605BD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16DD22-3DBF-EBEA-1496-D4C026CE3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8216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E217-725B-5F8E-89DD-A6BE632F4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A412FF-BE63-616D-E214-7EFE40725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DB7232-8E7A-8ED2-D252-839B7383D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BB2EB5-893C-E81E-6884-35C55CC35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8863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256E-2141-A5AC-736E-8F5DC7D8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276B35-94AF-F1C3-73E2-D953E70F2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BDDD47-62D9-7F90-348B-C3D15BDC1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E071D2-3BE1-6A6A-734F-3B96C5532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331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5AE35-6D20-F624-C9AD-FE7F12207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86736C-B547-4CC2-0F76-5A9B15442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AC21D1-9D6D-F635-CEA3-33ED4CEF2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EDD206-3CCD-0AF1-DED5-A8D282250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9574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FC2AA-3562-8EDD-3ED9-66FB1588C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285C55-2685-657A-AAA5-215330B1B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DD62DA-D527-29DB-9283-CEA211BE1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23B28C-1DD4-39E9-8BFF-7C08447C6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7681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DC9FE-EC74-FBD5-89D4-C7CCD348D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992256-1646-AF6F-9822-065E2D8AA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A22E5C-872E-ADFD-8EC9-46DFB21BD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C644CB-A0F5-12B1-B14F-F9D3EA79F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1820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74393-455B-85E7-5BCD-7DCCD200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FD3752-2338-E782-466D-BE49CB257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DBB7BC-63C1-4731-2225-0D603D24E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98290B-8601-3B7D-002D-600394E6D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1136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CF953-CE3D-B97F-82D8-B0C11901C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C9E308-A4B5-875A-76C0-26DBC2FC4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C85413-BB74-8BB5-882C-103D3F918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648BFA-B309-FACB-A46A-720D0E079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0514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7EA0C-9A07-5E9B-CDA9-893C4A939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F3F01C-4F3B-E011-0FB8-22C0529F5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04FF0F-E4B2-BF00-1E84-CDEDCECFC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5DE99B-953B-A6C0-7311-B30394967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2053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422C6-A69A-805E-8F60-A36677CD3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28C21A-12D0-86D6-BFDB-294F6EBB4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12FEF2-1366-B07E-37D9-EA4F35130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0C82A4-C785-F347-C11C-C402D0333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7995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97F9A-FCA1-3639-10D5-2442CA56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929819-E2F9-B598-03DD-AA5106A9EF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A749C5-3099-0DAF-5708-8EF8230CFF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043703-BA1E-D863-1F8C-59FA1704E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60530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1387A-567D-48DA-405B-5EFDCFC86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690AC1-9333-E62A-7062-9E689C8EF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B85127-06EF-E7BF-9758-667E178A2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5D689D-DB6E-E321-4AB4-5F60C63CE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20746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C38A-ABFF-84FB-0E12-CDB00535B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A52D0B-6442-08BE-FE00-22F12A1DC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90D738-784C-E623-3C15-A0516AE96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F2B7D0-C17D-D67E-88FC-17E7C133C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0140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0534-CB16-5B0B-3A5F-93CB6CBA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7C0F7F-95A6-D47B-BB84-0657372A1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901A06-1B4E-95BF-14ED-D8AEFD496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5ACB0E-57C5-B362-FA8D-F459542EE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15238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77FF-BAE8-E29B-5FDA-0C74E4B02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7B480D-AC90-81A8-5090-BF8F2141D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FDCDC8-E7A5-50F6-667B-A3B80726C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BAE9C7-B02E-F305-C356-CDB70E2A4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117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596A-F162-866B-9EE1-300F4E5B9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64B824-ADD0-E9AE-ADD9-D23A849C8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36E493-E55E-8E52-5DF5-875709ED9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738D0-173A-C23F-EA86-48CE27156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19365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79203-2094-9105-0D98-B1B370AA8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DF2DCB-590A-534A-76B3-0F4A315B7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2A50E0-66EC-600C-894B-87198F68E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1D4690-A14B-FF75-3E1D-2922D057C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4075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11" Type="http://schemas.openxmlformats.org/officeDocument/2006/relationships/image" Target="../media/image44.png"/><Relationship Id="rId5" Type="http://schemas.openxmlformats.org/officeDocument/2006/relationships/image" Target="../media/image45.pn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2.gif"/><Relationship Id="rId4" Type="http://schemas.openxmlformats.org/officeDocument/2006/relationships/image" Target="../media/image61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6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png"/><Relationship Id="rId7" Type="http://schemas.openxmlformats.org/officeDocument/2006/relationships/image" Target="../media/image6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png"/><Relationship Id="rId7" Type="http://schemas.openxmlformats.org/officeDocument/2006/relationships/image" Target="../media/image6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1.png"/><Relationship Id="rId4" Type="http://schemas.openxmlformats.org/officeDocument/2006/relationships/image" Target="../media/image2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8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1.png"/><Relationship Id="rId7" Type="http://schemas.openxmlformats.org/officeDocument/2006/relationships/image" Target="../media/image89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5" Type="http://schemas.openxmlformats.org/officeDocument/2006/relationships/image" Target="../media/image87.svg"/><Relationship Id="rId4" Type="http://schemas.openxmlformats.org/officeDocument/2006/relationships/image" Target="../media/image86.png"/><Relationship Id="rId9" Type="http://schemas.openxmlformats.org/officeDocument/2006/relationships/image" Target="../media/image49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174973" y="6005205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471644" y="6005205"/>
            <a:ext cx="1179609" cy="288630"/>
            <a:chOff x="6833977" y="5861456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6833977" y="5861456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7744535" y="587721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4009766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11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4870064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457200" rtl="1">
                <a:buNone/>
                <a:defRPr/>
              </a:pPr>
              <a:r>
                <a:rPr lang="ar-S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حل مسائل حول الأعداد الكسرية (2)</a:t>
              </a:r>
              <a:endParaRPr lang="ar-MA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2582" y="23982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457200" rtl="1">
                <a:buNone/>
                <a:defRPr/>
              </a:pPr>
              <a:r>
                <a:rPr lang="ar-MA" sz="18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154" y="4135433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94884" y="430399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79128" y="389854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574638" y="2780425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sz="1800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24EFD1-8A2F-F7A7-741C-D88B2DE5A19B}"/>
              </a:ext>
            </a:extLst>
          </p:cNvPr>
          <p:cNvSpPr txBox="1"/>
          <p:nvPr/>
        </p:nvSpPr>
        <p:spPr>
          <a:xfrm>
            <a:off x="4536867" y="285811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Bef>
                <a:spcPts val="300"/>
              </a:spcBef>
              <a:defRPr/>
            </a:pPr>
            <a:r>
              <a:rPr lang="ar-SA" b="1" kern="0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b="1" kern="0" dirty="0" err="1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b="1" kern="0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(1)</a:t>
            </a:r>
            <a:endParaRPr lang="ar-MA" b="1" kern="0" dirty="0">
              <a:solidFill>
                <a:srgbClr val="75757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93772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43104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عبارات </a:t>
            </a:r>
            <a:r>
              <a:rPr lang="ar-SA" sz="32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رياضياتية</a:t>
            </a: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(3)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77B07992-86AA-B9FA-17D8-3DFD14EC7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577" y="2182721"/>
            <a:ext cx="3058609" cy="4208224"/>
          </a:xfrm>
          <a:prstGeom prst="rect">
            <a:avLst/>
          </a:prstGeom>
        </p:spPr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4E02A20-DA44-EC94-7892-600F453D5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51" y="2182720"/>
            <a:ext cx="3053849" cy="420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العبارات </a:t>
            </a:r>
            <a:r>
              <a:rPr lang="ar-SA" sz="28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واستعمالها.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B5CB95-5B7C-5702-A595-F4459F5C6BD1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5CC653-B618-F887-46C9-122CF14EB83F}"/>
              </a:ext>
            </a:extLst>
          </p:cNvPr>
          <p:cNvSpPr txBox="1"/>
          <p:nvPr/>
        </p:nvSpPr>
        <p:spPr>
          <a:xfrm>
            <a:off x="1777203" y="4667414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20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861161" y="869795"/>
            <a:ext cx="55789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logi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9A3E4B9A-F69B-D479-4085-4A98D661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149" y="1936914"/>
            <a:ext cx="3029672" cy="4203801"/>
          </a:xfrm>
          <a:prstGeom prst="rect">
            <a:avLst/>
          </a:prstGeom>
        </p:spPr>
      </p:pic>
      <p:pic>
        <p:nvPicPr>
          <p:cNvPr id="7" name="Image 6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F98CE1A8-4A0E-BE2C-85F7-0092DA88D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957" y="1936914"/>
            <a:ext cx="2934700" cy="420380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B1D044-37C4-86AF-03AC-727D9E539CA6}"/>
              </a:ext>
            </a:extLst>
          </p:cNvPr>
          <p:cNvSpPr/>
          <p:nvPr/>
        </p:nvSpPr>
        <p:spPr>
          <a:xfrm flipH="1">
            <a:off x="5053775" y="4933532"/>
            <a:ext cx="2450267" cy="9559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01743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5D9071E-8A11-A752-0868-47FBA448874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AA02E-A57A-208A-FB74-B5EA2420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5D7311-F28E-68A9-74C9-CFFDF2B0DF8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CD0721C7-F009-E4BF-0F1F-106625701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567" y="2145356"/>
            <a:ext cx="7510923" cy="32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6B977-C7DA-BE4A-80D4-084D03A6E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E1470F-8385-3A05-5CB3-DCE67B4F01D3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3DBCF55-33AB-2BD4-3AAE-AAB8AE70943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951F95A6-1B0D-E313-25CB-2083D5D4F5D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908C995-99D7-2179-58E3-E6F85724389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CDB6A-C32B-2F01-26B9-414B1BF8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2757" y="3898463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2779002-D892-A48D-7254-5787755CC72C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E80FF2-CA51-9555-498A-BAFB34A41075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9DE0F6-5030-345F-8FB6-F41534C26256}"/>
              </a:ext>
            </a:extLst>
          </p:cNvPr>
          <p:cNvSpPr txBox="1"/>
          <p:nvPr/>
        </p:nvSpPr>
        <p:spPr>
          <a:xfrm>
            <a:off x="1777203" y="4667414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74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EEDCC0-7E97-DBEC-285E-A622C0A05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87" y="2769813"/>
            <a:ext cx="8168880" cy="1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EA38F6-023A-7F60-96DE-39ACD4EBC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22" y="3028335"/>
            <a:ext cx="8160775" cy="120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138B0-C262-E329-A380-01529F7E5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2DAD89-628D-ADF1-1D39-7DEEF23D76DE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B9506A7B-3998-359F-759D-ED012192D07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DE6D120B-A789-C6A3-F27E-54DD431547F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4F14196-E829-7121-04A2-8CBB2A9204B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1DA862E-2A15-185E-6F57-C4C49E452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456970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3C2F45E-325B-AEF3-EAA5-6748D1662EEC}"/>
              </a:ext>
            </a:extLst>
          </p:cNvPr>
          <p:cNvSpPr txBox="1"/>
          <p:nvPr/>
        </p:nvSpPr>
        <p:spPr>
          <a:xfrm>
            <a:off x="1852602" y="327424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62991BC-79BA-D486-339E-DFFF6AE75373}"/>
              </a:ext>
            </a:extLst>
          </p:cNvPr>
          <p:cNvSpPr txBox="1"/>
          <p:nvPr/>
        </p:nvSpPr>
        <p:spPr>
          <a:xfrm>
            <a:off x="1777203" y="3976247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36B49B-2C85-FA31-442B-F49EBBBE8C79}"/>
              </a:ext>
            </a:extLst>
          </p:cNvPr>
          <p:cNvSpPr txBox="1"/>
          <p:nvPr/>
        </p:nvSpPr>
        <p:spPr>
          <a:xfrm>
            <a:off x="1777203" y="4667414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14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658FA-D129-65E1-37B7-44BCC020D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DA9B51-DCB3-512C-86B5-777BF0BA5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87B388-9FBD-0A1C-DC80-1C39D5D88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50" y="2046499"/>
            <a:ext cx="8114421" cy="946831"/>
          </a:xfrm>
          <a:prstGeom prst="rect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D8186A93-73DB-5E30-8017-D43883B87035}"/>
              </a:ext>
            </a:extLst>
          </p:cNvPr>
          <p:cNvSpPr txBox="1"/>
          <p:nvPr/>
        </p:nvSpPr>
        <p:spPr>
          <a:xfrm>
            <a:off x="-634294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لنجد العلاقة بين عدد العلب والعدد الإجمالي  للأقلام الملونة: سأقرأ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المسألة الآتية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65687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3274A-4708-1B69-5093-4644F2EFF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ED3B4C-4113-D237-62A3-5E6827AF1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32B126-AF73-7AC2-23FA-2BA687FD0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50" y="2046499"/>
            <a:ext cx="8114421" cy="9468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13">
                <a:extLst>
                  <a:ext uri="{FF2B5EF4-FFF2-40B4-BE49-F238E27FC236}">
                    <a16:creationId xmlns:a16="http://schemas.microsoft.com/office/drawing/2014/main" id="{B89DB14E-86B5-9ADE-9C01-8658DFCD2A7B}"/>
                  </a:ext>
                </a:extLst>
              </p:cNvPr>
              <p:cNvSpPr txBox="1"/>
              <p:nvPr/>
            </p:nvSpPr>
            <p:spPr>
              <a:xfrm>
                <a:off x="-651788" y="934850"/>
                <a:ext cx="82293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تحتوي كل علبة على 15 علبة، والمعطى المتغير هو عدد العلب نرمز له بالحرف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endParaRPr lang="ar-SA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oneTexte 13">
                <a:extLst>
                  <a:ext uri="{FF2B5EF4-FFF2-40B4-BE49-F238E27FC236}">
                    <a16:creationId xmlns:a16="http://schemas.microsoft.com/office/drawing/2014/main" id="{B89DB14E-86B5-9ADE-9C01-8658DFCD2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1788" y="934850"/>
                <a:ext cx="8229332" cy="369332"/>
              </a:xfrm>
              <a:prstGeom prst="rect">
                <a:avLst/>
              </a:prstGeom>
              <a:blipFill>
                <a:blip r:embed="rId5"/>
                <a:stretch>
                  <a:fillRect t="-8197" r="-66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C5C51D72-2C33-D6BE-9DF4-CC6FD7621D8E}"/>
              </a:ext>
            </a:extLst>
          </p:cNvPr>
          <p:cNvSpPr/>
          <p:nvPr/>
        </p:nvSpPr>
        <p:spPr>
          <a:xfrm>
            <a:off x="2104063" y="3726520"/>
            <a:ext cx="4979494" cy="48876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tx1"/>
                </a:solidFill>
              </a:rPr>
              <a:t>?</a:t>
            </a:r>
          </a:p>
        </p:txBody>
      </p:sp>
      <p:graphicFrame>
        <p:nvGraphicFramePr>
          <p:cNvPr id="9" name="Table 15">
            <a:extLst>
              <a:ext uri="{FF2B5EF4-FFF2-40B4-BE49-F238E27FC236}">
                <a16:creationId xmlns:a16="http://schemas.microsoft.com/office/drawing/2014/main" id="{B86BB7CE-C492-E61C-219E-E1684A1B4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374432"/>
              </p:ext>
            </p:extLst>
          </p:nvPr>
        </p:nvGraphicFramePr>
        <p:xfrm>
          <a:off x="2117003" y="4285177"/>
          <a:ext cx="4979496" cy="562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7">
                  <a:extLst>
                    <a:ext uri="{9D8B030D-6E8A-4147-A177-3AD203B41FA5}">
                      <a16:colId xmlns:a16="http://schemas.microsoft.com/office/drawing/2014/main" val="1025743587"/>
                    </a:ext>
                  </a:extLst>
                </a:gridCol>
                <a:gridCol w="622437">
                  <a:extLst>
                    <a:ext uri="{9D8B030D-6E8A-4147-A177-3AD203B41FA5}">
                      <a16:colId xmlns:a16="http://schemas.microsoft.com/office/drawing/2014/main" val="3963814026"/>
                    </a:ext>
                  </a:extLst>
                </a:gridCol>
                <a:gridCol w="2489748">
                  <a:extLst>
                    <a:ext uri="{9D8B030D-6E8A-4147-A177-3AD203B41FA5}">
                      <a16:colId xmlns:a16="http://schemas.microsoft.com/office/drawing/2014/main" val="2555239216"/>
                    </a:ext>
                  </a:extLst>
                </a:gridCol>
                <a:gridCol w="622437">
                  <a:extLst>
                    <a:ext uri="{9D8B030D-6E8A-4147-A177-3AD203B41FA5}">
                      <a16:colId xmlns:a16="http://schemas.microsoft.com/office/drawing/2014/main" val="2277847751"/>
                    </a:ext>
                  </a:extLst>
                </a:gridCol>
                <a:gridCol w="622437">
                  <a:extLst>
                    <a:ext uri="{9D8B030D-6E8A-4147-A177-3AD203B41FA5}">
                      <a16:colId xmlns:a16="http://schemas.microsoft.com/office/drawing/2014/main" val="992808181"/>
                    </a:ext>
                  </a:extLst>
                </a:gridCol>
              </a:tblGrid>
              <a:tr h="562812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6567491"/>
                  </a:ext>
                </a:extLst>
              </a:tr>
            </a:tbl>
          </a:graphicData>
        </a:graphic>
      </p:graphicFrame>
      <p:sp>
        <p:nvSpPr>
          <p:cNvPr id="10" name="Left Brace 22">
            <a:extLst>
              <a:ext uri="{FF2B5EF4-FFF2-40B4-BE49-F238E27FC236}">
                <a16:creationId xmlns:a16="http://schemas.microsoft.com/office/drawing/2014/main" id="{917B453D-95C8-BEBF-8548-5B4F5F06E41F}"/>
              </a:ext>
            </a:extLst>
          </p:cNvPr>
          <p:cNvSpPr/>
          <p:nvPr/>
        </p:nvSpPr>
        <p:spPr>
          <a:xfrm rot="16200000">
            <a:off x="4325345" y="2709544"/>
            <a:ext cx="562812" cy="4979496"/>
          </a:xfrm>
          <a:prstGeom prst="leftBrace">
            <a:avLst>
              <a:gd name="adj1" fmla="val 59387"/>
              <a:gd name="adj2" fmla="val 5333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9C3A6A-B3F7-2B2B-B988-1F574170996E}"/>
              </a:ext>
            </a:extLst>
          </p:cNvPr>
          <p:cNvSpPr/>
          <p:nvPr/>
        </p:nvSpPr>
        <p:spPr>
          <a:xfrm>
            <a:off x="2357556" y="5480698"/>
            <a:ext cx="4979494" cy="48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العلب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ar-M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91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8D67-9E68-E28E-82AA-359386F9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2AA45AB-61F1-FCD6-53EA-6A732A8FEF3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9D64D-6080-9CF5-1107-1EFDD355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757BFE-3677-5532-52E0-A32ED03936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7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9498E-C40B-DE8B-BDC1-EF81BA465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3ACBAD-AB5B-CE20-13D6-519FACD64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16A062DF-330C-ADEE-B8EA-8716521E3AFF}"/>
                  </a:ext>
                </a:extLst>
              </p:cNvPr>
              <p:cNvSpPr txBox="1"/>
              <p:nvPr/>
            </p:nvSpPr>
            <p:spPr>
              <a:xfrm>
                <a:off x="-674869" y="934850"/>
                <a:ext cx="82293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على الألواح حددوا العبارة الجبرية لحساب العدد الإجمالي للأقلام بدلالة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ar-SA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(عدد العلب):</a:t>
                </a:r>
              </a:p>
            </p:txBody>
          </p:sp>
        </mc:Choice>
        <mc:Fallback xmlns="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16A062DF-330C-ADEE-B8EA-8716521E3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4869" y="934850"/>
                <a:ext cx="8229332" cy="369332"/>
              </a:xfrm>
              <a:prstGeom prst="rect">
                <a:avLst/>
              </a:prstGeom>
              <a:blipFill>
                <a:blip r:embed="rId4"/>
                <a:stretch>
                  <a:fillRect t="-8197" r="-66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22CA49DD-8024-BD58-9F38-791C1C1CDA44}"/>
              </a:ext>
            </a:extLst>
          </p:cNvPr>
          <p:cNvSpPr/>
          <p:nvPr/>
        </p:nvSpPr>
        <p:spPr>
          <a:xfrm>
            <a:off x="7463512" y="5424533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</a:t>
            </a:r>
            <a:endParaRPr lang="fr-FR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CDCC1777-DC3E-ED0D-7A11-4DA44AF5540A}"/>
                  </a:ext>
                </a:extLst>
              </p:cNvPr>
              <p:cNvSpPr txBox="1"/>
              <p:nvPr/>
            </p:nvSpPr>
            <p:spPr>
              <a:xfrm>
                <a:off x="2599266" y="4689763"/>
                <a:ext cx="1866042" cy="619363"/>
              </a:xfrm>
              <a:prstGeom prst="roundRect">
                <a:avLst>
                  <a:gd name="adj" fmla="val 2725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426C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CDCC1777-DC3E-ED0D-7A11-4DA44AF554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266" y="4689763"/>
                <a:ext cx="1866042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AC3B2D5-7252-ECD5-5123-4A470C8E1D2D}"/>
                  </a:ext>
                </a:extLst>
              </p:cNvPr>
              <p:cNvSpPr txBox="1"/>
              <p:nvPr/>
            </p:nvSpPr>
            <p:spPr>
              <a:xfrm>
                <a:off x="498522" y="4653330"/>
                <a:ext cx="1866042" cy="619363"/>
              </a:xfrm>
              <a:prstGeom prst="roundRect">
                <a:avLst>
                  <a:gd name="adj" fmla="val 2725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ar-SA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426C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AC3B2D5-7252-ECD5-5123-4A470C8E1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2" y="4653330"/>
                <a:ext cx="1866042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5">
                <a:extLst>
                  <a:ext uri="{FF2B5EF4-FFF2-40B4-BE49-F238E27FC236}">
                    <a16:creationId xmlns:a16="http://schemas.microsoft.com/office/drawing/2014/main" id="{B82CE670-B37F-71CC-3DD4-B9FB39F5EAFE}"/>
                  </a:ext>
                </a:extLst>
              </p:cNvPr>
              <p:cNvSpPr txBox="1"/>
              <p:nvPr/>
            </p:nvSpPr>
            <p:spPr>
              <a:xfrm>
                <a:off x="6751157" y="4689763"/>
                <a:ext cx="1866043" cy="619363"/>
              </a:xfrm>
              <a:prstGeom prst="roundRect">
                <a:avLst>
                  <a:gd name="adj" fmla="val 2725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426C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ZoneTexte 5">
                <a:extLst>
                  <a:ext uri="{FF2B5EF4-FFF2-40B4-BE49-F238E27FC236}">
                    <a16:creationId xmlns:a16="http://schemas.microsoft.com/office/drawing/2014/main" id="{B82CE670-B37F-71CC-3DD4-B9FB39F5E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157" y="4689763"/>
                <a:ext cx="1866043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313050C6-1B7C-06F1-D755-C9E959F2C824}"/>
              </a:ext>
            </a:extLst>
          </p:cNvPr>
          <p:cNvSpPr/>
          <p:nvPr/>
        </p:nvSpPr>
        <p:spPr>
          <a:xfrm>
            <a:off x="3336488" y="542351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endParaRPr lang="fr-FR" sz="2400" b="1" dirty="0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F9E030D2-162D-A7F8-7B96-187EC307A9A0}"/>
              </a:ext>
            </a:extLst>
          </p:cNvPr>
          <p:cNvSpPr/>
          <p:nvPr/>
        </p:nvSpPr>
        <p:spPr>
          <a:xfrm>
            <a:off x="1248953" y="53881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D7218DA4-DDAD-F015-7874-97669B74AA6D}"/>
              </a:ext>
            </a:extLst>
          </p:cNvPr>
          <p:cNvSpPr/>
          <p:nvPr/>
        </p:nvSpPr>
        <p:spPr>
          <a:xfrm>
            <a:off x="5412365" y="5424533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5">
                <a:extLst>
                  <a:ext uri="{FF2B5EF4-FFF2-40B4-BE49-F238E27FC236}">
                    <a16:creationId xmlns:a16="http://schemas.microsoft.com/office/drawing/2014/main" id="{1AB7CFB8-AE28-9DBB-7DF6-9EC7F995A74B}"/>
                  </a:ext>
                </a:extLst>
              </p:cNvPr>
              <p:cNvSpPr txBox="1"/>
              <p:nvPr/>
            </p:nvSpPr>
            <p:spPr>
              <a:xfrm>
                <a:off x="4700010" y="4689763"/>
                <a:ext cx="1866043" cy="619363"/>
              </a:xfrm>
              <a:prstGeom prst="roundRect">
                <a:avLst>
                  <a:gd name="adj" fmla="val 2725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426C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ZoneTexte 5">
                <a:extLst>
                  <a:ext uri="{FF2B5EF4-FFF2-40B4-BE49-F238E27FC236}">
                    <a16:creationId xmlns:a16="http://schemas.microsoft.com/office/drawing/2014/main" id="{1AB7CFB8-AE28-9DBB-7DF6-9EC7F995A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010" y="4689763"/>
                <a:ext cx="1866043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326A8B3-62A9-3B1A-FD0D-FC2033130A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020" y="1880647"/>
            <a:ext cx="8120576" cy="9449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C130DA-2064-0114-2F58-4D92EACF8F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3255" y="2825609"/>
            <a:ext cx="3024630" cy="14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4FED-2FD0-2B3E-F704-17715CF8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0A0C53D-5701-8A42-D210-06C5CD312CF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B2D0B1-2B27-E33E-819D-4D8EC298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FE4931-669A-DCCC-D514-BD0652E721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3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06818-5741-4B90-EDFD-145AFFB3D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BFE18F-3B63-F839-0D4F-895FBA0E4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10" name="ZoneTexte 13">
            <a:extLst>
              <a:ext uri="{FF2B5EF4-FFF2-40B4-BE49-F238E27FC236}">
                <a16:creationId xmlns:a16="http://schemas.microsoft.com/office/drawing/2014/main" id="{BD319742-E58D-7137-147F-7E4DCE151541}"/>
              </a:ext>
            </a:extLst>
          </p:cNvPr>
          <p:cNvSpPr txBox="1"/>
          <p:nvPr/>
        </p:nvSpPr>
        <p:spPr>
          <a:xfrm>
            <a:off x="-74233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83CA1F20-53DB-51B4-D830-64C410B16B33}"/>
              </a:ext>
            </a:extLst>
          </p:cNvPr>
          <p:cNvSpPr/>
          <p:nvPr/>
        </p:nvSpPr>
        <p:spPr>
          <a:xfrm>
            <a:off x="5306611" y="54086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</a:t>
            </a:r>
            <a:endParaRPr lang="fr-FR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884B3921-5112-83ED-A7E9-1B0D1BB923EF}"/>
                  </a:ext>
                </a:extLst>
              </p:cNvPr>
              <p:cNvSpPr txBox="1"/>
              <p:nvPr/>
            </p:nvSpPr>
            <p:spPr>
              <a:xfrm>
                <a:off x="2599266" y="4689763"/>
                <a:ext cx="1866042" cy="619363"/>
              </a:xfrm>
              <a:prstGeom prst="roundRect">
                <a:avLst>
                  <a:gd name="adj" fmla="val 2725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426C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ZoneTexte 5">
                <a:extLst>
                  <a:ext uri="{FF2B5EF4-FFF2-40B4-BE49-F238E27FC236}">
                    <a16:creationId xmlns:a16="http://schemas.microsoft.com/office/drawing/2014/main" id="{884B3921-5112-83ED-A7E9-1B0D1BB92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266" y="4689763"/>
                <a:ext cx="1866042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5">
                <a:extLst>
                  <a:ext uri="{FF2B5EF4-FFF2-40B4-BE49-F238E27FC236}">
                    <a16:creationId xmlns:a16="http://schemas.microsoft.com/office/drawing/2014/main" id="{9673C425-9AA5-DEC8-3F3F-933E296E6F1C}"/>
                  </a:ext>
                </a:extLst>
              </p:cNvPr>
              <p:cNvSpPr txBox="1"/>
              <p:nvPr/>
            </p:nvSpPr>
            <p:spPr>
              <a:xfrm>
                <a:off x="498522" y="4688749"/>
                <a:ext cx="1866042" cy="619363"/>
              </a:xfrm>
              <a:prstGeom prst="roundRect">
                <a:avLst>
                  <a:gd name="adj" fmla="val 2725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426C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ZoneTexte 5">
                <a:extLst>
                  <a:ext uri="{FF2B5EF4-FFF2-40B4-BE49-F238E27FC236}">
                    <a16:creationId xmlns:a16="http://schemas.microsoft.com/office/drawing/2014/main" id="{9673C425-9AA5-DEC8-3F3F-933E296E6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2" y="4688749"/>
                <a:ext cx="1866042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5">
                <a:extLst>
                  <a:ext uri="{FF2B5EF4-FFF2-40B4-BE49-F238E27FC236}">
                    <a16:creationId xmlns:a16="http://schemas.microsoft.com/office/drawing/2014/main" id="{546DCC7E-B526-B195-9A67-179C7C9A9CA2}"/>
                  </a:ext>
                </a:extLst>
              </p:cNvPr>
              <p:cNvSpPr txBox="1"/>
              <p:nvPr/>
            </p:nvSpPr>
            <p:spPr>
              <a:xfrm>
                <a:off x="6569460" y="4688749"/>
                <a:ext cx="1866042" cy="619363"/>
              </a:xfrm>
              <a:prstGeom prst="roundRect">
                <a:avLst>
                  <a:gd name="adj" fmla="val 27254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ZoneTexte 5">
                <a:extLst>
                  <a:ext uri="{FF2B5EF4-FFF2-40B4-BE49-F238E27FC236}">
                    <a16:creationId xmlns:a16="http://schemas.microsoft.com/office/drawing/2014/main" id="{546DCC7E-B526-B195-9A67-179C7C9A9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460" y="4688749"/>
                <a:ext cx="1866042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5">
                <a:extLst>
                  <a:ext uri="{FF2B5EF4-FFF2-40B4-BE49-F238E27FC236}">
                    <a16:creationId xmlns:a16="http://schemas.microsoft.com/office/drawing/2014/main" id="{7AE0B810-0C7D-E600-D52D-063D70DE3141}"/>
                  </a:ext>
                </a:extLst>
              </p:cNvPr>
              <p:cNvSpPr txBox="1"/>
              <p:nvPr/>
            </p:nvSpPr>
            <p:spPr>
              <a:xfrm>
                <a:off x="4594256" y="4673914"/>
                <a:ext cx="1866043" cy="619363"/>
              </a:xfrm>
              <a:prstGeom prst="roundRect">
                <a:avLst>
                  <a:gd name="adj" fmla="val 2725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fr-FR" altLang="en-US" sz="2800" b="1" i="1" dirty="0" smtClean="0">
                          <a:solidFill>
                            <a:srgbClr val="426C7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altLang="en-US" sz="2800" b="1" dirty="0">
                  <a:solidFill>
                    <a:srgbClr val="426C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ZoneTexte 5">
                <a:extLst>
                  <a:ext uri="{FF2B5EF4-FFF2-40B4-BE49-F238E27FC236}">
                    <a16:creationId xmlns:a16="http://schemas.microsoft.com/office/drawing/2014/main" id="{7AE0B810-0C7D-E600-D52D-063D70DE3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256" y="4673914"/>
                <a:ext cx="1866043" cy="619363"/>
              </a:xfrm>
              <a:prstGeom prst="roundRect">
                <a:avLst>
                  <a:gd name="adj" fmla="val 27254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E768DD34-D912-9F65-69D2-C41235FD4B3E}"/>
              </a:ext>
            </a:extLst>
          </p:cNvPr>
          <p:cNvSpPr/>
          <p:nvPr/>
        </p:nvSpPr>
        <p:spPr>
          <a:xfrm>
            <a:off x="7319047" y="5423519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D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619E958B-7CEB-14CA-6771-590F4AC8E96A}"/>
              </a:ext>
            </a:extLst>
          </p:cNvPr>
          <p:cNvSpPr/>
          <p:nvPr/>
        </p:nvSpPr>
        <p:spPr>
          <a:xfrm>
            <a:off x="3336488" y="542351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endParaRPr lang="fr-FR" sz="2400" b="1" dirty="0"/>
          </a:p>
        </p:txBody>
      </p:sp>
      <p:sp>
        <p:nvSpPr>
          <p:cNvPr id="16" name="Organigramme : Connecteur 13">
            <a:extLst>
              <a:ext uri="{FF2B5EF4-FFF2-40B4-BE49-F238E27FC236}">
                <a16:creationId xmlns:a16="http://schemas.microsoft.com/office/drawing/2014/main" id="{BCF4A972-24EF-6137-76D5-68DBFCD45803}"/>
              </a:ext>
            </a:extLst>
          </p:cNvPr>
          <p:cNvSpPr/>
          <p:nvPr/>
        </p:nvSpPr>
        <p:spPr>
          <a:xfrm>
            <a:off x="1248953" y="542351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grpSp>
        <p:nvGrpSpPr>
          <p:cNvPr id="17" name="Group 7">
            <a:extLst>
              <a:ext uri="{FF2B5EF4-FFF2-40B4-BE49-F238E27FC236}">
                <a16:creationId xmlns:a16="http://schemas.microsoft.com/office/drawing/2014/main" id="{A1E0993C-2606-400E-CA32-F3F8EC25DB4D}"/>
              </a:ext>
            </a:extLst>
          </p:cNvPr>
          <p:cNvGrpSpPr/>
          <p:nvPr/>
        </p:nvGrpSpPr>
        <p:grpSpPr>
          <a:xfrm>
            <a:off x="7399347" y="4388628"/>
            <a:ext cx="415400" cy="376435"/>
            <a:chOff x="1977474" y="4617408"/>
            <a:chExt cx="415400" cy="376435"/>
          </a:xfrm>
        </p:grpSpPr>
        <p:sp>
          <p:nvSpPr>
            <p:cNvPr id="18" name="Oval 86">
              <a:extLst>
                <a:ext uri="{FF2B5EF4-FFF2-40B4-BE49-F238E27FC236}">
                  <a16:creationId xmlns:a16="http://schemas.microsoft.com/office/drawing/2014/main" id="{C494973D-26C8-454D-02A4-EEE63807FC13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Graphique 25">
              <a:extLst>
                <a:ext uri="{FF2B5EF4-FFF2-40B4-BE49-F238E27FC236}">
                  <a16:creationId xmlns:a16="http://schemas.microsoft.com/office/drawing/2014/main" id="{B8032DDD-3441-AC97-6957-15F06C843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9EE112A-B48B-4131-2440-3FF09A44D1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020" y="1880647"/>
            <a:ext cx="8120576" cy="9449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38CB26-E2C5-661C-0C53-70E4CC706A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3255" y="2825609"/>
            <a:ext cx="3024630" cy="14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833D7-5173-2A76-5015-E3FB2FAF1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02640D-F43E-239C-F89C-F0C0EE864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2BB3E2-5DF0-2F30-D472-85E210257161}"/>
              </a:ext>
            </a:extLst>
          </p:cNvPr>
          <p:cNvSpPr txBox="1"/>
          <p:nvPr/>
        </p:nvSpPr>
        <p:spPr>
          <a:xfrm>
            <a:off x="-253395" y="93485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لنلاحظ ونعبر عن العلاقة بين العدد الإجمالي للأقلام وعدد العلب بعبارة جبرية مناسبة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63E3299-A301-1355-C0B6-6865E2272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06" y="2160261"/>
            <a:ext cx="8169348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2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B8BF9-6676-38EF-4749-784CD6504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3DAC28-8462-CA9E-DA44-AD7A0841C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4442BD-7E76-A5E7-4C10-8D11E5BBC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768" y="2212172"/>
            <a:ext cx="6742760" cy="1981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F2C5D55-8C31-9189-F640-9DFC900C0578}"/>
                  </a:ext>
                </a:extLst>
              </p:cNvPr>
              <p:cNvSpPr txBox="1"/>
              <p:nvPr/>
            </p:nvSpPr>
            <p:spPr>
              <a:xfrm>
                <a:off x="-292101" y="934850"/>
                <a:ext cx="7848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علبة واحدة تحتوي على 15 قلما ملونا: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المتساوية 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المناسبة إذن هي :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𝟏𝟓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𝟏𝟓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×</m:t>
                    </m:r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𝟏</m:t>
                    </m:r>
                  </m:oMath>
                </a14:m>
                <a:endParaRPr lang="ar-SA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F2C5D55-8C31-9189-F640-9DFC900C0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2101" y="934850"/>
                <a:ext cx="7848872" cy="369332"/>
              </a:xfrm>
              <a:prstGeom prst="rect">
                <a:avLst/>
              </a:prstGeom>
              <a:blipFill>
                <a:blip r:embed="rId5"/>
                <a:stretch>
                  <a:fillRect t="-8197" r="-621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97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41091-DE53-4D6D-5409-DDDDBE3A4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64E82B0-04BD-1DB3-4BDE-65E367E0CA8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17897-87FE-2FB6-ED3C-DA845A28B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2D0E51-0C09-3DFA-872E-B9841CC2D6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4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14063D-46A0-9560-991D-8AA8CF6FC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770D4C-141D-52D4-7B82-6D5F7F747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94" y="2139584"/>
            <a:ext cx="7901101" cy="257883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2022B04-AE8A-2707-A766-AB6500CF892B}"/>
              </a:ext>
            </a:extLst>
          </p:cNvPr>
          <p:cNvSpPr txBox="1"/>
          <p:nvPr/>
        </p:nvSpPr>
        <p:spPr>
          <a:xfrm>
            <a:off x="-221058" y="93485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أتمموا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العدد الإجمالي من الأقلام في حالة علبتين من الأقلام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3270FC-FC6E-4A7F-A051-7B4C5CF1E5A9}"/>
              </a:ext>
            </a:extLst>
          </p:cNvPr>
          <p:cNvSpPr/>
          <p:nvPr/>
        </p:nvSpPr>
        <p:spPr>
          <a:xfrm>
            <a:off x="1671483" y="3785418"/>
            <a:ext cx="6630195" cy="93299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233D9-1AB9-C896-2D94-364FF7AEF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1E7C968-1CC3-9A6E-0EDC-7128077BCFF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8C2B0E-00FE-710A-9FAE-21734C44A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6AECA4-C7E8-5DD1-2CE2-9C64B18328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08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7FF9-B0A9-6D78-DDAC-85810338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5019BD-A62A-CF33-0F57-889907446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FDFA04-AAD3-F9F6-C8B0-EEC9DE40E5FC}"/>
              </a:ext>
            </a:extLst>
          </p:cNvPr>
          <p:cNvSpPr txBox="1"/>
          <p:nvPr/>
        </p:nvSpPr>
        <p:spPr>
          <a:xfrm>
            <a:off x="-408294" y="93485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70385B-1A51-FA9B-541B-F3427648B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94" y="2139584"/>
            <a:ext cx="7901101" cy="25788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A99862-AA8B-B973-82BA-C2BBC8FD60EB}"/>
              </a:ext>
            </a:extLst>
          </p:cNvPr>
          <p:cNvSpPr/>
          <p:nvPr/>
        </p:nvSpPr>
        <p:spPr>
          <a:xfrm>
            <a:off x="1671483" y="3785418"/>
            <a:ext cx="6630195" cy="93299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DBB2005-67F5-583A-88B4-4F98C425824A}"/>
              </a:ext>
            </a:extLst>
          </p:cNvPr>
          <p:cNvSpPr/>
          <p:nvPr/>
        </p:nvSpPr>
        <p:spPr>
          <a:xfrm>
            <a:off x="6287758" y="4060327"/>
            <a:ext cx="350436" cy="34203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026F28-27AA-60D9-AB9D-3B4152E87B73}"/>
              </a:ext>
            </a:extLst>
          </p:cNvPr>
          <p:cNvSpPr/>
          <p:nvPr/>
        </p:nvSpPr>
        <p:spPr>
          <a:xfrm>
            <a:off x="2289497" y="3942735"/>
            <a:ext cx="699510" cy="57722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30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0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3C9EF-9663-8905-2DC1-B114F42D8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86DA86-1627-2DF6-D060-819A4AED0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8B56F0-E266-410D-8F51-2792888CA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37" y="1878225"/>
            <a:ext cx="7937680" cy="37493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7">
                <a:extLst>
                  <a:ext uri="{FF2B5EF4-FFF2-40B4-BE49-F238E27FC236}">
                    <a16:creationId xmlns:a16="http://schemas.microsoft.com/office/drawing/2014/main" id="{225F29FF-9B1E-DCB3-9DDE-8491C12B2F73}"/>
                  </a:ext>
                </a:extLst>
              </p:cNvPr>
              <p:cNvSpPr txBox="1"/>
              <p:nvPr/>
            </p:nvSpPr>
            <p:spPr>
              <a:xfrm>
                <a:off x="-630207" y="796350"/>
                <a:ext cx="82231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نرمز لعدد العلب بالحرف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،ونرمز لعدد الأقلام الملونة ب </a:t>
                </a:r>
                <a:r>
                  <a:rPr lang="fr-FR" b="1" i="1" dirty="0">
                    <a:solidFill>
                      <a:prstClr val="white">
                        <a:lumMod val="65000"/>
                      </a:prstClr>
                    </a:solidFill>
                    <a:latin typeface="Cambria Math" panose="02040503050406030204" pitchFamily="18" charset="0"/>
                    <a:cs typeface="Calibri" panose="020F0502020204030204" pitchFamily="34" charset="0"/>
                  </a:rPr>
                  <a:t>y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، كلما تغير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عدد العلب 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يتغير 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العدد الإجمالي للأقلام الملونة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y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ar-SA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ZoneTexte 7">
                <a:extLst>
                  <a:ext uri="{FF2B5EF4-FFF2-40B4-BE49-F238E27FC236}">
                    <a16:creationId xmlns:a16="http://schemas.microsoft.com/office/drawing/2014/main" id="{225F29FF-9B1E-DCB3-9DDE-8491C12B2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30207" y="796350"/>
                <a:ext cx="8223115" cy="646331"/>
              </a:xfrm>
              <a:prstGeom prst="rect">
                <a:avLst/>
              </a:prstGeom>
              <a:blipFill>
                <a:blip r:embed="rId5"/>
                <a:stretch>
                  <a:fillRect t="-7547" r="-593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E0B84CE-8A6B-1454-9A8E-B1C4CD2E75B3}"/>
              </a:ext>
            </a:extLst>
          </p:cNvPr>
          <p:cNvSpPr/>
          <p:nvPr/>
        </p:nvSpPr>
        <p:spPr>
          <a:xfrm>
            <a:off x="6340100" y="3676617"/>
            <a:ext cx="350436" cy="34203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F8F966C-FBD1-D288-EA9F-24A6797C8517}"/>
              </a:ext>
            </a:extLst>
          </p:cNvPr>
          <p:cNvSpPr/>
          <p:nvPr/>
        </p:nvSpPr>
        <p:spPr>
          <a:xfrm>
            <a:off x="2318993" y="3548889"/>
            <a:ext cx="699510" cy="57722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30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6D4BD3-0B58-9C67-C913-69B5645BD512}"/>
              </a:ext>
            </a:extLst>
          </p:cNvPr>
          <p:cNvSpPr/>
          <p:nvPr/>
        </p:nvSpPr>
        <p:spPr>
          <a:xfrm>
            <a:off x="6340100" y="4417220"/>
            <a:ext cx="350436" cy="34203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3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1560E78-3F0C-F0A3-2215-C9DFA23D9F73}"/>
              </a:ext>
            </a:extLst>
          </p:cNvPr>
          <p:cNvSpPr/>
          <p:nvPr/>
        </p:nvSpPr>
        <p:spPr>
          <a:xfrm>
            <a:off x="2318993" y="4299628"/>
            <a:ext cx="699510" cy="57722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45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DEDD8D-FC65-9D9F-A538-5B74BFBBD647}"/>
              </a:ext>
            </a:extLst>
          </p:cNvPr>
          <p:cNvSpPr/>
          <p:nvPr/>
        </p:nvSpPr>
        <p:spPr>
          <a:xfrm>
            <a:off x="2172929" y="4970781"/>
            <a:ext cx="4768645" cy="656809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E8517B-E567-BE75-BDC3-3CB37059620B}"/>
              </a:ext>
            </a:extLst>
          </p:cNvPr>
          <p:cNvSpPr/>
          <p:nvPr/>
        </p:nvSpPr>
        <p:spPr>
          <a:xfrm>
            <a:off x="544166" y="5882299"/>
            <a:ext cx="2847963" cy="480949"/>
          </a:xfrm>
          <a:prstGeom prst="round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العدد الإجمالي للأقلام</a:t>
            </a:r>
            <a:endParaRPr lang="fr-FR" sz="2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28F2B91-CF51-706C-9F1F-F8D88D44A2EA}"/>
              </a:ext>
            </a:extLst>
          </p:cNvPr>
          <p:cNvCxnSpPr>
            <a:cxnSpLocks/>
          </p:cNvCxnSpPr>
          <p:nvPr/>
        </p:nvCxnSpPr>
        <p:spPr>
          <a:xfrm flipV="1">
            <a:off x="2318993" y="5496232"/>
            <a:ext cx="258682" cy="386067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9C41D52-76C5-47F5-2644-0315399DCE1C}"/>
              </a:ext>
            </a:extLst>
          </p:cNvPr>
          <p:cNvCxnSpPr>
            <a:cxnSpLocks/>
          </p:cNvCxnSpPr>
          <p:nvPr/>
        </p:nvCxnSpPr>
        <p:spPr>
          <a:xfrm flipH="1" flipV="1">
            <a:off x="6566327" y="5425874"/>
            <a:ext cx="124209" cy="570868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B51952D-6169-FA73-D6A0-8094DD78034C}"/>
              </a:ext>
            </a:extLst>
          </p:cNvPr>
          <p:cNvSpPr/>
          <p:nvPr/>
        </p:nvSpPr>
        <p:spPr>
          <a:xfrm>
            <a:off x="6489290" y="5951031"/>
            <a:ext cx="1592888" cy="480949"/>
          </a:xfrm>
          <a:prstGeom prst="round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العلب</a:t>
            </a:r>
            <a:endParaRPr lang="fr-FR" sz="2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55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CC2EE-9890-F532-4B67-5F6E798B6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C4516B-2601-9FC7-C22B-C0B85DC1F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dessin humoristique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9616-ABC6-1754-EE35-75CBD327F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887" y="2389525"/>
            <a:ext cx="4653301" cy="2654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7">
                <a:extLst>
                  <a:ext uri="{FF2B5EF4-FFF2-40B4-BE49-F238E27FC236}">
                    <a16:creationId xmlns:a16="http://schemas.microsoft.com/office/drawing/2014/main" id="{AAB43F6C-C379-0B89-998F-CFC891174C7E}"/>
                  </a:ext>
                </a:extLst>
              </p:cNvPr>
              <p:cNvSpPr txBox="1"/>
              <p:nvPr/>
            </p:nvSpPr>
            <p:spPr>
              <a:xfrm>
                <a:off x="176979" y="799524"/>
                <a:ext cx="7389263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العبارة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الجبرية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التي تعبر عن ا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لعلاقة ب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ين عدد العلب </a:t>
                </a:r>
                <a14:m>
                  <m:oMath xmlns:m="http://schemas.openxmlformats.org/officeDocument/2006/math">
                    <m:r>
                      <a:rPr lang="fr-FR" b="1" i="1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و عدد الأقلام الملونة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</m:oMath>
                </a14:m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هي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>
                          <a:solidFill>
                            <a:prstClr val="white">
                              <a:lumMod val="65000"/>
                            </a:prst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𝒚</m:t>
                      </m:r>
                      <m:r>
                        <a:rPr lang="ar-MA" b="1" i="1" smtClean="0">
                          <a:solidFill>
                            <a:prstClr val="white">
                              <a:lumMod val="65000"/>
                            </a:prstClr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MA" b="1" i="1" smtClean="0">
                          <a:solidFill>
                            <a:prstClr val="white">
                              <a:lumMod val="65000"/>
                            </a:prstClr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ar-SA" b="1" i="1" smtClean="0">
                          <a:solidFill>
                            <a:prstClr val="white">
                              <a:lumMod val="65000"/>
                            </a:prst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b="1" i="1" smtClean="0">
                          <a:solidFill>
                            <a:prstClr val="white">
                              <a:lumMod val="65000"/>
                            </a:prst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ar-SA" b="1" baseline="30000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ZoneTexte 7">
                <a:extLst>
                  <a:ext uri="{FF2B5EF4-FFF2-40B4-BE49-F238E27FC236}">
                    <a16:creationId xmlns:a16="http://schemas.microsoft.com/office/drawing/2014/main" id="{AAB43F6C-C379-0B89-998F-CFC891174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79" y="799524"/>
                <a:ext cx="7389263" cy="639983"/>
              </a:xfrm>
              <a:prstGeom prst="rect">
                <a:avLst/>
              </a:prstGeom>
              <a:blipFill>
                <a:blip r:embed="rId5"/>
                <a:stretch>
                  <a:fillRect t="-4762" r="-743" b="-57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811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FF6A5-9FD6-C067-DC52-AD3198FF4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854778-C725-01B8-F9C1-6C9E37FC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414FD0A-BC8D-7414-C5F2-49279C9D8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225" y="2146758"/>
            <a:ext cx="3562234" cy="3190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928B4A7-9842-65EB-F450-4033DC389FD0}"/>
              </a:ext>
            </a:extLst>
          </p:cNvPr>
          <p:cNvSpPr txBox="1"/>
          <p:nvPr/>
        </p:nvSpPr>
        <p:spPr>
          <a:xfrm>
            <a:off x="285135" y="934850"/>
            <a:ext cx="7211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كانت قيمة </a:t>
            </a:r>
            <a:r>
              <a:rPr lang="fr-FR" sz="18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هي 4  (4 علب ) فإن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القيمة الموافقة ل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هي 60 (عدد الأقلام الملونة 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521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D34E8-510E-F68B-173A-AB0ECA4E2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39CCE47-D6EE-7358-F9F8-5659D04C7AD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4B4E1D-8957-C3D6-5D0F-826847B7D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00BA11-5B03-3328-ED9C-F23B92D9EF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22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FE385-018A-D065-005A-C294EF389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483180-8CCB-E31E-0E2F-B80CBF348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7">
                <a:extLst>
                  <a:ext uri="{FF2B5EF4-FFF2-40B4-BE49-F238E27FC236}">
                    <a16:creationId xmlns:a16="http://schemas.microsoft.com/office/drawing/2014/main" id="{CA18F284-A028-A20B-165F-F1FFB3B17EB0}"/>
                  </a:ext>
                </a:extLst>
              </p:cNvPr>
              <p:cNvSpPr txBox="1"/>
              <p:nvPr/>
            </p:nvSpPr>
            <p:spPr>
              <a:xfrm>
                <a:off x="-210882" y="796350"/>
                <a:ext cx="78488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على الألواح،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حددوا القيمة الموافقة</a:t>
                </a:r>
                <a:r>
                  <a:rPr lang="ar-M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ل </a:t>
                </a:r>
                <a14:m>
                  <m:oMath xmlns:m="http://schemas.openxmlformats.org/officeDocument/2006/math">
                    <m:r>
                      <a:rPr lang="ar-SA" sz="1800" b="1" i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sz="1800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</m:oMath>
                </a14:m>
                <a:r>
                  <a:rPr lang="ar-S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ar-M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العدد الإجمالي للأقلام</a:t>
                </a:r>
                <a:r>
                  <a:rPr lang="ar-S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ar-M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إذا كانت قيمة</a:t>
                </a:r>
                <a:r>
                  <a:rPr lang="ar-S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1800" b="1" i="1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ar-S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ar-M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عدد العلب</a:t>
                </a:r>
                <a:r>
                  <a:rPr lang="ar-SA" sz="1800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هو 5.</a:t>
                </a:r>
                <a:endPara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7">
                <a:extLst>
                  <a:ext uri="{FF2B5EF4-FFF2-40B4-BE49-F238E27FC236}">
                    <a16:creationId xmlns:a16="http://schemas.microsoft.com/office/drawing/2014/main" id="{CA18F284-A028-A20B-165F-F1FFB3B17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0882" y="796350"/>
                <a:ext cx="7848872" cy="646331"/>
              </a:xfrm>
              <a:prstGeom prst="rect">
                <a:avLst/>
              </a:prstGeom>
              <a:blipFill>
                <a:blip r:embed="rId4"/>
                <a:stretch>
                  <a:fillRect t="-5660" r="-621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apture d’écran, texte, nombre, Police&#10;&#10;Le contenu généré par l’IA peut être incorrect.">
            <a:extLst>
              <a:ext uri="{FF2B5EF4-FFF2-40B4-BE49-F238E27FC236}">
                <a16:creationId xmlns:a16="http://schemas.microsoft.com/office/drawing/2014/main" id="{1DF87D6F-FD99-070B-92F4-45B755753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2734" y="2142705"/>
            <a:ext cx="3735885" cy="364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7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283E7-5097-02C8-73B1-9E2B35E53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A96402F-3D14-97A8-D490-8ED4DA6F3BE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1D22A6-AE9B-B2D0-66E4-B63655C74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016897-33FC-D06D-5F71-6C296635C1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9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1E8DF-286D-1C03-AFDC-376649B99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64E9AC-7E3C-7460-CAC4-641EF3B67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7">
            <a:extLst>
              <a:ext uri="{FF2B5EF4-FFF2-40B4-BE49-F238E27FC236}">
                <a16:creationId xmlns:a16="http://schemas.microsoft.com/office/drawing/2014/main" id="{FC18B325-7224-9AA9-334C-1E6A4E99DCD6}"/>
              </a:ext>
            </a:extLst>
          </p:cNvPr>
          <p:cNvSpPr txBox="1"/>
          <p:nvPr/>
        </p:nvSpPr>
        <p:spPr>
          <a:xfrm>
            <a:off x="-427191" y="88188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capture d’écran, texte, nombre, Police&#10;&#10;Le contenu généré par l’IA peut être incorrect.">
            <a:extLst>
              <a:ext uri="{FF2B5EF4-FFF2-40B4-BE49-F238E27FC236}">
                <a16:creationId xmlns:a16="http://schemas.microsoft.com/office/drawing/2014/main" id="{E54301A1-62E0-0813-F425-EE1624D42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34" y="2142705"/>
            <a:ext cx="3735885" cy="364874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193A64-E207-D9A7-7CEC-3E5688D08C5B}"/>
              </a:ext>
            </a:extLst>
          </p:cNvPr>
          <p:cNvSpPr/>
          <p:nvPr/>
        </p:nvSpPr>
        <p:spPr>
          <a:xfrm>
            <a:off x="5825642" y="4296301"/>
            <a:ext cx="350436" cy="34203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5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A3A287-90FE-76D1-00FF-63B096D3B555}"/>
              </a:ext>
            </a:extLst>
          </p:cNvPr>
          <p:cNvSpPr/>
          <p:nvPr/>
        </p:nvSpPr>
        <p:spPr>
          <a:xfrm>
            <a:off x="2968604" y="4178709"/>
            <a:ext cx="699510" cy="57722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75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4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688258" y="2610517"/>
            <a:ext cx="6917105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0" y="3580753"/>
            <a:ext cx="6840142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العبارات </a:t>
            </a:r>
            <a:r>
              <a:rPr lang="ar-SA" sz="36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واستعمالها.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930347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العبرات </a:t>
            </a:r>
            <a:r>
              <a:rPr lang="ar-S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وعلى طريقة استعمالها.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3-SEM3_S3_V1">
            <a:hlinkClick r:id="" action="ppaction://media"/>
            <a:extLst>
              <a:ext uri="{FF2B5EF4-FFF2-40B4-BE49-F238E27FC236}">
                <a16:creationId xmlns:a16="http://schemas.microsoft.com/office/drawing/2014/main" id="{E12AA028-854D-8B4D-8A4C-8458FCE05A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3394" y="2005780"/>
            <a:ext cx="7102167" cy="399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29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استعمال العبارات </a:t>
            </a:r>
            <a:r>
              <a:rPr lang="ar-S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الرياضياتية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12C0458D-524C-A16E-A83F-CBC2FF451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67" y="1895968"/>
            <a:ext cx="7468247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56842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سنحل هذه الوضعية باستخدام عبارة جبرية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730D92-0D23-D9F7-6205-CEC62F44E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69" y="1801953"/>
            <a:ext cx="4010398" cy="1826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2C7316-9E16-3148-24DC-8FD132075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633" y="1897626"/>
            <a:ext cx="4135369" cy="173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EBB80B-F186-D1AA-72C9-24C13E035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05" y="2295047"/>
            <a:ext cx="3767576" cy="1826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7441D2-77DE-101E-AE24-E25EECBA1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547" y="2390720"/>
            <a:ext cx="4135369" cy="173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حددوا متغيري الوضعية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3D4083C-6609-FC97-1BA2-1C8541579768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F31535C-2F2C-636F-91FB-2C1DF712991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4008647-F5C1-4F60-6B19-11D2AABDE9F5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F819C081-2CFE-D432-EE4B-9C8B980F1157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B18EDBC-1FFB-49D1-DE23-E577EE8733F4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8315CCB-A39E-8BCF-1280-0E07DFA7196E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1B595D3-49BF-FA3C-E8C0-66E614D02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05" y="2295047"/>
            <a:ext cx="3767576" cy="18261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9A9AD57-5E6C-36A0-9FA3-2FF059679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547" y="2390720"/>
            <a:ext cx="4135369" cy="173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4BF4D8E-5443-8533-B6F5-0FB4DE5A8A63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2EA8D20-3482-86AF-961A-020A137071D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6FFD6DE-5767-04B6-B70C-811617E686E0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71DC42D0-3EFB-4D43-3F27-B89F05AA6A17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8D02235-489F-8A22-1AC7-9E0363482188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7746552-380A-B118-5977-732B6339C48A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CC9DB89-6C3A-FB8D-DAE6-A9476DF98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05" y="2295047"/>
            <a:ext cx="3767576" cy="18261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EF8C6F-E248-9BDB-CC3F-7326901C4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547" y="2390720"/>
            <a:ext cx="4135369" cy="1730477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110412D4-ADA7-19FE-8DD3-D9E9E281925C}"/>
              </a:ext>
            </a:extLst>
          </p:cNvPr>
          <p:cNvSpPr/>
          <p:nvPr/>
        </p:nvSpPr>
        <p:spPr>
          <a:xfrm>
            <a:off x="2060189" y="5735988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1C1D6B1-EE2C-4B07-81E4-82BDF78226A1}"/>
              </a:ext>
            </a:extLst>
          </p:cNvPr>
          <p:cNvSpPr/>
          <p:nvPr/>
        </p:nvSpPr>
        <p:spPr>
          <a:xfrm>
            <a:off x="5292490" y="5820698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C885147-598A-5EAF-793D-1198641936E0}"/>
              </a:ext>
            </a:extLst>
          </p:cNvPr>
          <p:cNvSpPr/>
          <p:nvPr/>
        </p:nvSpPr>
        <p:spPr>
          <a:xfrm>
            <a:off x="4766133" y="4227794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600" b="1" dirty="0">
                <a:solidFill>
                  <a:srgbClr val="FF0000"/>
                </a:solidFill>
              </a:rPr>
              <a:t>الثمن الواجب أداؤه بالدرهم</a:t>
            </a:r>
            <a:endParaRPr lang="fr-FR" sz="2600" b="1" dirty="0">
              <a:solidFill>
                <a:srgbClr val="FF0000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6F36394-7C26-95AE-F84A-14DF45C591A5}"/>
              </a:ext>
            </a:extLst>
          </p:cNvPr>
          <p:cNvSpPr/>
          <p:nvPr/>
        </p:nvSpPr>
        <p:spPr>
          <a:xfrm>
            <a:off x="1610138" y="4204085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كمية الزيت باللتر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6CA3685-A70C-8AB8-62BE-4048EF35335A}"/>
              </a:ext>
            </a:extLst>
          </p:cNvPr>
          <p:cNvCxnSpPr>
            <a:cxnSpLocks/>
          </p:cNvCxnSpPr>
          <p:nvPr/>
        </p:nvCxnSpPr>
        <p:spPr>
          <a:xfrm>
            <a:off x="2488817" y="4949156"/>
            <a:ext cx="0" cy="7868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01443A0E-F070-97A6-A7F3-0CB3D7F7D3A9}"/>
              </a:ext>
            </a:extLst>
          </p:cNvPr>
          <p:cNvCxnSpPr>
            <a:cxnSpLocks/>
          </p:cNvCxnSpPr>
          <p:nvPr/>
        </p:nvCxnSpPr>
        <p:spPr>
          <a:xfrm>
            <a:off x="5710658" y="4949156"/>
            <a:ext cx="0" cy="8715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6AF6B-1687-BA8C-868C-D36883785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05" y="2295047"/>
            <a:ext cx="3767576" cy="18261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0FB108-C434-60E7-6221-B5DBD91C8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547" y="2390720"/>
            <a:ext cx="4135369" cy="1730477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C32E7F53-B876-3CC9-F9D3-5DF3C59B396F}"/>
              </a:ext>
            </a:extLst>
          </p:cNvPr>
          <p:cNvSpPr/>
          <p:nvPr/>
        </p:nvSpPr>
        <p:spPr>
          <a:xfrm>
            <a:off x="2060189" y="5735988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C6545C6-719D-07C0-2228-75488974C398}"/>
              </a:ext>
            </a:extLst>
          </p:cNvPr>
          <p:cNvSpPr/>
          <p:nvPr/>
        </p:nvSpPr>
        <p:spPr>
          <a:xfrm>
            <a:off x="5292490" y="5820698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8B0EF77-1343-5430-EFE8-E636616DC8EF}"/>
              </a:ext>
            </a:extLst>
          </p:cNvPr>
          <p:cNvSpPr/>
          <p:nvPr/>
        </p:nvSpPr>
        <p:spPr>
          <a:xfrm>
            <a:off x="4766133" y="4227794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600" b="1" dirty="0">
                <a:solidFill>
                  <a:srgbClr val="FF0000"/>
                </a:solidFill>
              </a:rPr>
              <a:t>الثمن الواجب أداؤه بالدرهم</a:t>
            </a:r>
            <a:endParaRPr lang="fr-FR" sz="2600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D3135F6-33AF-41F7-DA0E-FCEB56D371E9}"/>
              </a:ext>
            </a:extLst>
          </p:cNvPr>
          <p:cNvSpPr/>
          <p:nvPr/>
        </p:nvSpPr>
        <p:spPr>
          <a:xfrm>
            <a:off x="1610138" y="4204085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كمية الزيت باللتر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C1418A1-1DAC-8770-C26E-71FAFDF7DFDA}"/>
              </a:ext>
            </a:extLst>
          </p:cNvPr>
          <p:cNvCxnSpPr>
            <a:cxnSpLocks/>
          </p:cNvCxnSpPr>
          <p:nvPr/>
        </p:nvCxnSpPr>
        <p:spPr>
          <a:xfrm>
            <a:off x="2488817" y="4949156"/>
            <a:ext cx="0" cy="7868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37A6FE7-9D8A-D3DC-675F-E8194B95AD39}"/>
              </a:ext>
            </a:extLst>
          </p:cNvPr>
          <p:cNvCxnSpPr>
            <a:cxnSpLocks/>
          </p:cNvCxnSpPr>
          <p:nvPr/>
        </p:nvCxnSpPr>
        <p:spPr>
          <a:xfrm>
            <a:off x="5710658" y="4949156"/>
            <a:ext cx="0" cy="8715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15A8D47-A48B-7D5E-89DC-861A546A0F69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D2522FA7-0728-1A6A-EA7A-97EBC1C613C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AF4A04EE-22EE-A589-F3D5-5132266F1C79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5" name="Rectangle : coins arrondis 4">
            <a:extLst>
              <a:ext uri="{FF2B5EF4-FFF2-40B4-BE49-F238E27FC236}">
                <a16:creationId xmlns:a16="http://schemas.microsoft.com/office/drawing/2014/main" id="{A22FD743-D1A3-3E41-0C98-E6F11EAE495A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BA09C095-F9E6-B3E1-EF70-9062ACDD26EB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975F0E4-33D5-877A-46D9-137B8871ED66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العلاقة بين متغيري الوضعية.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7F3495E-9335-F9B5-3798-35659ED72F44}"/>
              </a:ext>
            </a:extLst>
          </p:cNvPr>
          <p:cNvSpPr/>
          <p:nvPr/>
        </p:nvSpPr>
        <p:spPr>
          <a:xfrm>
            <a:off x="2502641" y="5277100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EEF3E77-3B20-5655-A5B7-028212A192C1}"/>
              </a:ext>
            </a:extLst>
          </p:cNvPr>
          <p:cNvSpPr/>
          <p:nvPr/>
        </p:nvSpPr>
        <p:spPr>
          <a:xfrm>
            <a:off x="5098357" y="5313241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814A037-6087-2382-B2E4-03BAF7059A83}"/>
              </a:ext>
            </a:extLst>
          </p:cNvPr>
          <p:cNvSpPr/>
          <p:nvPr/>
        </p:nvSpPr>
        <p:spPr>
          <a:xfrm>
            <a:off x="4572000" y="3720337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600" b="1" dirty="0">
                <a:solidFill>
                  <a:srgbClr val="FF0000"/>
                </a:solidFill>
              </a:rPr>
              <a:t>الثمن الواجب أداؤه بالدرهم</a:t>
            </a:r>
            <a:endParaRPr lang="fr-FR" sz="2600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4A891BC-D13F-F749-3F40-E855F10F4028}"/>
              </a:ext>
            </a:extLst>
          </p:cNvPr>
          <p:cNvSpPr/>
          <p:nvPr/>
        </p:nvSpPr>
        <p:spPr>
          <a:xfrm>
            <a:off x="2052590" y="3745197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كمية الزيت باللتر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C70AE7F-A721-B5D2-256C-27CA808642E9}"/>
              </a:ext>
            </a:extLst>
          </p:cNvPr>
          <p:cNvCxnSpPr>
            <a:cxnSpLocks/>
          </p:cNvCxnSpPr>
          <p:nvPr/>
        </p:nvCxnSpPr>
        <p:spPr>
          <a:xfrm>
            <a:off x="2931269" y="4490268"/>
            <a:ext cx="0" cy="7868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AD93EDB-B0D3-DBEC-F5D3-BD746BE54D39}"/>
              </a:ext>
            </a:extLst>
          </p:cNvPr>
          <p:cNvCxnSpPr>
            <a:cxnSpLocks/>
          </p:cNvCxnSpPr>
          <p:nvPr/>
        </p:nvCxnSpPr>
        <p:spPr>
          <a:xfrm>
            <a:off x="5496860" y="4441700"/>
            <a:ext cx="0" cy="8715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D170F918-E952-8B41-EB7E-9DB67B3B5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670" y="2204253"/>
            <a:ext cx="5889866" cy="135920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48000B6-0845-E329-3BC4-D2EC2A64560E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291040B0-14EC-11B0-54C2-7A7FF4D144D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AD4340B-952A-11E3-4DE1-A3EAC6EAABAB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C99EEAD1-ECE8-76D0-F856-91734F9AFAFC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B6F821D8-9DCB-D7BD-831A-AAE545C50D09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30A96F2-EB56-5B0C-E227-C2D6C51327FE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D7192CD-2634-4040-28EE-F561CC18BE24}"/>
              </a:ext>
            </a:extLst>
          </p:cNvPr>
          <p:cNvSpPr/>
          <p:nvPr/>
        </p:nvSpPr>
        <p:spPr>
          <a:xfrm>
            <a:off x="2502641" y="5277100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F7A3587-0A65-19BB-7719-99664FB133E6}"/>
              </a:ext>
            </a:extLst>
          </p:cNvPr>
          <p:cNvSpPr/>
          <p:nvPr/>
        </p:nvSpPr>
        <p:spPr>
          <a:xfrm>
            <a:off x="5098357" y="5313241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79F097D-B323-9505-E860-08C08BA14E10}"/>
              </a:ext>
            </a:extLst>
          </p:cNvPr>
          <p:cNvSpPr/>
          <p:nvPr/>
        </p:nvSpPr>
        <p:spPr>
          <a:xfrm>
            <a:off x="4572000" y="3720337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600" b="1" dirty="0">
                <a:solidFill>
                  <a:schemeClr val="tx1"/>
                </a:solidFill>
              </a:rPr>
              <a:t>الثمن الواجب أداؤه بالدرهم</a:t>
            </a:r>
            <a:endParaRPr lang="fr-FR" sz="2600" b="1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62E0916-82FC-7FA9-B7A0-D22A13F3888D}"/>
              </a:ext>
            </a:extLst>
          </p:cNvPr>
          <p:cNvSpPr/>
          <p:nvPr/>
        </p:nvSpPr>
        <p:spPr>
          <a:xfrm>
            <a:off x="2052590" y="3745197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كمية الزيت باللتر</a:t>
            </a:r>
            <a:endParaRPr lang="fr-FR" sz="2800" b="1" dirty="0">
              <a:solidFill>
                <a:schemeClr val="tx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6BADA24-3028-28BD-A849-11D9B8D85CBB}"/>
              </a:ext>
            </a:extLst>
          </p:cNvPr>
          <p:cNvCxnSpPr>
            <a:cxnSpLocks/>
          </p:cNvCxnSpPr>
          <p:nvPr/>
        </p:nvCxnSpPr>
        <p:spPr>
          <a:xfrm>
            <a:off x="2931269" y="4490268"/>
            <a:ext cx="0" cy="7868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BA6B7C2-A634-A5D5-B316-9E997B380455}"/>
              </a:ext>
            </a:extLst>
          </p:cNvPr>
          <p:cNvCxnSpPr>
            <a:cxnSpLocks/>
          </p:cNvCxnSpPr>
          <p:nvPr/>
        </p:nvCxnSpPr>
        <p:spPr>
          <a:xfrm>
            <a:off x="5496860" y="4441700"/>
            <a:ext cx="0" cy="8715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904602D8-2DA7-5525-89F2-AF0BBE965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670" y="2204253"/>
            <a:ext cx="5889866" cy="1359200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74DE96-BD47-EFD6-5434-FFF41E13A4A8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157183DD-A1F0-C5CF-ED1B-8E12EDBE263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17EAE181-9FAE-B488-6EA3-86339107A186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4">
            <a:extLst>
              <a:ext uri="{FF2B5EF4-FFF2-40B4-BE49-F238E27FC236}">
                <a16:creationId xmlns:a16="http://schemas.microsoft.com/office/drawing/2014/main" id="{ED616607-52FC-E282-CDFA-7F6BB7C6703B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33815B18-057B-9572-2AAD-5E1B70B17395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51D5911-6897-7909-82EF-0080E478001E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7842F55-D5FE-2D3B-82EB-990F8F789C5D}"/>
                  </a:ext>
                </a:extLst>
              </p:cNvPr>
              <p:cNvSpPr/>
              <p:nvPr/>
            </p:nvSpPr>
            <p:spPr>
              <a:xfrm>
                <a:off x="963585" y="5296297"/>
                <a:ext cx="1614378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×</m:t>
                      </m:r>
                    </m:oMath>
                  </m:oMathPara>
                </a14:m>
                <a:endParaRPr lang="fr-FR" sz="2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7842F55-D5FE-2D3B-82EB-990F8F789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585" y="5296297"/>
                <a:ext cx="1614378" cy="77617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48C89926-68F0-60E3-1B63-3F2421BDC5C9}"/>
                  </a:ext>
                </a:extLst>
              </p:cNvPr>
              <p:cNvSpPr/>
              <p:nvPr/>
            </p:nvSpPr>
            <p:spPr>
              <a:xfrm>
                <a:off x="3681677" y="5329188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48C89926-68F0-60E3-1B63-3F2421BDC5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677" y="5329188"/>
                <a:ext cx="716283" cy="776177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1A51587-4D06-5ECA-526C-1328A01BB713}"/>
              </a:ext>
            </a:extLst>
          </p:cNvPr>
          <p:cNvSpPr/>
          <p:nvPr/>
        </p:nvSpPr>
        <p:spPr>
          <a:xfrm>
            <a:off x="2502641" y="5277100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2095021-0B4A-C7E1-D994-2AF7C2CD9443}"/>
              </a:ext>
            </a:extLst>
          </p:cNvPr>
          <p:cNvSpPr/>
          <p:nvPr/>
        </p:nvSpPr>
        <p:spPr>
          <a:xfrm>
            <a:off x="5098357" y="5313241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195783-2DB8-2D73-CF00-D20A6DD195F4}"/>
              </a:ext>
            </a:extLst>
          </p:cNvPr>
          <p:cNvSpPr/>
          <p:nvPr/>
        </p:nvSpPr>
        <p:spPr>
          <a:xfrm>
            <a:off x="4572000" y="3720337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600" b="1" dirty="0">
                <a:solidFill>
                  <a:schemeClr val="tx1"/>
                </a:solidFill>
              </a:rPr>
              <a:t>الثمن الواجب أداؤه بالدرهم</a:t>
            </a:r>
            <a:endParaRPr lang="fr-FR" sz="2600" b="1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44D81E8-6E79-AA52-7B89-E9B6FFD5672B}"/>
              </a:ext>
            </a:extLst>
          </p:cNvPr>
          <p:cNvSpPr/>
          <p:nvPr/>
        </p:nvSpPr>
        <p:spPr>
          <a:xfrm>
            <a:off x="2052590" y="3745197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كمية الزيت باللتر</a:t>
            </a:r>
            <a:endParaRPr lang="fr-FR" sz="2800" b="1" dirty="0">
              <a:solidFill>
                <a:schemeClr val="tx1"/>
              </a:solidFill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140B917-8C01-03B1-9B88-E0935220103F}"/>
              </a:ext>
            </a:extLst>
          </p:cNvPr>
          <p:cNvCxnSpPr>
            <a:cxnSpLocks/>
          </p:cNvCxnSpPr>
          <p:nvPr/>
        </p:nvCxnSpPr>
        <p:spPr>
          <a:xfrm>
            <a:off x="2931269" y="4490268"/>
            <a:ext cx="0" cy="7868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C9C99C58-2B87-650E-A72E-3FC6A4C8E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670" y="2204253"/>
            <a:ext cx="5889866" cy="135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A57DD57-611E-8464-CFCD-C736FFCCA998}"/>
                  </a:ext>
                </a:extLst>
              </p:cNvPr>
              <p:cNvSpPr/>
              <p:nvPr/>
            </p:nvSpPr>
            <p:spPr>
              <a:xfrm>
                <a:off x="963585" y="5296297"/>
                <a:ext cx="1614378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×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A57DD57-611E-8464-CFCD-C736FFCCA9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585" y="5296297"/>
                <a:ext cx="1614378" cy="776177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6DA00E7-E4E2-AD3A-0257-9B20EE56E53E}"/>
                  </a:ext>
                </a:extLst>
              </p:cNvPr>
              <p:cNvSpPr/>
              <p:nvPr/>
            </p:nvSpPr>
            <p:spPr>
              <a:xfrm>
                <a:off x="3681677" y="5329188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6DA00E7-E4E2-AD3A-0257-9B20EE56E5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677" y="5329188"/>
                <a:ext cx="716283" cy="77617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66C9444-8BDD-6B25-DD88-41BAAC038DA6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C1FDD4E0-47F3-249B-7D10-0FBE089DC2B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44DAFA49-316E-E2EE-CE6C-0E6A212B0EE8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5D07BEE6-9989-836A-79C3-A08407362862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E0D62B4F-2F3D-3A28-2626-9C79622B676E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93FE89F-2076-4082-DFBD-D272AED4C59C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748AF88B-CDE6-4A56-7CC4-503975F04F2C}"/>
              </a:ext>
            </a:extLst>
          </p:cNvPr>
          <p:cNvCxnSpPr>
            <a:cxnSpLocks/>
          </p:cNvCxnSpPr>
          <p:nvPr/>
        </p:nvCxnSpPr>
        <p:spPr>
          <a:xfrm>
            <a:off x="5496860" y="4441700"/>
            <a:ext cx="0" cy="8715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DA287-3F71-7053-CD28-0B6E6E95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23AF8D-249C-D323-BE4E-D54580791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80C2C59D-0A90-D00C-C919-97C5CCB0A69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استخدموا العلاقة بين المتغيرين لملء الجدول.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F5710A8-B1DF-562B-F602-BA9B5A8E8C57}"/>
              </a:ext>
            </a:extLst>
          </p:cNvPr>
          <p:cNvSpPr/>
          <p:nvPr/>
        </p:nvSpPr>
        <p:spPr>
          <a:xfrm>
            <a:off x="5574291" y="3794107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CBD7AA6-7FF0-269D-9F72-1D1A9CA9DC89}"/>
              </a:ext>
            </a:extLst>
          </p:cNvPr>
          <p:cNvSpPr/>
          <p:nvPr/>
        </p:nvSpPr>
        <p:spPr>
          <a:xfrm>
            <a:off x="7339988" y="3868983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5E3BCCC-3BBE-5C18-D2A8-2E2690E77651}"/>
              </a:ext>
            </a:extLst>
          </p:cNvPr>
          <p:cNvSpPr/>
          <p:nvPr/>
        </p:nvSpPr>
        <p:spPr>
          <a:xfrm>
            <a:off x="6833296" y="2614805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600" b="1" dirty="0">
                <a:solidFill>
                  <a:schemeClr val="tx1"/>
                </a:solidFill>
              </a:rPr>
              <a:t>الثمن الواجب أداؤه بالدرهم</a:t>
            </a:r>
            <a:endParaRPr lang="fr-FR" sz="2600" b="1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5162E8B-E908-ABEC-A740-335A4E9363B5}"/>
              </a:ext>
            </a:extLst>
          </p:cNvPr>
          <p:cNvSpPr/>
          <p:nvPr/>
        </p:nvSpPr>
        <p:spPr>
          <a:xfrm>
            <a:off x="5143905" y="2600930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كمية الزيت باللتر</a:t>
            </a:r>
            <a:endParaRPr lang="fr-FR" sz="2800" b="1" dirty="0">
              <a:solidFill>
                <a:schemeClr val="tx1"/>
              </a:solidFill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208A434-F17D-EFE5-295E-EDC39DE6BCF6}"/>
              </a:ext>
            </a:extLst>
          </p:cNvPr>
          <p:cNvCxnSpPr>
            <a:cxnSpLocks/>
          </p:cNvCxnSpPr>
          <p:nvPr/>
        </p:nvCxnSpPr>
        <p:spPr>
          <a:xfrm>
            <a:off x="6052081" y="3346001"/>
            <a:ext cx="0" cy="4382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2F9AE04-A82F-4485-BB43-7EA641910C64}"/>
                  </a:ext>
                </a:extLst>
              </p:cNvPr>
              <p:cNvSpPr/>
              <p:nvPr/>
            </p:nvSpPr>
            <p:spPr>
              <a:xfrm>
                <a:off x="4560815" y="3806419"/>
                <a:ext cx="1284091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2F9AE04-A82F-4485-BB43-7EA641910C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815" y="3806419"/>
                <a:ext cx="1284091" cy="776177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0E241F-A4DC-422D-9E67-F77FAAC6AD84}"/>
                  </a:ext>
                </a:extLst>
              </p:cNvPr>
              <p:cNvSpPr/>
              <p:nvPr/>
            </p:nvSpPr>
            <p:spPr>
              <a:xfrm>
                <a:off x="6584376" y="3784274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0E241F-A4DC-422D-9E67-F77FAAC6AD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376" y="3784274"/>
                <a:ext cx="716283" cy="77617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D91A558-C15E-310A-0043-9C9E7EFE1619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0CE1D5C-5EDA-D131-DE07-E6BE9FF93F6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B6F4ED4-7CF7-00EF-24D7-3871FACDBADB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1B858674-7505-9DA3-CA54-2F0DA0107F5A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E99B49E9-4AE4-4AC7-570D-B6AA7979FA14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40BECB8-B331-3754-FD3F-60AA1ACF082E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3E51102C-CB24-4EDF-4911-8C0B88211741}"/>
              </a:ext>
            </a:extLst>
          </p:cNvPr>
          <p:cNvSpPr/>
          <p:nvPr/>
        </p:nvSpPr>
        <p:spPr>
          <a:xfrm>
            <a:off x="5574291" y="4743102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7CE17B1D-99EA-F701-4BA7-4ED61D2EC809}"/>
              </a:ext>
            </a:extLst>
          </p:cNvPr>
          <p:cNvSpPr/>
          <p:nvPr/>
        </p:nvSpPr>
        <p:spPr>
          <a:xfrm>
            <a:off x="7339988" y="4817978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12C21088-0572-33AF-CA85-8FF95037E9C2}"/>
                  </a:ext>
                </a:extLst>
              </p:cNvPr>
              <p:cNvSpPr/>
              <p:nvPr/>
            </p:nvSpPr>
            <p:spPr>
              <a:xfrm>
                <a:off x="4560815" y="4755414"/>
                <a:ext cx="1284091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12C21088-0572-33AF-CA85-8FF95037E9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815" y="4755414"/>
                <a:ext cx="1284091" cy="776177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8CCFF0EC-188B-62C4-86B8-9B7E364A9B4B}"/>
                  </a:ext>
                </a:extLst>
              </p:cNvPr>
              <p:cNvSpPr/>
              <p:nvPr/>
            </p:nvSpPr>
            <p:spPr>
              <a:xfrm>
                <a:off x="6584376" y="4733269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8CCFF0EC-188B-62C4-86B8-9B7E364A9B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376" y="4733269"/>
                <a:ext cx="716283" cy="77617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56C196D-5E4A-EFFC-A213-291316E064CB}"/>
              </a:ext>
            </a:extLst>
          </p:cNvPr>
          <p:cNvCxnSpPr>
            <a:cxnSpLocks/>
          </p:cNvCxnSpPr>
          <p:nvPr/>
        </p:nvCxnSpPr>
        <p:spPr>
          <a:xfrm>
            <a:off x="7722580" y="3346001"/>
            <a:ext cx="0" cy="4382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E3D50503-37C4-5491-E758-95A628E8A6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092" y="3693129"/>
            <a:ext cx="4010398" cy="1826150"/>
          </a:xfrm>
          <a:prstGeom prst="rect">
            <a:avLst/>
          </a:prstGeom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E23C10FE-3E25-FE65-0C80-90E0C13903DD}"/>
              </a:ext>
            </a:extLst>
          </p:cNvPr>
          <p:cNvSpPr/>
          <p:nvPr/>
        </p:nvSpPr>
        <p:spPr>
          <a:xfrm>
            <a:off x="5585476" y="5714242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1713EA0-E8C5-FF98-09D1-B7BE0962AB26}"/>
              </a:ext>
            </a:extLst>
          </p:cNvPr>
          <p:cNvSpPr/>
          <p:nvPr/>
        </p:nvSpPr>
        <p:spPr>
          <a:xfrm>
            <a:off x="7351173" y="5789118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B60EFE4-F633-D13A-A302-F0E0D1D1F403}"/>
                  </a:ext>
                </a:extLst>
              </p:cNvPr>
              <p:cNvSpPr/>
              <p:nvPr/>
            </p:nvSpPr>
            <p:spPr>
              <a:xfrm>
                <a:off x="4572000" y="5726554"/>
                <a:ext cx="1284091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B60EFE4-F633-D13A-A302-F0E0D1D1F4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726554"/>
                <a:ext cx="1284091" cy="776177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CDA0632D-C7F2-6B7B-1247-4AFD7C24FA5E}"/>
                  </a:ext>
                </a:extLst>
              </p:cNvPr>
              <p:cNvSpPr/>
              <p:nvPr/>
            </p:nvSpPr>
            <p:spPr>
              <a:xfrm>
                <a:off x="6595561" y="5704409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CDA0632D-C7F2-6B7B-1247-4AFD7C24FA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561" y="5704409"/>
                <a:ext cx="716283" cy="77617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86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06E90EC-C2D5-60AE-B7F5-895023DA4CF5}"/>
              </a:ext>
            </a:extLst>
          </p:cNvPr>
          <p:cNvSpPr/>
          <p:nvPr/>
        </p:nvSpPr>
        <p:spPr>
          <a:xfrm>
            <a:off x="5574291" y="3794107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70DC483-E141-2D7D-63ED-AC3B1216AE29}"/>
              </a:ext>
            </a:extLst>
          </p:cNvPr>
          <p:cNvSpPr/>
          <p:nvPr/>
        </p:nvSpPr>
        <p:spPr>
          <a:xfrm>
            <a:off x="7339988" y="3868983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480BC00-1ACF-F569-A24F-7BEF7BD3F3B0}"/>
              </a:ext>
            </a:extLst>
          </p:cNvPr>
          <p:cNvSpPr/>
          <p:nvPr/>
        </p:nvSpPr>
        <p:spPr>
          <a:xfrm>
            <a:off x="6833296" y="2614805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600" b="1" dirty="0">
                <a:solidFill>
                  <a:schemeClr val="tx1"/>
                </a:solidFill>
              </a:rPr>
              <a:t>الثمن الواجب أداؤه بالدرهم</a:t>
            </a:r>
            <a:endParaRPr lang="fr-FR" sz="2600" b="1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D0439B-83FB-E4CA-DF7D-60A4B6A7567C}"/>
              </a:ext>
            </a:extLst>
          </p:cNvPr>
          <p:cNvSpPr/>
          <p:nvPr/>
        </p:nvSpPr>
        <p:spPr>
          <a:xfrm>
            <a:off x="5143905" y="2600930"/>
            <a:ext cx="1889051" cy="7761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كمية الزيت باللتر</a:t>
            </a:r>
            <a:endParaRPr lang="fr-FR" sz="2800" b="1" dirty="0">
              <a:solidFill>
                <a:schemeClr val="tx1"/>
              </a:solidFill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84C01BC-B737-AB8C-B148-2867DC6CDEC2}"/>
              </a:ext>
            </a:extLst>
          </p:cNvPr>
          <p:cNvCxnSpPr>
            <a:cxnSpLocks/>
          </p:cNvCxnSpPr>
          <p:nvPr/>
        </p:nvCxnSpPr>
        <p:spPr>
          <a:xfrm>
            <a:off x="6052081" y="3346001"/>
            <a:ext cx="0" cy="4382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FA0D1DE-703F-3758-3F47-339B03A9371D}"/>
                  </a:ext>
                </a:extLst>
              </p:cNvPr>
              <p:cNvSpPr/>
              <p:nvPr/>
            </p:nvSpPr>
            <p:spPr>
              <a:xfrm>
                <a:off x="4560815" y="3806419"/>
                <a:ext cx="1284091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FA0D1DE-703F-3758-3F47-339B03A937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815" y="3806419"/>
                <a:ext cx="1284091" cy="776177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98A7CC5-32FA-A2CF-D361-5DCDFE6F3FA9}"/>
                  </a:ext>
                </a:extLst>
              </p:cNvPr>
              <p:cNvSpPr/>
              <p:nvPr/>
            </p:nvSpPr>
            <p:spPr>
              <a:xfrm>
                <a:off x="6584376" y="3784274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98A7CC5-32FA-A2CF-D361-5DCDFE6F3F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376" y="3784274"/>
                <a:ext cx="716283" cy="77617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A9400E-DCEC-BE53-5302-B64173DABE53}"/>
              </a:ext>
            </a:extLst>
          </p:cNvPr>
          <p:cNvSpPr/>
          <p:nvPr/>
        </p:nvSpPr>
        <p:spPr>
          <a:xfrm>
            <a:off x="5313216" y="1597662"/>
            <a:ext cx="2164245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متغيري...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EEADAAF8-1ECB-C18D-AC02-4146386F9E7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07A86ADC-3207-CF39-7EDB-C6A6E34E33B5}"/>
              </a:ext>
            </a:extLst>
          </p:cNvPr>
          <p:cNvSpPr>
            <a:spLocks noChangeAspect="1"/>
          </p:cNvSpPr>
          <p:nvPr/>
        </p:nvSpPr>
        <p:spPr>
          <a:xfrm>
            <a:off x="4803789" y="1637322"/>
            <a:ext cx="440397" cy="4027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0D7C6D3D-FECC-453D-0239-CAF230A77148}"/>
              </a:ext>
            </a:extLst>
          </p:cNvPr>
          <p:cNvSpPr/>
          <p:nvPr/>
        </p:nvSpPr>
        <p:spPr>
          <a:xfrm>
            <a:off x="2840111" y="1597662"/>
            <a:ext cx="1948812" cy="5381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العلاقة...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AE6CD9DD-C7EC-436C-414C-8A81202D6D99}"/>
              </a:ext>
            </a:extLst>
          </p:cNvPr>
          <p:cNvSpPr>
            <a:spLocks noChangeAspect="1"/>
          </p:cNvSpPr>
          <p:nvPr/>
        </p:nvSpPr>
        <p:spPr>
          <a:xfrm>
            <a:off x="2357765" y="167174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F0A9F0E-488C-E70F-291B-7DF9A9FC4A4E}"/>
              </a:ext>
            </a:extLst>
          </p:cNvPr>
          <p:cNvSpPr/>
          <p:nvPr/>
        </p:nvSpPr>
        <p:spPr>
          <a:xfrm>
            <a:off x="367005" y="1590585"/>
            <a:ext cx="194881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العبارة...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F9A8ED5B-C5BB-540A-9AD0-0AB529ECE7CE}"/>
              </a:ext>
            </a:extLst>
          </p:cNvPr>
          <p:cNvSpPr/>
          <p:nvPr/>
        </p:nvSpPr>
        <p:spPr>
          <a:xfrm>
            <a:off x="5574291" y="4743102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26DEB316-7DD5-233F-0FB7-3CCFBD480BAF}"/>
              </a:ext>
            </a:extLst>
          </p:cNvPr>
          <p:cNvSpPr/>
          <p:nvPr/>
        </p:nvSpPr>
        <p:spPr>
          <a:xfrm>
            <a:off x="7339988" y="4817978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rgbClr val="FF0000"/>
                </a:solidFill>
              </a:rPr>
              <a:t>90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722844CD-6265-B510-CD78-3004759E0142}"/>
                  </a:ext>
                </a:extLst>
              </p:cNvPr>
              <p:cNvSpPr/>
              <p:nvPr/>
            </p:nvSpPr>
            <p:spPr>
              <a:xfrm>
                <a:off x="4560815" y="4755414"/>
                <a:ext cx="1284091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722844CD-6265-B510-CD78-3004759E01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815" y="4755414"/>
                <a:ext cx="1284091" cy="776177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F83D3F3F-45D0-6949-D287-3C1325B0DC59}"/>
                  </a:ext>
                </a:extLst>
              </p:cNvPr>
              <p:cNvSpPr/>
              <p:nvPr/>
            </p:nvSpPr>
            <p:spPr>
              <a:xfrm>
                <a:off x="6584376" y="4733269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F83D3F3F-45D0-6949-D287-3C1325B0DC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376" y="4733269"/>
                <a:ext cx="716283" cy="77617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DB35BC02-C923-3A3F-4DA0-170970CF7CA7}"/>
              </a:ext>
            </a:extLst>
          </p:cNvPr>
          <p:cNvCxnSpPr>
            <a:cxnSpLocks/>
          </p:cNvCxnSpPr>
          <p:nvPr/>
        </p:nvCxnSpPr>
        <p:spPr>
          <a:xfrm>
            <a:off x="7722580" y="3346001"/>
            <a:ext cx="0" cy="4382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F28B69CC-940F-B1E1-7817-6A84B68B2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092" y="3693129"/>
            <a:ext cx="4010398" cy="1826150"/>
          </a:xfrm>
          <a:prstGeom prst="rect">
            <a:avLst/>
          </a:prstGeom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8E1060CD-E860-00F5-7E95-F8707A38229E}"/>
              </a:ext>
            </a:extLst>
          </p:cNvPr>
          <p:cNvSpPr/>
          <p:nvPr/>
        </p:nvSpPr>
        <p:spPr>
          <a:xfrm>
            <a:off x="5585476" y="5714242"/>
            <a:ext cx="836336" cy="7761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85DFAB0-DFE8-6E78-7280-44400A7FAEE2}"/>
              </a:ext>
            </a:extLst>
          </p:cNvPr>
          <p:cNvSpPr/>
          <p:nvPr/>
        </p:nvSpPr>
        <p:spPr>
          <a:xfrm>
            <a:off x="7351173" y="5789118"/>
            <a:ext cx="836336" cy="6914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rgbClr val="FF0000"/>
                </a:solidFill>
              </a:rPr>
              <a:t>135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A7F050-1E1C-C8EB-C458-8DA7DF83DB41}"/>
                  </a:ext>
                </a:extLst>
              </p:cNvPr>
              <p:cNvSpPr/>
              <p:nvPr/>
            </p:nvSpPr>
            <p:spPr>
              <a:xfrm>
                <a:off x="4572000" y="5726554"/>
                <a:ext cx="1284091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A7F050-1E1C-C8EB-C458-8DA7DF83D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726554"/>
                <a:ext cx="1284091" cy="776177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4128EBFD-1286-1FC0-29E8-1749DB86E60E}"/>
                  </a:ext>
                </a:extLst>
              </p:cNvPr>
              <p:cNvSpPr/>
              <p:nvPr/>
            </p:nvSpPr>
            <p:spPr>
              <a:xfrm>
                <a:off x="6595561" y="5704409"/>
                <a:ext cx="716283" cy="77617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4128EBFD-1286-1FC0-29E8-1749DB86E6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561" y="5704409"/>
                <a:ext cx="716283" cy="77617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3EC2DEF6-0AF5-D125-56A9-ED42DBFDC4BB}"/>
              </a:ext>
            </a:extLst>
          </p:cNvPr>
          <p:cNvSpPr/>
          <p:nvPr/>
        </p:nvSpPr>
        <p:spPr>
          <a:xfrm>
            <a:off x="1703560" y="4819678"/>
            <a:ext cx="462116" cy="359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C31345C-7229-97AB-495D-7B3DBEC45DD6}"/>
              </a:ext>
            </a:extLst>
          </p:cNvPr>
          <p:cNvSpPr/>
          <p:nvPr/>
        </p:nvSpPr>
        <p:spPr>
          <a:xfrm>
            <a:off x="1037718" y="4819678"/>
            <a:ext cx="559558" cy="359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135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D36727A-A13B-C41D-296C-335A1C1647B3}"/>
              </a:ext>
            </a:extLst>
          </p:cNvPr>
          <p:cNvSpPr/>
          <p:nvPr/>
        </p:nvSpPr>
        <p:spPr>
          <a:xfrm>
            <a:off x="566759" y="4470092"/>
            <a:ext cx="462116" cy="359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235976" y="938599"/>
            <a:ext cx="729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املؤا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الجدول التالي باستخدام العبارة الجبرية المناسبة للوضعية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4CBE98B-10C2-369D-3447-19AC3D4B8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87" y="2654902"/>
            <a:ext cx="4050614" cy="18261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F74513-D232-FE71-92D4-BA3DC8B53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43" y="2517569"/>
            <a:ext cx="3767655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316D4C7-8B8F-91EF-9184-69857C579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92" y="2515925"/>
            <a:ext cx="3767576" cy="18261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31A752A-35F3-294D-E5A2-D23A94411ED1}"/>
              </a:ext>
            </a:extLst>
          </p:cNvPr>
          <p:cNvSpPr/>
          <p:nvPr/>
        </p:nvSpPr>
        <p:spPr>
          <a:xfrm>
            <a:off x="2713703" y="2880852"/>
            <a:ext cx="1435510" cy="5481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700" b="1" dirty="0">
                <a:solidFill>
                  <a:schemeClr val="tx1"/>
                </a:solidFill>
              </a:rPr>
              <a:t>كمِّيَةُ الْأُرْزِ ب </a:t>
            </a:r>
            <a:r>
              <a:rPr lang="fr-FR" sz="1700" b="1" dirty="0">
                <a:solidFill>
                  <a:schemeClr val="tx1"/>
                </a:solidFill>
              </a:rPr>
              <a:t>Kg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8FA6BB-095B-F0E3-F893-C31817F19087}"/>
              </a:ext>
            </a:extLst>
          </p:cNvPr>
          <p:cNvSpPr/>
          <p:nvPr/>
        </p:nvSpPr>
        <p:spPr>
          <a:xfrm>
            <a:off x="2143432" y="3567977"/>
            <a:ext cx="475954" cy="423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15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81E004-4C34-42E2-1E4D-5E992F679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187" y="2654902"/>
            <a:ext cx="4050614" cy="1826150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E55FCE6-593B-FF9C-D118-E3F58657BFEA}"/>
              </a:ext>
            </a:extLst>
          </p:cNvPr>
          <p:cNvSpPr/>
          <p:nvPr/>
        </p:nvSpPr>
        <p:spPr>
          <a:xfrm>
            <a:off x="1490992" y="3407198"/>
            <a:ext cx="794869" cy="7454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DB0A94-548E-C254-1675-33318CEEB1A7}"/>
              </a:ext>
            </a:extLst>
          </p:cNvPr>
          <p:cNvSpPr/>
          <p:nvPr/>
        </p:nvSpPr>
        <p:spPr>
          <a:xfrm>
            <a:off x="965738" y="3407198"/>
            <a:ext cx="794869" cy="7454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6B967E-0AF3-F759-9F64-0B313654DE97}"/>
              </a:ext>
            </a:extLst>
          </p:cNvPr>
          <p:cNvSpPr/>
          <p:nvPr/>
        </p:nvSpPr>
        <p:spPr>
          <a:xfrm>
            <a:off x="440484" y="3079837"/>
            <a:ext cx="794869" cy="84323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35C00705-4754-6F31-8EA8-73B6CD479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577" y="1866976"/>
            <a:ext cx="3058609" cy="4208224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B205EDA-9C9A-39CE-EB98-EA3BB4FF9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151" y="1866975"/>
            <a:ext cx="3053849" cy="420822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763352" y="2143432"/>
            <a:ext cx="2513680" cy="19664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5836C20-E759-38B0-1737-22B3BB4BF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1772594"/>
            <a:ext cx="6113514" cy="43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00FEFC-0532-E6C4-F06D-C11A7B64E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89" y="1794529"/>
            <a:ext cx="7468247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44AB532-523D-FE1B-4CD2-4B41C297C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81" y="1890346"/>
            <a:ext cx="7961670" cy="47352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BE6FBBC-EBF6-17F9-9429-8585B4521934}"/>
                  </a:ext>
                </a:extLst>
              </p:cNvPr>
              <p:cNvSpPr/>
              <p:nvPr/>
            </p:nvSpPr>
            <p:spPr>
              <a:xfrm>
                <a:off x="707924" y="3834581"/>
                <a:ext cx="1779638" cy="423382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𝒚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𝟐𝟎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𝒙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1BE6FBBC-EBF6-17F9-9429-8585B45219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24" y="3834581"/>
                <a:ext cx="1779638" cy="423382"/>
              </a:xfrm>
              <a:prstGeom prst="roundRect">
                <a:avLst/>
              </a:prstGeom>
              <a:blipFill>
                <a:blip r:embed="rId4"/>
                <a:stretch>
                  <a:fillRect b="-13889"/>
                </a:stretch>
              </a:blip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D5591E-8BCC-1145-1AA6-894610FACB1A}"/>
              </a:ext>
            </a:extLst>
          </p:cNvPr>
          <p:cNvSpPr/>
          <p:nvPr/>
        </p:nvSpPr>
        <p:spPr>
          <a:xfrm>
            <a:off x="3215150" y="5447666"/>
            <a:ext cx="127820" cy="275303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BB271F2-4AF0-945B-F128-09356E7A50D2}"/>
              </a:ext>
            </a:extLst>
          </p:cNvPr>
          <p:cNvSpPr/>
          <p:nvPr/>
        </p:nvSpPr>
        <p:spPr>
          <a:xfrm>
            <a:off x="1179871" y="5404365"/>
            <a:ext cx="801329" cy="3619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9F3B4AC-E1CF-0B74-DD30-13740D0402DA}"/>
              </a:ext>
            </a:extLst>
          </p:cNvPr>
          <p:cNvSpPr/>
          <p:nvPr/>
        </p:nvSpPr>
        <p:spPr>
          <a:xfrm>
            <a:off x="6926827" y="5447666"/>
            <a:ext cx="127820" cy="275303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C0E2049-7FDE-0009-E409-C1EA1DE2D0DE}"/>
              </a:ext>
            </a:extLst>
          </p:cNvPr>
          <p:cNvSpPr/>
          <p:nvPr/>
        </p:nvSpPr>
        <p:spPr>
          <a:xfrm>
            <a:off x="4891548" y="5404365"/>
            <a:ext cx="801329" cy="3619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66853C7-31A6-CAA6-3AC4-3CA05C68A4BD}"/>
              </a:ext>
            </a:extLst>
          </p:cNvPr>
          <p:cNvSpPr/>
          <p:nvPr/>
        </p:nvSpPr>
        <p:spPr>
          <a:xfrm>
            <a:off x="5515897" y="6146700"/>
            <a:ext cx="1735393" cy="3619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درهم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0298608-EF56-BD7B-5022-D7A78E1D2982}"/>
              </a:ext>
            </a:extLst>
          </p:cNvPr>
          <p:cNvSpPr/>
          <p:nvPr/>
        </p:nvSpPr>
        <p:spPr>
          <a:xfrm>
            <a:off x="1705897" y="6161507"/>
            <a:ext cx="1735393" cy="3619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 درهما</a:t>
            </a:r>
            <a:endParaRPr lang="fr-FR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C863D48-46F7-1BFF-6EEA-B6E6A4427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117" y="1879165"/>
            <a:ext cx="3257830" cy="448931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292593" y="4159045"/>
            <a:ext cx="2644877" cy="19283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702FA70-E3A7-A303-8994-B25DAE0E9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23" y="1850335"/>
            <a:ext cx="7827942" cy="44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2EE994-F447-1A60-77C2-36C83CB0A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F53257-77B9-EA64-082D-AD75800FF6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DA611A93-838F-7242-9157-ECCF19EEABA4}"/>
              </a:ext>
            </a:extLst>
          </p:cNvPr>
          <p:cNvSpPr txBox="1"/>
          <p:nvPr/>
        </p:nvSpPr>
        <p:spPr>
          <a:xfrm>
            <a:off x="1059934" y="898644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72CC7994-AB09-735F-3E7D-6F90272C3C41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15" name="Organigramme : Connecteur 19">
            <a:extLst>
              <a:ext uri="{FF2B5EF4-FFF2-40B4-BE49-F238E27FC236}">
                <a16:creationId xmlns:a16="http://schemas.microsoft.com/office/drawing/2014/main" id="{69E6FFCB-D944-72FC-89C0-996B2FF243BD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16" name="Organigramme : Connecteur 41">
            <a:extLst>
              <a:ext uri="{FF2B5EF4-FFF2-40B4-BE49-F238E27FC236}">
                <a16:creationId xmlns:a16="http://schemas.microsoft.com/office/drawing/2014/main" id="{FBDD999D-D14E-8FBD-E890-6C9D65931205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AA5FCD3F-6D5D-659E-DA52-17D977D667F8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64E04CD2-62D7-A6B0-1111-F60D1CF9DE40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B3CA36F1-A8F3-6639-7152-CBF4FAA90211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83C1E287-3576-E569-8AFA-F206A06AF13F}"/>
              </a:ext>
            </a:extLst>
          </p:cNvPr>
          <p:cNvSpPr txBox="1"/>
          <p:nvPr/>
        </p:nvSpPr>
        <p:spPr>
          <a:xfrm>
            <a:off x="290945" y="1662827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متغير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rganigramme : Connecteur 19">
            <a:extLst>
              <a:ext uri="{FF2B5EF4-FFF2-40B4-BE49-F238E27FC236}">
                <a16:creationId xmlns:a16="http://schemas.microsoft.com/office/drawing/2014/main" id="{A4415FC5-D74A-A917-0DB1-B3ED76E76699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22" name="ZoneTexte 5">
            <a:extLst>
              <a:ext uri="{FF2B5EF4-FFF2-40B4-BE49-F238E27FC236}">
                <a16:creationId xmlns:a16="http://schemas.microsoft.com/office/drawing/2014/main" id="{826956B2-5F4D-7E8F-C2B7-4E5C74705882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8DED4-A026-1709-3523-00C01B1F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17CF83-8036-4B93-AD45-4FEDFBD7C961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40D060-CA62-6062-FFCD-29367131F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3FFE66-D927-63C2-5345-4E4CF85133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27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CD5F2-5D78-82B4-4C8A-9EFF11CDB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2E644-DA96-4DA7-4546-9D548BA42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59497FC3-0DB7-6EBE-EE72-7036D6933C07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rganigramme : Connecteur 13">
            <a:extLst>
              <a:ext uri="{FF2B5EF4-FFF2-40B4-BE49-F238E27FC236}">
                <a16:creationId xmlns:a16="http://schemas.microsoft.com/office/drawing/2014/main" id="{01F6C90D-AF99-E22A-2672-D1EDF4B55270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75000"/>
                  </a:schemeClr>
                </a:solidFill>
              </a:rPr>
              <a:t>A</a:t>
            </a:r>
            <a:endParaRPr lang="fr-FR"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Organigramme : Connecteur 19">
            <a:extLst>
              <a:ext uri="{FF2B5EF4-FFF2-40B4-BE49-F238E27FC236}">
                <a16:creationId xmlns:a16="http://schemas.microsoft.com/office/drawing/2014/main" id="{6C6FAD6E-9094-72E1-B1C4-4C5A61B3A27E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6" name="Organigramme : Connecteur 41">
            <a:extLst>
              <a:ext uri="{FF2B5EF4-FFF2-40B4-BE49-F238E27FC236}">
                <a16:creationId xmlns:a16="http://schemas.microsoft.com/office/drawing/2014/main" id="{D773E3A8-07A8-125A-3305-934F6B7461E8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79AB0060-8786-834F-7A89-F1667211F375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8E29A7A7-DCD3-F123-ABE8-3606D780DA25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5EBD0C0C-D2D0-5EFD-F86C-47F5B20BCEA2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2614105E-0323-807B-F876-7A5B3C429454}"/>
              </a:ext>
            </a:extLst>
          </p:cNvPr>
          <p:cNvSpPr txBox="1"/>
          <p:nvPr/>
        </p:nvSpPr>
        <p:spPr>
          <a:xfrm>
            <a:off x="145472" y="1501732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متغير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rganigramme : Connecteur 19">
            <a:extLst>
              <a:ext uri="{FF2B5EF4-FFF2-40B4-BE49-F238E27FC236}">
                <a16:creationId xmlns:a16="http://schemas.microsoft.com/office/drawing/2014/main" id="{CF7BB0CA-6557-17F6-325C-9A75D8F2CD54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14" name="ZoneTexte 5">
            <a:extLst>
              <a:ext uri="{FF2B5EF4-FFF2-40B4-BE49-F238E27FC236}">
                <a16:creationId xmlns:a16="http://schemas.microsoft.com/office/drawing/2014/main" id="{14B9FD38-6764-2062-50B0-1AA8800674B7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  <p:grpSp>
        <p:nvGrpSpPr>
          <p:cNvPr id="25" name="Group 7">
            <a:extLst>
              <a:ext uri="{FF2B5EF4-FFF2-40B4-BE49-F238E27FC236}">
                <a16:creationId xmlns:a16="http://schemas.microsoft.com/office/drawing/2014/main" id="{DB50949A-E1C4-1952-56CE-197E05C09C7D}"/>
              </a:ext>
            </a:extLst>
          </p:cNvPr>
          <p:cNvGrpSpPr/>
          <p:nvPr/>
        </p:nvGrpSpPr>
        <p:grpSpPr>
          <a:xfrm>
            <a:off x="1621614" y="3624295"/>
            <a:ext cx="415400" cy="376435"/>
            <a:chOff x="1977474" y="4617408"/>
            <a:chExt cx="415400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DF23DB33-92FB-2BFB-B4AA-AF26D78684CF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5">
              <a:extLst>
                <a:ext uri="{FF2B5EF4-FFF2-40B4-BE49-F238E27FC236}">
                  <a16:creationId xmlns:a16="http://schemas.microsoft.com/office/drawing/2014/main" id="{B0FCA14F-D8B2-E240-2CD5-B09B66F11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945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D05F3-A7BB-B09B-F374-D80EA9EF8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84A48E-7022-5F54-4030-0F485B255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8DA8E537-CF5B-930E-2EA2-FE00A332725A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65214FF9-F4A8-3B6D-9330-33FBA2C99D72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15" name="Organigramme : Connecteur 19">
            <a:extLst>
              <a:ext uri="{FF2B5EF4-FFF2-40B4-BE49-F238E27FC236}">
                <a16:creationId xmlns:a16="http://schemas.microsoft.com/office/drawing/2014/main" id="{EFD677E0-2A67-2639-266E-82193D9EE09F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16" name="Organigramme : Connecteur 41">
            <a:extLst>
              <a:ext uri="{FF2B5EF4-FFF2-40B4-BE49-F238E27FC236}">
                <a16:creationId xmlns:a16="http://schemas.microsoft.com/office/drawing/2014/main" id="{7B94AA6A-1439-5E24-C10B-623F849FB8CB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731FC432-92D6-8DA1-1790-F02A6539F919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34E1ECCC-55D5-034A-EBD3-C675C99B4C9A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91E36040-3CA9-3DDF-1C3B-8A4C45F349C9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BBC65D6B-CCA0-91B5-115F-5844738A5816}"/>
              </a:ext>
            </a:extLst>
          </p:cNvPr>
          <p:cNvSpPr txBox="1"/>
          <p:nvPr/>
        </p:nvSpPr>
        <p:spPr>
          <a:xfrm>
            <a:off x="145472" y="1543077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رمز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rganigramme : Connecteur 19">
            <a:extLst>
              <a:ext uri="{FF2B5EF4-FFF2-40B4-BE49-F238E27FC236}">
                <a16:creationId xmlns:a16="http://schemas.microsoft.com/office/drawing/2014/main" id="{72757FDF-F649-BF0E-4CB2-FD38772909FF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22" name="ZoneTexte 5">
            <a:extLst>
              <a:ext uri="{FF2B5EF4-FFF2-40B4-BE49-F238E27FC236}">
                <a16:creationId xmlns:a16="http://schemas.microsoft.com/office/drawing/2014/main" id="{B9A05E11-85D5-65D5-5090-939B6994E3E9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</p:spTree>
    <p:extLst>
      <p:ext uri="{BB962C8B-B14F-4D97-AF65-F5344CB8AC3E}">
        <p14:creationId xmlns:p14="http://schemas.microsoft.com/office/powerpoint/2010/main" val="104425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0C49C-EF8B-D438-87CC-DDD3A9FBA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FA3A15-3457-3B8F-0F3E-8BEE952C4106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EA5ABD-65A9-364B-5093-973DCDCA4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3FCC2B-31C6-EBC6-5972-DAF94307A9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011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5F8CE-FA79-24F5-DF45-7ADC68623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0F9CCC-3731-8C68-4CCB-66E67B543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06FF421D-D449-8DD2-B30F-6654E9C574D2}"/>
              </a:ext>
            </a:extLst>
          </p:cNvPr>
          <p:cNvSpPr txBox="1"/>
          <p:nvPr/>
        </p:nvSpPr>
        <p:spPr>
          <a:xfrm>
            <a:off x="985741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rganigramme : Connecteur 13">
            <a:extLst>
              <a:ext uri="{FF2B5EF4-FFF2-40B4-BE49-F238E27FC236}">
                <a16:creationId xmlns:a16="http://schemas.microsoft.com/office/drawing/2014/main" id="{05F8804C-1D68-7AB7-6B61-F37CAE18BB29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75000"/>
                  </a:schemeClr>
                </a:solidFill>
              </a:rPr>
              <a:t>A</a:t>
            </a:r>
            <a:endParaRPr lang="fr-FR"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Organigramme : Connecteur 19">
            <a:extLst>
              <a:ext uri="{FF2B5EF4-FFF2-40B4-BE49-F238E27FC236}">
                <a16:creationId xmlns:a16="http://schemas.microsoft.com/office/drawing/2014/main" id="{BB70D560-FAC7-DC22-7CBA-3E5B5F94090B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" name="Organigramme : Connecteur 41">
            <a:extLst>
              <a:ext uri="{FF2B5EF4-FFF2-40B4-BE49-F238E27FC236}">
                <a16:creationId xmlns:a16="http://schemas.microsoft.com/office/drawing/2014/main" id="{0B22C6A1-5757-7BF7-2F07-6B51FAA11379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0E906753-2D9D-C97D-92D7-D7AFC02A83C1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A35F8803-699B-1A97-3BF3-7490796F4791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Valeur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AE25A60E-74EF-CDFA-D65C-E8B3DC51F106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</a:t>
            </a:r>
          </a:p>
        </p:txBody>
      </p:sp>
      <p:sp>
        <p:nvSpPr>
          <p:cNvPr id="22" name="ZoneTexte 5">
            <a:extLst>
              <a:ext uri="{FF2B5EF4-FFF2-40B4-BE49-F238E27FC236}">
                <a16:creationId xmlns:a16="http://schemas.microsoft.com/office/drawing/2014/main" id="{C6C7FD48-F106-9C27-F6E4-888B77307A1E}"/>
              </a:ext>
            </a:extLst>
          </p:cNvPr>
          <p:cNvSpPr txBox="1"/>
          <p:nvPr/>
        </p:nvSpPr>
        <p:spPr>
          <a:xfrm>
            <a:off x="145472" y="1612892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رمز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rganigramme : Connecteur 19">
            <a:extLst>
              <a:ext uri="{FF2B5EF4-FFF2-40B4-BE49-F238E27FC236}">
                <a16:creationId xmlns:a16="http://schemas.microsoft.com/office/drawing/2014/main" id="{21D8010E-4836-06E9-814B-8B4EAA61D2E0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bg1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24" name="ZoneTexte 5">
            <a:extLst>
              <a:ext uri="{FF2B5EF4-FFF2-40B4-BE49-F238E27FC236}">
                <a16:creationId xmlns:a16="http://schemas.microsoft.com/office/drawing/2014/main" id="{6CEF0C89-E7B6-8E5E-3178-7C8251C78E35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</a:p>
        </p:txBody>
      </p:sp>
      <p:grpSp>
        <p:nvGrpSpPr>
          <p:cNvPr id="25" name="Group 7">
            <a:extLst>
              <a:ext uri="{FF2B5EF4-FFF2-40B4-BE49-F238E27FC236}">
                <a16:creationId xmlns:a16="http://schemas.microsoft.com/office/drawing/2014/main" id="{0BE56FF0-592D-6DDA-0EA5-C5B2A505341B}"/>
              </a:ext>
            </a:extLst>
          </p:cNvPr>
          <p:cNvGrpSpPr/>
          <p:nvPr/>
        </p:nvGrpSpPr>
        <p:grpSpPr>
          <a:xfrm>
            <a:off x="1615856" y="4584836"/>
            <a:ext cx="415400" cy="376435"/>
            <a:chOff x="1977474" y="4617408"/>
            <a:chExt cx="415400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52D2C6E4-84E0-6C66-7686-D818C243C29A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5">
              <a:extLst>
                <a:ext uri="{FF2B5EF4-FFF2-40B4-BE49-F238E27FC236}">
                  <a16:creationId xmlns:a16="http://schemas.microsoft.com/office/drawing/2014/main" id="{2A5485C3-DF3A-40F1-0E64-C7D0617DC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17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5CD6294A-5F16-DC70-7A4F-E4939A07A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05740"/>
            <a:ext cx="3058609" cy="4208224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7D4D9B0-0C33-BF87-3A00-A9A5FE091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574" y="2005739"/>
            <a:ext cx="3053849" cy="420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26544</TotalTime>
  <Words>1209</Words>
  <Application>Microsoft Office PowerPoint</Application>
  <PresentationFormat>Affichage à l'écran (4:3)</PresentationFormat>
  <Paragraphs>406</Paragraphs>
  <Slides>79</Slides>
  <Notes>36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79</vt:i4>
      </vt:variant>
    </vt:vector>
  </HeadingPairs>
  <TitlesOfParts>
    <vt:vector size="90" baseType="lpstr">
      <vt:lpstr>Effra CC Arbc</vt:lpstr>
      <vt:lpstr>Dosis</vt:lpstr>
      <vt:lpstr>Aptos</vt:lpstr>
      <vt:lpstr>Arial</vt:lpstr>
      <vt:lpstr>Microsoft Uighur</vt:lpstr>
      <vt:lpstr>Calibri</vt:lpstr>
      <vt:lpstr>Cambria Math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174</cp:revision>
  <cp:lastPrinted>2025-08-13T10:11:39Z</cp:lastPrinted>
  <dcterms:created xsi:type="dcterms:W3CDTF">2025-08-01T12:31:49Z</dcterms:created>
  <dcterms:modified xsi:type="dcterms:W3CDTF">2026-02-22T11:46:39Z</dcterms:modified>
</cp:coreProperties>
</file>