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9"/>
  </p:notesMasterIdLst>
  <p:handoutMasterIdLst>
    <p:handoutMasterId r:id="rId7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272" r:id="rId16"/>
    <p:sldId id="2134807263" r:id="rId17"/>
    <p:sldId id="2134807194" r:id="rId18"/>
    <p:sldId id="2134807264" r:id="rId19"/>
    <p:sldId id="2134807273" r:id="rId20"/>
    <p:sldId id="2134807271" r:id="rId21"/>
    <p:sldId id="2134807195" r:id="rId22"/>
    <p:sldId id="2134807269" r:id="rId23"/>
    <p:sldId id="2134807198" r:id="rId24"/>
    <p:sldId id="2134807270" r:id="rId25"/>
    <p:sldId id="2134807278" r:id="rId26"/>
    <p:sldId id="2134807279" r:id="rId27"/>
    <p:sldId id="2134807280" r:id="rId28"/>
    <p:sldId id="786" r:id="rId29"/>
    <p:sldId id="812" r:id="rId30"/>
    <p:sldId id="751" r:id="rId31"/>
    <p:sldId id="909" r:id="rId32"/>
    <p:sldId id="833" r:id="rId33"/>
    <p:sldId id="2134807215" r:id="rId34"/>
    <p:sldId id="918" r:id="rId35"/>
    <p:sldId id="849" r:id="rId36"/>
    <p:sldId id="919" r:id="rId37"/>
    <p:sldId id="2134807223" r:id="rId38"/>
    <p:sldId id="2134806701" r:id="rId39"/>
    <p:sldId id="950" r:id="rId40"/>
    <p:sldId id="2134807241" r:id="rId41"/>
    <p:sldId id="2134807224" r:id="rId42"/>
    <p:sldId id="2134807242" r:id="rId43"/>
    <p:sldId id="2134807243" r:id="rId44"/>
    <p:sldId id="2134807244" r:id="rId45"/>
    <p:sldId id="2134807245" r:id="rId46"/>
    <p:sldId id="951" r:id="rId47"/>
    <p:sldId id="916" r:id="rId48"/>
    <p:sldId id="2134807246" r:id="rId49"/>
    <p:sldId id="2134807222" r:id="rId50"/>
    <p:sldId id="2134807247" r:id="rId51"/>
    <p:sldId id="2134807112" r:id="rId52"/>
    <p:sldId id="2134806735" r:id="rId53"/>
    <p:sldId id="848" r:id="rId54"/>
    <p:sldId id="962" r:id="rId55"/>
    <p:sldId id="927" r:id="rId56"/>
    <p:sldId id="928" r:id="rId57"/>
    <p:sldId id="929" r:id="rId58"/>
    <p:sldId id="788" r:id="rId59"/>
    <p:sldId id="935" r:id="rId60"/>
    <p:sldId id="908" r:id="rId61"/>
    <p:sldId id="2134806699" r:id="rId62"/>
    <p:sldId id="2134807260" r:id="rId63"/>
    <p:sldId id="2134807262" r:id="rId64"/>
    <p:sldId id="2134807261" r:id="rId65"/>
    <p:sldId id="937" r:id="rId66"/>
    <p:sldId id="2134806700" r:id="rId67"/>
    <p:sldId id="789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Cambria Math" panose="02040503050406030204" pitchFamily="18" charset="0"/>
      <p:regular r:id="rId73"/>
    </p:embeddedFont>
    <p:embeddedFont>
      <p:font typeface="Dosis" pitchFamily="2" charset="0"/>
      <p:regular r:id="rId74"/>
      <p:bold r:id="rId75"/>
    </p:embeddedFont>
    <p:embeddedFont>
      <p:font typeface="Microsoft Uighur" panose="02000000000000000000" pitchFamily="2" charset="-78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F4EE6B-21CF-4D5E-9325-7381906A8DFC}" v="99" dt="2026-02-18T12:34:52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4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microsoft.com/office/2015/10/relationships/revisionInfo" Target="revisionInfo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6.fntdata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951-A1AF-4ED4-3F8F-C574A15C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22CB9-86C0-2A24-45D7-662C00381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BD0418-9C13-ADA3-AE11-080A9A318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D1B8DC-122F-575D-0794-5CCBC8B0A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6464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CE34-9407-C0EB-F81D-D853449F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FD5FF4-77B7-B629-5311-5032419B2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A43F8A-1F31-9708-E2F9-8F0832E41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AB42D5-3266-32FE-B7E8-B7B18FD1F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849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C2AA-3562-8EDD-3ED9-66FB1588C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285C55-2685-657A-AAA5-215330B1B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DD62DA-D527-29DB-9283-CEA211BE1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23B28C-1DD4-39E9-8BFF-7C08447C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7681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56E-2141-A5AC-736E-8F5DC7D8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76B35-94AF-F1C3-73E2-D953E70F2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DDD47-62D9-7F90-348B-C3D15BDC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071D2-3BE1-6A6A-734F-3B96C5532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331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7830D-0920-8FF6-A35B-47736BE06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23478D-1F71-E1E8-3FB1-906FD2E21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3681AA-0ED3-D11A-E689-82845FB8A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75D9AB-8453-73A7-FEF1-58136D368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0456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E217-725B-5F8E-89DD-A6BE632F4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A412FF-BE63-616D-E214-7EFE40725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DB7232-8E7A-8ED2-D252-839B7383D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BB2EB5-893C-E81E-6884-35C55CC35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8863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5AE35-6D20-F624-C9AD-FE7F12207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86736C-B547-4CC2-0F76-5A9B15442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AC21D1-9D6D-F635-CEA3-33ED4CEF2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EDD206-3CCD-0AF1-DED5-A8D282250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574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CA47-3CED-B6BF-EA77-478D1682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1A9E04-06D9-54FE-8196-F57E1123F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1EE8B0-427F-A64A-F28F-F5E2F2BDE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ABC3D4-29A2-BAC1-01F2-6048E2A81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752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1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7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عبارات </a:t>
              </a:r>
              <a:r>
                <a:rPr lang="ar-S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رياضياتية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الأعداد الكسرية (2)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sz="16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93772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43104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1812BA9C-31F7-A68A-4679-BFF3B5576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400" y="2305993"/>
            <a:ext cx="2948730" cy="4124303"/>
          </a:xfrm>
          <a:prstGeom prst="rect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27444AC-9367-B2C3-AC83-BDE093EAD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650" y="2305994"/>
            <a:ext cx="2991469" cy="412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العبارات </a:t>
            </a:r>
            <a:r>
              <a:rPr lang="ar-SA" sz="28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واستعمالها.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245BF88-2DBC-70E3-BE8D-15148EB4B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64" y="3018503"/>
            <a:ext cx="8209936" cy="139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1997F0-3702-1944-C3BE-04EF6C6E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11" y="2888141"/>
            <a:ext cx="7983795" cy="13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58FA-D129-65E1-37B7-44BCC020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DA9B51-DCB3-512C-86B5-777BF0BA5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EBEDE6-47C7-740C-DAD8-C84B10D47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52" y="2374169"/>
            <a:ext cx="7304711" cy="3022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245327-9216-D2CB-E957-A0F4490176AB}"/>
              </a:ext>
            </a:extLst>
          </p:cNvPr>
          <p:cNvSpPr/>
          <p:nvPr/>
        </p:nvSpPr>
        <p:spPr>
          <a:xfrm>
            <a:off x="647136" y="2349165"/>
            <a:ext cx="7632848" cy="784615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2AA16447-214A-0494-539E-56EA4587ABCF}"/>
              </a:ext>
            </a:extLst>
          </p:cNvPr>
          <p:cNvSpPr txBox="1"/>
          <p:nvPr/>
        </p:nvSpPr>
        <p:spPr>
          <a:xfrm>
            <a:off x="-580103" y="814853"/>
            <a:ext cx="8145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 نحول عبارة إلى كتابة عددية  العبارة "مجموع العددين 4 و7 تكتب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رياضياتيا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algn="r" rtl="1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+ 4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87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321D65D7-3FA0-10B8-73F7-934C645E9EB5}"/>
              </a:ext>
            </a:extLst>
          </p:cNvPr>
          <p:cNvSpPr txBox="1"/>
          <p:nvPr/>
        </p:nvSpPr>
        <p:spPr>
          <a:xfrm>
            <a:off x="-71216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آتية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عددية: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4A15C2-56D4-0DA8-030A-E53C6528D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44" y="2423331"/>
            <a:ext cx="7304711" cy="3022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C51EF4-1947-D724-E90F-FD8F92CF3CD7}"/>
              </a:ext>
            </a:extLst>
          </p:cNvPr>
          <p:cNvSpPr/>
          <p:nvPr/>
        </p:nvSpPr>
        <p:spPr>
          <a:xfrm>
            <a:off x="692324" y="3143476"/>
            <a:ext cx="7632848" cy="230250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06818-5741-4B90-EDFD-145AFFB3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FE18F-3B63-F839-0D4F-895FBA0E4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E9C078-F991-835D-564C-4FC501BD9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52" y="2305344"/>
            <a:ext cx="7304711" cy="3022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D3E277-7112-E6D7-B7F0-40B53D9E6F19}"/>
              </a:ext>
            </a:extLst>
          </p:cNvPr>
          <p:cNvSpPr/>
          <p:nvPr/>
        </p:nvSpPr>
        <p:spPr>
          <a:xfrm>
            <a:off x="671734" y="3025489"/>
            <a:ext cx="7483854" cy="230250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599F56-061D-2709-CB7B-5DEEFE1FF659}"/>
                  </a:ext>
                </a:extLst>
              </p:cNvPr>
              <p:cNvSpPr/>
              <p:nvPr/>
            </p:nvSpPr>
            <p:spPr>
              <a:xfrm>
                <a:off x="4391552" y="3144436"/>
                <a:ext cx="3600400" cy="58131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3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599F56-061D-2709-CB7B-5DEEFE1FF6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552" y="3144436"/>
                <a:ext cx="3600400" cy="5813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B3C9A52-16C0-CF77-1CC7-B881B1936350}"/>
                  </a:ext>
                </a:extLst>
              </p:cNvPr>
              <p:cNvSpPr/>
              <p:nvPr/>
            </p:nvSpPr>
            <p:spPr>
              <a:xfrm>
                <a:off x="4391552" y="3886080"/>
                <a:ext cx="3600400" cy="58131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M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3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B3C9A52-16C0-CF77-1CC7-B881B1936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552" y="3886080"/>
                <a:ext cx="3600400" cy="5813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D7202E9-9402-3CFA-50EA-FE498B5EEE68}"/>
                  </a:ext>
                </a:extLst>
              </p:cNvPr>
              <p:cNvSpPr/>
              <p:nvPr/>
            </p:nvSpPr>
            <p:spPr>
              <a:xfrm>
                <a:off x="4443507" y="4631317"/>
                <a:ext cx="3600400" cy="58131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M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3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D7202E9-9402-3CFA-50EA-FE498B5EEE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507" y="4631317"/>
                <a:ext cx="3600400" cy="5813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13">
            <a:extLst>
              <a:ext uri="{FF2B5EF4-FFF2-40B4-BE49-F238E27FC236}">
                <a16:creationId xmlns:a16="http://schemas.microsoft.com/office/drawing/2014/main" id="{BD319742-E58D-7137-147F-7E4DCE151541}"/>
              </a:ext>
            </a:extLst>
          </p:cNvPr>
          <p:cNvSpPr txBox="1"/>
          <p:nvPr/>
        </p:nvSpPr>
        <p:spPr>
          <a:xfrm>
            <a:off x="-74233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</p:spTree>
    <p:extLst>
      <p:ext uri="{BB962C8B-B14F-4D97-AF65-F5344CB8AC3E}">
        <p14:creationId xmlns:p14="http://schemas.microsoft.com/office/powerpoint/2010/main" val="996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40FFA-66C1-31D1-F7F5-0AFAAA59F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5BABAD-8F03-448C-282F-293E3F1E4A12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271A5C8-D1C7-B174-5676-F3DF2F41AF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2F47401-FF92-43A1-C8F5-7FC1E7BD925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8975FCE-F389-8BF3-F7E3-E8EC739AEC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7A8AB3F-C9C4-DB87-03C5-FA2A04FD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CC00BFA-46BF-CD06-6535-F6887AF76AC4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6487C6-0155-2DDD-9551-64DE42C3B327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4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063D-46A0-9560-991D-8AA8CF6F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72C968-FAD2-5C8A-37D0-33BD89572105}"/>
              </a:ext>
            </a:extLst>
          </p:cNvPr>
          <p:cNvSpPr txBox="1"/>
          <p:nvPr/>
        </p:nvSpPr>
        <p:spPr>
          <a:xfrm>
            <a:off x="-325851" y="768979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لنعبر عن محيط مربع بعبارة مناسبة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محيط مربع نضرب دائما قياس طول ضلعه في 4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5411A2-A2F1-2DEC-35E7-37D25C4E3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368" y="2401342"/>
            <a:ext cx="2641263" cy="30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7FF9-B0A9-6D78-DDAC-8581033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5019BD-A62A-CF33-0F57-889907446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FDFA04-AAD3-F9F6-C8B0-EEC9DE40E5FC}"/>
              </a:ext>
            </a:extLst>
          </p:cNvPr>
          <p:cNvSpPr txBox="1"/>
          <p:nvPr/>
        </p:nvSpPr>
        <p:spPr>
          <a:xfrm>
            <a:off x="-408294" y="93485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عبروا عن محيط المربع التالي بعبارة عددية مناسبة :</a:t>
            </a:r>
          </a:p>
        </p:txBody>
      </p:sp>
      <p:pic>
        <p:nvPicPr>
          <p:cNvPr id="7" name="Image 6" descr="Une image contenant texte, capture d’écran, Rectangle, Police&#10;&#10;Le contenu généré par l’IA peut être incorrect.">
            <a:extLst>
              <a:ext uri="{FF2B5EF4-FFF2-40B4-BE49-F238E27FC236}">
                <a16:creationId xmlns:a16="http://schemas.microsoft.com/office/drawing/2014/main" id="{FF158636-4819-53D8-0DA5-1B640A282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849" y="2277641"/>
            <a:ext cx="2324301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0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1091-DE53-4D6D-5409-DDDDBE3A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64E82B0-04BD-1DB3-4BDE-65E367E0CA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17897-87FE-2FB6-ED3C-DA845A28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2D0E51-0C09-3DFA-872E-B9841CC2D6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4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D7B46-F41A-42E1-ECFA-493158166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11B31-1357-035C-68B3-C49C3313D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3" name="Image 12" descr="Une image contenant texte, capture d’écran, Rectangle, Police&#10;&#10;Le contenu généré par l’IA peut être incorrect.">
            <a:extLst>
              <a:ext uri="{FF2B5EF4-FFF2-40B4-BE49-F238E27FC236}">
                <a16:creationId xmlns:a16="http://schemas.microsoft.com/office/drawing/2014/main" id="{3B2E7978-0AED-BB1A-D845-4265B7F70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023" y="2080996"/>
            <a:ext cx="2324301" cy="28729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110DFED-DAD4-AD11-4F30-5CB1C4186350}"/>
                  </a:ext>
                </a:extLst>
              </p:cNvPr>
              <p:cNvSpPr/>
              <p:nvPr/>
            </p:nvSpPr>
            <p:spPr>
              <a:xfrm>
                <a:off x="4289480" y="4231206"/>
                <a:ext cx="1160207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3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110DFED-DAD4-AD11-4F30-5CB1C4186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480" y="4231206"/>
                <a:ext cx="1160207" cy="5040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1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B8BF9-6676-38EF-4749-784CD6504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3DAC28-8462-CA9E-DA44-AD7A0841C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151E16-8269-A0D7-7DB4-504794967EF6}"/>
              </a:ext>
            </a:extLst>
          </p:cNvPr>
          <p:cNvSpPr txBox="1"/>
          <p:nvPr/>
        </p:nvSpPr>
        <p:spPr>
          <a:xfrm>
            <a:off x="-408294" y="93485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عبروا عن محيط المربع التالي بعبارة مناسبة 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21D66D-D9CD-D229-2AE1-6E7B55F4F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356" y="2325113"/>
            <a:ext cx="2481287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233D9-1AB9-C896-2D94-364FF7AEF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7C968-1CC3-9A6E-0EDC-7128077BCFF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C2B0E-00FE-710A-9FAE-21734C44A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6AECA4-C7E8-5DD1-2CE2-9C64B18328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08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86328-6EFC-F0E5-2C3F-7E027597E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BAF149-7F3C-6D89-2EA5-5098A16EB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8AA3C77-7533-171D-A962-D1475983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15" y="2393939"/>
            <a:ext cx="2489340" cy="27190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6612BDB-1FB3-A858-4F86-4BC73CFD4EF4}"/>
                  </a:ext>
                </a:extLst>
              </p:cNvPr>
              <p:cNvSpPr/>
              <p:nvPr/>
            </p:nvSpPr>
            <p:spPr>
              <a:xfrm>
                <a:off x="4095135" y="4427851"/>
                <a:ext cx="1119099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3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fr-FR" sz="3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6612BDB-1FB3-A858-4F86-4BC73CFD4E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135" y="4427851"/>
                <a:ext cx="1119099" cy="5040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B0DF2FED-DC57-8E21-F4F7-A2983C4A3CD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29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688258" y="2610517"/>
            <a:ext cx="6917105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0" y="3580753"/>
            <a:ext cx="6840142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العبارات </a:t>
            </a:r>
            <a:r>
              <a:rPr lang="ar-S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واستعمالها.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30347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العبرات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وعلى طريقة استعمالها.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_N6_P3_SEM3_S1_V1">
            <a:hlinkClick r:id="" action="ppaction://media"/>
            <a:extLst>
              <a:ext uri="{FF2B5EF4-FFF2-40B4-BE49-F238E27FC236}">
                <a16:creationId xmlns:a16="http://schemas.microsoft.com/office/drawing/2014/main" id="{49D682CB-79B0-8EE8-1E57-150C7A402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615" y="1831365"/>
            <a:ext cx="7685166" cy="432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71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استعمال العبارات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4B2D607-5BB4-0D7F-1601-52432C8AD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7" y="1905188"/>
            <a:ext cx="7552074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سنعبر عن هذه الوضعية بعبارة جبرية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A3C2B-FBE9-7D53-7D68-7212F26973D9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سِنِّ</a:t>
            </a:r>
            <a:r>
              <a:rPr lang="ar-SA" sz="3200" b="1" dirty="0">
                <a:solidFill>
                  <a:schemeClr val="tx1"/>
                </a:solidFill>
              </a:rPr>
              <a:t> أَخِيهِ الْأَصْغَر 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52E033-44AC-52C2-DFF7-2AA4311CD72A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سِنِّ</a:t>
            </a:r>
            <a:r>
              <a:rPr lang="ar-SA" sz="3200" b="1" dirty="0">
                <a:solidFill>
                  <a:schemeClr val="tx1"/>
                </a:solidFill>
              </a:rPr>
              <a:t> أَخِيهِ الْأَصْغَر 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المتغير في الوضعية.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99DD81F-C71B-4F59-9264-16EA9C0B5E36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F705251-F93F-3A52-D306-156CDC3125F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B128F86-597E-EFB3-F297-E1CA813D254C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E96E71E-180A-9B6B-EF3A-8BB08DFF2566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9A13810-BF1C-672D-437D-40C7CA2923E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22013F4-9CE9-223D-0D55-6DBA605C30D6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45A191-3AB7-E47F-FAF7-D080146D3AA9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سِنِّ</a:t>
            </a:r>
            <a:r>
              <a:rPr lang="ar-SA" sz="3200" b="1" dirty="0">
                <a:solidFill>
                  <a:schemeClr val="tx1"/>
                </a:solidFill>
              </a:rPr>
              <a:t> أَخِيهِ الْأَصْغَر 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DB1380-D663-DBA2-B5D6-B08296F3810D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1604A03-EAC6-9D47-C94C-5262F5AEEDC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BCFD7A8-CCAF-47F8-C079-E9A069E72C6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FBBEA8FF-D0D4-20DB-D9F8-0D491FE2419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959C057-2A0A-3899-9B77-BEFFF163B18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7EB5A81-A2EC-2E7F-3C38-C5EEC863A825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591013-C19C-EEEC-A0D0-7516103670FA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78FA9D-0140-B77F-0706-42EB3F56C485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EFAD66-FA40-5B2B-F13F-59C67EDDA0D3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Arrow Connector 26">
            <a:extLst>
              <a:ext uri="{FF2B5EF4-FFF2-40B4-BE49-F238E27FC236}">
                <a16:creationId xmlns:a16="http://schemas.microsoft.com/office/drawing/2014/main" id="{A6A2461F-64C6-7189-3618-F10B813F44FE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2DB37-2BE3-C13C-783F-CA2931ACEFC1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5A70DD-F621-22AE-57BC-8091EF0C29AB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15">
            <a:extLst>
              <a:ext uri="{FF2B5EF4-FFF2-40B4-BE49-F238E27FC236}">
                <a16:creationId xmlns:a16="http://schemas.microsoft.com/office/drawing/2014/main" id="{AE11CE84-DBF4-C3CE-0AAA-78490FB395AE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0E73E4-9F94-BEC8-F55F-1629C69CD288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8F6C5D2-5CA8-62EA-3719-527632C0DC95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561E38C-ECF2-3495-DEE9-03BE5AA4948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45506DF-A698-7512-8090-8DD9A0BA3A5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6F881F50-795D-1928-97E4-92784DA05E21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CC44EDB-C252-721B-BA37-54E3B6964002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314C632-A558-144F-4EF6-B936D56BB436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6620C6-E215-E30A-90D5-E18F946BD56A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0BB1A0-42C9-673F-71E8-90227F9CFE50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DC9A96-AAD7-2A02-21DE-DE735E154948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Arrow Connector 26">
            <a:extLst>
              <a:ext uri="{FF2B5EF4-FFF2-40B4-BE49-F238E27FC236}">
                <a16:creationId xmlns:a16="http://schemas.microsoft.com/office/drawing/2014/main" id="{BF32AE81-E875-CFDF-2A11-E9D1BC413362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EF51AA7-E078-55D9-CDA9-3FEF2200AF43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65661E-D3EA-EFDB-09AE-4D4285671E6F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15">
            <a:extLst>
              <a:ext uri="{FF2B5EF4-FFF2-40B4-BE49-F238E27FC236}">
                <a16:creationId xmlns:a16="http://schemas.microsoft.com/office/drawing/2014/main" id="{8F851D1F-20F2-0550-46B5-35CAC3D764D7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B0AE08E-F8A5-3DD5-318F-28E56C4F9AC2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اعطوا رمزا للمتغير في الوضعية.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AAC979-BFB6-951D-D624-AAEE842E0399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9AF4420-7663-C271-65FA-2C03EBDE8D1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86FC8D4-3FBF-53D6-49D9-CEFAE4E72A1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6EC9D4B0-E1A9-84A2-443A-CDE3898A320B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3EF8289-76F4-0E98-B6BE-84C40873F0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BAEC335-356D-79B8-5402-34711A8F9752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9248EE-7621-4AF9-35A2-3DB01AD5C4BC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5EC97B-8A0F-DF7D-6FE4-C5D4A395C344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19A503-309A-05B4-A7BF-6A6D9255475B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Arrow Connector 26">
            <a:extLst>
              <a:ext uri="{FF2B5EF4-FFF2-40B4-BE49-F238E27FC236}">
                <a16:creationId xmlns:a16="http://schemas.microsoft.com/office/drawing/2014/main" id="{5B3A30AD-5FA1-FE39-ECC6-E1F4ED705499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84D3F46-9123-B882-B9C0-5AC28CB83084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219C97-EB4A-00BA-0CC4-FB444E65838A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5">
            <a:extLst>
              <a:ext uri="{FF2B5EF4-FFF2-40B4-BE49-F238E27FC236}">
                <a16:creationId xmlns:a16="http://schemas.microsoft.com/office/drawing/2014/main" id="{95F12FC1-B1A6-18EA-BD67-3515DAA0A664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5D1D84A-B0B3-46D4-C14A-D05A22D1284C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EDE866C-4CB4-60DD-C64B-FB4A7D138727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26E5A9E-13E5-84FC-BA5E-766F7ABDAEA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7C114F7-9C0C-CAB6-23FF-3A6050C93ED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868E97BC-FDCB-6FB2-D10A-FC64BAC5E33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1177156-F0FC-B242-C4C2-4F2372B719A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B5F0E0F-A83C-02A5-11E6-21817091D06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BEAD09-35CB-79AF-F610-3117065FF65F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FB4B4-912A-FF09-C53B-F9DFF06717F6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2EC7F9-932F-106F-0983-2018164FEA88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Arrow Connector 26">
            <a:extLst>
              <a:ext uri="{FF2B5EF4-FFF2-40B4-BE49-F238E27FC236}">
                <a16:creationId xmlns:a16="http://schemas.microsoft.com/office/drawing/2014/main" id="{540813B0-3152-8A6F-20B6-796C55A5178D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61C72A0-94DF-6219-1EFC-AA21EF2810C3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9293FC-1571-6C7A-1C04-E9AC2C67BDEA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15">
            <a:extLst>
              <a:ext uri="{FF2B5EF4-FFF2-40B4-BE49-F238E27FC236}">
                <a16:creationId xmlns:a16="http://schemas.microsoft.com/office/drawing/2014/main" id="{7EFD3D4A-7D9C-B091-3897-1C69B7265977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326C58A-5876-BFCB-50D1-1A5AD36EC62D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3" name="ZoneTexte 15">
            <a:extLst>
              <a:ext uri="{FF2B5EF4-FFF2-40B4-BE49-F238E27FC236}">
                <a16:creationId xmlns:a16="http://schemas.microsoft.com/office/drawing/2014/main" id="{585B71BB-DA84-C464-3E09-CAA572255701}"/>
              </a:ext>
            </a:extLst>
          </p:cNvPr>
          <p:cNvSpPr txBox="1"/>
          <p:nvPr/>
        </p:nvSpPr>
        <p:spPr>
          <a:xfrm>
            <a:off x="3890946" y="4770003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kern="0" dirty="0">
                <a:solidFill>
                  <a:srgbClr val="FF0000"/>
                </a:solidFill>
              </a:rPr>
              <a:t>a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69BAB6-653A-5BEB-D6B0-E4E7A5F2CA59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1F0C909-9ED2-4C25-37D4-BF26E4D40AC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05D360A-4C10-DE3D-1CF5-1C958D87959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55F700B6-EFD0-66C5-61D5-399E1BC5609E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3243410-70A6-3A22-BFC5-E8E755D4108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D7747C3-DF34-BE4A-0246-012F22BD1285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A57739-8B6A-01ED-B65F-C9495963622D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B80678-89B6-3DB6-5ABA-2ED8139B2910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EBE43-7C88-8719-AF93-8949B1BC2F5C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Arrow Connector 26">
            <a:extLst>
              <a:ext uri="{FF2B5EF4-FFF2-40B4-BE49-F238E27FC236}">
                <a16:creationId xmlns:a16="http://schemas.microsoft.com/office/drawing/2014/main" id="{9DA19212-51D6-DB20-E144-24A4AD070B46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5890566-D8C6-9D14-3A70-41358C542A0C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24CC4E-DCA5-FDBF-4D71-D468ABCE9177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5">
            <a:extLst>
              <a:ext uri="{FF2B5EF4-FFF2-40B4-BE49-F238E27FC236}">
                <a16:creationId xmlns:a16="http://schemas.microsoft.com/office/drawing/2014/main" id="{C2A73211-F021-2073-679D-CC434B74427A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06C2150-CD41-752B-0947-E20B049536B0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8" name="ZoneTexte 15">
            <a:extLst>
              <a:ext uri="{FF2B5EF4-FFF2-40B4-BE49-F238E27FC236}">
                <a16:creationId xmlns:a16="http://schemas.microsoft.com/office/drawing/2014/main" id="{CB9B72D7-441B-A0E0-D964-7437257E92B0}"/>
              </a:ext>
            </a:extLst>
          </p:cNvPr>
          <p:cNvSpPr txBox="1"/>
          <p:nvPr/>
        </p:nvSpPr>
        <p:spPr>
          <a:xfrm>
            <a:off x="3890946" y="4770003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kern="0" dirty="0">
                <a:solidFill>
                  <a:srgbClr val="FF0000"/>
                </a:solidFill>
              </a:rPr>
              <a:t>a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العبارة الجبرية المناسبة للوضعية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29575A-5F50-02EC-CBF2-0E35E54CEB55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0004FA6-A44E-D39B-E534-51DE5AB1B5D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B6C6803-9128-D22A-5361-5313019D8F1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77814388-7DA2-14BA-56A7-1EEDDBE7AECF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2DA056E-EA28-833F-F4E9-918F6063555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7D18A38-1EC1-D3CC-525F-A9759922EE5A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C0B133-89D1-E127-9984-A528B115C2CC}"/>
              </a:ext>
            </a:extLst>
          </p:cNvPr>
          <p:cNvSpPr/>
          <p:nvPr/>
        </p:nvSpPr>
        <p:spPr>
          <a:xfrm>
            <a:off x="3282710" y="4188677"/>
            <a:ext cx="4097601" cy="596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E7B4D7-8FAB-0B80-AC66-6CFAB42F9413}"/>
              </a:ext>
            </a:extLst>
          </p:cNvPr>
          <p:cNvSpPr/>
          <p:nvPr/>
        </p:nvSpPr>
        <p:spPr>
          <a:xfrm>
            <a:off x="3282710" y="4941169"/>
            <a:ext cx="2671569" cy="639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40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ECA7D8-C6F9-0711-1ED8-FA0C0013C87C}"/>
              </a:ext>
            </a:extLst>
          </p:cNvPr>
          <p:cNvSpPr/>
          <p:nvPr/>
        </p:nvSpPr>
        <p:spPr>
          <a:xfrm>
            <a:off x="654069" y="4941169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الأخ الأصغر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Arrow Connector 26">
            <a:extLst>
              <a:ext uri="{FF2B5EF4-FFF2-40B4-BE49-F238E27FC236}">
                <a16:creationId xmlns:a16="http://schemas.microsoft.com/office/drawing/2014/main" id="{D41A7F02-DBFE-684E-0442-691AF95111BE}"/>
              </a:ext>
            </a:extLst>
          </p:cNvPr>
          <p:cNvCxnSpPr>
            <a:cxnSpLocks/>
          </p:cNvCxnSpPr>
          <p:nvPr/>
        </p:nvCxnSpPr>
        <p:spPr>
          <a:xfrm>
            <a:off x="5976311" y="5301208"/>
            <a:ext cx="1404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6D004FC-F758-EA4F-2F76-63812475F599}"/>
              </a:ext>
            </a:extLst>
          </p:cNvPr>
          <p:cNvSpPr/>
          <p:nvPr/>
        </p:nvSpPr>
        <p:spPr>
          <a:xfrm>
            <a:off x="6056019" y="4830867"/>
            <a:ext cx="1242332" cy="596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سنة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CFE6A0-458D-A692-E879-17CB81F3EECE}"/>
              </a:ext>
            </a:extLst>
          </p:cNvPr>
          <p:cNvSpPr/>
          <p:nvPr/>
        </p:nvSpPr>
        <p:spPr>
          <a:xfrm>
            <a:off x="654070" y="4176065"/>
            <a:ext cx="258878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محمد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5">
            <a:extLst>
              <a:ext uri="{FF2B5EF4-FFF2-40B4-BE49-F238E27FC236}">
                <a16:creationId xmlns:a16="http://schemas.microsoft.com/office/drawing/2014/main" id="{1A748505-51A8-E05E-5320-F8E3B50A1962}"/>
              </a:ext>
            </a:extLst>
          </p:cNvPr>
          <p:cNvSpPr txBox="1"/>
          <p:nvPr/>
        </p:nvSpPr>
        <p:spPr>
          <a:xfrm>
            <a:off x="4572000" y="4041227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7DA2295-BD7A-CEDE-35B1-2A69A569677C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يَزيدُ سِنُّ </a:t>
            </a:r>
            <a:r>
              <a:rPr lang="ar-SA" sz="3200" b="1" dirty="0">
                <a:solidFill>
                  <a:schemeClr val="tx1"/>
                </a:solidFill>
              </a:rPr>
              <a:t>مُحَمَّدٍ </a:t>
            </a:r>
            <a:r>
              <a:rPr lang="ar-MA" sz="3200" b="1" dirty="0">
                <a:solidFill>
                  <a:schemeClr val="tx1"/>
                </a:solidFill>
              </a:rPr>
              <a:t>عَنْ </a:t>
            </a:r>
            <a:r>
              <a:rPr lang="ar-MA" sz="3200" b="1" dirty="0">
                <a:solidFill>
                  <a:srgbClr val="FF0000"/>
                </a:solidFill>
              </a:rPr>
              <a:t>سِنِّ</a:t>
            </a:r>
            <a:r>
              <a:rPr lang="ar-SA" sz="3200" b="1" dirty="0">
                <a:solidFill>
                  <a:srgbClr val="FF0000"/>
                </a:solidFill>
              </a:rPr>
              <a:t> أَخِيهِ الْأَصْغَر </a:t>
            </a:r>
            <a:r>
              <a:rPr lang="ar-SA" sz="3200" b="1" dirty="0">
                <a:solidFill>
                  <a:schemeClr val="tx1"/>
                </a:solidFill>
              </a:rPr>
              <a:t>بِـ </a:t>
            </a:r>
            <a:r>
              <a:rPr lang="ar-MA" sz="3200" b="1" dirty="0">
                <a:solidFill>
                  <a:schemeClr val="tx1"/>
                </a:solidFill>
              </a:rPr>
              <a:t>13</a:t>
            </a:r>
            <a:r>
              <a:rPr lang="ar-SA" sz="3200" b="1" dirty="0">
                <a:solidFill>
                  <a:schemeClr val="tx1"/>
                </a:solidFill>
              </a:rPr>
              <a:t> سَن</a:t>
            </a:r>
            <a:r>
              <a:rPr lang="ar-MA" sz="3200" b="1" dirty="0">
                <a:solidFill>
                  <a:schemeClr val="tx1"/>
                </a:solidFill>
              </a:rPr>
              <a:t>َةً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7" name="ZoneTexte 15">
            <a:extLst>
              <a:ext uri="{FF2B5EF4-FFF2-40B4-BE49-F238E27FC236}">
                <a16:creationId xmlns:a16="http://schemas.microsoft.com/office/drawing/2014/main" id="{BE6D02DA-4AB5-0862-4C79-9AA504760DED}"/>
              </a:ext>
            </a:extLst>
          </p:cNvPr>
          <p:cNvSpPr txBox="1"/>
          <p:nvPr/>
        </p:nvSpPr>
        <p:spPr>
          <a:xfrm>
            <a:off x="3890946" y="4770003"/>
            <a:ext cx="1322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57200" rtl="1">
              <a:defRPr sz="8000" b="1">
                <a:solidFill>
                  <a:srgbClr val="1065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kern="0" dirty="0">
                <a:solidFill>
                  <a:srgbClr val="FF0000"/>
                </a:solidFill>
              </a:rPr>
              <a:t>a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AA789B2-CC7A-626D-2799-E6B45B72427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المتغير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6E495BA5-32F2-4EBA-21C4-7C99F413156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7B06C93-0415-E985-FD06-790FFD966C8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C8AA294C-8136-32A6-7188-8C1A45709421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للمتغير رمزا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E8D88BC-E746-FA32-2DE2-E8EC547CD76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F89FB-166A-0A51-AC5F-82BB640B36E3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العبارة الجبرية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5C7682-CCD6-C1EF-759D-A880783B8177}"/>
              </a:ext>
            </a:extLst>
          </p:cNvPr>
          <p:cNvSpPr/>
          <p:nvPr/>
        </p:nvSpPr>
        <p:spPr>
          <a:xfrm>
            <a:off x="4658409" y="5374782"/>
            <a:ext cx="2588788" cy="9168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العبارة الجبرية </a:t>
            </a:r>
            <a:r>
              <a:rPr lang="ar-MA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لحساب سن الأخ الأكبر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B0C044-89DB-7836-84FE-8632C30FFD48}"/>
              </a:ext>
            </a:extLst>
          </p:cNvPr>
          <p:cNvSpPr/>
          <p:nvPr/>
        </p:nvSpPr>
        <p:spPr>
          <a:xfrm>
            <a:off x="1898732" y="5473304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+ 13 </a:t>
            </a:r>
            <a:endParaRPr lang="fr-MA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FD376AF-38B8-D9FC-A616-CFE1E63CD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372" y="2669738"/>
            <a:ext cx="5130296" cy="231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العبارة الجبرية المناسبة للوضعية التالية: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04FF56-ECAD-C992-FC29-D780007E2853}"/>
              </a:ext>
            </a:extLst>
          </p:cNvPr>
          <p:cNvSpPr/>
          <p:nvPr/>
        </p:nvSpPr>
        <p:spPr>
          <a:xfrm>
            <a:off x="1116162" y="2399071"/>
            <a:ext cx="6661659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ثَمَنُ الْكِتابِ هَوَ خَمْسَةُ أَضْعافٍ ثَمَنَ الْقِصَّةِ.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11F58CA-B4F7-F92B-A0BB-8B4D12648CD1}"/>
              </a:ext>
            </a:extLst>
          </p:cNvPr>
          <p:cNvSpPr/>
          <p:nvPr/>
        </p:nvSpPr>
        <p:spPr>
          <a:xfrm>
            <a:off x="1116162" y="2654710"/>
            <a:ext cx="6661659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ثَمَنُ الْكِتابِ هَوَ خَمْسَةُ أَضْعافٍ ثَمَنَ الْقِصَّةِ.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2FE2F5-F73E-C084-07AA-C6F80D95242F}"/>
              </a:ext>
            </a:extLst>
          </p:cNvPr>
          <p:cNvSpPr/>
          <p:nvPr/>
        </p:nvSpPr>
        <p:spPr>
          <a:xfrm>
            <a:off x="4572000" y="4706228"/>
            <a:ext cx="258878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العبارة الجبرية :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764439A-9ECB-1079-78FA-08FED2F2AF3C}"/>
                  </a:ext>
                </a:extLst>
              </p:cNvPr>
              <p:cNvSpPr/>
              <p:nvPr/>
            </p:nvSpPr>
            <p:spPr>
              <a:xfrm>
                <a:off x="1814252" y="4706228"/>
                <a:ext cx="2588788" cy="63903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fr-FR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 </a:t>
                </a:r>
                <a14:m>
                  <m:oMath xmlns:m="http://schemas.openxmlformats.org/officeDocument/2006/math">
                    <m:r>
                      <a:rPr lang="fr-FR" sz="4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</m:oMath>
                </a14:m>
                <a:r>
                  <a:rPr lang="fr-FR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5 </a:t>
                </a:r>
                <a:endParaRPr lang="fr-MA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764439A-9ECB-1079-78FA-08FED2F2AF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252" y="4706228"/>
                <a:ext cx="2588788" cy="639038"/>
              </a:xfrm>
              <a:prstGeom prst="rect">
                <a:avLst/>
              </a:prstGeom>
              <a:blipFill>
                <a:blip r:embed="rId3"/>
                <a:stretch>
                  <a:fillRect t="-21905" b="-45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8BB4AD9E-2E65-8F8E-B8EE-37F424A7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077" y="1889690"/>
            <a:ext cx="2948730" cy="4124303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745E24A-CE4B-9571-85B0-124D81727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327" y="1889691"/>
            <a:ext cx="2991469" cy="412430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674861" y="2074606"/>
            <a:ext cx="2494016" cy="13543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A2E435B-DB27-41AB-7632-E7DCB2C1C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20" y="2668304"/>
            <a:ext cx="6302175" cy="289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97102D9-D391-DC75-D970-DA10CCF31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7" y="1905188"/>
            <a:ext cx="7552074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88119C6-1FB0-97B9-21AB-FCE91BF4D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3" y="2133600"/>
            <a:ext cx="8109866" cy="36093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21B472-3045-A45C-DFA7-91883257AB2B}"/>
              </a:ext>
            </a:extLst>
          </p:cNvPr>
          <p:cNvSpPr/>
          <p:nvPr/>
        </p:nvSpPr>
        <p:spPr>
          <a:xfrm>
            <a:off x="6989982" y="4522839"/>
            <a:ext cx="1278369" cy="366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p </a:t>
            </a:r>
            <a:r>
              <a:rPr lang="ar-MA" sz="2800" b="1" dirty="0">
                <a:solidFill>
                  <a:srgbClr val="C00000"/>
                </a:solidFill>
              </a:rPr>
              <a:t>÷</a:t>
            </a:r>
            <a:r>
              <a:rPr lang="fr-FR" sz="2800" b="1" dirty="0">
                <a:solidFill>
                  <a:srgbClr val="C00000"/>
                </a:solidFill>
              </a:rPr>
              <a:t> 10</a:t>
            </a:r>
            <a:endParaRPr lang="fr-FR" sz="2800" b="1" baseline="30000" dirty="0">
              <a:solidFill>
                <a:srgbClr val="C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6BE4E-E5C9-64DC-B98C-1A859F50F19C}"/>
              </a:ext>
            </a:extLst>
          </p:cNvPr>
          <p:cNvSpPr/>
          <p:nvPr/>
        </p:nvSpPr>
        <p:spPr>
          <a:xfrm>
            <a:off x="6989982" y="3938268"/>
            <a:ext cx="1278369" cy="366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a </a:t>
            </a:r>
            <a:r>
              <a:rPr lang="ar-MA" sz="2800" b="1" dirty="0">
                <a:solidFill>
                  <a:srgbClr val="C00000"/>
                </a:solidFill>
              </a:rPr>
              <a:t>-</a:t>
            </a:r>
            <a:r>
              <a:rPr lang="fr-FR" sz="2800" b="1" dirty="0">
                <a:solidFill>
                  <a:srgbClr val="C00000"/>
                </a:solidFill>
              </a:rPr>
              <a:t> 25</a:t>
            </a:r>
            <a:endParaRPr lang="fr-FR" sz="2800" b="1" baseline="30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5627FFC-EC18-950E-341C-5E9C5EE7C471}"/>
                  </a:ext>
                </a:extLst>
              </p:cNvPr>
              <p:cNvSpPr/>
              <p:nvPr/>
            </p:nvSpPr>
            <p:spPr>
              <a:xfrm>
                <a:off x="6989981" y="5107410"/>
                <a:ext cx="1278369" cy="35490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b="1" dirty="0">
                    <a:solidFill>
                      <a:srgbClr val="C00000"/>
                    </a:solidFill>
                  </a:rPr>
                  <a:t>c </a:t>
                </a:r>
                <a14:m>
                  <m:oMath xmlns:m="http://schemas.openxmlformats.org/officeDocument/2006/math">
                    <m:r>
                      <a:rPr lang="ar-MA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FR" sz="2800" b="1" dirty="0">
                    <a:solidFill>
                      <a:srgbClr val="C00000"/>
                    </a:solidFill>
                  </a:rPr>
                  <a:t> 4</a:t>
                </a:r>
                <a:endParaRPr lang="fr-FR" sz="2800" b="1" baseline="30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5627FFC-EC18-950E-341C-5E9C5EE7C4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981" y="5107410"/>
                <a:ext cx="1278369" cy="354909"/>
              </a:xfrm>
              <a:prstGeom prst="rect">
                <a:avLst/>
              </a:prstGeom>
              <a:blipFill>
                <a:blip r:embed="rId4"/>
                <a:stretch>
                  <a:fillRect t="-37705" b="-63934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F67D2C3-273E-A30D-6750-113C2F747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051" y="1963087"/>
            <a:ext cx="3652286" cy="412430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1962135" y="3429000"/>
            <a:ext cx="3170303" cy="1292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51BC7B2-8BC3-86E3-F18A-9CC714515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02" y="1954243"/>
            <a:ext cx="8321761" cy="4093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D1189E0F-8DFE-AFB5-3C60-B8D05EDD8CE4}"/>
                  </a:ext>
                </a:extLst>
              </p:cNvPr>
              <p:cNvSpPr/>
              <p:nvPr/>
            </p:nvSpPr>
            <p:spPr>
              <a:xfrm>
                <a:off x="2898275" y="4369142"/>
                <a:ext cx="1426086" cy="468000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𝟏𝟐𝟎</m:t>
                      </m:r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𝒂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D1189E0F-8DFE-AFB5-3C60-B8D05EDD8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275" y="4369142"/>
                <a:ext cx="1426086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D9AFB1DF-E519-B601-F206-CCE6EEEB984B}"/>
                  </a:ext>
                </a:extLst>
              </p:cNvPr>
              <p:cNvSpPr/>
              <p:nvPr/>
            </p:nvSpPr>
            <p:spPr>
              <a:xfrm>
                <a:off x="4571999" y="5358580"/>
                <a:ext cx="1426086" cy="540775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𝟔𝟎𝟎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𝑫𝑯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D9AFB1DF-E519-B601-F206-CCE6EEEB98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358580"/>
                <a:ext cx="1426086" cy="540775"/>
              </a:xfrm>
              <a:prstGeom prst="roundRect">
                <a:avLst>
                  <a:gd name="adj" fmla="val 42933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063C009-334D-B68F-1E92-8B7E85EBB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769039"/>
              </p:ext>
            </p:extLst>
          </p:nvPr>
        </p:nvGraphicFramePr>
        <p:xfrm>
          <a:off x="460758" y="2103756"/>
          <a:ext cx="8024481" cy="370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8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Expression</a:t>
                      </a:r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algébrique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عبارة</a:t>
                      </a: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جبرية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Mathématique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رياضياتية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Signe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رمز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متغير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Situation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وضعية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Valeur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قيمة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7C47E320-8117-16F0-2FA1-1A8516598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077" y="1889690"/>
            <a:ext cx="2948730" cy="4124303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02E7D99-8C42-2DFE-B3ED-4CA87BE04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1327" y="1889691"/>
            <a:ext cx="2991469" cy="412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24707</TotalTime>
  <Words>1036</Words>
  <Application>Microsoft Office PowerPoint</Application>
  <PresentationFormat>Affichage à l'écran (4:3)</PresentationFormat>
  <Paragraphs>310</Paragraphs>
  <Slides>65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Effra CC Arbc</vt:lpstr>
      <vt:lpstr>Dosis</vt:lpstr>
      <vt:lpstr>Aptos</vt:lpstr>
      <vt:lpstr>Arial</vt:lpstr>
      <vt:lpstr>Microsoft Uighur</vt:lpstr>
      <vt:lpstr>Calibri</vt:lpstr>
      <vt:lpstr>Cambria Math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2026-02-22T11:37:57Z</dcterms:modified>
</cp:coreProperties>
</file>